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  <p:sldId id="272" r:id="rId10"/>
    <p:sldId id="269" r:id="rId11"/>
    <p:sldId id="262" r:id="rId12"/>
    <p:sldId id="270" r:id="rId13"/>
    <p:sldId id="273" r:id="rId14"/>
    <p:sldId id="264" r:id="rId15"/>
    <p:sldId id="276" r:id="rId16"/>
    <p:sldId id="263" r:id="rId17"/>
    <p:sldId id="265" r:id="rId18"/>
    <p:sldId id="266" r:id="rId19"/>
    <p:sldId id="271" r:id="rId20"/>
    <p:sldId id="274" r:id="rId21"/>
    <p:sldId id="275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3EC59-A083-4778-975A-2C591393170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619E217-C312-42BE-802F-41EA407FE43D}">
      <dgm:prSet phldrT="[Tekst]"/>
      <dgm:spPr/>
      <dgm:t>
        <a:bodyPr/>
        <a:lstStyle/>
        <a:p>
          <a:r>
            <a:rPr lang="pl-PL"/>
            <a:t>List</a:t>
          </a:r>
        </a:p>
      </dgm:t>
    </dgm:pt>
    <dgm:pt modelId="{A361B70E-BDA4-4BCF-8207-4823EA7B80AF}" type="parTrans" cxnId="{D0D1ECB1-A8A1-48DD-9A1D-C50DC3D25E63}">
      <dgm:prSet/>
      <dgm:spPr/>
      <dgm:t>
        <a:bodyPr/>
        <a:lstStyle/>
        <a:p>
          <a:endParaRPr lang="pl-PL"/>
        </a:p>
      </dgm:t>
    </dgm:pt>
    <dgm:pt modelId="{608EAF27-993D-4761-B190-FD1B0E3EEAC9}" type="sibTrans" cxnId="{D0D1ECB1-A8A1-48DD-9A1D-C50DC3D25E63}">
      <dgm:prSet/>
      <dgm:spPr/>
      <dgm:t>
        <a:bodyPr/>
        <a:lstStyle/>
        <a:p>
          <a:endParaRPr lang="pl-PL"/>
        </a:p>
      </dgm:t>
    </dgm:pt>
    <dgm:pt modelId="{303D233C-7167-4D72-964C-C70F8AE04CE8}">
      <dgm:prSet phldrT="[Tekst]"/>
      <dgm:spPr/>
      <dgm:t>
        <a:bodyPr/>
        <a:lstStyle/>
        <a:p>
          <a:r>
            <a:rPr lang="pl-PL" dirty="0" err="1"/>
            <a:t>Stream</a:t>
          </a:r>
          <a:endParaRPr lang="pl-PL" dirty="0"/>
        </a:p>
      </dgm:t>
    </dgm:pt>
    <dgm:pt modelId="{18C8EDF1-6F78-4DD8-8A72-2C0402E98E6A}" type="parTrans" cxnId="{F72AC414-3C45-45E9-9C89-C2668F071FD2}">
      <dgm:prSet/>
      <dgm:spPr/>
      <dgm:t>
        <a:bodyPr/>
        <a:lstStyle/>
        <a:p>
          <a:endParaRPr lang="pl-PL"/>
        </a:p>
      </dgm:t>
    </dgm:pt>
    <dgm:pt modelId="{50913608-CE40-43CF-891A-883BDF9CD75D}" type="sibTrans" cxnId="{F72AC414-3C45-45E9-9C89-C2668F071FD2}">
      <dgm:prSet/>
      <dgm:spPr/>
      <dgm:t>
        <a:bodyPr/>
        <a:lstStyle/>
        <a:p>
          <a:endParaRPr lang="pl-PL"/>
        </a:p>
      </dgm:t>
    </dgm:pt>
    <dgm:pt modelId="{8D83BDE6-8146-44A3-A880-D962DD2658F9}">
      <dgm:prSet phldrT="[Tekst]"/>
      <dgm:spPr/>
      <dgm:t>
        <a:bodyPr/>
        <a:lstStyle/>
        <a:p>
          <a:r>
            <a:rPr lang="pl-PL"/>
            <a:t>.map</a:t>
          </a:r>
        </a:p>
        <a:p>
          <a:r>
            <a:rPr lang="pl-PL"/>
            <a:t>.filter</a:t>
          </a:r>
        </a:p>
      </dgm:t>
    </dgm:pt>
    <dgm:pt modelId="{C1F3935A-57A9-4251-AFC2-6A5B4F8AFE22}" type="parTrans" cxnId="{BC300E7C-9EAC-4F70-95F2-8663303910E1}">
      <dgm:prSet/>
      <dgm:spPr/>
      <dgm:t>
        <a:bodyPr/>
        <a:lstStyle/>
        <a:p>
          <a:endParaRPr lang="pl-PL"/>
        </a:p>
      </dgm:t>
    </dgm:pt>
    <dgm:pt modelId="{ED1D4FF6-39D2-46C3-A2AC-E6D42D1C76A8}" type="sibTrans" cxnId="{BC300E7C-9EAC-4F70-95F2-8663303910E1}">
      <dgm:prSet/>
      <dgm:spPr/>
      <dgm:t>
        <a:bodyPr/>
        <a:lstStyle/>
        <a:p>
          <a:endParaRPr lang="pl-PL"/>
        </a:p>
      </dgm:t>
    </dgm:pt>
    <dgm:pt modelId="{C8C5FA5B-26DB-46E5-800D-9E434103C519}">
      <dgm:prSet phldrT="[Tekst]"/>
      <dgm:spPr/>
      <dgm:t>
        <a:bodyPr/>
        <a:lstStyle/>
        <a:p>
          <a:r>
            <a:rPr lang="pl-PL"/>
            <a:t>Stream</a:t>
          </a:r>
        </a:p>
      </dgm:t>
    </dgm:pt>
    <dgm:pt modelId="{677D6737-2681-44E2-AFF2-5B5EEADFBCBE}" type="parTrans" cxnId="{175974E2-C942-45A8-A2F3-EAD35ED2B1A7}">
      <dgm:prSet/>
      <dgm:spPr/>
      <dgm:t>
        <a:bodyPr/>
        <a:lstStyle/>
        <a:p>
          <a:endParaRPr lang="pl-PL"/>
        </a:p>
      </dgm:t>
    </dgm:pt>
    <dgm:pt modelId="{80B62510-3015-44BC-A313-DB7329EF17BC}" type="sibTrans" cxnId="{175974E2-C942-45A8-A2F3-EAD35ED2B1A7}">
      <dgm:prSet/>
      <dgm:spPr/>
      <dgm:t>
        <a:bodyPr/>
        <a:lstStyle/>
        <a:p>
          <a:endParaRPr lang="pl-PL"/>
        </a:p>
      </dgm:t>
    </dgm:pt>
    <dgm:pt modelId="{5E3E12F7-367B-4C8A-A018-27654FD8D246}">
      <dgm:prSet phldrT="[Tekst]"/>
      <dgm:spPr/>
      <dgm:t>
        <a:bodyPr/>
        <a:lstStyle/>
        <a:p>
          <a:r>
            <a:rPr lang="pl-PL"/>
            <a:t>.filter</a:t>
          </a:r>
        </a:p>
        <a:p>
          <a:r>
            <a:rPr lang="pl-PL"/>
            <a:t>.map</a:t>
          </a:r>
        </a:p>
      </dgm:t>
    </dgm:pt>
    <dgm:pt modelId="{F9A666E9-07D6-4826-83CB-E072A6BF34C1}" type="parTrans" cxnId="{F8B63BC3-F7E8-4A94-A4D4-BA3ED9EF09FA}">
      <dgm:prSet/>
      <dgm:spPr/>
      <dgm:t>
        <a:bodyPr/>
        <a:lstStyle/>
        <a:p>
          <a:endParaRPr lang="pl-PL"/>
        </a:p>
      </dgm:t>
    </dgm:pt>
    <dgm:pt modelId="{C11DCF1F-4EA8-4CA4-A60E-B561B4BC602C}" type="sibTrans" cxnId="{F8B63BC3-F7E8-4A94-A4D4-BA3ED9EF09FA}">
      <dgm:prSet/>
      <dgm:spPr/>
      <dgm:t>
        <a:bodyPr/>
        <a:lstStyle/>
        <a:p>
          <a:endParaRPr lang="pl-PL"/>
        </a:p>
      </dgm:t>
    </dgm:pt>
    <dgm:pt modelId="{79D26BA0-5A93-4644-B992-9302E5480367}">
      <dgm:prSet/>
      <dgm:spPr/>
      <dgm:t>
        <a:bodyPr/>
        <a:lstStyle/>
        <a:p>
          <a:r>
            <a:rPr lang="pl-PL"/>
            <a:t>Stream</a:t>
          </a:r>
        </a:p>
      </dgm:t>
    </dgm:pt>
    <dgm:pt modelId="{7E2F9441-0792-4E95-8B61-64A56A537A74}" type="parTrans" cxnId="{A767563B-82FA-4B6E-AED5-53C173A777D0}">
      <dgm:prSet/>
      <dgm:spPr/>
      <dgm:t>
        <a:bodyPr/>
        <a:lstStyle/>
        <a:p>
          <a:endParaRPr lang="pl-PL"/>
        </a:p>
      </dgm:t>
    </dgm:pt>
    <dgm:pt modelId="{0024F13D-F3EB-46B3-BA2E-8F67D7402C46}" type="sibTrans" cxnId="{A767563B-82FA-4B6E-AED5-53C173A777D0}">
      <dgm:prSet/>
      <dgm:spPr/>
      <dgm:t>
        <a:bodyPr/>
        <a:lstStyle/>
        <a:p>
          <a:endParaRPr lang="pl-PL"/>
        </a:p>
      </dgm:t>
    </dgm:pt>
    <dgm:pt modelId="{6C49CEF8-C562-4E1C-9150-B2D5286BCA73}">
      <dgm:prSet/>
      <dgm:spPr/>
      <dgm:t>
        <a:bodyPr/>
        <a:lstStyle/>
        <a:p>
          <a:r>
            <a:rPr lang="pl-PL"/>
            <a:t>Stream</a:t>
          </a:r>
        </a:p>
      </dgm:t>
    </dgm:pt>
    <dgm:pt modelId="{FE5D3FD2-BC65-4432-9C61-D9BE5B97A642}" type="parTrans" cxnId="{E6B31DEF-2CCE-441D-9D7B-DEA0E8E94C8D}">
      <dgm:prSet/>
      <dgm:spPr/>
      <dgm:t>
        <a:bodyPr/>
        <a:lstStyle/>
        <a:p>
          <a:endParaRPr lang="pl-PL"/>
        </a:p>
      </dgm:t>
    </dgm:pt>
    <dgm:pt modelId="{0FA8A676-80A7-458C-A0A7-DB293C646DA2}" type="sibTrans" cxnId="{E6B31DEF-2CCE-441D-9D7B-DEA0E8E94C8D}">
      <dgm:prSet/>
      <dgm:spPr/>
      <dgm:t>
        <a:bodyPr/>
        <a:lstStyle/>
        <a:p>
          <a:endParaRPr lang="pl-PL"/>
        </a:p>
      </dgm:t>
    </dgm:pt>
    <dgm:pt modelId="{E1F5AD11-6A17-40E6-BD04-A97DBFE998E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l-PL"/>
            <a:t>.collect</a:t>
          </a:r>
        </a:p>
        <a:p>
          <a:r>
            <a:rPr lang="pl-PL"/>
            <a:t>.reduce</a:t>
          </a:r>
        </a:p>
        <a:p>
          <a:r>
            <a:rPr lang="pl-PL"/>
            <a:t>.forEach</a:t>
          </a:r>
        </a:p>
      </dgm:t>
    </dgm:pt>
    <dgm:pt modelId="{8F9A8ED2-4495-4E36-8FFD-2F5485C473BE}" type="parTrans" cxnId="{FD0A3E31-E70C-490C-92D1-62404E8F4E1F}">
      <dgm:prSet/>
      <dgm:spPr/>
      <dgm:t>
        <a:bodyPr/>
        <a:lstStyle/>
        <a:p>
          <a:endParaRPr lang="pl-PL"/>
        </a:p>
      </dgm:t>
    </dgm:pt>
    <dgm:pt modelId="{E47BD3DC-170C-4D46-9C04-9B1A45F4ED51}" type="sibTrans" cxnId="{FD0A3E31-E70C-490C-92D1-62404E8F4E1F}">
      <dgm:prSet/>
      <dgm:spPr/>
      <dgm:t>
        <a:bodyPr/>
        <a:lstStyle/>
        <a:p>
          <a:endParaRPr lang="pl-PL"/>
        </a:p>
      </dgm:t>
    </dgm:pt>
    <dgm:pt modelId="{4621A422-7F63-433E-BDAC-400702997171}">
      <dgm:prSet/>
      <dgm:spPr/>
      <dgm:t>
        <a:bodyPr/>
        <a:lstStyle/>
        <a:p>
          <a:r>
            <a:rPr lang="pl-PL"/>
            <a:t>...</a:t>
          </a:r>
        </a:p>
      </dgm:t>
    </dgm:pt>
    <dgm:pt modelId="{243A6B65-4074-4A82-90DB-B0E39A88C6F1}" type="parTrans" cxnId="{862183D4-20D5-4EA9-9FCE-436E09EBE80C}">
      <dgm:prSet/>
      <dgm:spPr/>
      <dgm:t>
        <a:bodyPr/>
        <a:lstStyle/>
        <a:p>
          <a:endParaRPr lang="pl-PL"/>
        </a:p>
      </dgm:t>
    </dgm:pt>
    <dgm:pt modelId="{0FB6BD26-3856-4680-A99E-788120A0B9FF}" type="sibTrans" cxnId="{862183D4-20D5-4EA9-9FCE-436E09EBE80C}">
      <dgm:prSet/>
      <dgm:spPr/>
      <dgm:t>
        <a:bodyPr/>
        <a:lstStyle/>
        <a:p>
          <a:endParaRPr lang="pl-PL"/>
        </a:p>
      </dgm:t>
    </dgm:pt>
    <dgm:pt modelId="{F71CAC87-6E29-4403-BC1C-D135597E3C5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scalar value,</a:t>
          </a:r>
          <a:endParaRPr lang="pl-PL" dirty="0"/>
        </a:p>
        <a:p>
          <a:r>
            <a:rPr lang="en-US" dirty="0"/>
            <a:t>container,</a:t>
          </a:r>
          <a:endParaRPr lang="pl-PL" dirty="0"/>
        </a:p>
        <a:p>
          <a:r>
            <a:rPr lang="en-US" dirty="0"/>
            <a:t>modification</a:t>
          </a:r>
          <a:endParaRPr lang="pl-PL" dirty="0"/>
        </a:p>
      </dgm:t>
    </dgm:pt>
    <dgm:pt modelId="{0DCF668A-2493-4BFA-8311-931EBFAF273C}" type="parTrans" cxnId="{4FE08F08-66A7-4378-80A2-9638BE113011}">
      <dgm:prSet/>
      <dgm:spPr/>
      <dgm:t>
        <a:bodyPr/>
        <a:lstStyle/>
        <a:p>
          <a:endParaRPr lang="pl-PL"/>
        </a:p>
      </dgm:t>
    </dgm:pt>
    <dgm:pt modelId="{AF0CB0A8-28A4-44AD-A033-4DD09E55734E}" type="sibTrans" cxnId="{4FE08F08-66A7-4378-80A2-9638BE113011}">
      <dgm:prSet/>
      <dgm:spPr/>
      <dgm:t>
        <a:bodyPr/>
        <a:lstStyle/>
        <a:p>
          <a:endParaRPr lang="pl-PL"/>
        </a:p>
      </dgm:t>
    </dgm:pt>
    <dgm:pt modelId="{28320DC7-4317-4550-A830-9940C69B2414}" type="pres">
      <dgm:prSet presAssocID="{7C03EC59-A083-4778-975A-2C591393170D}" presName="Name0" presStyleCnt="0">
        <dgm:presLayoutVars>
          <dgm:dir/>
          <dgm:resizeHandles val="exact"/>
        </dgm:presLayoutVars>
      </dgm:prSet>
      <dgm:spPr/>
    </dgm:pt>
    <dgm:pt modelId="{C4C50F1A-9B01-4F84-86FE-DB6354739587}" type="pres">
      <dgm:prSet presAssocID="{A619E217-C312-42BE-802F-41EA407FE43D}" presName="node" presStyleLbl="node1" presStyleIdx="0" presStyleCnt="10" custScaleX="102214" custScaleY="102436" custLinFactNeighborX="-93" custLinFactNeighborY="1026">
        <dgm:presLayoutVars>
          <dgm:bulletEnabled val="1"/>
        </dgm:presLayoutVars>
      </dgm:prSet>
      <dgm:spPr/>
    </dgm:pt>
    <dgm:pt modelId="{CE3F6197-6D76-41B8-828E-590FEDE114F1}" type="pres">
      <dgm:prSet presAssocID="{608EAF27-993D-4761-B190-FD1B0E3EEAC9}" presName="sibTrans" presStyleLbl="sibTrans1D1" presStyleIdx="0" presStyleCnt="9"/>
      <dgm:spPr/>
    </dgm:pt>
    <dgm:pt modelId="{E7EB19E0-C783-4993-9352-E2B9E5D41DDF}" type="pres">
      <dgm:prSet presAssocID="{608EAF27-993D-4761-B190-FD1B0E3EEAC9}" presName="connectorText" presStyleLbl="sibTrans1D1" presStyleIdx="0" presStyleCnt="9"/>
      <dgm:spPr/>
    </dgm:pt>
    <dgm:pt modelId="{4FBA9AEC-C5CC-4973-AAE1-77D9A7D0E70E}" type="pres">
      <dgm:prSet presAssocID="{303D233C-7167-4D72-964C-C70F8AE04CE8}" presName="node" presStyleLbl="node1" presStyleIdx="1" presStyleCnt="10" custScaleX="97786" custScaleY="100244">
        <dgm:presLayoutVars>
          <dgm:bulletEnabled val="1"/>
        </dgm:presLayoutVars>
      </dgm:prSet>
      <dgm:spPr/>
    </dgm:pt>
    <dgm:pt modelId="{2825FC06-0E6B-411B-946A-DACE68081829}" type="pres">
      <dgm:prSet presAssocID="{50913608-CE40-43CF-891A-883BDF9CD75D}" presName="sibTrans" presStyleLbl="sibTrans1D1" presStyleIdx="1" presStyleCnt="9"/>
      <dgm:spPr/>
    </dgm:pt>
    <dgm:pt modelId="{8F7D638D-0FCD-4AE8-B091-8B18652864FF}" type="pres">
      <dgm:prSet presAssocID="{50913608-CE40-43CF-891A-883BDF9CD75D}" presName="connectorText" presStyleLbl="sibTrans1D1" presStyleIdx="1" presStyleCnt="9"/>
      <dgm:spPr/>
    </dgm:pt>
    <dgm:pt modelId="{F2C0CF69-77D0-4902-B4E0-1BBC40FC8196}" type="pres">
      <dgm:prSet presAssocID="{8D83BDE6-8146-44A3-A880-D962DD2658F9}" presName="node" presStyleLbl="node1" presStyleIdx="2" presStyleCnt="10">
        <dgm:presLayoutVars>
          <dgm:bulletEnabled val="1"/>
        </dgm:presLayoutVars>
      </dgm:prSet>
      <dgm:spPr/>
    </dgm:pt>
    <dgm:pt modelId="{D5FB94EB-FFFD-465E-8A0C-FDA910734A54}" type="pres">
      <dgm:prSet presAssocID="{ED1D4FF6-39D2-46C3-A2AC-E6D42D1C76A8}" presName="sibTrans" presStyleLbl="sibTrans1D1" presStyleIdx="2" presStyleCnt="9"/>
      <dgm:spPr/>
    </dgm:pt>
    <dgm:pt modelId="{FB1D22D3-470C-4603-B881-7119533BCD0A}" type="pres">
      <dgm:prSet presAssocID="{ED1D4FF6-39D2-46C3-A2AC-E6D42D1C76A8}" presName="connectorText" presStyleLbl="sibTrans1D1" presStyleIdx="2" presStyleCnt="9"/>
      <dgm:spPr/>
    </dgm:pt>
    <dgm:pt modelId="{C8C05F51-8B87-4314-984E-305516118BFF}" type="pres">
      <dgm:prSet presAssocID="{C8C5FA5B-26DB-46E5-800D-9E434103C519}" presName="node" presStyleLbl="node1" presStyleIdx="3" presStyleCnt="10">
        <dgm:presLayoutVars>
          <dgm:bulletEnabled val="1"/>
        </dgm:presLayoutVars>
      </dgm:prSet>
      <dgm:spPr/>
    </dgm:pt>
    <dgm:pt modelId="{043047EC-6D58-40EC-A71C-C566B2E91C5D}" type="pres">
      <dgm:prSet presAssocID="{80B62510-3015-44BC-A313-DB7329EF17BC}" presName="sibTrans" presStyleLbl="sibTrans1D1" presStyleIdx="3" presStyleCnt="9"/>
      <dgm:spPr/>
    </dgm:pt>
    <dgm:pt modelId="{1BD60CED-FDCB-4401-9C74-C74ED897E114}" type="pres">
      <dgm:prSet presAssocID="{80B62510-3015-44BC-A313-DB7329EF17BC}" presName="connectorText" presStyleLbl="sibTrans1D1" presStyleIdx="3" presStyleCnt="9"/>
      <dgm:spPr/>
    </dgm:pt>
    <dgm:pt modelId="{2CF27814-D3C9-41A8-AE18-7DAC6155679B}" type="pres">
      <dgm:prSet presAssocID="{5E3E12F7-367B-4C8A-A018-27654FD8D246}" presName="node" presStyleLbl="node1" presStyleIdx="4" presStyleCnt="10">
        <dgm:presLayoutVars>
          <dgm:bulletEnabled val="1"/>
        </dgm:presLayoutVars>
      </dgm:prSet>
      <dgm:spPr/>
    </dgm:pt>
    <dgm:pt modelId="{07279D94-97AC-4D6E-BD1D-66482E5FC326}" type="pres">
      <dgm:prSet presAssocID="{C11DCF1F-4EA8-4CA4-A60E-B561B4BC602C}" presName="sibTrans" presStyleLbl="sibTrans1D1" presStyleIdx="4" presStyleCnt="9"/>
      <dgm:spPr/>
    </dgm:pt>
    <dgm:pt modelId="{BD9A4EF4-0649-4C99-8EF9-5AC298B55A34}" type="pres">
      <dgm:prSet presAssocID="{C11DCF1F-4EA8-4CA4-A60E-B561B4BC602C}" presName="connectorText" presStyleLbl="sibTrans1D1" presStyleIdx="4" presStyleCnt="9"/>
      <dgm:spPr/>
    </dgm:pt>
    <dgm:pt modelId="{D5A3EB15-3ECC-456A-8A86-5A68BF25481A}" type="pres">
      <dgm:prSet presAssocID="{79D26BA0-5A93-4644-B992-9302E5480367}" presName="node" presStyleLbl="node1" presStyleIdx="5" presStyleCnt="10">
        <dgm:presLayoutVars>
          <dgm:bulletEnabled val="1"/>
        </dgm:presLayoutVars>
      </dgm:prSet>
      <dgm:spPr/>
    </dgm:pt>
    <dgm:pt modelId="{DBA03784-2CAC-4E4D-BE62-ADC679877A68}" type="pres">
      <dgm:prSet presAssocID="{0024F13D-F3EB-46B3-BA2E-8F67D7402C46}" presName="sibTrans" presStyleLbl="sibTrans1D1" presStyleIdx="5" presStyleCnt="9"/>
      <dgm:spPr/>
    </dgm:pt>
    <dgm:pt modelId="{EB97D738-C457-4D7A-A24C-2413BF08E02F}" type="pres">
      <dgm:prSet presAssocID="{0024F13D-F3EB-46B3-BA2E-8F67D7402C46}" presName="connectorText" presStyleLbl="sibTrans1D1" presStyleIdx="5" presStyleCnt="9"/>
      <dgm:spPr/>
    </dgm:pt>
    <dgm:pt modelId="{088560AD-A414-4D93-95DA-407D93F0DE3F}" type="pres">
      <dgm:prSet presAssocID="{4621A422-7F63-433E-BDAC-400702997171}" presName="node" presStyleLbl="node1" presStyleIdx="6" presStyleCnt="10">
        <dgm:presLayoutVars>
          <dgm:bulletEnabled val="1"/>
        </dgm:presLayoutVars>
      </dgm:prSet>
      <dgm:spPr/>
    </dgm:pt>
    <dgm:pt modelId="{A6337782-30C9-4E7F-9568-08625913EF1C}" type="pres">
      <dgm:prSet presAssocID="{0FB6BD26-3856-4680-A99E-788120A0B9FF}" presName="sibTrans" presStyleLbl="sibTrans1D1" presStyleIdx="6" presStyleCnt="9"/>
      <dgm:spPr/>
    </dgm:pt>
    <dgm:pt modelId="{CB99AFAD-16FC-460C-9403-F01811591D63}" type="pres">
      <dgm:prSet presAssocID="{0FB6BD26-3856-4680-A99E-788120A0B9FF}" presName="connectorText" presStyleLbl="sibTrans1D1" presStyleIdx="6" presStyleCnt="9"/>
      <dgm:spPr/>
    </dgm:pt>
    <dgm:pt modelId="{E950C3DD-E2A0-49C3-AB24-56874CB404DB}" type="pres">
      <dgm:prSet presAssocID="{6C49CEF8-C562-4E1C-9150-B2D5286BCA73}" presName="node" presStyleLbl="node1" presStyleIdx="7" presStyleCnt="10" custLinFactNeighborX="93" custLinFactNeighborY="-1437">
        <dgm:presLayoutVars>
          <dgm:bulletEnabled val="1"/>
        </dgm:presLayoutVars>
      </dgm:prSet>
      <dgm:spPr/>
    </dgm:pt>
    <dgm:pt modelId="{6EEC4200-CE3A-4ADC-A4CF-A87464E7C548}" type="pres">
      <dgm:prSet presAssocID="{0FA8A676-80A7-458C-A0A7-DB293C646DA2}" presName="sibTrans" presStyleLbl="sibTrans1D1" presStyleIdx="7" presStyleCnt="9"/>
      <dgm:spPr/>
    </dgm:pt>
    <dgm:pt modelId="{01E6D712-8766-42C2-A247-1CFD97CC8F01}" type="pres">
      <dgm:prSet presAssocID="{0FA8A676-80A7-458C-A0A7-DB293C646DA2}" presName="connectorText" presStyleLbl="sibTrans1D1" presStyleIdx="7" presStyleCnt="9"/>
      <dgm:spPr/>
    </dgm:pt>
    <dgm:pt modelId="{3781C297-9895-4683-885D-158CF15137A8}" type="pres">
      <dgm:prSet presAssocID="{E1F5AD11-6A17-40E6-BD04-A97DBFE998E1}" presName="node" presStyleLbl="node1" presStyleIdx="8" presStyleCnt="10" custLinFactNeighborX="-1159" custLinFactNeighborY="8543">
        <dgm:presLayoutVars>
          <dgm:bulletEnabled val="1"/>
        </dgm:presLayoutVars>
      </dgm:prSet>
      <dgm:spPr/>
    </dgm:pt>
    <dgm:pt modelId="{BBB9161E-D62E-4DDC-828E-C6B9922F7E99}" type="pres">
      <dgm:prSet presAssocID="{E47BD3DC-170C-4D46-9C04-9B1A45F4ED51}" presName="sibTrans" presStyleLbl="sibTrans1D1" presStyleIdx="8" presStyleCnt="9"/>
      <dgm:spPr/>
    </dgm:pt>
    <dgm:pt modelId="{CBEC4124-787F-410E-B6B0-4258433DFEDE}" type="pres">
      <dgm:prSet presAssocID="{E47BD3DC-170C-4D46-9C04-9B1A45F4ED51}" presName="connectorText" presStyleLbl="sibTrans1D1" presStyleIdx="8" presStyleCnt="9"/>
      <dgm:spPr/>
    </dgm:pt>
    <dgm:pt modelId="{5E6268E5-7390-4612-B672-57E90ABB57FB}" type="pres">
      <dgm:prSet presAssocID="{F71CAC87-6E29-4403-BC1C-D135597E3C5D}" presName="node" presStyleLbl="node1" presStyleIdx="9" presStyleCnt="10" custScaleX="106352" custScaleY="96377" custLinFactNeighborX="2083" custLinFactNeighborY="9418">
        <dgm:presLayoutVars>
          <dgm:bulletEnabled val="1"/>
        </dgm:presLayoutVars>
      </dgm:prSet>
      <dgm:spPr/>
    </dgm:pt>
  </dgm:ptLst>
  <dgm:cxnLst>
    <dgm:cxn modelId="{4FE08F08-66A7-4378-80A2-9638BE113011}" srcId="{7C03EC59-A083-4778-975A-2C591393170D}" destId="{F71CAC87-6E29-4403-BC1C-D135597E3C5D}" srcOrd="9" destOrd="0" parTransId="{0DCF668A-2493-4BFA-8311-931EBFAF273C}" sibTransId="{AF0CB0A8-28A4-44AD-A033-4DD09E55734E}"/>
    <dgm:cxn modelId="{3613270F-DFEE-4FC4-946B-74CA10695125}" type="presOf" srcId="{79D26BA0-5A93-4644-B992-9302E5480367}" destId="{D5A3EB15-3ECC-456A-8A86-5A68BF25481A}" srcOrd="0" destOrd="0" presId="urn:microsoft.com/office/officeart/2005/8/layout/bProcess3"/>
    <dgm:cxn modelId="{089BA810-8FDF-4CA2-BCB5-2C1E1B11F358}" type="presOf" srcId="{0024F13D-F3EB-46B3-BA2E-8F67D7402C46}" destId="{EB97D738-C457-4D7A-A24C-2413BF08E02F}" srcOrd="1" destOrd="0" presId="urn:microsoft.com/office/officeart/2005/8/layout/bProcess3"/>
    <dgm:cxn modelId="{BB8D0814-1AAE-42E5-BE19-62FA093C3346}" type="presOf" srcId="{0FA8A676-80A7-458C-A0A7-DB293C646DA2}" destId="{6EEC4200-CE3A-4ADC-A4CF-A87464E7C548}" srcOrd="0" destOrd="0" presId="urn:microsoft.com/office/officeart/2005/8/layout/bProcess3"/>
    <dgm:cxn modelId="{F72AC414-3C45-45E9-9C89-C2668F071FD2}" srcId="{7C03EC59-A083-4778-975A-2C591393170D}" destId="{303D233C-7167-4D72-964C-C70F8AE04CE8}" srcOrd="1" destOrd="0" parTransId="{18C8EDF1-6F78-4DD8-8A72-2C0402E98E6A}" sibTransId="{50913608-CE40-43CF-891A-883BDF9CD75D}"/>
    <dgm:cxn modelId="{1653E521-F10A-40C9-A65D-9E83A151AC78}" type="presOf" srcId="{50913608-CE40-43CF-891A-883BDF9CD75D}" destId="{8F7D638D-0FCD-4AE8-B091-8B18652864FF}" srcOrd="1" destOrd="0" presId="urn:microsoft.com/office/officeart/2005/8/layout/bProcess3"/>
    <dgm:cxn modelId="{485AB12F-640A-4278-AFB2-56798E4D36B5}" type="presOf" srcId="{F71CAC87-6E29-4403-BC1C-D135597E3C5D}" destId="{5E6268E5-7390-4612-B672-57E90ABB57FB}" srcOrd="0" destOrd="0" presId="urn:microsoft.com/office/officeart/2005/8/layout/bProcess3"/>
    <dgm:cxn modelId="{FD0A3E31-E70C-490C-92D1-62404E8F4E1F}" srcId="{7C03EC59-A083-4778-975A-2C591393170D}" destId="{E1F5AD11-6A17-40E6-BD04-A97DBFE998E1}" srcOrd="8" destOrd="0" parTransId="{8F9A8ED2-4495-4E36-8FFD-2F5485C473BE}" sibTransId="{E47BD3DC-170C-4D46-9C04-9B1A45F4ED51}"/>
    <dgm:cxn modelId="{2D6F9B37-EB05-4251-AF59-0807DBED4D66}" type="presOf" srcId="{7C03EC59-A083-4778-975A-2C591393170D}" destId="{28320DC7-4317-4550-A830-9940C69B2414}" srcOrd="0" destOrd="0" presId="urn:microsoft.com/office/officeart/2005/8/layout/bProcess3"/>
    <dgm:cxn modelId="{A767563B-82FA-4B6E-AED5-53C173A777D0}" srcId="{7C03EC59-A083-4778-975A-2C591393170D}" destId="{79D26BA0-5A93-4644-B992-9302E5480367}" srcOrd="5" destOrd="0" parTransId="{7E2F9441-0792-4E95-8B61-64A56A537A74}" sibTransId="{0024F13D-F3EB-46B3-BA2E-8F67D7402C46}"/>
    <dgm:cxn modelId="{C5CC505B-8B1F-4F92-BFAE-766F8F711018}" type="presOf" srcId="{608EAF27-993D-4761-B190-FD1B0E3EEAC9}" destId="{CE3F6197-6D76-41B8-828E-590FEDE114F1}" srcOrd="0" destOrd="0" presId="urn:microsoft.com/office/officeart/2005/8/layout/bProcess3"/>
    <dgm:cxn modelId="{B1A7C95B-2758-4B34-8381-D5B888E58245}" type="presOf" srcId="{50913608-CE40-43CF-891A-883BDF9CD75D}" destId="{2825FC06-0E6B-411B-946A-DACE68081829}" srcOrd="0" destOrd="0" presId="urn:microsoft.com/office/officeart/2005/8/layout/bProcess3"/>
    <dgm:cxn modelId="{42E79861-D6AA-4E90-83FD-A46ECD220ED7}" type="presOf" srcId="{A619E217-C312-42BE-802F-41EA407FE43D}" destId="{C4C50F1A-9B01-4F84-86FE-DB6354739587}" srcOrd="0" destOrd="0" presId="urn:microsoft.com/office/officeart/2005/8/layout/bProcess3"/>
    <dgm:cxn modelId="{DEEABA66-C65B-4127-96D6-8F600C915863}" type="presOf" srcId="{0FB6BD26-3856-4680-A99E-788120A0B9FF}" destId="{CB99AFAD-16FC-460C-9403-F01811591D63}" srcOrd="1" destOrd="0" presId="urn:microsoft.com/office/officeart/2005/8/layout/bProcess3"/>
    <dgm:cxn modelId="{18BF6569-CCE7-4E02-BBD4-3423B569D0AE}" type="presOf" srcId="{4621A422-7F63-433E-BDAC-400702997171}" destId="{088560AD-A414-4D93-95DA-407D93F0DE3F}" srcOrd="0" destOrd="0" presId="urn:microsoft.com/office/officeart/2005/8/layout/bProcess3"/>
    <dgm:cxn modelId="{77689A74-B9EC-4C5E-BF30-3F4DB8E0835F}" type="presOf" srcId="{ED1D4FF6-39D2-46C3-A2AC-E6D42D1C76A8}" destId="{FB1D22D3-470C-4603-B881-7119533BCD0A}" srcOrd="1" destOrd="0" presId="urn:microsoft.com/office/officeart/2005/8/layout/bProcess3"/>
    <dgm:cxn modelId="{585F8776-776E-442E-8D26-97C4A1E783B0}" type="presOf" srcId="{80B62510-3015-44BC-A313-DB7329EF17BC}" destId="{043047EC-6D58-40EC-A71C-C566B2E91C5D}" srcOrd="0" destOrd="0" presId="urn:microsoft.com/office/officeart/2005/8/layout/bProcess3"/>
    <dgm:cxn modelId="{63040159-3FAF-4684-B9FB-1D1FE20CDEBB}" type="presOf" srcId="{608EAF27-993D-4761-B190-FD1B0E3EEAC9}" destId="{E7EB19E0-C783-4993-9352-E2B9E5D41DDF}" srcOrd="1" destOrd="0" presId="urn:microsoft.com/office/officeart/2005/8/layout/bProcess3"/>
    <dgm:cxn modelId="{BC300E7C-9EAC-4F70-95F2-8663303910E1}" srcId="{7C03EC59-A083-4778-975A-2C591393170D}" destId="{8D83BDE6-8146-44A3-A880-D962DD2658F9}" srcOrd="2" destOrd="0" parTransId="{C1F3935A-57A9-4251-AFC2-6A5B4F8AFE22}" sibTransId="{ED1D4FF6-39D2-46C3-A2AC-E6D42D1C76A8}"/>
    <dgm:cxn modelId="{58B7D27C-39E3-49D0-96ED-01EF80F70E1F}" type="presOf" srcId="{C11DCF1F-4EA8-4CA4-A60E-B561B4BC602C}" destId="{BD9A4EF4-0649-4C99-8EF9-5AC298B55A34}" srcOrd="1" destOrd="0" presId="urn:microsoft.com/office/officeart/2005/8/layout/bProcess3"/>
    <dgm:cxn modelId="{24C9B3AC-BF74-4A23-A8C2-3DA75E225EB1}" type="presOf" srcId="{C11DCF1F-4EA8-4CA4-A60E-B561B4BC602C}" destId="{07279D94-97AC-4D6E-BD1D-66482E5FC326}" srcOrd="0" destOrd="0" presId="urn:microsoft.com/office/officeart/2005/8/layout/bProcess3"/>
    <dgm:cxn modelId="{2FFA73AE-F4E6-4F50-8176-8773D9EA32F6}" type="presOf" srcId="{ED1D4FF6-39D2-46C3-A2AC-E6D42D1C76A8}" destId="{D5FB94EB-FFFD-465E-8A0C-FDA910734A54}" srcOrd="0" destOrd="0" presId="urn:microsoft.com/office/officeart/2005/8/layout/bProcess3"/>
    <dgm:cxn modelId="{D0D1ECB1-A8A1-48DD-9A1D-C50DC3D25E63}" srcId="{7C03EC59-A083-4778-975A-2C591393170D}" destId="{A619E217-C312-42BE-802F-41EA407FE43D}" srcOrd="0" destOrd="0" parTransId="{A361B70E-BDA4-4BCF-8207-4823EA7B80AF}" sibTransId="{608EAF27-993D-4761-B190-FD1B0E3EEAC9}"/>
    <dgm:cxn modelId="{84DBDBB8-3792-4306-96DD-1F6D3421189C}" type="presOf" srcId="{0024F13D-F3EB-46B3-BA2E-8F67D7402C46}" destId="{DBA03784-2CAC-4E4D-BE62-ADC679877A68}" srcOrd="0" destOrd="0" presId="urn:microsoft.com/office/officeart/2005/8/layout/bProcess3"/>
    <dgm:cxn modelId="{6C4D18C2-A7E1-45B6-8C4E-7675A2CEC0C6}" type="presOf" srcId="{E47BD3DC-170C-4D46-9C04-9B1A45F4ED51}" destId="{CBEC4124-787F-410E-B6B0-4258433DFEDE}" srcOrd="1" destOrd="0" presId="urn:microsoft.com/office/officeart/2005/8/layout/bProcess3"/>
    <dgm:cxn modelId="{F8B63BC3-F7E8-4A94-A4D4-BA3ED9EF09FA}" srcId="{7C03EC59-A083-4778-975A-2C591393170D}" destId="{5E3E12F7-367B-4C8A-A018-27654FD8D246}" srcOrd="4" destOrd="0" parTransId="{F9A666E9-07D6-4826-83CB-E072A6BF34C1}" sibTransId="{C11DCF1F-4EA8-4CA4-A60E-B561B4BC602C}"/>
    <dgm:cxn modelId="{862183D4-20D5-4EA9-9FCE-436E09EBE80C}" srcId="{7C03EC59-A083-4778-975A-2C591393170D}" destId="{4621A422-7F63-433E-BDAC-400702997171}" srcOrd="6" destOrd="0" parTransId="{243A6B65-4074-4A82-90DB-B0E39A88C6F1}" sibTransId="{0FB6BD26-3856-4680-A99E-788120A0B9FF}"/>
    <dgm:cxn modelId="{7D3E84D5-62E4-4AF0-9149-4D68804794DD}" type="presOf" srcId="{E1F5AD11-6A17-40E6-BD04-A97DBFE998E1}" destId="{3781C297-9895-4683-885D-158CF15137A8}" srcOrd="0" destOrd="0" presId="urn:microsoft.com/office/officeart/2005/8/layout/bProcess3"/>
    <dgm:cxn modelId="{697FA6D6-E7B5-480D-B550-8A545F2BB1AD}" type="presOf" srcId="{C8C5FA5B-26DB-46E5-800D-9E434103C519}" destId="{C8C05F51-8B87-4314-984E-305516118BFF}" srcOrd="0" destOrd="0" presId="urn:microsoft.com/office/officeart/2005/8/layout/bProcess3"/>
    <dgm:cxn modelId="{12EDD0DD-DDD4-4AA5-BCE0-10E7F909E7DE}" type="presOf" srcId="{E47BD3DC-170C-4D46-9C04-9B1A45F4ED51}" destId="{BBB9161E-D62E-4DDC-828E-C6B9922F7E99}" srcOrd="0" destOrd="0" presId="urn:microsoft.com/office/officeart/2005/8/layout/bProcess3"/>
    <dgm:cxn modelId="{FABAADE1-181B-4C7E-9650-9B2D52A2F38E}" type="presOf" srcId="{0FA8A676-80A7-458C-A0A7-DB293C646DA2}" destId="{01E6D712-8766-42C2-A247-1CFD97CC8F01}" srcOrd="1" destOrd="0" presId="urn:microsoft.com/office/officeart/2005/8/layout/bProcess3"/>
    <dgm:cxn modelId="{175974E2-C942-45A8-A2F3-EAD35ED2B1A7}" srcId="{7C03EC59-A083-4778-975A-2C591393170D}" destId="{C8C5FA5B-26DB-46E5-800D-9E434103C519}" srcOrd="3" destOrd="0" parTransId="{677D6737-2681-44E2-AFF2-5B5EEADFBCBE}" sibTransId="{80B62510-3015-44BC-A313-DB7329EF17BC}"/>
    <dgm:cxn modelId="{3BD42DE4-40CA-4C33-809F-054821D3F7EA}" type="presOf" srcId="{8D83BDE6-8146-44A3-A880-D962DD2658F9}" destId="{F2C0CF69-77D0-4902-B4E0-1BBC40FC8196}" srcOrd="0" destOrd="0" presId="urn:microsoft.com/office/officeart/2005/8/layout/bProcess3"/>
    <dgm:cxn modelId="{90A251E6-24F4-4696-8F61-AF0C00A9A902}" type="presOf" srcId="{6C49CEF8-C562-4E1C-9150-B2D5286BCA73}" destId="{E950C3DD-E2A0-49C3-AB24-56874CB404DB}" srcOrd="0" destOrd="0" presId="urn:microsoft.com/office/officeart/2005/8/layout/bProcess3"/>
    <dgm:cxn modelId="{DA61A2E6-076B-42C7-A820-ACF4D48FF992}" type="presOf" srcId="{5E3E12F7-367B-4C8A-A018-27654FD8D246}" destId="{2CF27814-D3C9-41A8-AE18-7DAC6155679B}" srcOrd="0" destOrd="0" presId="urn:microsoft.com/office/officeart/2005/8/layout/bProcess3"/>
    <dgm:cxn modelId="{4A45C8E9-9600-4777-8A7D-E1886CCBD022}" type="presOf" srcId="{80B62510-3015-44BC-A313-DB7329EF17BC}" destId="{1BD60CED-FDCB-4401-9C74-C74ED897E114}" srcOrd="1" destOrd="0" presId="urn:microsoft.com/office/officeart/2005/8/layout/bProcess3"/>
    <dgm:cxn modelId="{E6B31DEF-2CCE-441D-9D7B-DEA0E8E94C8D}" srcId="{7C03EC59-A083-4778-975A-2C591393170D}" destId="{6C49CEF8-C562-4E1C-9150-B2D5286BCA73}" srcOrd="7" destOrd="0" parTransId="{FE5D3FD2-BC65-4432-9C61-D9BE5B97A642}" sibTransId="{0FA8A676-80A7-458C-A0A7-DB293C646DA2}"/>
    <dgm:cxn modelId="{34AF67EF-5CA9-4325-AA19-D9ED361A97DE}" type="presOf" srcId="{303D233C-7167-4D72-964C-C70F8AE04CE8}" destId="{4FBA9AEC-C5CC-4973-AAE1-77D9A7D0E70E}" srcOrd="0" destOrd="0" presId="urn:microsoft.com/office/officeart/2005/8/layout/bProcess3"/>
    <dgm:cxn modelId="{2A6A62FB-8089-4E07-9549-2A22719B387E}" type="presOf" srcId="{0FB6BD26-3856-4680-A99E-788120A0B9FF}" destId="{A6337782-30C9-4E7F-9568-08625913EF1C}" srcOrd="0" destOrd="0" presId="urn:microsoft.com/office/officeart/2005/8/layout/bProcess3"/>
    <dgm:cxn modelId="{5F9F251A-6426-4A19-8FD5-53472E8913E9}" type="presParOf" srcId="{28320DC7-4317-4550-A830-9940C69B2414}" destId="{C4C50F1A-9B01-4F84-86FE-DB6354739587}" srcOrd="0" destOrd="0" presId="urn:microsoft.com/office/officeart/2005/8/layout/bProcess3"/>
    <dgm:cxn modelId="{802516D5-FC3C-4D81-961D-62EB01D5435E}" type="presParOf" srcId="{28320DC7-4317-4550-A830-9940C69B2414}" destId="{CE3F6197-6D76-41B8-828E-590FEDE114F1}" srcOrd="1" destOrd="0" presId="urn:microsoft.com/office/officeart/2005/8/layout/bProcess3"/>
    <dgm:cxn modelId="{EAE05B3B-531B-4F1B-A44D-2986982FCDC5}" type="presParOf" srcId="{CE3F6197-6D76-41B8-828E-590FEDE114F1}" destId="{E7EB19E0-C783-4993-9352-E2B9E5D41DDF}" srcOrd="0" destOrd="0" presId="urn:microsoft.com/office/officeart/2005/8/layout/bProcess3"/>
    <dgm:cxn modelId="{83C2DD58-5729-42A4-9ED8-D67890A762AE}" type="presParOf" srcId="{28320DC7-4317-4550-A830-9940C69B2414}" destId="{4FBA9AEC-C5CC-4973-AAE1-77D9A7D0E70E}" srcOrd="2" destOrd="0" presId="urn:microsoft.com/office/officeart/2005/8/layout/bProcess3"/>
    <dgm:cxn modelId="{FD159953-3303-4EA5-9C53-563E4319A468}" type="presParOf" srcId="{28320DC7-4317-4550-A830-9940C69B2414}" destId="{2825FC06-0E6B-411B-946A-DACE68081829}" srcOrd="3" destOrd="0" presId="urn:microsoft.com/office/officeart/2005/8/layout/bProcess3"/>
    <dgm:cxn modelId="{C67304FE-2559-426E-85F3-0DC6FB3CB9D5}" type="presParOf" srcId="{2825FC06-0E6B-411B-946A-DACE68081829}" destId="{8F7D638D-0FCD-4AE8-B091-8B18652864FF}" srcOrd="0" destOrd="0" presId="urn:microsoft.com/office/officeart/2005/8/layout/bProcess3"/>
    <dgm:cxn modelId="{30838CD6-FC1F-4C68-B149-1C555D913719}" type="presParOf" srcId="{28320DC7-4317-4550-A830-9940C69B2414}" destId="{F2C0CF69-77D0-4902-B4E0-1BBC40FC8196}" srcOrd="4" destOrd="0" presId="urn:microsoft.com/office/officeart/2005/8/layout/bProcess3"/>
    <dgm:cxn modelId="{5BD36124-FC09-44F8-865B-AAB411FCA444}" type="presParOf" srcId="{28320DC7-4317-4550-A830-9940C69B2414}" destId="{D5FB94EB-FFFD-465E-8A0C-FDA910734A54}" srcOrd="5" destOrd="0" presId="urn:microsoft.com/office/officeart/2005/8/layout/bProcess3"/>
    <dgm:cxn modelId="{80E2D976-BA7F-4203-AFC7-E9B012AA7EC1}" type="presParOf" srcId="{D5FB94EB-FFFD-465E-8A0C-FDA910734A54}" destId="{FB1D22D3-470C-4603-B881-7119533BCD0A}" srcOrd="0" destOrd="0" presId="urn:microsoft.com/office/officeart/2005/8/layout/bProcess3"/>
    <dgm:cxn modelId="{6172850D-5AC4-4AA5-BCD4-22651DA443F4}" type="presParOf" srcId="{28320DC7-4317-4550-A830-9940C69B2414}" destId="{C8C05F51-8B87-4314-984E-305516118BFF}" srcOrd="6" destOrd="0" presId="urn:microsoft.com/office/officeart/2005/8/layout/bProcess3"/>
    <dgm:cxn modelId="{3D1949AE-5676-4AE7-904B-F3C7A6D3AC8E}" type="presParOf" srcId="{28320DC7-4317-4550-A830-9940C69B2414}" destId="{043047EC-6D58-40EC-A71C-C566B2E91C5D}" srcOrd="7" destOrd="0" presId="urn:microsoft.com/office/officeart/2005/8/layout/bProcess3"/>
    <dgm:cxn modelId="{59EC8681-2453-48BE-B226-46B094775C36}" type="presParOf" srcId="{043047EC-6D58-40EC-A71C-C566B2E91C5D}" destId="{1BD60CED-FDCB-4401-9C74-C74ED897E114}" srcOrd="0" destOrd="0" presId="urn:microsoft.com/office/officeart/2005/8/layout/bProcess3"/>
    <dgm:cxn modelId="{1F39FB97-16E2-4A4D-AEE0-569C8BA30C6A}" type="presParOf" srcId="{28320DC7-4317-4550-A830-9940C69B2414}" destId="{2CF27814-D3C9-41A8-AE18-7DAC6155679B}" srcOrd="8" destOrd="0" presId="urn:microsoft.com/office/officeart/2005/8/layout/bProcess3"/>
    <dgm:cxn modelId="{2600A1DE-2236-4D45-88CB-A7C61FE6D699}" type="presParOf" srcId="{28320DC7-4317-4550-A830-9940C69B2414}" destId="{07279D94-97AC-4D6E-BD1D-66482E5FC326}" srcOrd="9" destOrd="0" presId="urn:microsoft.com/office/officeart/2005/8/layout/bProcess3"/>
    <dgm:cxn modelId="{56F59F93-4E21-4387-AD62-1DC7A84D0A63}" type="presParOf" srcId="{07279D94-97AC-4D6E-BD1D-66482E5FC326}" destId="{BD9A4EF4-0649-4C99-8EF9-5AC298B55A34}" srcOrd="0" destOrd="0" presId="urn:microsoft.com/office/officeart/2005/8/layout/bProcess3"/>
    <dgm:cxn modelId="{03AFABFA-E2BD-4D43-BF1D-68709BEA7FBD}" type="presParOf" srcId="{28320DC7-4317-4550-A830-9940C69B2414}" destId="{D5A3EB15-3ECC-456A-8A86-5A68BF25481A}" srcOrd="10" destOrd="0" presId="urn:microsoft.com/office/officeart/2005/8/layout/bProcess3"/>
    <dgm:cxn modelId="{01DEB2DD-79C6-460C-9D16-B7DCD5DEB88D}" type="presParOf" srcId="{28320DC7-4317-4550-A830-9940C69B2414}" destId="{DBA03784-2CAC-4E4D-BE62-ADC679877A68}" srcOrd="11" destOrd="0" presId="urn:microsoft.com/office/officeart/2005/8/layout/bProcess3"/>
    <dgm:cxn modelId="{C84641F4-8F9C-4F15-BBB1-F59A2A2303F9}" type="presParOf" srcId="{DBA03784-2CAC-4E4D-BE62-ADC679877A68}" destId="{EB97D738-C457-4D7A-A24C-2413BF08E02F}" srcOrd="0" destOrd="0" presId="urn:microsoft.com/office/officeart/2005/8/layout/bProcess3"/>
    <dgm:cxn modelId="{824468A7-1B0A-4065-BA7C-97B6B551D20D}" type="presParOf" srcId="{28320DC7-4317-4550-A830-9940C69B2414}" destId="{088560AD-A414-4D93-95DA-407D93F0DE3F}" srcOrd="12" destOrd="0" presId="urn:microsoft.com/office/officeart/2005/8/layout/bProcess3"/>
    <dgm:cxn modelId="{41BA5385-3521-4963-B5F3-27EDA6422586}" type="presParOf" srcId="{28320DC7-4317-4550-A830-9940C69B2414}" destId="{A6337782-30C9-4E7F-9568-08625913EF1C}" srcOrd="13" destOrd="0" presId="urn:microsoft.com/office/officeart/2005/8/layout/bProcess3"/>
    <dgm:cxn modelId="{2F5F407D-F220-4FBC-B361-23ADA9C03917}" type="presParOf" srcId="{A6337782-30C9-4E7F-9568-08625913EF1C}" destId="{CB99AFAD-16FC-460C-9403-F01811591D63}" srcOrd="0" destOrd="0" presId="urn:microsoft.com/office/officeart/2005/8/layout/bProcess3"/>
    <dgm:cxn modelId="{14F6F227-3D9E-414A-9E04-2494E4BCA15A}" type="presParOf" srcId="{28320DC7-4317-4550-A830-9940C69B2414}" destId="{E950C3DD-E2A0-49C3-AB24-56874CB404DB}" srcOrd="14" destOrd="0" presId="urn:microsoft.com/office/officeart/2005/8/layout/bProcess3"/>
    <dgm:cxn modelId="{B48620C9-CD86-4F10-9C87-6084A913B6A9}" type="presParOf" srcId="{28320DC7-4317-4550-A830-9940C69B2414}" destId="{6EEC4200-CE3A-4ADC-A4CF-A87464E7C548}" srcOrd="15" destOrd="0" presId="urn:microsoft.com/office/officeart/2005/8/layout/bProcess3"/>
    <dgm:cxn modelId="{5E72FC81-5998-4390-AA17-266521A29D13}" type="presParOf" srcId="{6EEC4200-CE3A-4ADC-A4CF-A87464E7C548}" destId="{01E6D712-8766-42C2-A247-1CFD97CC8F01}" srcOrd="0" destOrd="0" presId="urn:microsoft.com/office/officeart/2005/8/layout/bProcess3"/>
    <dgm:cxn modelId="{97080E8A-86CF-4913-AE22-F8BD4AB42B1C}" type="presParOf" srcId="{28320DC7-4317-4550-A830-9940C69B2414}" destId="{3781C297-9895-4683-885D-158CF15137A8}" srcOrd="16" destOrd="0" presId="urn:microsoft.com/office/officeart/2005/8/layout/bProcess3"/>
    <dgm:cxn modelId="{1028AEA7-1DA0-4612-B969-80BDE13E1AA2}" type="presParOf" srcId="{28320DC7-4317-4550-A830-9940C69B2414}" destId="{BBB9161E-D62E-4DDC-828E-C6B9922F7E99}" srcOrd="17" destOrd="0" presId="urn:microsoft.com/office/officeart/2005/8/layout/bProcess3"/>
    <dgm:cxn modelId="{D1DAA583-E071-4F13-A4E3-A6707332140A}" type="presParOf" srcId="{BBB9161E-D62E-4DDC-828E-C6B9922F7E99}" destId="{CBEC4124-787F-410E-B6B0-4258433DFEDE}" srcOrd="0" destOrd="0" presId="urn:microsoft.com/office/officeart/2005/8/layout/bProcess3"/>
    <dgm:cxn modelId="{4BF00005-8C43-4678-928E-8DD14EB10DE1}" type="presParOf" srcId="{28320DC7-4317-4550-A830-9940C69B2414}" destId="{5E6268E5-7390-4612-B672-57E90ABB57FB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F6197-6D76-41B8-828E-590FEDE114F1}">
      <dsp:nvSpPr>
        <dsp:cNvPr id="0" name=""/>
        <dsp:cNvSpPr/>
      </dsp:nvSpPr>
      <dsp:spPr>
        <a:xfrm>
          <a:off x="1708110" y="726039"/>
          <a:ext cx="355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6018"/>
              </a:moveTo>
              <a:lnTo>
                <a:pt x="194957" y="56018"/>
              </a:lnTo>
              <a:lnTo>
                <a:pt x="194957" y="45720"/>
              </a:lnTo>
              <a:lnTo>
                <a:pt x="3557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876307" y="769836"/>
        <a:ext cx="19322" cy="3847"/>
      </dsp:txXfrm>
    </dsp:sp>
    <dsp:sp modelId="{C4C50F1A-9B01-4F84-86FE-DB6354739587}">
      <dsp:nvSpPr>
        <dsp:cNvPr id="0" name=""/>
        <dsp:cNvSpPr/>
      </dsp:nvSpPr>
      <dsp:spPr>
        <a:xfrm>
          <a:off x="5" y="267972"/>
          <a:ext cx="1709904" cy="10281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List</a:t>
          </a:r>
        </a:p>
      </dsp:txBody>
      <dsp:txXfrm>
        <a:off x="5" y="267972"/>
        <a:ext cx="1709904" cy="1028171"/>
      </dsp:txXfrm>
    </dsp:sp>
    <dsp:sp modelId="{2825FC06-0E6B-411B-946A-DACE68081829}">
      <dsp:nvSpPr>
        <dsp:cNvPr id="0" name=""/>
        <dsp:cNvSpPr/>
      </dsp:nvSpPr>
      <dsp:spPr>
        <a:xfrm>
          <a:off x="3730256" y="726039"/>
          <a:ext cx="35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15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3897717" y="769836"/>
        <a:ext cx="19237" cy="3847"/>
      </dsp:txXfrm>
    </dsp:sp>
    <dsp:sp modelId="{4FBA9AEC-C5CC-4973-AAE1-77D9A7D0E70E}">
      <dsp:nvSpPr>
        <dsp:cNvPr id="0" name=""/>
        <dsp:cNvSpPr/>
      </dsp:nvSpPr>
      <dsp:spPr>
        <a:xfrm>
          <a:off x="2096226" y="268675"/>
          <a:ext cx="1635830" cy="1006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Stream</a:t>
          </a:r>
          <a:endParaRPr lang="pl-PL" sz="1400" kern="1200" dirty="0"/>
        </a:p>
      </dsp:txBody>
      <dsp:txXfrm>
        <a:off x="2096226" y="268675"/>
        <a:ext cx="1635830" cy="1006169"/>
      </dsp:txXfrm>
    </dsp:sp>
    <dsp:sp modelId="{D5FB94EB-FFFD-465E-8A0C-FDA910734A54}">
      <dsp:nvSpPr>
        <dsp:cNvPr id="0" name=""/>
        <dsp:cNvSpPr/>
      </dsp:nvSpPr>
      <dsp:spPr>
        <a:xfrm>
          <a:off x="5787883" y="726039"/>
          <a:ext cx="35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15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955344" y="769836"/>
        <a:ext cx="19237" cy="3847"/>
      </dsp:txXfrm>
    </dsp:sp>
    <dsp:sp modelId="{F2C0CF69-77D0-4902-B4E0-1BBC40FC8196}">
      <dsp:nvSpPr>
        <dsp:cNvPr id="0" name=""/>
        <dsp:cNvSpPr/>
      </dsp:nvSpPr>
      <dsp:spPr>
        <a:xfrm>
          <a:off x="4116815" y="269899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.map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.filter</a:t>
          </a:r>
        </a:p>
      </dsp:txBody>
      <dsp:txXfrm>
        <a:off x="4116815" y="269899"/>
        <a:ext cx="1672867" cy="1003720"/>
      </dsp:txXfrm>
    </dsp:sp>
    <dsp:sp modelId="{043047EC-6D58-40EC-A71C-C566B2E91C5D}">
      <dsp:nvSpPr>
        <dsp:cNvPr id="0" name=""/>
        <dsp:cNvSpPr/>
      </dsp:nvSpPr>
      <dsp:spPr>
        <a:xfrm>
          <a:off x="837995" y="1271820"/>
          <a:ext cx="6172881" cy="366384"/>
        </a:xfrm>
        <a:custGeom>
          <a:avLst/>
          <a:gdLst/>
          <a:ahLst/>
          <a:cxnLst/>
          <a:rect l="0" t="0" r="0" b="0"/>
          <a:pathLst>
            <a:path>
              <a:moveTo>
                <a:pt x="6172881" y="0"/>
              </a:moveTo>
              <a:lnTo>
                <a:pt x="6172881" y="200292"/>
              </a:lnTo>
              <a:lnTo>
                <a:pt x="0" y="200292"/>
              </a:lnTo>
              <a:lnTo>
                <a:pt x="0" y="36638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3769795" y="1453088"/>
        <a:ext cx="309281" cy="3847"/>
      </dsp:txXfrm>
    </dsp:sp>
    <dsp:sp modelId="{C8C05F51-8B87-4314-984E-305516118BFF}">
      <dsp:nvSpPr>
        <dsp:cNvPr id="0" name=""/>
        <dsp:cNvSpPr/>
      </dsp:nvSpPr>
      <dsp:spPr>
        <a:xfrm>
          <a:off x="6174442" y="269899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Stream</a:t>
          </a:r>
        </a:p>
      </dsp:txBody>
      <dsp:txXfrm>
        <a:off x="6174442" y="269899"/>
        <a:ext cx="1672867" cy="1003720"/>
      </dsp:txXfrm>
    </dsp:sp>
    <dsp:sp modelId="{07279D94-97AC-4D6E-BD1D-66482E5FC326}">
      <dsp:nvSpPr>
        <dsp:cNvPr id="0" name=""/>
        <dsp:cNvSpPr/>
      </dsp:nvSpPr>
      <dsp:spPr>
        <a:xfrm>
          <a:off x="1672629" y="2126745"/>
          <a:ext cx="35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15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840089" y="2170541"/>
        <a:ext cx="19237" cy="3847"/>
      </dsp:txXfrm>
    </dsp:sp>
    <dsp:sp modelId="{2CF27814-D3C9-41A8-AE18-7DAC6155679B}">
      <dsp:nvSpPr>
        <dsp:cNvPr id="0" name=""/>
        <dsp:cNvSpPr/>
      </dsp:nvSpPr>
      <dsp:spPr>
        <a:xfrm>
          <a:off x="1561" y="1670605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.filter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.map</a:t>
          </a:r>
        </a:p>
      </dsp:txBody>
      <dsp:txXfrm>
        <a:off x="1561" y="1670605"/>
        <a:ext cx="1672867" cy="1003720"/>
      </dsp:txXfrm>
    </dsp:sp>
    <dsp:sp modelId="{DBA03784-2CAC-4E4D-BE62-ADC679877A68}">
      <dsp:nvSpPr>
        <dsp:cNvPr id="0" name=""/>
        <dsp:cNvSpPr/>
      </dsp:nvSpPr>
      <dsp:spPr>
        <a:xfrm>
          <a:off x="3730256" y="2126745"/>
          <a:ext cx="3541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415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3897717" y="2170541"/>
        <a:ext cx="19237" cy="3847"/>
      </dsp:txXfrm>
    </dsp:sp>
    <dsp:sp modelId="{D5A3EB15-3ECC-456A-8A86-5A68BF25481A}">
      <dsp:nvSpPr>
        <dsp:cNvPr id="0" name=""/>
        <dsp:cNvSpPr/>
      </dsp:nvSpPr>
      <dsp:spPr>
        <a:xfrm>
          <a:off x="2059188" y="1670605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Stream</a:t>
          </a:r>
        </a:p>
      </dsp:txBody>
      <dsp:txXfrm>
        <a:off x="2059188" y="1670605"/>
        <a:ext cx="1672867" cy="1003720"/>
      </dsp:txXfrm>
    </dsp:sp>
    <dsp:sp modelId="{A6337782-30C9-4E7F-9568-08625913EF1C}">
      <dsp:nvSpPr>
        <dsp:cNvPr id="0" name=""/>
        <dsp:cNvSpPr/>
      </dsp:nvSpPr>
      <dsp:spPr>
        <a:xfrm>
          <a:off x="5787883" y="2112321"/>
          <a:ext cx="355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0143"/>
              </a:moveTo>
              <a:lnTo>
                <a:pt x="194957" y="60143"/>
              </a:lnTo>
              <a:lnTo>
                <a:pt x="194957" y="45720"/>
              </a:lnTo>
              <a:lnTo>
                <a:pt x="3557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956076" y="2156118"/>
        <a:ext cx="19329" cy="3847"/>
      </dsp:txXfrm>
    </dsp:sp>
    <dsp:sp modelId="{088560AD-A414-4D93-95DA-407D93F0DE3F}">
      <dsp:nvSpPr>
        <dsp:cNvPr id="0" name=""/>
        <dsp:cNvSpPr/>
      </dsp:nvSpPr>
      <dsp:spPr>
        <a:xfrm>
          <a:off x="4116815" y="1670605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...</a:t>
          </a:r>
        </a:p>
      </dsp:txBody>
      <dsp:txXfrm>
        <a:off x="4116815" y="1670605"/>
        <a:ext cx="1672867" cy="1003720"/>
      </dsp:txXfrm>
    </dsp:sp>
    <dsp:sp modelId="{6EEC4200-CE3A-4ADC-A4CF-A87464E7C548}">
      <dsp:nvSpPr>
        <dsp:cNvPr id="0" name=""/>
        <dsp:cNvSpPr/>
      </dsp:nvSpPr>
      <dsp:spPr>
        <a:xfrm>
          <a:off x="836433" y="2658102"/>
          <a:ext cx="6175998" cy="454330"/>
        </a:xfrm>
        <a:custGeom>
          <a:avLst/>
          <a:gdLst/>
          <a:ahLst/>
          <a:cxnLst/>
          <a:rect l="0" t="0" r="0" b="0"/>
          <a:pathLst>
            <a:path>
              <a:moveTo>
                <a:pt x="6175998" y="0"/>
              </a:moveTo>
              <a:lnTo>
                <a:pt x="6175998" y="244265"/>
              </a:lnTo>
              <a:lnTo>
                <a:pt x="0" y="244265"/>
              </a:lnTo>
              <a:lnTo>
                <a:pt x="0" y="45433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3769557" y="2883343"/>
        <a:ext cx="309750" cy="3847"/>
      </dsp:txXfrm>
    </dsp:sp>
    <dsp:sp modelId="{E950C3DD-E2A0-49C3-AB24-56874CB404DB}">
      <dsp:nvSpPr>
        <dsp:cNvPr id="0" name=""/>
        <dsp:cNvSpPr/>
      </dsp:nvSpPr>
      <dsp:spPr>
        <a:xfrm>
          <a:off x="6175998" y="1656181"/>
          <a:ext cx="1672867" cy="1003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Stream</a:t>
          </a:r>
        </a:p>
      </dsp:txBody>
      <dsp:txXfrm>
        <a:off x="6175998" y="1656181"/>
        <a:ext cx="1672867" cy="1003720"/>
      </dsp:txXfrm>
    </dsp:sp>
    <dsp:sp modelId="{BBB9161E-D62E-4DDC-828E-C6B9922F7E99}">
      <dsp:nvSpPr>
        <dsp:cNvPr id="0" name=""/>
        <dsp:cNvSpPr/>
      </dsp:nvSpPr>
      <dsp:spPr>
        <a:xfrm>
          <a:off x="1671067" y="3600973"/>
          <a:ext cx="390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2383" y="45720"/>
              </a:lnTo>
              <a:lnTo>
                <a:pt x="212383" y="54502"/>
              </a:lnTo>
              <a:lnTo>
                <a:pt x="390567" y="5450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855819" y="3644769"/>
        <a:ext cx="21062" cy="3847"/>
      </dsp:txXfrm>
    </dsp:sp>
    <dsp:sp modelId="{3781C297-9895-4683-885D-158CF15137A8}">
      <dsp:nvSpPr>
        <dsp:cNvPr id="0" name=""/>
        <dsp:cNvSpPr/>
      </dsp:nvSpPr>
      <dsp:spPr>
        <a:xfrm>
          <a:off x="0" y="3144832"/>
          <a:ext cx="1672867" cy="1003720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.collect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.reduce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.forEach</a:t>
          </a:r>
        </a:p>
      </dsp:txBody>
      <dsp:txXfrm>
        <a:off x="0" y="3144832"/>
        <a:ext cx="1672867" cy="1003720"/>
      </dsp:txXfrm>
    </dsp:sp>
    <dsp:sp modelId="{5E6268E5-7390-4612-B672-57E90ABB57FB}">
      <dsp:nvSpPr>
        <dsp:cNvPr id="0" name=""/>
        <dsp:cNvSpPr/>
      </dsp:nvSpPr>
      <dsp:spPr>
        <a:xfrm>
          <a:off x="2094034" y="3171797"/>
          <a:ext cx="1779128" cy="967355"/>
        </a:xfrm>
        <a:prstGeom prst="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scalar value,</a:t>
          </a:r>
          <a:endParaRPr lang="pl-PL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container,</a:t>
          </a:r>
          <a:endParaRPr lang="pl-PL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modification</a:t>
          </a:r>
          <a:endParaRPr lang="pl-PL" sz="1400" kern="1200" dirty="0"/>
        </a:p>
      </dsp:txBody>
      <dsp:txXfrm>
        <a:off x="2094034" y="3171797"/>
        <a:ext cx="1779128" cy="96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E744C-E0BE-4707-9740-F824E9CE3470}" type="datetimeFigureOut">
              <a:rPr lang="pl-PL" smtClean="0"/>
              <a:pPr/>
              <a:t>19.10.2018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D1D40-2EDD-4103-A7A2-E8043727B30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9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D1D40-2EDD-4103-A7A2-E8043727B30F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4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3E87-972E-450F-8924-95CCABE87A45}" type="datetime1">
              <a:rPr lang="pl-PL" smtClean="0"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5E6E-7CD9-4837-86D2-98D7EBB34BB8}" type="datetime1">
              <a:rPr lang="pl-PL" smtClean="0"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BEF4-0BD6-46D4-86CC-C194F6E82240}" type="datetime1">
              <a:rPr lang="pl-PL" smtClean="0"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FE03-F8CB-4278-85C1-6CFD4E0B63B5}" type="datetime1">
              <a:rPr lang="pl-PL" smtClean="0"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EC07-B067-448D-B873-FA667D760BAD}" type="datetime1">
              <a:rPr lang="pl-PL" smtClean="0"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6557-3AE5-437A-B008-7F1DD54613E7}" type="datetime1">
              <a:rPr lang="pl-PL" smtClean="0"/>
              <a:t>19.10.2018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7335-DC84-49F2-8A1E-AF23A1D76991}" type="datetime1">
              <a:rPr lang="pl-PL" smtClean="0"/>
              <a:t>19.10.2018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D656-647C-4E43-A530-F2DE2361A183}" type="datetime1">
              <a:rPr lang="pl-PL" smtClean="0"/>
              <a:t>19.10.2018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0D27-1260-4632-8F79-82300B794C41}" type="datetime1">
              <a:rPr lang="pl-PL" smtClean="0"/>
              <a:t>19.10.2018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ABA-37CE-435F-9BFD-2CCE211AD80C}" type="datetime1">
              <a:rPr lang="pl-PL" smtClean="0"/>
              <a:t>19.10.2018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48BB-EDA8-4E67-8B46-809C3D6B48CB}" type="datetime1">
              <a:rPr lang="pl-PL" smtClean="0"/>
              <a:t>19.10.2018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8787-28EE-4F89-97B4-DE56D1BFDABC}" type="datetime1">
              <a:rPr lang="pl-PL" smtClean="0"/>
              <a:t>19.10.2018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882751"/>
          </a:xfrm>
        </p:spPr>
        <p:txBody>
          <a:bodyPr>
            <a:normAutofit/>
          </a:bodyPr>
          <a:lstStyle/>
          <a:p>
            <a:r>
              <a:rPr lang="en-US" b="1" dirty="0"/>
              <a:t>Basics of functional programming in Java 8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 pragmatic overview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Modifying list elements with lambda expression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7544" y="908720"/>
            <a:ext cx="8280920" cy="3785652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("Kowal", "Jan", 34, 3400.0),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("As", "Ala", 27, 4100.0),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("Kot", "Zofia", 33, 3700.0),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("Puchacz", "Jan", 41, 3600.0)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change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e -&gt;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e.getAge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() &gt; 30 &amp;&amp;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() &lt; 4000, 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double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oldSalary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double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newSalary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oldSalary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+ 200;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e.setSalary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newSalary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e :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(e + " " +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());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915816" y="5190291"/>
            <a:ext cx="3384376" cy="83099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Kowal Jan 3600.0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As Ala 4100.0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 Zofia 3900.0</a:t>
            </a:r>
          </a:p>
          <a:p>
            <a:r>
              <a:rPr lang="pl-PL" sz="12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Puchacz Jan 3800.0</a:t>
            </a:r>
          </a:p>
        </p:txBody>
      </p:sp>
      <p:sp>
        <p:nvSpPr>
          <p:cNvPr id="7" name="Strzałka w dół 6"/>
          <p:cNvSpPr/>
          <p:nvPr/>
        </p:nvSpPr>
        <p:spPr>
          <a:xfrm>
            <a:off x="4391980" y="4507220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 we need to specify our custom interfaces</a:t>
            </a:r>
            <a:r>
              <a:rPr lang="pl-PL" sz="2400" dirty="0"/>
              <a:t>?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287524" y="1036357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No, we do not.</a:t>
            </a:r>
          </a:p>
          <a:p>
            <a:r>
              <a:rPr lang="en-US" sz="1600" dirty="0"/>
              <a:t>There are </a:t>
            </a:r>
            <a:r>
              <a:rPr lang="en-US" sz="1600" b="1" dirty="0">
                <a:solidFill>
                  <a:srgbClr val="FF0000"/>
                </a:solidFill>
              </a:rPr>
              <a:t>interfaces for frequent lambda expression usage schemes available out of the box</a:t>
            </a:r>
            <a:r>
              <a:rPr lang="en-US" sz="1600" dirty="0"/>
              <a:t> in package </a:t>
            </a:r>
            <a:r>
              <a:rPr lang="en-US" sz="1600" b="1" dirty="0" err="1">
                <a:solidFill>
                  <a:srgbClr val="00B050"/>
                </a:solidFill>
              </a:rPr>
              <a:t>java.util.function</a:t>
            </a:r>
            <a:r>
              <a:rPr lang="en-US" sz="1600" dirty="0"/>
              <a:t>.</a:t>
            </a:r>
            <a:endParaRPr lang="pl-PL" sz="1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95536" y="3542819"/>
            <a:ext cx="8136904" cy="1754326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&lt;T, S&gt; List&lt;T&gt;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(List&lt;S&gt;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Predicate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&lt;S&gt; 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&lt;S, T&gt; 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List&lt;T&gt; target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for (S e :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filter.test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target.add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func.apply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return target;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3707904" y="2060848"/>
            <a:ext cx="410445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Interfaces:</a:t>
            </a:r>
          </a:p>
          <a:p>
            <a:pPr marL="342900" indent="-342900">
              <a:buAutoNum type="arabicParenBoth"/>
            </a:pPr>
            <a:r>
              <a:rPr lang="en-US" sz="1600" b="1" dirty="0" err="1">
                <a:solidFill>
                  <a:srgbClr val="00B050"/>
                </a:solidFill>
              </a:rPr>
              <a:t>java.util.function.Predicate</a:t>
            </a:r>
            <a:r>
              <a:rPr lang="en-US" sz="1600" dirty="0"/>
              <a:t> and</a:t>
            </a:r>
          </a:p>
          <a:p>
            <a:pPr marL="342900" indent="-342900">
              <a:buAutoNum type="arabicParenBoth"/>
            </a:pPr>
            <a:r>
              <a:rPr lang="en-US" sz="1600" b="1" dirty="0" err="1">
                <a:solidFill>
                  <a:srgbClr val="00B050"/>
                </a:solidFill>
              </a:rPr>
              <a:t>java.util.function.Function</a:t>
            </a:r>
            <a:endParaRPr lang="pl-PL" sz="1600" b="1" dirty="0">
              <a:solidFill>
                <a:srgbClr val="00B050"/>
              </a:solidFill>
            </a:endParaRPr>
          </a:p>
        </p:txBody>
      </p:sp>
      <p:cxnSp>
        <p:nvCxnSpPr>
          <p:cNvPr id="8" name="Łącznik prosty ze strzałką 7"/>
          <p:cNvCxnSpPr>
            <a:stCxn id="6" idx="2"/>
          </p:cNvCxnSpPr>
          <p:nvPr/>
        </p:nvCxnSpPr>
        <p:spPr>
          <a:xfrm flipH="1">
            <a:off x="4788024" y="2891845"/>
            <a:ext cx="972108" cy="66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>
            <a:stCxn id="6" idx="2"/>
          </p:cNvCxnSpPr>
          <p:nvPr/>
        </p:nvCxnSpPr>
        <p:spPr>
          <a:xfrm>
            <a:off x="5760132" y="2891845"/>
            <a:ext cx="684076" cy="66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4644008" y="3933056"/>
            <a:ext cx="4104456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/>
              <a:t>Met</a:t>
            </a:r>
            <a:r>
              <a:rPr lang="en-US" sz="1600" dirty="0" err="1"/>
              <a:t>hod</a:t>
            </a:r>
            <a:r>
              <a:rPr lang="pl-PL" sz="1600" dirty="0"/>
              <a:t>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Predicate.</a:t>
            </a:r>
            <a:r>
              <a:rPr lang="pl-PL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test()</a:t>
            </a:r>
            <a:r>
              <a:rPr lang="pl-PL" sz="1600" dirty="0"/>
              <a:t> </a:t>
            </a:r>
            <a:r>
              <a:rPr lang="en-US" sz="1600" dirty="0"/>
              <a:t>evaluates </a:t>
            </a:r>
            <a:r>
              <a:rPr lang="en-US" sz="1600" b="1" dirty="0" err="1"/>
              <a:t>boolean</a:t>
            </a:r>
            <a:r>
              <a:rPr lang="en-US" sz="1600" dirty="0"/>
              <a:t> result based on value of type </a:t>
            </a:r>
            <a:r>
              <a:rPr lang="en-US" sz="1600" b="1" dirty="0"/>
              <a:t>S</a:t>
            </a:r>
            <a:r>
              <a:rPr lang="en-US" sz="1600" dirty="0"/>
              <a:t> (generic parameter)</a:t>
            </a:r>
            <a:endParaRPr lang="pl-PL" sz="1600" dirty="0"/>
          </a:p>
        </p:txBody>
      </p:sp>
      <p:cxnSp>
        <p:nvCxnSpPr>
          <p:cNvPr id="12" name="Łącznik prosty ze strzałką 11"/>
          <p:cNvCxnSpPr>
            <a:stCxn id="9" idx="1"/>
          </p:cNvCxnSpPr>
          <p:nvPr/>
        </p:nvCxnSpPr>
        <p:spPr>
          <a:xfrm flipH="1" flipV="1">
            <a:off x="2987824" y="4225445"/>
            <a:ext cx="1656184" cy="12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3923928" y="5157192"/>
            <a:ext cx="410445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</a:t>
            </a:r>
            <a:r>
              <a:rPr lang="pl-PL" sz="1600" dirty="0"/>
              <a:t>et</a:t>
            </a:r>
            <a:r>
              <a:rPr lang="en-US" sz="1600" dirty="0" err="1"/>
              <a:t>hod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Function.</a:t>
            </a:r>
            <a:r>
              <a:rPr lang="pl-PL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apply</a:t>
            </a:r>
            <a:r>
              <a:rPr lang="pl-PL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pl-PL" sz="1600" dirty="0"/>
              <a:t> </a:t>
            </a:r>
            <a:r>
              <a:rPr lang="en-US" sz="1600" dirty="0"/>
              <a:t>evaluates result of type </a:t>
            </a:r>
            <a:r>
              <a:rPr lang="en-US" sz="1600" b="1" dirty="0"/>
              <a:t>T</a:t>
            </a:r>
            <a:r>
              <a:rPr lang="en-US" sz="1600" dirty="0"/>
              <a:t> based on value of type </a:t>
            </a:r>
            <a:r>
              <a:rPr lang="en-US" sz="1600" b="1" dirty="0"/>
              <a:t>S</a:t>
            </a:r>
            <a:endParaRPr lang="pl-PL" sz="1600" b="1" dirty="0"/>
          </a:p>
        </p:txBody>
      </p:sp>
      <p:cxnSp>
        <p:nvCxnSpPr>
          <p:cNvPr id="15" name="Łącznik prosty ze strzałką 14"/>
          <p:cNvCxnSpPr>
            <a:stCxn id="13" idx="1"/>
          </p:cNvCxnSpPr>
          <p:nvPr/>
        </p:nvCxnSpPr>
        <p:spPr>
          <a:xfrm flipH="1" flipV="1">
            <a:off x="2987824" y="4567310"/>
            <a:ext cx="936104" cy="88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Function&lt;S, T&gt; vs. Consumer&lt;S&gt;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96370" y="2764085"/>
            <a:ext cx="8452094" cy="138499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&lt;S&gt;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change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(List&lt;S&gt; list,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&lt;S&gt; f, 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Consumer&lt;S&gt; 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for (S e : list) {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f.test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(e)) {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mod.accept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(e);</a:t>
            </a:r>
            <a:endParaRPr lang="en-US" sz="12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99592" y="4005064"/>
            <a:ext cx="4104456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/>
              <a:t>Met</a:t>
            </a:r>
            <a:r>
              <a:rPr lang="en-US" sz="1600" dirty="0" err="1"/>
              <a:t>hod</a:t>
            </a:r>
            <a:r>
              <a:rPr lang="pl-PL" sz="1600" dirty="0"/>
              <a:t>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Consumer&lt;S&gt;.</a:t>
            </a:r>
            <a:r>
              <a:rPr lang="pl-PL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accept</a:t>
            </a:r>
            <a:r>
              <a:rPr lang="pl-PL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pl-PL" sz="1600" dirty="0"/>
              <a:t> </a:t>
            </a:r>
            <a:r>
              <a:rPr lang="en-US" sz="1600" dirty="0"/>
              <a:t>does not return any result.</a:t>
            </a:r>
            <a:endParaRPr lang="pl-PL" sz="1600" dirty="0"/>
          </a:p>
        </p:txBody>
      </p:sp>
      <p:cxnSp>
        <p:nvCxnSpPr>
          <p:cNvPr id="8" name="Łącznik prosty ze strzałką 7"/>
          <p:cNvCxnSpPr>
            <a:stCxn id="6" idx="0"/>
          </p:cNvCxnSpPr>
          <p:nvPr/>
        </p:nvCxnSpPr>
        <p:spPr>
          <a:xfrm flipH="1" flipV="1">
            <a:off x="1907704" y="3573016"/>
            <a:ext cx="10441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3"/>
          <p:cNvSpPr txBox="1"/>
          <p:nvPr/>
        </p:nvSpPr>
        <p:spPr>
          <a:xfrm>
            <a:off x="287524" y="1036357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Apart from </a:t>
            </a:r>
            <a:r>
              <a:rPr lang="en-US" sz="1600" b="1" dirty="0"/>
              <a:t>Function&lt;S, T&gt;</a:t>
            </a:r>
            <a:r>
              <a:rPr lang="en-US" sz="1600" dirty="0"/>
              <a:t> which returns a value </a:t>
            </a:r>
            <a:r>
              <a:rPr lang="en-US" sz="1600" b="1" dirty="0" err="1"/>
              <a:t>java.util.function</a:t>
            </a:r>
            <a:r>
              <a:rPr lang="en-US" sz="1600" dirty="0"/>
              <a:t> package provides interface </a:t>
            </a:r>
            <a:r>
              <a:rPr lang="en-US" sz="1600" b="1" dirty="0">
                <a:solidFill>
                  <a:srgbClr val="00B050"/>
                </a:solidFill>
              </a:rPr>
              <a:t>Consumer&lt;S&gt;</a:t>
            </a:r>
            <a:r>
              <a:rPr lang="en-US" sz="1600" dirty="0"/>
              <a:t> whose single method </a:t>
            </a:r>
            <a:r>
              <a:rPr lang="en-US" sz="1600" b="1" dirty="0">
                <a:solidFill>
                  <a:srgbClr val="00B050"/>
                </a:solidFill>
              </a:rPr>
              <a:t>accept()</a:t>
            </a:r>
            <a:r>
              <a:rPr lang="en-US" sz="1600" dirty="0"/>
              <a:t> simply processes the input of type S.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287524" y="172229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Collection processing scheme based on lambda expression resembles the one described in </a:t>
            </a:r>
            <a:r>
              <a:rPr lang="en-US" sz="1600" b="1" u="sng" dirty="0">
                <a:solidFill>
                  <a:srgbClr val="FF0000"/>
                </a:solidFill>
              </a:rPr>
              <a:t>Visitor design pattern</a:t>
            </a:r>
            <a:r>
              <a:rPr lang="en-US" sz="1600" dirty="0"/>
              <a:t> which also defines method </a:t>
            </a:r>
            <a:r>
              <a:rPr lang="en-US" sz="1600" b="1" dirty="0">
                <a:solidFill>
                  <a:srgbClr val="00B050"/>
                </a:solidFill>
              </a:rPr>
              <a:t>accept()</a:t>
            </a:r>
            <a:r>
              <a:rPr lang="en-US" sz="1600" dirty="0"/>
              <a:t>.</a:t>
            </a:r>
            <a:endParaRPr lang="pl-PL" sz="1600" dirty="0"/>
          </a:p>
        </p:txBody>
      </p:sp>
      <p:sp>
        <p:nvSpPr>
          <p:cNvPr id="12" name="pole tekstowe 3"/>
          <p:cNvSpPr txBox="1"/>
          <p:nvPr/>
        </p:nvSpPr>
        <p:spPr>
          <a:xfrm>
            <a:off x="287524" y="4958011"/>
            <a:ext cx="856895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counterparts of </a:t>
            </a:r>
            <a:r>
              <a:rPr lang="en-US" sz="1600" b="1" dirty="0" err="1">
                <a:solidFill>
                  <a:srgbClr val="00B050"/>
                </a:solidFill>
              </a:rPr>
              <a:t>java.util.function.Function</a:t>
            </a:r>
            <a:r>
              <a:rPr lang="en-US" sz="1600" b="1" dirty="0">
                <a:solidFill>
                  <a:srgbClr val="00B050"/>
                </a:solidFill>
              </a:rPr>
              <a:t>&lt;S, T&gt;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 err="1">
                <a:solidFill>
                  <a:srgbClr val="00B050"/>
                </a:solidFill>
              </a:rPr>
              <a:t>java.util.function.Consumer</a:t>
            </a:r>
            <a:r>
              <a:rPr lang="en-US" sz="1600" b="1" dirty="0">
                <a:solidFill>
                  <a:srgbClr val="00B050"/>
                </a:solidFill>
              </a:rPr>
              <a:t>&lt;S&gt;</a:t>
            </a:r>
            <a:r>
              <a:rPr lang="en-US" sz="1600" dirty="0"/>
              <a:t> in Microsoft .NET platform are delegates (types for method references) </a:t>
            </a:r>
            <a:r>
              <a:rPr lang="en-US" sz="1600" b="1" dirty="0" err="1">
                <a:solidFill>
                  <a:srgbClr val="FF0000"/>
                </a:solidFill>
              </a:rPr>
              <a:t>System.Function</a:t>
            </a:r>
            <a:r>
              <a:rPr lang="en-US" sz="1600" b="1" dirty="0">
                <a:solidFill>
                  <a:srgbClr val="FF0000"/>
                </a:solidFill>
              </a:rPr>
              <a:t>&lt;S, T&gt;</a:t>
            </a:r>
            <a:r>
              <a:rPr lang="en-US" sz="1600" dirty="0"/>
              <a:t> and </a:t>
            </a:r>
            <a:r>
              <a:rPr lang="en-US" sz="1600" b="1" dirty="0" err="1">
                <a:solidFill>
                  <a:srgbClr val="FF0000"/>
                </a:solidFill>
              </a:rPr>
              <a:t>System.Action</a:t>
            </a:r>
            <a:r>
              <a:rPr lang="en-US" sz="1600" b="1" dirty="0">
                <a:solidFill>
                  <a:srgbClr val="FF0000"/>
                </a:solidFill>
              </a:rPr>
              <a:t>&lt;S&gt;</a:t>
            </a:r>
            <a:r>
              <a:rPr lang="en-US" sz="1600" dirty="0"/>
              <a:t> respectively.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Streams (stream processing) – introduction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23923" y="3212976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custom method are not very flexible – we always assume the same processing scheme:</a:t>
            </a:r>
          </a:p>
          <a:p>
            <a:r>
              <a:rPr lang="en-US" sz="1600" dirty="0"/>
              <a:t>first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(1) selecting the elements</a:t>
            </a:r>
            <a:r>
              <a:rPr lang="en-US" sz="1600" dirty="0"/>
              <a:t> and then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(2) processing one by one</a:t>
            </a:r>
            <a:r>
              <a:rPr lang="en-US" sz="1600" dirty="0"/>
              <a:t>.</a:t>
            </a:r>
          </a:p>
          <a:p>
            <a:r>
              <a:rPr lang="en-US" sz="1600" b="1" u="sng" dirty="0">
                <a:solidFill>
                  <a:srgbClr val="FF0000"/>
                </a:solidFill>
              </a:rPr>
              <a:t>Inversing the above order would require providing another implementation</a:t>
            </a:r>
            <a:endParaRPr lang="en-US" sz="1600" dirty="0"/>
          </a:p>
          <a:p>
            <a:r>
              <a:rPr lang="en-US" sz="1600" dirty="0"/>
              <a:t>We may also want to further process the output – unfortunately our simple methods </a:t>
            </a:r>
            <a:r>
              <a:rPr lang="en-US" sz="1600" b="1" dirty="0"/>
              <a:t>create()</a:t>
            </a:r>
            <a:r>
              <a:rPr lang="en-US" sz="1600" dirty="0"/>
              <a:t> and </a:t>
            </a:r>
            <a:r>
              <a:rPr lang="en-US" sz="1600" b="1" dirty="0"/>
              <a:t>change()</a:t>
            </a:r>
            <a:r>
              <a:rPr lang="en-US" sz="1600" dirty="0"/>
              <a:t>.</a:t>
            </a:r>
            <a:endParaRPr lang="pl-PL" sz="16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36361" y="4581128"/>
            <a:ext cx="8584111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use much more generic paradigm – </a:t>
            </a:r>
            <a:r>
              <a:rPr lang="en-US" b="1" u="sng" dirty="0">
                <a:solidFill>
                  <a:srgbClr val="00B050"/>
                </a:solidFill>
              </a:rPr>
              <a:t>streams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do not confuse with I/O streams</a:t>
            </a:r>
            <a:r>
              <a:rPr lang="en-US" dirty="0"/>
              <a:t>).</a:t>
            </a:r>
            <a:endParaRPr lang="pl-PL" sz="2000" dirty="0"/>
          </a:p>
        </p:txBody>
      </p:sp>
      <p:sp>
        <p:nvSpPr>
          <p:cNvPr id="6" name="pole tekstowe 3"/>
          <p:cNvSpPr txBox="1"/>
          <p:nvPr/>
        </p:nvSpPr>
        <p:spPr>
          <a:xfrm>
            <a:off x="323528" y="836712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do not need to define our custom interfaces whose methods are implemented by lambda expressions.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Do we need to define methods which operate on lists – i.e. create() and change()?</a:t>
            </a:r>
          </a:p>
          <a:p>
            <a:r>
              <a:rPr lang="en-US" sz="1600" b="1" u="sng" dirty="0">
                <a:solidFill>
                  <a:srgbClr val="00B050"/>
                </a:solidFill>
              </a:rPr>
              <a:t>No, we do not need either</a:t>
            </a:r>
            <a:endParaRPr lang="pl-PL" sz="1600" b="1" dirty="0"/>
          </a:p>
        </p:txBody>
      </p:sp>
      <p:sp>
        <p:nvSpPr>
          <p:cNvPr id="7" name="pole tekstowe 3"/>
          <p:cNvSpPr txBox="1"/>
          <p:nvPr/>
        </p:nvSpPr>
        <p:spPr>
          <a:xfrm>
            <a:off x="287524" y="1919734"/>
            <a:ext cx="356439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create(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true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select all elements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e -&gt;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e.getSalary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);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4128693" y="1916832"/>
            <a:ext cx="47525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List&lt;Employee&gt;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givePayRise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create(</a:t>
            </a:r>
          </a:p>
          <a:p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e -&gt;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e.getAge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() &gt; 30 &amp;&amp;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e.getSalary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() &lt; 4000,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 the processed element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);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251520" y="5013176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general a programming language construct when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multiple methods invoked one after another as a single statement</a:t>
            </a:r>
            <a:r>
              <a:rPr lang="en-US" sz="1600" dirty="0"/>
              <a:t> and the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consecutive methods consume the output of the preceding ones</a:t>
            </a:r>
            <a:r>
              <a:rPr lang="en-US" sz="1600" dirty="0"/>
              <a:t> is called </a:t>
            </a:r>
            <a:r>
              <a:rPr lang="en-US" sz="1600" b="1" u="sng" dirty="0">
                <a:solidFill>
                  <a:srgbClr val="00B050"/>
                </a:solidFill>
              </a:rPr>
              <a:t>method chaining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Method chaining in Microsoft .NET world is also called </a:t>
            </a:r>
            <a:r>
              <a:rPr lang="en-US" sz="1600" b="1" dirty="0">
                <a:solidFill>
                  <a:srgbClr val="00B050"/>
                </a:solidFill>
              </a:rPr>
              <a:t>fluent interface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Streams (stream processing) – overview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908720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Overview of stream processing concept in Java.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14320942"/>
              </p:ext>
            </p:extLst>
          </p:nvPr>
        </p:nvGraphicFramePr>
        <p:xfrm>
          <a:off x="467544" y="1772816"/>
          <a:ext cx="784887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ole tekstowe 3"/>
          <p:cNvSpPr txBox="1"/>
          <p:nvPr/>
        </p:nvSpPr>
        <p:spPr>
          <a:xfrm>
            <a:off x="395536" y="1290246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consecutive method in the call chain uses output of the preceding one as its input.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Streams (stream processing) – overview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7524" y="908720"/>
            <a:ext cx="8604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 of method </a:t>
            </a:r>
            <a:r>
              <a:rPr lang="en-US" sz="1600" b="1" dirty="0">
                <a:solidFill>
                  <a:srgbClr val="00B050"/>
                </a:solidFill>
              </a:rPr>
              <a:t>stream()</a:t>
            </a:r>
            <a:r>
              <a:rPr lang="en-US" sz="1600" dirty="0"/>
              <a:t> returns a </a:t>
            </a:r>
            <a:r>
              <a:rPr lang="en-US" sz="1600" b="1" dirty="0"/>
              <a:t>stream</a:t>
            </a:r>
            <a:r>
              <a:rPr lang="en-US" sz="1600" dirty="0"/>
              <a:t> or a </a:t>
            </a:r>
            <a:r>
              <a:rPr lang="en-US" sz="1600" b="1" dirty="0"/>
              <a:t>sequence</a:t>
            </a:r>
            <a:r>
              <a:rPr lang="en-US" sz="1600" dirty="0"/>
              <a:t>.</a:t>
            </a:r>
          </a:p>
        </p:txBody>
      </p:sp>
      <p:sp>
        <p:nvSpPr>
          <p:cNvPr id="5" name="pole tekstowe 3"/>
          <p:cNvSpPr txBox="1"/>
          <p:nvPr/>
        </p:nvSpPr>
        <p:spPr>
          <a:xfrm>
            <a:off x="287524" y="4642161"/>
            <a:ext cx="846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 </a:t>
            </a:r>
            <a:r>
              <a:rPr lang="en-US" sz="1600" b="1" dirty="0">
                <a:solidFill>
                  <a:srgbClr val="00B050"/>
                </a:solidFill>
              </a:rPr>
              <a:t>collect()</a:t>
            </a:r>
            <a:r>
              <a:rPr lang="en-US" sz="1600" dirty="0"/>
              <a:t> is the </a:t>
            </a:r>
            <a:r>
              <a:rPr lang="en-US" sz="1600" b="1" dirty="0">
                <a:solidFill>
                  <a:srgbClr val="FF0000"/>
                </a:solidFill>
              </a:rPr>
              <a:t>ultimate step of stream processing responsible for creating a collection</a:t>
            </a:r>
            <a:r>
              <a:rPr lang="en-US" sz="1600" dirty="0"/>
              <a:t> (e.g. list or array) based on object of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Collector</a:t>
            </a:r>
            <a:r>
              <a:rPr lang="en-US" sz="1600" dirty="0"/>
              <a:t> class instance (e.g.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Collectors.toList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1600" dirty="0"/>
              <a:t>).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287524" y="126876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stream allows us to further process the input with methods:</a:t>
            </a: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map</a:t>
            </a:r>
            <a:r>
              <a:rPr lang="en-US" sz="1600" dirty="0"/>
              <a:t> – processing;</a:t>
            </a: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filter</a:t>
            </a:r>
            <a:r>
              <a:rPr lang="en-US" sz="1600" dirty="0"/>
              <a:t> – filtering/selecting the elements to be subjected to further operations;</a:t>
            </a: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collect</a:t>
            </a:r>
            <a:r>
              <a:rPr lang="en-US" sz="1600" dirty="0"/>
              <a:t> – creating collections for the result of the preceding operations;</a:t>
            </a:r>
          </a:p>
          <a:p>
            <a:pPr marL="342900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reduce</a:t>
            </a:r>
            <a:r>
              <a:rPr lang="en-US" sz="1600" dirty="0"/>
              <a:t> – aggregate the result of the preceding operations – i.e. create single element result;</a:t>
            </a:r>
          </a:p>
          <a:p>
            <a:pPr marL="342900" indent="-342900">
              <a:buAutoNum type="arabicParenBoth"/>
            </a:pPr>
            <a:r>
              <a:rPr lang="en-US" sz="1600" b="1" dirty="0" err="1">
                <a:solidFill>
                  <a:srgbClr val="00B050"/>
                </a:solidFill>
              </a:rPr>
              <a:t>forEach</a:t>
            </a:r>
            <a:r>
              <a:rPr lang="en-US" sz="1600" dirty="0"/>
              <a:t> – modify (or in general iterate over all) elements of the stream.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287524" y="2924944"/>
            <a:ext cx="8460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 </a:t>
            </a:r>
            <a:r>
              <a:rPr lang="en-US" sz="1600" b="1" dirty="0">
                <a:solidFill>
                  <a:srgbClr val="00B050"/>
                </a:solidFill>
              </a:rPr>
              <a:t>map()</a:t>
            </a:r>
            <a:r>
              <a:rPr lang="en-US" sz="1600" dirty="0"/>
              <a:t> accepts a lambda expression returning a value of specified type based on input parameter – exactly in the same way as </a:t>
            </a:r>
            <a:r>
              <a:rPr lang="en-US" sz="1600" b="1" dirty="0"/>
              <a:t>Function&lt;S, T&gt;.apply()</a:t>
            </a:r>
            <a:r>
              <a:rPr lang="en-US" sz="1600" dirty="0"/>
              <a:t> does.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287524" y="3645024"/>
            <a:ext cx="8460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 </a:t>
            </a:r>
            <a:r>
              <a:rPr lang="en-US" sz="1600" b="1" dirty="0">
                <a:solidFill>
                  <a:srgbClr val="00B050"/>
                </a:solidFill>
              </a:rPr>
              <a:t>filter()</a:t>
            </a:r>
            <a:r>
              <a:rPr lang="en-US" sz="1600" dirty="0"/>
              <a:t> accepts a predicate as a lambda expression – exactly in the same way as </a:t>
            </a:r>
            <a:r>
              <a:rPr lang="en-US" sz="1600" b="1" dirty="0">
                <a:solidFill>
                  <a:srgbClr val="00B050"/>
                </a:solidFill>
              </a:rPr>
              <a:t>Predicate&lt;S&gt;.test()</a:t>
            </a:r>
            <a:r>
              <a:rPr lang="en-US" sz="1600" dirty="0"/>
              <a:t> does.</a:t>
            </a:r>
          </a:p>
          <a:p>
            <a:r>
              <a:rPr lang="en-US" sz="1600" dirty="0"/>
              <a:t>Method </a:t>
            </a:r>
            <a:r>
              <a:rPr lang="en-US" sz="1600" b="1" dirty="0"/>
              <a:t>filter()</a:t>
            </a:r>
            <a:r>
              <a:rPr lang="en-US" sz="1600" dirty="0"/>
              <a:t> filters out the elements of the stream which do not satisfy the predicate.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287524" y="5837209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 </a:t>
            </a:r>
            <a:r>
              <a:rPr lang="en-US" sz="1600" b="1" dirty="0" err="1">
                <a:solidFill>
                  <a:srgbClr val="00B050"/>
                </a:solidFill>
              </a:rPr>
              <a:t>forEach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enables processing values one by one </a:t>
            </a:r>
            <a:r>
              <a:rPr lang="en-US" sz="1600" dirty="0"/>
              <a:t>(e.g. printing them out to the console).</a:t>
            </a:r>
            <a:endParaRPr lang="pl-PL" sz="1600" dirty="0"/>
          </a:p>
        </p:txBody>
      </p:sp>
      <p:sp>
        <p:nvSpPr>
          <p:cNvPr id="10" name="pole tekstowe 3"/>
          <p:cNvSpPr txBox="1"/>
          <p:nvPr/>
        </p:nvSpPr>
        <p:spPr>
          <a:xfrm>
            <a:off x="305360" y="5353497"/>
            <a:ext cx="846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 </a:t>
            </a:r>
            <a:r>
              <a:rPr lang="en-US" sz="1600" b="1" dirty="0">
                <a:solidFill>
                  <a:srgbClr val="00B050"/>
                </a:solidFill>
              </a:rPr>
              <a:t>reduce()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aggregates the values returned by stream processing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Streams (stream processing) – samples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Getting a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list of squared elements of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which are less than 10</a:t>
            </a:r>
            <a:r>
              <a:rPr lang="en-US" sz="1600" dirty="0"/>
              <a:t>.</a:t>
            </a:r>
            <a:endParaRPr lang="pl-PL" sz="1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95536" y="1484784"/>
            <a:ext cx="4824536" cy="156966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java.util.stream.Collectors.toList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(5, 72, 10, 11, 9);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target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src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(n -&gt; n &lt; 10)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map(n -&gt; n * n)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Prostokąt 5"/>
          <p:cNvSpPr/>
          <p:nvPr/>
        </p:nvSpPr>
        <p:spPr>
          <a:xfrm>
            <a:off x="5567592" y="2694982"/>
            <a:ext cx="904415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pl-PL" dirty="0"/>
              <a:t>[25, 81]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323528" y="375262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Inverting the order of operations –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first compute a square of the element and then filter values greater than 80</a:t>
            </a:r>
            <a:r>
              <a:rPr lang="en-US" sz="1600" dirty="0"/>
              <a:t>.</a:t>
            </a:r>
            <a:endParaRPr lang="pl-PL" sz="16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78095" y="4388911"/>
            <a:ext cx="5044008" cy="120032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(1, 3, 5, 10, 9, 12, 7);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out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num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map(n -&gt; 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(n -&gt; n &gt; 80)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Collectors.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Prostokąt 8"/>
          <p:cNvSpPr/>
          <p:nvPr/>
        </p:nvSpPr>
        <p:spPr>
          <a:xfrm>
            <a:off x="5567592" y="5219908"/>
            <a:ext cx="148309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pl-PL" dirty="0"/>
              <a:t>[100, 81, 144]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Streams (stream processing) – map() and filter()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908720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can invoke </a:t>
            </a:r>
            <a:r>
              <a:rPr lang="en-US" sz="1600" b="1" dirty="0"/>
              <a:t>map()</a:t>
            </a:r>
            <a:r>
              <a:rPr lang="en-US" sz="1600" dirty="0"/>
              <a:t> and </a:t>
            </a:r>
            <a:r>
              <a:rPr lang="en-US" sz="1600" b="1" dirty="0"/>
              <a:t>filter()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multiple times and in an arbitrary order</a:t>
            </a:r>
            <a:r>
              <a:rPr lang="en-US" sz="1600" dirty="0"/>
              <a:t>.</a:t>
            </a:r>
            <a:endParaRPr lang="pl-PL" sz="1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3528" y="3031274"/>
            <a:ext cx="5832648" cy="2123658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snum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("7", "20", "160", "777", "822");</a:t>
            </a:r>
          </a:p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snum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snum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stream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(s -&gt;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== 3)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map(s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(s))</a:t>
            </a:r>
            <a:endParaRPr lang="en-US" sz="12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2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 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 == 0)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map(n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String.valueOf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(n))</a:t>
            </a:r>
            <a:endParaRPr lang="en-US" sz="12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pl-PL" sz="12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collect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toList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());  </a:t>
            </a:r>
          </a:p>
        </p:txBody>
      </p:sp>
      <p:sp>
        <p:nvSpPr>
          <p:cNvPr id="6" name="Prostokąt 5"/>
          <p:cNvSpPr/>
          <p:nvPr/>
        </p:nvSpPr>
        <p:spPr>
          <a:xfrm>
            <a:off x="6444208" y="4231602"/>
            <a:ext cx="15121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/>
              <a:t>["</a:t>
            </a:r>
            <a:r>
              <a:rPr lang="pl-PL" dirty="0"/>
              <a:t>160“</a:t>
            </a:r>
            <a:r>
              <a:rPr lang="en-US" dirty="0"/>
              <a:t>,</a:t>
            </a:r>
            <a:r>
              <a:rPr lang="pl-PL" dirty="0"/>
              <a:t> "822“</a:t>
            </a:r>
            <a:r>
              <a:rPr lang="en-US" dirty="0"/>
              <a:t>]</a:t>
            </a:r>
            <a:endParaRPr lang="pl-PL" dirty="0"/>
          </a:p>
        </p:txBody>
      </p:sp>
      <p:sp>
        <p:nvSpPr>
          <p:cNvPr id="7" name="pole tekstowe 3"/>
          <p:cNvSpPr txBox="1"/>
          <p:nvPr/>
        </p:nvSpPr>
        <p:spPr>
          <a:xfrm>
            <a:off x="395536" y="1462435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Sample:</a:t>
            </a:r>
          </a:p>
          <a:p>
            <a:pPr marL="342900" indent="-342900">
              <a:buAutoNum type="arabicParenBoth"/>
            </a:pPr>
            <a:r>
              <a:rPr lang="en-US" sz="1600" dirty="0"/>
              <a:t>filter 3-digit strings representing numbers in decimal notation;</a:t>
            </a:r>
          </a:p>
          <a:p>
            <a:pPr marL="342900" indent="-342900">
              <a:buAutoNum type="arabicParenBoth"/>
            </a:pPr>
            <a:r>
              <a:rPr lang="en-US" sz="1600" dirty="0"/>
              <a:t>convert filtered elements into numbers;</a:t>
            </a:r>
          </a:p>
          <a:p>
            <a:pPr marL="342900" indent="-342900">
              <a:buAutoNum type="arabicParenBoth"/>
            </a:pPr>
            <a:r>
              <a:rPr lang="en-US" sz="1600" dirty="0"/>
              <a:t>filter even numbers;</a:t>
            </a:r>
          </a:p>
          <a:p>
            <a:pPr marL="342900" indent="-342900">
              <a:buAutoNum type="arabicParenBoth"/>
            </a:pPr>
            <a:r>
              <a:rPr lang="en-US" sz="1600" dirty="0"/>
              <a:t>create a new list of strings in decimal notation.</a:t>
            </a:r>
            <a:endParaRPr lang="pl-PL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Streams (stream processing) – </a:t>
            </a:r>
            <a:r>
              <a:rPr lang="en-US" sz="2400" dirty="0" err="1"/>
              <a:t>forEach</a:t>
            </a:r>
            <a:r>
              <a:rPr lang="en-US" sz="2400" dirty="0"/>
              <a:t>()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0221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can easily implement introducing modifications to salaries of employees with </a:t>
            </a:r>
            <a:r>
              <a:rPr lang="en-US" sz="1600" b="1" dirty="0" err="1">
                <a:solidFill>
                  <a:srgbClr val="00B050"/>
                </a:solidFill>
              </a:rPr>
              <a:t>forEach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  <a:r>
              <a:rPr lang="en-US" sz="1600" dirty="0"/>
              <a:t>.</a:t>
            </a:r>
            <a:endParaRPr lang="pl-PL" sz="1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3528" y="1700808"/>
            <a:ext cx="5112568" cy="101566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 ...</a:t>
            </a:r>
          </a:p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Emp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stream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(e -&gt;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e.getAge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() &gt; 30 &amp;&amp;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() &lt; 4000)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(e -&gt;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e.setSalary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1.1))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724128" y="2624137"/>
            <a:ext cx="1584176" cy="83099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Kowal Jan 3740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As Ala 4100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 Zofia 4070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Puchacz Jan 3960</a:t>
            </a:r>
          </a:p>
        </p:txBody>
      </p:sp>
      <p:sp>
        <p:nvSpPr>
          <p:cNvPr id="7" name="Prostokąt 6"/>
          <p:cNvSpPr/>
          <p:nvPr/>
        </p:nvSpPr>
        <p:spPr>
          <a:xfrm>
            <a:off x="396802" y="5508521"/>
            <a:ext cx="8351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the second example we illustrate how to use </a:t>
            </a:r>
            <a:r>
              <a:rPr lang="en-US" sz="1600" b="1" u="sng" dirty="0" err="1">
                <a:solidFill>
                  <a:srgbClr val="00B050"/>
                </a:solidFill>
              </a:rPr>
              <a:t>forEach</a:t>
            </a:r>
            <a:r>
              <a:rPr lang="en-US" sz="1600" b="1" u="sng" dirty="0">
                <a:solidFill>
                  <a:srgbClr val="00B050"/>
                </a:solidFill>
              </a:rPr>
              <a:t>()</a:t>
            </a:r>
            <a:r>
              <a:rPr lang="en-US" sz="1600" u="sng" dirty="0"/>
              <a:t> with </a:t>
            </a:r>
            <a:r>
              <a:rPr lang="en-US" sz="1600" b="1" u="sng" dirty="0" err="1"/>
              <a:t>Iterable</a:t>
            </a:r>
            <a:r>
              <a:rPr lang="en-US" sz="1600" u="sng" dirty="0"/>
              <a:t> interface implementations (i.e. not a stream)</a:t>
            </a:r>
            <a:r>
              <a:rPr lang="en-US" sz="1600" dirty="0"/>
              <a:t> – a sample of one of new 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</a:rPr>
              <a:t>default</a:t>
            </a:r>
            <a:r>
              <a:rPr lang="en-US" sz="1600" u="sng" dirty="0"/>
              <a:t> </a:t>
            </a:r>
            <a:r>
              <a:rPr lang="en-US" sz="1600" b="1" u="sng" dirty="0">
                <a:solidFill>
                  <a:srgbClr val="FF0000"/>
                </a:solidFill>
              </a:rPr>
              <a:t>methods introduced in </a:t>
            </a:r>
            <a:r>
              <a:rPr lang="en-US" sz="1600" b="1" u="sng" dirty="0" err="1">
                <a:solidFill>
                  <a:srgbClr val="FF0000"/>
                </a:solidFill>
              </a:rPr>
              <a:t>Iterable</a:t>
            </a:r>
            <a:r>
              <a:rPr lang="en-US" sz="1600" b="1" u="sng" dirty="0">
                <a:solidFill>
                  <a:srgbClr val="FF0000"/>
                </a:solidFill>
              </a:rPr>
              <a:t> since Java 8</a:t>
            </a:r>
            <a:endParaRPr lang="pl-PL" sz="1600" dirty="0"/>
          </a:p>
        </p:txBody>
      </p:sp>
      <p:sp>
        <p:nvSpPr>
          <p:cNvPr id="8" name="Prostokąt 6"/>
          <p:cNvSpPr/>
          <p:nvPr/>
        </p:nvSpPr>
        <p:spPr>
          <a:xfrm>
            <a:off x="395536" y="3665357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In the first example we use </a:t>
            </a:r>
            <a:r>
              <a:rPr lang="en-US" sz="1600" b="1" dirty="0" err="1">
                <a:solidFill>
                  <a:srgbClr val="00B050"/>
                </a:solidFill>
              </a:rPr>
              <a:t>forEach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  <a:r>
              <a:rPr lang="en-US" sz="1600" dirty="0"/>
              <a:t> in order to process each element returned by </a:t>
            </a:r>
            <a:r>
              <a:rPr lang="en-US" sz="1600" b="1" dirty="0"/>
              <a:t>filter()</a:t>
            </a:r>
            <a:r>
              <a:rPr lang="en-US" sz="1600" dirty="0"/>
              <a:t>.  </a:t>
            </a:r>
            <a:endParaRPr lang="pl-PL" sz="16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03820" y="4351639"/>
            <a:ext cx="5112568" cy="101566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 ...</a:t>
            </a:r>
          </a:p>
          <a:p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emp.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("%s %.0f\n", e, 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5713113" y="4686235"/>
            <a:ext cx="1584176" cy="830997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Kowal Jan 3740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As Ala 4100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Kot Zofia 4070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Puchacz Jan 3960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Streams (stream processing) – reduce()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74222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can aggregate the result of stream operations performed on collections with </a:t>
            </a:r>
            <a:r>
              <a:rPr lang="en-US" sz="1600" b="1" dirty="0">
                <a:solidFill>
                  <a:srgbClr val="00B050"/>
                </a:solidFill>
              </a:rPr>
              <a:t>reduce()</a:t>
            </a:r>
            <a:r>
              <a:rPr lang="en-US" sz="1600" dirty="0"/>
              <a:t> method.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572000" y="3933056"/>
            <a:ext cx="3384376" cy="101566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part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ial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for each stream element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part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func.apply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(part,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next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return part</a:t>
            </a:r>
          </a:p>
        </p:txBody>
      </p:sp>
      <p:sp>
        <p:nvSpPr>
          <p:cNvPr id="6" name="Strzałka w prawo 5"/>
          <p:cNvSpPr/>
          <p:nvPr/>
        </p:nvSpPr>
        <p:spPr>
          <a:xfrm>
            <a:off x="755576" y="3789040"/>
            <a:ext cx="3168352" cy="1296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reduce()</a:t>
            </a:r>
            <a:r>
              <a:rPr lang="en-US" dirty="0"/>
              <a:t> processing scheme</a:t>
            </a:r>
            <a:endParaRPr lang="pl-PL" dirty="0"/>
          </a:p>
        </p:txBody>
      </p:sp>
      <p:sp>
        <p:nvSpPr>
          <p:cNvPr id="7" name="pole tekstowe 3"/>
          <p:cNvSpPr txBox="1"/>
          <p:nvPr/>
        </p:nvSpPr>
        <p:spPr>
          <a:xfrm>
            <a:off x="323528" y="1570727"/>
            <a:ext cx="8424936" cy="1354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reduce</a:t>
            </a:r>
            <a:r>
              <a:rPr lang="pl-PL" b="1" dirty="0"/>
              <a:t>(</a:t>
            </a:r>
            <a:r>
              <a:rPr lang="pl-PL" b="1" dirty="0" err="1"/>
              <a:t>init</a:t>
            </a:r>
            <a:r>
              <a:rPr lang="en-US" b="1" dirty="0" err="1"/>
              <a:t>ial</a:t>
            </a:r>
            <a:r>
              <a:rPr lang="pl-PL" b="1" dirty="0"/>
              <a:t>, </a:t>
            </a:r>
            <a:r>
              <a:rPr lang="pl-PL" b="1" dirty="0" err="1"/>
              <a:t>func</a:t>
            </a:r>
            <a:r>
              <a:rPr lang="en-US" b="1" dirty="0" err="1"/>
              <a:t>tion</a:t>
            </a:r>
            <a:r>
              <a:rPr lang="pl-PL" b="1" dirty="0"/>
              <a:t>)</a:t>
            </a:r>
            <a:endParaRPr lang="pl-PL" sz="1600" dirty="0"/>
          </a:p>
          <a:p>
            <a:r>
              <a:rPr lang="en-US" sz="1600" b="1" dirty="0" err="1">
                <a:solidFill>
                  <a:srgbClr val="00B050"/>
                </a:solidFill>
              </a:rPr>
              <a:t>i</a:t>
            </a:r>
            <a:r>
              <a:rPr lang="pl-PL" sz="1600" b="1" dirty="0">
                <a:solidFill>
                  <a:srgbClr val="00B050"/>
                </a:solidFill>
              </a:rPr>
              <a:t>nit</a:t>
            </a:r>
            <a:r>
              <a:rPr lang="en-US" sz="1600" b="1" dirty="0" err="1">
                <a:solidFill>
                  <a:srgbClr val="00B050"/>
                </a:solidFill>
              </a:rPr>
              <a:t>ial</a:t>
            </a:r>
            <a:r>
              <a:rPr lang="en-US" sz="1600" dirty="0"/>
              <a:t> </a:t>
            </a:r>
            <a:r>
              <a:rPr lang="pl-PL" sz="1600" dirty="0"/>
              <a:t>–</a:t>
            </a:r>
            <a:r>
              <a:rPr lang="en-US" sz="1600" dirty="0"/>
              <a:t> initial value;</a:t>
            </a:r>
            <a:endParaRPr lang="pl-PL" sz="1600" dirty="0"/>
          </a:p>
          <a:p>
            <a:r>
              <a:rPr lang="en-US" sz="1600" b="1" dirty="0" err="1">
                <a:solidFill>
                  <a:srgbClr val="00B050"/>
                </a:solidFill>
              </a:rPr>
              <a:t>f</a:t>
            </a:r>
            <a:r>
              <a:rPr lang="pl-PL" sz="1600" b="1" dirty="0" err="1">
                <a:solidFill>
                  <a:srgbClr val="00B050"/>
                </a:solidFill>
              </a:rPr>
              <a:t>unc</a:t>
            </a:r>
            <a:r>
              <a:rPr lang="en-US" sz="1600" b="1" dirty="0" err="1">
                <a:solidFill>
                  <a:srgbClr val="00B050"/>
                </a:solidFill>
              </a:rPr>
              <a:t>tion</a:t>
            </a:r>
            <a:r>
              <a:rPr lang="en-US" sz="1600" dirty="0"/>
              <a:t> – function which accepts two arguments:</a:t>
            </a:r>
          </a:p>
          <a:p>
            <a:pPr marL="1257300" lvl="2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part</a:t>
            </a:r>
            <a:r>
              <a:rPr lang="en-US" sz="1600" dirty="0"/>
              <a:t> the intermediate result and</a:t>
            </a:r>
          </a:p>
          <a:p>
            <a:pPr marL="1257300" lvl="2" indent="-342900">
              <a:buAutoNum type="arabicParenBoth"/>
            </a:pPr>
            <a:r>
              <a:rPr lang="en-US" sz="1600" b="1" dirty="0">
                <a:solidFill>
                  <a:srgbClr val="00B050"/>
                </a:solidFill>
              </a:rPr>
              <a:t>next</a:t>
            </a:r>
            <a:r>
              <a:rPr lang="en-US" sz="1600" dirty="0"/>
              <a:t> consecutive stream element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gist of functional programming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76470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 states of processing</a:t>
            </a:r>
            <a:r>
              <a:rPr lang="en-US" sz="1600" dirty="0"/>
              <a:t> – solely </a:t>
            </a:r>
            <a:r>
              <a:rPr lang="en-US" sz="1600" b="1" dirty="0">
                <a:solidFill>
                  <a:srgbClr val="00B050"/>
                </a:solidFill>
              </a:rPr>
              <a:t>functions which return results based on provided arguments</a:t>
            </a:r>
            <a:r>
              <a:rPr lang="en-US" sz="1600" dirty="0"/>
              <a:t> – a very important feature esp. in distributed processing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627784" y="3138066"/>
            <a:ext cx="4824536" cy="138499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(5, 72, 10, 11, 9);</a:t>
            </a: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  List&lt;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&gt; target =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  for (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 n :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 (n &lt; 10) {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filtering</a:t>
            </a:r>
            <a:endParaRPr lang="pl-PL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target.add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(n * n);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processing and merging</a:t>
            </a:r>
            <a:endParaRPr lang="pl-PL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result</a:t>
            </a:r>
            <a:endParaRPr lang="pl-PL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316343" y="5229200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Functional programming scheme:</a:t>
            </a:r>
            <a:endParaRPr lang="pl-PL" sz="16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95536" y="5590981"/>
            <a:ext cx="7704856" cy="646331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200" b="1" i="1" dirty="0">
                <a:latin typeface="Consolas" pitchFamily="49" charset="0"/>
                <a:cs typeface="Consolas" pitchFamily="49" charset="0"/>
              </a:rPr>
              <a:t>Type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&gt; target =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(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,</a:t>
            </a:r>
            <a:br>
              <a:rPr lang="pl-PL" sz="1200" b="1" dirty="0">
                <a:latin typeface="Consolas" pitchFamily="49" charset="0"/>
                <a:cs typeface="Consolas" pitchFamily="49" charset="0"/>
              </a:rPr>
            </a:br>
            <a:r>
              <a:rPr lang="pl-PL" sz="1200" b="1" dirty="0">
                <a:latin typeface="Consolas" pitchFamily="49" charset="0"/>
                <a:cs typeface="Consolas" pitchFamily="49" charset="0"/>
              </a:rPr>
              <a:t>                           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a condition for filtering elements from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list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,</a:t>
            </a:r>
            <a:br>
              <a:rPr lang="pl-PL" sz="1200" b="1" dirty="0">
                <a:latin typeface="Consolas" pitchFamily="49" charset="0"/>
                <a:cs typeface="Consolas" pitchFamily="49" charset="0"/>
              </a:rPr>
            </a:br>
            <a:r>
              <a:rPr lang="pl-PL" sz="1200" b="1" dirty="0">
                <a:latin typeface="Consolas" pitchFamily="49" charset="0"/>
                <a:cs typeface="Consolas" pitchFamily="49" charset="0"/>
              </a:rPr>
              <a:t>                         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specify the operation to perform on the selected elements 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0" name="Objaśnienie prostokątne zaokrąglone 9"/>
          <p:cNvSpPr/>
          <p:nvPr/>
        </p:nvSpPr>
        <p:spPr>
          <a:xfrm>
            <a:off x="179512" y="3197585"/>
            <a:ext cx="2088232" cy="1152128"/>
          </a:xfrm>
          <a:prstGeom prst="wedgeRoundRectCallout">
            <a:avLst>
              <a:gd name="adj1" fmla="val 83845"/>
              <a:gd name="adj2" fmla="val 18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We focus on algorithm:</a:t>
            </a:r>
          </a:p>
          <a:p>
            <a:pPr marL="228600" indent="-228600" algn="just">
              <a:buAutoNum type="arabicParenBoth"/>
            </a:pPr>
            <a:r>
              <a:rPr lang="en-US" sz="1200" dirty="0"/>
              <a:t>iterate over the source collection;</a:t>
            </a:r>
          </a:p>
          <a:p>
            <a:pPr marL="228600" indent="-228600" algn="just">
              <a:buAutoNum type="arabicParenBoth"/>
            </a:pPr>
            <a:r>
              <a:rPr lang="en-US" sz="1200" dirty="0"/>
              <a:t>square element and add result to the target.</a:t>
            </a:r>
            <a:endParaRPr lang="pl-PL" sz="1200" dirty="0"/>
          </a:p>
        </p:txBody>
      </p:sp>
      <p:sp>
        <p:nvSpPr>
          <p:cNvPr id="12" name="pole tekstowe 3"/>
          <p:cNvSpPr txBox="1"/>
          <p:nvPr/>
        </p:nvSpPr>
        <p:spPr>
          <a:xfrm>
            <a:off x="316343" y="1340768"/>
            <a:ext cx="856895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Functional programming paradigm – unlike imperative programming paradigm – </a:t>
            </a:r>
            <a:r>
              <a:rPr lang="en-US" sz="1600" b="1" dirty="0">
                <a:solidFill>
                  <a:srgbClr val="00B050"/>
                </a:solidFill>
              </a:rPr>
              <a:t>focuses more on the result (or processing single item) than specifying steps of algorithm which should be performed</a:t>
            </a:r>
            <a:endParaRPr lang="pl-PL" sz="1600" dirty="0"/>
          </a:p>
        </p:txBody>
      </p:sp>
      <p:sp>
        <p:nvSpPr>
          <p:cNvPr id="13" name="pole tekstowe 3"/>
          <p:cNvSpPr txBox="1"/>
          <p:nvPr/>
        </p:nvSpPr>
        <p:spPr>
          <a:xfrm>
            <a:off x="287524" y="2852936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Imperative code:</a:t>
            </a:r>
            <a:endParaRPr lang="pl-PL" sz="1600" dirty="0"/>
          </a:p>
        </p:txBody>
      </p:sp>
      <p:sp>
        <p:nvSpPr>
          <p:cNvPr id="14" name="pole tekstowe 3"/>
          <p:cNvSpPr txBox="1"/>
          <p:nvPr/>
        </p:nvSpPr>
        <p:spPr>
          <a:xfrm>
            <a:off x="323528" y="2564904"/>
            <a:ext cx="8568952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Sample: </a:t>
            </a:r>
            <a:r>
              <a:rPr lang="en-US" sz="1600" b="1" u="sng" dirty="0"/>
              <a:t>create a list of square values of particular elements of integer number array</a:t>
            </a:r>
            <a:endParaRPr lang="pl-PL" sz="1600" b="1" u="sng" dirty="0"/>
          </a:p>
        </p:txBody>
      </p:sp>
      <p:sp>
        <p:nvSpPr>
          <p:cNvPr id="15" name="Objaśnienie prostokątne zaokrąglone 9"/>
          <p:cNvSpPr/>
          <p:nvPr/>
        </p:nvSpPr>
        <p:spPr>
          <a:xfrm>
            <a:off x="4420799" y="4648204"/>
            <a:ext cx="3744416" cy="804279"/>
          </a:xfrm>
          <a:prstGeom prst="wedgeRoundRectCallout">
            <a:avLst>
              <a:gd name="adj1" fmla="val -52509"/>
              <a:gd name="adj2" fmla="val 836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We focus on goals:</a:t>
            </a:r>
          </a:p>
          <a:p>
            <a:pPr marL="228600" indent="-228600" algn="just">
              <a:buAutoNum type="arabicParenBoth"/>
            </a:pPr>
            <a:r>
              <a:rPr lang="en-US" sz="1200" dirty="0"/>
              <a:t>specify predicate to filter the elements we want to process;</a:t>
            </a:r>
          </a:p>
          <a:p>
            <a:pPr marL="228600" indent="-228600" algn="just">
              <a:buAutoNum type="arabicParenBoth"/>
            </a:pPr>
            <a:r>
              <a:rPr lang="en-US" sz="1200" dirty="0"/>
              <a:t>specify processing of an element.</a:t>
            </a:r>
            <a:endParaRPr lang="pl-PL" sz="1200" dirty="0"/>
          </a:p>
        </p:txBody>
      </p:sp>
      <p:sp>
        <p:nvSpPr>
          <p:cNvPr id="16" name="pole tekstowe 3"/>
          <p:cNvSpPr txBox="1"/>
          <p:nvPr/>
        </p:nvSpPr>
        <p:spPr>
          <a:xfrm>
            <a:off x="304102" y="2077398"/>
            <a:ext cx="856895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Functional programming simplifies problem decomposition</a:t>
            </a:r>
            <a:endParaRPr lang="pl-PL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Streams (stream processing) – reduce()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1052736"/>
            <a:ext cx="8424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–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calculate total for all employees’ salaries</a:t>
            </a:r>
            <a:endParaRPr lang="pl-PL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95536" y="1628800"/>
            <a:ext cx="8352928" cy="249299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("Kowal", "Jan", 34, 3400.0),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("As", "Ala", 27, 4100.0),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("Kot", "Zofia", 33, 3700.0),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("Puchacz", "Jan", 41, 3600.0)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sum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stream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.map(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::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getSalary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.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reduce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(0.0,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(part,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-&gt; part +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(sum);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Advantages lambda expressions in Java 8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7" y="1052736"/>
            <a:ext cx="8352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 significant </a:t>
            </a:r>
            <a:r>
              <a:rPr lang="en-US" sz="1600" b="1" dirty="0">
                <a:solidFill>
                  <a:srgbClr val="00B050"/>
                </a:solidFill>
              </a:rPr>
              <a:t>reduction of boilerplate code</a:t>
            </a:r>
            <a:r>
              <a:rPr lang="en-US" sz="1600" dirty="0"/>
              <a:t> related with implementation of interfaces in anonymous classes;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 do </a:t>
            </a:r>
            <a:r>
              <a:rPr lang="en-US" sz="1600" b="1" dirty="0">
                <a:solidFill>
                  <a:srgbClr val="00B050"/>
                </a:solidFill>
              </a:rPr>
              <a:t>not need to create custom interfaces</a:t>
            </a:r>
            <a:r>
              <a:rPr lang="en-US" sz="1600" dirty="0"/>
              <a:t> for operations on collections – most common usages are supported by interfaces delivered out of the box in </a:t>
            </a:r>
            <a:r>
              <a:rPr lang="en-US" sz="1600" b="1" dirty="0" err="1">
                <a:solidFill>
                  <a:srgbClr val="00B050"/>
                </a:solidFill>
              </a:rPr>
              <a:t>java.util.function</a:t>
            </a:r>
            <a:r>
              <a:rPr lang="en-US" sz="1600" dirty="0"/>
              <a:t> package;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B050"/>
                </a:solidFill>
              </a:rPr>
              <a:t>streams in Java 8 is a very flexible implementation</a:t>
            </a:r>
            <a:r>
              <a:rPr lang="en-US" sz="1600" dirty="0"/>
              <a:t> which covers most of scenarios for collection processing.</a:t>
            </a:r>
            <a:endParaRPr lang="pl-PL" sz="16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95537" y="3574757"/>
            <a:ext cx="8352928" cy="646331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 err="1"/>
              <a:t>Str</a:t>
            </a:r>
            <a:r>
              <a:rPr lang="en-US" dirty="0" err="1"/>
              <a:t>eams</a:t>
            </a:r>
            <a:r>
              <a:rPr lang="en-US" dirty="0"/>
              <a:t> introduced in Java 8 is a new approach for collection processing resembling </a:t>
            </a:r>
            <a:r>
              <a:rPr lang="en-US" b="1" dirty="0" err="1"/>
              <a:t>IEnumerable</a:t>
            </a:r>
            <a:r>
              <a:rPr lang="en-US" dirty="0"/>
              <a:t> extension methods available in Microsoft .NET since version 3.0.</a:t>
            </a:r>
            <a:endParaRPr lang="pl-PL" dirty="0"/>
          </a:p>
        </p:txBody>
      </p:sp>
      <p:sp>
        <p:nvSpPr>
          <p:cNvPr id="7" name="pole tekstowe 5"/>
          <p:cNvSpPr txBox="1"/>
          <p:nvPr/>
        </p:nvSpPr>
        <p:spPr>
          <a:xfrm>
            <a:off x="395536" y="4593902"/>
            <a:ext cx="8352928" cy="92333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Streams enable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“lazy evaluation”</a:t>
            </a:r>
            <a:r>
              <a:rPr lang="en-US" dirty="0"/>
              <a:t> – i.e. </a:t>
            </a:r>
            <a:r>
              <a:rPr lang="en-US" b="1" u="sng" dirty="0">
                <a:solidFill>
                  <a:srgbClr val="00B050"/>
                </a:solidFill>
              </a:rPr>
              <a:t>evaluation of the given stream method in a pipeline when the result for all the pipeline is requested</a:t>
            </a:r>
            <a:r>
              <a:rPr lang="en-US" dirty="0"/>
              <a:t> – e.g. during iteration or when we want to materialize the result in a list of elements.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Specifying goals with interfaces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98072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Interface</a:t>
            </a:r>
            <a:r>
              <a:rPr lang="en-US" sz="1600" b="1" dirty="0"/>
              <a:t> </a:t>
            </a:r>
            <a:r>
              <a:rPr lang="pl-PL" sz="1600" b="1" dirty="0" err="1">
                <a:solidFill>
                  <a:srgbClr val="00B050"/>
                </a:solidFill>
              </a:rPr>
              <a:t>Filter</a:t>
            </a:r>
            <a:r>
              <a:rPr lang="en-US" sz="1600" dirty="0"/>
              <a:t> declares a predicate – a method </a:t>
            </a:r>
            <a:r>
              <a:rPr lang="en-US" sz="1600" b="1" dirty="0">
                <a:solidFill>
                  <a:srgbClr val="00B050"/>
                </a:solidFill>
              </a:rPr>
              <a:t>test()</a:t>
            </a:r>
            <a:r>
              <a:rPr lang="en-US" sz="1600" dirty="0"/>
              <a:t> responsible for selecting elements – returns </a:t>
            </a:r>
            <a:r>
              <a:rPr lang="en-US" sz="1600" b="1" dirty="0"/>
              <a:t>true</a:t>
            </a:r>
            <a:r>
              <a:rPr lang="en-US" sz="1600" dirty="0"/>
              <a:t> if an element meets the criteria, </a:t>
            </a:r>
            <a:r>
              <a:rPr lang="en-US" sz="1600" b="1" dirty="0"/>
              <a:t>false</a:t>
            </a:r>
            <a:r>
              <a:rPr lang="en-US" sz="1600" dirty="0"/>
              <a:t> – otherwise.</a:t>
            </a:r>
            <a:endParaRPr lang="pl-PL" sz="1600" dirty="0"/>
          </a:p>
        </p:txBody>
      </p:sp>
      <p:sp>
        <p:nvSpPr>
          <p:cNvPr id="5" name="pole tekstowe 3"/>
          <p:cNvSpPr txBox="1"/>
          <p:nvPr/>
        </p:nvSpPr>
        <p:spPr>
          <a:xfrm>
            <a:off x="374502" y="4653136"/>
            <a:ext cx="8553982" cy="144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/>
              </a:rPr>
              <a:t>static &lt;T, S&gt; List&lt;T&gt; create(List&lt;S&gt; </a:t>
            </a:r>
            <a:r>
              <a:rPr lang="en-GB" sz="1100" b="1" dirty="0" err="1">
                <a:latin typeface="Courier New"/>
              </a:rPr>
              <a:t>src</a:t>
            </a:r>
            <a:r>
              <a:rPr lang="en-GB" sz="1100" b="1" dirty="0">
                <a:latin typeface="Courier New"/>
              </a:rPr>
              <a:t>, Filter&lt;S&gt; f, Transformer&lt;T, S&gt; t) {</a:t>
            </a:r>
          </a:p>
          <a:p>
            <a:r>
              <a:rPr lang="en-GB" sz="1100" b="1" dirty="0">
                <a:latin typeface="Courier New"/>
              </a:rPr>
              <a:t>    List&lt;T&gt; target = new </a:t>
            </a:r>
            <a:r>
              <a:rPr lang="en-GB" sz="1100" b="1" dirty="0" err="1">
                <a:latin typeface="Courier New"/>
              </a:rPr>
              <a:t>ArrayList</a:t>
            </a:r>
            <a:r>
              <a:rPr lang="en-GB" sz="1100" b="1" dirty="0">
                <a:latin typeface="Courier New"/>
              </a:rPr>
              <a:t>&lt;&gt;();</a:t>
            </a:r>
          </a:p>
          <a:p>
            <a:r>
              <a:rPr lang="en-GB" sz="1100" b="1" dirty="0">
                <a:latin typeface="Courier New"/>
              </a:rPr>
              <a:t>    for (S e : </a:t>
            </a:r>
            <a:r>
              <a:rPr lang="en-GB" sz="1100" b="1" dirty="0" err="1">
                <a:latin typeface="Courier New"/>
              </a:rPr>
              <a:t>src</a:t>
            </a:r>
            <a:r>
              <a:rPr lang="en-GB" sz="1100" b="1" dirty="0">
                <a:latin typeface="Courier New"/>
              </a:rPr>
              <a:t>) {</a:t>
            </a:r>
          </a:p>
          <a:p>
            <a:r>
              <a:rPr lang="en-GB" sz="1100" b="1" dirty="0">
                <a:latin typeface="Courier New"/>
              </a:rPr>
              <a:t>        if (</a:t>
            </a:r>
            <a:r>
              <a:rPr lang="en-GB" sz="1100" b="1" dirty="0" err="1">
                <a:latin typeface="Courier New"/>
              </a:rPr>
              <a:t>f.test</a:t>
            </a:r>
            <a:r>
              <a:rPr lang="en-GB" sz="1100" b="1" dirty="0">
                <a:latin typeface="Courier New"/>
              </a:rPr>
              <a:t>(e)) { </a:t>
            </a:r>
            <a:r>
              <a:rPr lang="en-GB" sz="1100" b="1" dirty="0">
                <a:solidFill>
                  <a:srgbClr val="FF0000"/>
                </a:solidFill>
                <a:latin typeface="Courier New"/>
              </a:rPr>
              <a:t>// invoke filtering to be specified in usage</a:t>
            </a:r>
          </a:p>
          <a:p>
            <a:r>
              <a:rPr lang="en-GB" sz="1100" b="1" dirty="0">
                <a:latin typeface="Courier New"/>
              </a:rPr>
              <a:t>            </a:t>
            </a:r>
            <a:r>
              <a:rPr lang="en-GB" sz="1100" b="1" dirty="0" err="1">
                <a:latin typeface="Courier New"/>
              </a:rPr>
              <a:t>target.add</a:t>
            </a:r>
            <a:r>
              <a:rPr lang="en-GB" sz="1100" b="1" dirty="0">
                <a:latin typeface="Courier New"/>
              </a:rPr>
              <a:t>(</a:t>
            </a:r>
            <a:r>
              <a:rPr lang="en-GB" sz="1100" b="1" dirty="0" err="1">
                <a:latin typeface="Courier New"/>
              </a:rPr>
              <a:t>t.transform</a:t>
            </a:r>
            <a:r>
              <a:rPr lang="en-GB" sz="1100" b="1" dirty="0">
                <a:latin typeface="Courier New"/>
              </a:rPr>
              <a:t>(e)); </a:t>
            </a:r>
            <a:r>
              <a:rPr lang="en-GB" sz="1100" b="1" dirty="0">
                <a:solidFill>
                  <a:srgbClr val="FF0000"/>
                </a:solidFill>
                <a:latin typeface="Courier New"/>
              </a:rPr>
              <a:t>// invoke processing to be specified in usage</a:t>
            </a:r>
            <a:r>
              <a:rPr lang="en-GB" sz="1100" b="1" dirty="0">
                <a:latin typeface="Courier New"/>
              </a:rPr>
              <a:t>        }</a:t>
            </a:r>
          </a:p>
          <a:p>
            <a:r>
              <a:rPr lang="en-GB" sz="1100" b="1" dirty="0">
                <a:latin typeface="Courier New"/>
              </a:rPr>
              <a:t>    }                                   </a:t>
            </a:r>
            <a:r>
              <a:rPr lang="en-GB" sz="1100" b="1" dirty="0">
                <a:solidFill>
                  <a:srgbClr val="FF0000"/>
                </a:solidFill>
                <a:latin typeface="Courier New"/>
              </a:rPr>
              <a:t>// and then merge the result</a:t>
            </a:r>
          </a:p>
          <a:p>
            <a:r>
              <a:rPr lang="en-GB" sz="1100" b="1" dirty="0">
                <a:latin typeface="Courier New"/>
              </a:rPr>
              <a:t>    </a:t>
            </a:r>
            <a:r>
              <a:rPr lang="pl-PL" sz="1100" b="1" dirty="0">
                <a:latin typeface="Courier New"/>
              </a:rPr>
              <a:t>return target;</a:t>
            </a:r>
          </a:p>
          <a:p>
            <a:r>
              <a:rPr lang="pl-PL" sz="1100" b="1" dirty="0">
                <a:latin typeface="Courier New"/>
              </a:rPr>
              <a:t>}</a:t>
            </a:r>
            <a:endParaRPr lang="pl-PL" sz="1600" b="1" dirty="0"/>
          </a:p>
        </p:txBody>
      </p:sp>
      <p:sp>
        <p:nvSpPr>
          <p:cNvPr id="6" name="pole tekstowe 3"/>
          <p:cNvSpPr txBox="1"/>
          <p:nvPr/>
        </p:nvSpPr>
        <p:spPr>
          <a:xfrm>
            <a:off x="359532" y="1604700"/>
            <a:ext cx="8568952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/>
              </a:rPr>
              <a:t>public interface Filter&lt;V&gt; {</a:t>
            </a:r>
          </a:p>
          <a:p>
            <a:r>
              <a:rPr lang="en-GB" sz="1100" b="1" dirty="0">
                <a:latin typeface="Courier New"/>
              </a:rPr>
              <a:t>    </a:t>
            </a:r>
            <a:r>
              <a:rPr lang="en-GB" sz="1100" b="1" dirty="0" err="1">
                <a:latin typeface="Courier New"/>
              </a:rPr>
              <a:t>boolean</a:t>
            </a:r>
            <a:r>
              <a:rPr lang="en-GB" sz="1100" b="1" dirty="0">
                <a:latin typeface="Courier New"/>
              </a:rPr>
              <a:t> test(V v);</a:t>
            </a:r>
          </a:p>
          <a:p>
            <a:r>
              <a:rPr lang="pl-PL" sz="1100" b="1" dirty="0">
                <a:latin typeface="Courier New"/>
              </a:rPr>
              <a:t>}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287524" y="2636912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Interface </a:t>
            </a:r>
            <a:r>
              <a:rPr lang="en-US" sz="1600" b="1" dirty="0">
                <a:solidFill>
                  <a:srgbClr val="00B050"/>
                </a:solidFill>
              </a:rPr>
              <a:t>Transformer</a:t>
            </a:r>
            <a:r>
              <a:rPr lang="en-US" sz="1600" dirty="0"/>
              <a:t> declares a method responsible for processing an element.</a:t>
            </a:r>
            <a:endParaRPr lang="pl-PL" sz="1600" dirty="0"/>
          </a:p>
        </p:txBody>
      </p:sp>
      <p:sp>
        <p:nvSpPr>
          <p:cNvPr id="8" name="pole tekstowe 3"/>
          <p:cNvSpPr txBox="1"/>
          <p:nvPr/>
        </p:nvSpPr>
        <p:spPr>
          <a:xfrm>
            <a:off x="368697" y="2996952"/>
            <a:ext cx="8568952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/>
              </a:rPr>
              <a:t>public interface Transformer&lt;T,S&gt; {</a:t>
            </a:r>
          </a:p>
          <a:p>
            <a:r>
              <a:rPr lang="en-GB" sz="1100" b="1" dirty="0">
                <a:latin typeface="Courier New"/>
              </a:rPr>
              <a:t>    </a:t>
            </a:r>
            <a:r>
              <a:rPr lang="pl-PL" sz="1100" b="1" dirty="0">
                <a:latin typeface="Courier New"/>
              </a:rPr>
              <a:t>T </a:t>
            </a:r>
            <a:r>
              <a:rPr lang="pl-PL" sz="1100" b="1" dirty="0" err="1">
                <a:latin typeface="Courier New"/>
              </a:rPr>
              <a:t>transform</a:t>
            </a:r>
            <a:r>
              <a:rPr lang="pl-PL" sz="1100" b="1" dirty="0">
                <a:latin typeface="Courier New"/>
              </a:rPr>
              <a:t>(S v);</a:t>
            </a:r>
          </a:p>
          <a:p>
            <a:r>
              <a:rPr lang="pl-PL" sz="1100" b="1" dirty="0">
                <a:latin typeface="Courier New"/>
              </a:rPr>
              <a:t>}</a:t>
            </a:r>
          </a:p>
        </p:txBody>
      </p:sp>
      <p:sp>
        <p:nvSpPr>
          <p:cNvPr id="9" name="pole tekstowe 3"/>
          <p:cNvSpPr txBox="1"/>
          <p:nvPr/>
        </p:nvSpPr>
        <p:spPr>
          <a:xfrm>
            <a:off x="331603" y="4077072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have </a:t>
            </a:r>
            <a:r>
              <a:rPr lang="en-US" sz="1600" b="1" dirty="0">
                <a:solidFill>
                  <a:srgbClr val="00B050"/>
                </a:solidFill>
              </a:rPr>
              <a:t>separated particular stages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00B050"/>
                </a:solidFill>
              </a:rPr>
              <a:t>realized intermediate phases of processing</a:t>
            </a:r>
            <a:r>
              <a:rPr lang="en-US" sz="1600" dirty="0"/>
              <a:t> we can achieve the ultimate goal by combining them.</a:t>
            </a:r>
            <a:endParaRPr lang="pl-PL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© Krzysztof Barteczko 2014 (</a:t>
            </a:r>
            <a:r>
              <a:rPr lang="pl-PL" dirty="0" err="1"/>
              <a:t>translated</a:t>
            </a:r>
            <a:r>
              <a:rPr lang="pl-PL" dirty="0"/>
              <a:t> from </a:t>
            </a:r>
            <a:r>
              <a:rPr lang="pl-PL" dirty="0" err="1"/>
              <a:t>Polish</a:t>
            </a:r>
            <a:r>
              <a:rPr lang="pl-PL" dirty="0"/>
              <a:t>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Before Java 8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95536" y="1268760"/>
            <a:ext cx="8352928" cy="3046988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(5, 72, 10, 11, 9);</a:t>
            </a: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&gt; target =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(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>
                <a:latin typeface="Consolas" pitchFamily="49" charset="0"/>
                <a:cs typeface="Consolas" pitchFamily="49" charset="0"/>
              </a:rPr>
              <a:t>src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,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/** boilerplate code is greyed out */</a:t>
            </a:r>
            <a:endParaRPr lang="pl-PL" sz="12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&gt;() {</a:t>
            </a:r>
          </a:p>
          <a:p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test(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n) {</a:t>
            </a: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return n &lt; 10;</a:t>
            </a:r>
          </a:p>
          <a:p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,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Transformer&lt;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&gt;() {</a:t>
            </a:r>
          </a:p>
          <a:p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public 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transform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n) </a:t>
            </a:r>
            <a:r>
              <a:rPr lang="pl-PL" sz="1200" b="1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return 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n;</a:t>
            </a:r>
          </a:p>
          <a:p>
            <a:r>
              <a:rPr lang="pl-PL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pole tekstowe 5"/>
          <p:cNvSpPr txBox="1"/>
          <p:nvPr/>
        </p:nvSpPr>
        <p:spPr>
          <a:xfrm>
            <a:off x="429853" y="4500409"/>
            <a:ext cx="8208912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We had to provide some so called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</a:rPr>
              <a:t>oilerplate</a:t>
            </a:r>
            <a:r>
              <a:rPr lang="pl-PL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1600" b="1" dirty="0" err="1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1600" dirty="0"/>
              <a:t> – i.e. pieces of code which do not introduce much added value and solely result from the syntax of the programming language.</a:t>
            </a:r>
          </a:p>
        </p:txBody>
      </p:sp>
      <p:sp>
        <p:nvSpPr>
          <p:cNvPr id="8" name="pole tekstowe 5"/>
          <p:cNvSpPr txBox="1"/>
          <p:nvPr/>
        </p:nvSpPr>
        <p:spPr>
          <a:xfrm>
            <a:off x="429853" y="85819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could use anonymous classes and implement interfaces at site of use</a:t>
            </a:r>
            <a:endParaRPr lang="pl-PL" sz="1600" dirty="0"/>
          </a:p>
        </p:txBody>
      </p:sp>
      <p:sp>
        <p:nvSpPr>
          <p:cNvPr id="11" name="pole tekstowe 5"/>
          <p:cNvSpPr txBox="1"/>
          <p:nvPr/>
        </p:nvSpPr>
        <p:spPr>
          <a:xfrm>
            <a:off x="395536" y="5292497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above sample the </a:t>
            </a:r>
            <a:r>
              <a:rPr lang="en-US" sz="1600" b="1" u="sng" dirty="0">
                <a:solidFill>
                  <a:srgbClr val="0070C0"/>
                </a:solidFill>
              </a:rPr>
              <a:t>boilerplate parts are highlighted in blue</a:t>
            </a:r>
            <a:r>
              <a:rPr lang="en-US" sz="1600" dirty="0"/>
              <a:t>, the parts which introduce significant value are highlighted in green.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Lambda</a:t>
            </a:r>
            <a:r>
              <a:rPr lang="en-US" sz="2400" dirty="0"/>
              <a:t> expression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Lambda expression – an </a:t>
            </a:r>
            <a:r>
              <a:rPr lang="en-US" sz="1600" b="1" dirty="0">
                <a:solidFill>
                  <a:srgbClr val="FF0000"/>
                </a:solidFill>
              </a:rPr>
              <a:t>anonymous method considered as an object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95536" y="1340768"/>
            <a:ext cx="3384376" cy="101566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List&lt;Integer&gt;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target = create(src, 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 -&gt; n &lt; 10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pt-BR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 -&gt; n * n</a:t>
            </a:r>
            <a:r>
              <a:rPr lang="pt-BR" sz="12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200" dirty="0">
                <a:latin typeface="Consolas" pitchFamily="49" charset="0"/>
                <a:cs typeface="Consolas" pitchFamily="49" charset="0"/>
              </a:rPr>
              <a:t>           );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trzałka w lewo 5"/>
          <p:cNvSpPr/>
          <p:nvPr/>
        </p:nvSpPr>
        <p:spPr>
          <a:xfrm>
            <a:off x="3163166" y="1631087"/>
            <a:ext cx="1192809" cy="429761"/>
          </a:xfrm>
          <a:prstGeom prst="leftArrow">
            <a:avLst>
              <a:gd name="adj1" fmla="val 50000"/>
              <a:gd name="adj2" fmla="val 45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4499992" y="1340768"/>
            <a:ext cx="43204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Lambda expression with parameter </a:t>
            </a:r>
            <a:r>
              <a:rPr lang="en-US" sz="1600" b="1" dirty="0"/>
              <a:t>n</a:t>
            </a:r>
            <a:r>
              <a:rPr lang="en-US" sz="1600" dirty="0"/>
              <a:t> returns result of comparison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 &lt; 10</a:t>
            </a:r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rgbClr val="0070C0"/>
                </a:solidFill>
              </a:rPr>
              <a:t>compiler fits lambda-expression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 -&gt; n &lt; 10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into the second parameter</a:t>
            </a:r>
            <a:r>
              <a:rPr lang="en-US" sz="1600" dirty="0"/>
              <a:t> (</a:t>
            </a:r>
            <a:r>
              <a:rPr lang="en-US" sz="1600" b="1" dirty="0">
                <a:solidFill>
                  <a:srgbClr val="00B050"/>
                </a:solidFill>
              </a:rPr>
              <a:t>Filter&lt;S&gt;</a:t>
            </a:r>
            <a:r>
              <a:rPr lang="en-US" sz="1600" dirty="0"/>
              <a:t>) of </a:t>
            </a:r>
            <a:r>
              <a:rPr lang="en-US" sz="1600" b="1" dirty="0"/>
              <a:t>create()</a:t>
            </a:r>
            <a:r>
              <a:rPr lang="en-US" sz="1600" dirty="0"/>
              <a:t> method.</a:t>
            </a:r>
          </a:p>
          <a:p>
            <a:r>
              <a:rPr lang="en-US" sz="1600" dirty="0"/>
              <a:t>As a result method </a:t>
            </a:r>
            <a:r>
              <a:rPr lang="en-US" sz="1600" b="1" dirty="0"/>
              <a:t>Filter&lt;S&gt;.test()</a:t>
            </a:r>
            <a:r>
              <a:rPr lang="en-US" sz="1600" dirty="0"/>
              <a:t> is implemented by the provided lambda expression.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The required </a:t>
            </a:r>
            <a:r>
              <a:rPr lang="en-US" sz="1600" b="1" u="sng" dirty="0" err="1">
                <a:solidFill>
                  <a:srgbClr val="FF0000"/>
                </a:solidFill>
              </a:rPr>
              <a:t>boilerplace</a:t>
            </a:r>
            <a:r>
              <a:rPr lang="en-US" sz="1600" b="1" u="sng" dirty="0">
                <a:solidFill>
                  <a:srgbClr val="FF0000"/>
                </a:solidFill>
              </a:rPr>
              <a:t> code is generated by the compiler</a:t>
            </a:r>
            <a:endParaRPr lang="pl-PL" sz="1600" b="1" dirty="0">
              <a:solidFill>
                <a:srgbClr val="FF0000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395536" y="2674655"/>
            <a:ext cx="388843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Lambda expression with parameter n returns squared n (i.e. n * n).</a:t>
            </a:r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rgbClr val="0070C0"/>
                </a:solidFill>
              </a:rPr>
              <a:t>compiler fits lambda expression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 -&gt; n * n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into the third parameter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Transformer&lt;T, S&gt;</a:t>
            </a:r>
            <a:r>
              <a:rPr lang="en-US" sz="1600" dirty="0"/>
              <a:t>) of </a:t>
            </a:r>
            <a:r>
              <a:rPr lang="en-US" sz="1600" b="1" dirty="0"/>
              <a:t>create()</a:t>
            </a:r>
            <a:r>
              <a:rPr lang="en-US" sz="1600" dirty="0"/>
              <a:t> method. </a:t>
            </a:r>
          </a:p>
          <a:p>
            <a:r>
              <a:rPr lang="en-US" sz="1600" dirty="0"/>
              <a:t>Method </a:t>
            </a:r>
            <a:r>
              <a:rPr lang="en-US" sz="1600" b="1" dirty="0">
                <a:solidFill>
                  <a:srgbClr val="FF0000"/>
                </a:solidFill>
              </a:rPr>
              <a:t>Transformer&lt;T, S&gt;.transform()</a:t>
            </a:r>
            <a:r>
              <a:rPr lang="en-US" sz="1600" dirty="0"/>
              <a:t> is implemented by the provided lambda expression.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The required </a:t>
            </a:r>
            <a:r>
              <a:rPr lang="en-US" sz="1600" b="1" dirty="0" err="1">
                <a:solidFill>
                  <a:srgbClr val="FF0000"/>
                </a:solidFill>
              </a:rPr>
              <a:t>boilerplace</a:t>
            </a:r>
            <a:r>
              <a:rPr lang="en-US" sz="1600" b="1" dirty="0">
                <a:solidFill>
                  <a:srgbClr val="FF0000"/>
                </a:solidFill>
              </a:rPr>
              <a:t> code is generated by the compiler.</a:t>
            </a:r>
            <a:endParaRPr lang="pl-PL" sz="1600" b="1" dirty="0">
              <a:solidFill>
                <a:srgbClr val="FF0000"/>
              </a:solidFill>
            </a:endParaRPr>
          </a:p>
        </p:txBody>
      </p:sp>
      <p:sp>
        <p:nvSpPr>
          <p:cNvPr id="9" name="Strzałka w górę 8"/>
          <p:cNvSpPr/>
          <p:nvPr/>
        </p:nvSpPr>
        <p:spPr>
          <a:xfrm>
            <a:off x="2123728" y="2218364"/>
            <a:ext cx="432048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ole tekstowe 9"/>
          <p:cNvSpPr txBox="1"/>
          <p:nvPr/>
        </p:nvSpPr>
        <p:spPr>
          <a:xfrm>
            <a:off x="4499992" y="4005064"/>
            <a:ext cx="4248472" cy="2308324"/>
          </a:xfrm>
          <a:prstGeom prst="rect">
            <a:avLst/>
          </a:prstGeom>
          <a:solidFill>
            <a:srgbClr val="FFFF00">
              <a:alpha val="17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lambda expression in Java</a:t>
            </a:r>
          </a:p>
          <a:p>
            <a:endParaRPr lang="en-US" dirty="0"/>
          </a:p>
          <a:p>
            <a:r>
              <a:rPr lang="en-US" b="1" dirty="0"/>
              <a:t>parameter list -&gt; code</a:t>
            </a:r>
            <a:endParaRPr lang="pl-PL" b="1" dirty="0"/>
          </a:p>
          <a:p>
            <a:endParaRPr lang="en-US" dirty="0"/>
          </a:p>
          <a:p>
            <a:r>
              <a:rPr lang="en-US" dirty="0"/>
              <a:t>parameter list – list of parameters enclosed in brackets (if there are more than one)</a:t>
            </a:r>
          </a:p>
          <a:p>
            <a:r>
              <a:rPr lang="en-US" dirty="0"/>
              <a:t>code – a </a:t>
            </a:r>
            <a:r>
              <a:rPr lang="en-US" b="1" dirty="0">
                <a:solidFill>
                  <a:srgbClr val="FF0000"/>
                </a:solidFill>
              </a:rPr>
              <a:t>(1) single expression</a:t>
            </a:r>
            <a:r>
              <a:rPr lang="en-US" dirty="0"/>
              <a:t> or a </a:t>
            </a:r>
            <a:r>
              <a:rPr lang="en-US" b="1" dirty="0">
                <a:solidFill>
                  <a:srgbClr val="FF0000"/>
                </a:solidFill>
              </a:rPr>
              <a:t>(2) set of instructions enclosed in curly brackets</a:t>
            </a:r>
            <a:endParaRPr lang="pl-P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95536" y="527194"/>
            <a:ext cx="2520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 us look at the simple </a:t>
            </a:r>
            <a:r>
              <a:rPr lang="en-US" sz="1600" b="1" dirty="0"/>
              <a:t>Employee</a:t>
            </a:r>
          </a:p>
          <a:p>
            <a:r>
              <a:rPr lang="en-US" sz="1600" dirty="0"/>
              <a:t>class.</a:t>
            </a:r>
            <a:endParaRPr lang="pl-PL" sz="1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131840" y="215344"/>
            <a:ext cx="5688632" cy="6093976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{</a:t>
            </a:r>
            <a:endParaRPr lang="en-US" sz="1000" b="1" dirty="0">
              <a:latin typeface="Consolas" pitchFamily="49" charset="0"/>
              <a:cs typeface="Consolas" pitchFamily="49" charset="0"/>
            </a:endParaRPr>
          </a:p>
          <a:p>
            <a:endParaRPr lang="pl-PL" sz="1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lname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fname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age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private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l-PL" sz="10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lname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fname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age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this.lname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lname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this.fname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fname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this.age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age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this.salary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getLname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lname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getFname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fname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getAge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 return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age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getSalary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setSalary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this.salary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salary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pl-PL" sz="10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@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Override</a:t>
            </a:r>
            <a:endParaRPr lang="pl-PL" sz="1000" b="1" dirty="0">
              <a:latin typeface="Consolas" pitchFamily="49" charset="0"/>
              <a:cs typeface="Consolas" pitchFamily="49" charset="0"/>
            </a:endParaRP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public String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lname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 + " " + </a:t>
            </a:r>
            <a:r>
              <a:rPr lang="pl-PL" sz="1000" b="1" dirty="0" err="1">
                <a:latin typeface="Consolas" pitchFamily="49" charset="0"/>
                <a:cs typeface="Consolas" pitchFamily="49" charset="0"/>
              </a:rPr>
              <a:t>fname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0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Flexibility</a:t>
            </a:r>
            <a:endParaRPr lang="pl-PL" sz="24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7544" y="836712"/>
            <a:ext cx="5112568" cy="544764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( 1, 3, 5, 10, 9, 12, 7);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txt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one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two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three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four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“five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six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 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Arrays.asList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Smith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John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34, 3400.0),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Brown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"Al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exander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27, 4100.0),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Allen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ofia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33, 3700.0),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Owen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Michael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", 41 , 3600.0)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num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 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);             </a:t>
            </a:r>
          </a:p>
          <a:p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(txt,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 -&gt;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")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 -&gt;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+ " " +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l-PL" sz="1200" dirty="0">
              <a:latin typeface="Consolas" pitchFamily="49" charset="0"/>
              <a:cs typeface="Consolas" pitchFamily="49" charset="0"/>
            </a:endParaRP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Employee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givePayRise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create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e.getAge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&gt; 30 &amp;&amp;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 &lt; 4000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 -&gt; e</a:t>
            </a:r>
          </a:p>
          <a:p>
            <a:r>
              <a:rPr lang="pl-PL" sz="1200" dirty="0">
                <a:latin typeface="Consolas" pitchFamily="49" charset="0"/>
                <a:cs typeface="Consolas" pitchFamily="49" charset="0"/>
              </a:rPr>
              <a:t>    );</a:t>
            </a:r>
          </a:p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Pay rise should be given to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:");</a:t>
            </a:r>
          </a:p>
          <a:p>
            <a:r>
              <a:rPr lang="pl-PL" sz="12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givePayRise</a:t>
            </a:r>
            <a:r>
              <a:rPr lang="pl-PL" sz="12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903640" y="5221649"/>
            <a:ext cx="2988840" cy="1015663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[100, 300, 500, 900, 700]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3,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THREE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ay rise should be given to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Smith John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Allen Sofia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Owen Michael</a:t>
            </a:r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7" name="Strzałka w prawo 6"/>
          <p:cNvSpPr/>
          <p:nvPr/>
        </p:nvSpPr>
        <p:spPr>
          <a:xfrm>
            <a:off x="5364088" y="5509681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bjaśnienie w chmurce 7"/>
          <p:cNvSpPr/>
          <p:nvPr/>
        </p:nvSpPr>
        <p:spPr>
          <a:xfrm>
            <a:off x="5580112" y="908720"/>
            <a:ext cx="3312368" cy="2088232"/>
          </a:xfrm>
          <a:prstGeom prst="cloudCallout">
            <a:avLst>
              <a:gd name="adj1" fmla="val -35401"/>
              <a:gd name="adj2" fmla="val -59157"/>
            </a:avLst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various data types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various predicates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various transforms</a:t>
            </a:r>
            <a:endParaRPr lang="pl-P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Mapping to other result types and method references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result of method </a:t>
            </a:r>
            <a:r>
              <a:rPr lang="en-US" sz="1600" b="1" dirty="0"/>
              <a:t>create()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does not need to be list of the same type as the source list</a:t>
            </a:r>
            <a:r>
              <a:rPr lang="en-US" sz="1600" dirty="0"/>
              <a:t>.</a:t>
            </a:r>
          </a:p>
          <a:p>
            <a:r>
              <a:rPr lang="en-US" sz="1600" dirty="0"/>
              <a:t>For instance we can easily get a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list of employee salaries</a:t>
            </a:r>
            <a:r>
              <a:rPr lang="en-US" sz="1600" dirty="0"/>
              <a:t>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67544" y="1700808"/>
            <a:ext cx="3384376" cy="120032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List&lt;Double&gt;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sal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create(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e -&gt; true,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e -&gt; 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);</a:t>
            </a:r>
          </a:p>
          <a:p>
            <a:r>
              <a:rPr lang="en-US" sz="12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sal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3868795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Instead of defining </a:t>
            </a:r>
            <a:r>
              <a:rPr lang="en-US" sz="1600" dirty="0" err="1"/>
              <a:t>lamba</a:t>
            </a:r>
            <a:r>
              <a:rPr lang="en-US" sz="1600" dirty="0"/>
              <a:t> expression we can also refer methods (</a:t>
            </a:r>
            <a:r>
              <a:rPr lang="en-US" sz="1600" b="1" u="sng" dirty="0">
                <a:solidFill>
                  <a:srgbClr val="FF0000"/>
                </a:solidFill>
              </a:rPr>
              <a:t>method reference</a:t>
            </a:r>
            <a:r>
              <a:rPr lang="en-US" sz="1600" dirty="0"/>
              <a:t>) defined in a class.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e -&gt;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e.getSalary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1600" dirty="0"/>
              <a:t> is equivalent to </a:t>
            </a:r>
            <a:r>
              <a:rPr lang="en-US" sz="1600" b="1" dirty="0">
                <a:solidFill>
                  <a:srgbClr val="00B050"/>
                </a:solidFill>
              </a:rPr>
              <a:t>Employee::</a:t>
            </a:r>
            <a:r>
              <a:rPr lang="en-US" sz="1600" b="1" dirty="0" err="1">
                <a:solidFill>
                  <a:srgbClr val="00B050"/>
                </a:solidFill>
              </a:rPr>
              <a:t>getSalary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109129" y="4941168"/>
            <a:ext cx="4464496" cy="830997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create(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emp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e -&gt; true,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Employee::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getSalary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299679" y="2237670"/>
            <a:ext cx="2936617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[3400.0, 4100.0, 3700.0, 3600.0]</a:t>
            </a:r>
          </a:p>
        </p:txBody>
      </p:sp>
      <p:sp>
        <p:nvSpPr>
          <p:cNvPr id="12" name="Strzałka w prawo 11"/>
          <p:cNvSpPr/>
          <p:nvPr/>
        </p:nvSpPr>
        <p:spPr>
          <a:xfrm>
            <a:off x="2987824" y="2218994"/>
            <a:ext cx="1224136" cy="334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prawo 12"/>
          <p:cNvSpPr/>
          <p:nvPr/>
        </p:nvSpPr>
        <p:spPr>
          <a:xfrm rot="5400000">
            <a:off x="4386138" y="4791310"/>
            <a:ext cx="51573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© Krzysztof Barteczko 2014 (translated from Polish by Edgar Głowacki)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Modifying list elements with lambda expression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49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 us create interface Modifier specifying a single method </a:t>
            </a:r>
            <a:r>
              <a:rPr lang="pl-PL" sz="1600" b="1" dirty="0" err="1">
                <a:solidFill>
                  <a:srgbClr val="00B050"/>
                </a:solidFill>
              </a:rPr>
              <a:t>modify</a:t>
            </a:r>
            <a:r>
              <a:rPr lang="pl-PL" sz="1600" b="1" dirty="0">
                <a:solidFill>
                  <a:srgbClr val="00B050"/>
                </a:solidFill>
              </a:rPr>
              <a:t>()</a:t>
            </a:r>
            <a:endParaRPr lang="pl-PL" sz="1600" dirty="0">
              <a:solidFill>
                <a:srgbClr val="00B05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11540" y="1391290"/>
            <a:ext cx="8508931" cy="646331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interface Modifier&lt;S&gt;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 modify(S v)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  <a:endParaRPr lang="pl-PL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05721" y="2933362"/>
            <a:ext cx="8514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 us define method </a:t>
            </a:r>
            <a:r>
              <a:rPr lang="pl-PL" sz="1600" b="1" dirty="0" err="1">
                <a:solidFill>
                  <a:srgbClr val="00B050"/>
                </a:solidFill>
              </a:rPr>
              <a:t>change</a:t>
            </a:r>
            <a:r>
              <a:rPr lang="en-US" sz="1600" b="1" dirty="0">
                <a:solidFill>
                  <a:srgbClr val="00B050"/>
                </a:solidFill>
              </a:rPr>
              <a:t>()</a:t>
            </a:r>
            <a:r>
              <a:rPr lang="pl-PL" sz="1600" dirty="0"/>
              <a:t>,</a:t>
            </a:r>
            <a:r>
              <a:rPr lang="en-US" sz="1600" dirty="0"/>
              <a:t> which modifies elements of the source list if they</a:t>
            </a:r>
            <a:r>
              <a:rPr lang="pl-PL" sz="1600" dirty="0"/>
              <a:t> </a:t>
            </a:r>
            <a:r>
              <a:rPr lang="en-US" sz="1600" dirty="0"/>
              <a:t>meet some given predicate.</a:t>
            </a:r>
            <a:endParaRPr lang="pl-PL" sz="16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23528" y="3573016"/>
            <a:ext cx="8496942" cy="1384995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&lt;S&gt;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change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(List&lt;S&gt; list,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&lt;S&gt; f,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Modifier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&lt;S&gt;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mod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 (S e : list) {</a:t>
            </a:r>
          </a:p>
          <a:p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l-PL" sz="12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f.test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(e)) {</a:t>
            </a:r>
          </a:p>
          <a:p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mod.modify</a:t>
            </a:r>
            <a:r>
              <a:rPr lang="pl-PL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(e);</a:t>
            </a:r>
          </a:p>
          <a:p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pl-PL" sz="1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3638</Words>
  <Application>Microsoft Office PowerPoint</Application>
  <PresentationFormat>Pokaz na ekranie (4:3)</PresentationFormat>
  <Paragraphs>410</Paragraphs>
  <Slides>21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Motyw pakietu Office</vt:lpstr>
      <vt:lpstr>Basics of functional programming in Java 8  A pragmatic overview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Wstęp do programowania funkcyjnego.  Interfejsy funkcyjne i lambda wyrażenia</dc:title>
  <dc:creator>Krzysztof</dc:creator>
  <cp:lastModifiedBy>Edgar Glowacki</cp:lastModifiedBy>
  <cp:revision>263</cp:revision>
  <dcterms:created xsi:type="dcterms:W3CDTF">2014-10-05T00:26:10Z</dcterms:created>
  <dcterms:modified xsi:type="dcterms:W3CDTF">2018-10-19T10:44:25Z</dcterms:modified>
</cp:coreProperties>
</file>