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2" r:id="rId15"/>
    <p:sldId id="270" r:id="rId16"/>
    <p:sldId id="271" r:id="rId17"/>
    <p:sldId id="272" r:id="rId18"/>
    <p:sldId id="273" r:id="rId19"/>
    <p:sldId id="274" r:id="rId20"/>
    <p:sldId id="275" r:id="rId21"/>
    <p:sldId id="303" r:id="rId22"/>
    <p:sldId id="276" r:id="rId23"/>
    <p:sldId id="277" r:id="rId24"/>
    <p:sldId id="278" r:id="rId25"/>
    <p:sldId id="304" r:id="rId26"/>
    <p:sldId id="279" r:id="rId27"/>
    <p:sldId id="280" r:id="rId28"/>
    <p:sldId id="297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305" r:id="rId38"/>
    <p:sldId id="306" r:id="rId39"/>
    <p:sldId id="291" r:id="rId40"/>
    <p:sldId id="292" r:id="rId41"/>
    <p:sldId id="293" r:id="rId42"/>
    <p:sldId id="294" r:id="rId43"/>
    <p:sldId id="296" r:id="rId44"/>
    <p:sldId id="307" r:id="rId45"/>
    <p:sldId id="308" r:id="rId46"/>
    <p:sldId id="300" r:id="rId47"/>
    <p:sldId id="310" r:id="rId48"/>
    <p:sldId id="312" r:id="rId49"/>
    <p:sldId id="301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Collections</a:t>
            </a: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Iterators, lists and queues</a:t>
            </a:r>
            <a:br>
              <a:rPr lang="pl-PL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pl-PL" b="1" dirty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Enhanced for loop </a:t>
            </a:r>
            <a:r>
              <a:rPr lang="en-US" sz="2400">
                <a:ea typeface="Verdana" pitchFamily="34" charset="0"/>
                <a:cs typeface="Verdana" pitchFamily="34" charset="0"/>
              </a:rPr>
              <a:t>(since Java 1.5)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instead of the below construct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for (Iterator&lt;T&gt; iterator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T element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// perform an action on element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924944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we can use shorter version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for (T e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lement</a:t>
            </a:r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: list) {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perform an action on element</a:t>
            </a:r>
            <a:endParaRPr lang="pl-PL" sz="1600" b="1" dirty="0">
              <a:solidFill>
                <a:srgbClr val="00B05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500409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Enhanced for loop cannot be used in all cases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e.g.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without iterator we will not be able to remove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elements during browsing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Internal iterations – </a:t>
            </a:r>
            <a:r>
              <a:rPr lang="en-US" sz="2400" dirty="0" err="1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627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Until Java 8 we could only use so called </a:t>
            </a:r>
            <a:r>
              <a:rPr lang="en-US" sz="1600" b="1" u="sng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 iterations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we as </a:t>
            </a:r>
            <a:r>
              <a:rPr lang="en-US" sz="1600" b="1" u="sng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users were responsible for explicitly retrieving next 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35178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Internal iterations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details of iterations are realized internally by the data set we want to iterate over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Developer is no longer responsible for retrieving an element, but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specifying what particular action should be done on consecutive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212377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Java 8 provides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default methods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Iterable.forEach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(Consumer action)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which enables performing action on each element of an arbitrary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Internal iteration – </a:t>
            </a:r>
            <a:r>
              <a:rPr lang="pl-PL" sz="2400" dirty="0" err="1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77657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static List&lt;Integer&gt; increase(List&lt;Integer&gt;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n)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List&lt;Integer&gt; out 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inList.forEach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-&gt;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+ n));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return out;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List&lt;Integer&gt; in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7, 11, 19);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(in);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 = increase(in, 2);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(in);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4279989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above code </a:t>
            </a:r>
            <a:r>
              <a:rPr lang="en-US" sz="1600" b="1" u="sng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be run in multiple threads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because </a:t>
            </a:r>
            <a:r>
              <a:rPr lang="en-US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accessing list out is not thread safe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5076473"/>
            <a:ext cx="18002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7, 11, 19]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[3, 9, 13, 21]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vs. old-fashioned iteration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2348880"/>
            <a:ext cx="8424936" cy="378565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we could achieve the same result by throwing exceptions </a:t>
            </a:r>
            <a:r>
              <a:rPr lang="en-US" sz="1600" b="1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but it will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affect the performance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show(List&lt;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inList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) {</a:t>
            </a:r>
            <a:br>
              <a:rPr lang="pl-PL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{ </a:t>
            </a:r>
            <a:br>
              <a:rPr lang="pl-PL" sz="1600" dirty="0">
                <a:latin typeface="Consolas" pitchFamily="49" charset="0"/>
                <a:cs typeface="Consolas" pitchFamily="49" charset="0"/>
              </a:rPr>
            </a:b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inList.forEach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(e -&gt; {</a:t>
            </a:r>
            <a:br>
              <a:rPr lang="pl-PL" sz="1600" dirty="0">
                <a:latin typeface="Consolas" pitchFamily="49" charset="0"/>
                <a:cs typeface="Consolas" pitchFamily="49" charset="0"/>
              </a:rPr>
            </a:br>
            <a:r>
              <a:rPr lang="pl-PL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(e == 11)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  <a:b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l-PL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(e);</a:t>
            </a:r>
            <a:br>
              <a:rPr lang="pl-PL" sz="1600" dirty="0">
                <a:latin typeface="Consolas" pitchFamily="49" charset="0"/>
                <a:cs typeface="Consolas" pitchFamily="49" charset="0"/>
              </a:rPr>
            </a:b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});</a:t>
            </a:r>
            <a:br>
              <a:rPr lang="pl-PL" sz="1600" dirty="0">
                <a:latin typeface="Consolas" pitchFamily="49" charset="0"/>
                <a:cs typeface="Consolas" pitchFamily="49" charset="0"/>
              </a:rPr>
            </a:br>
            <a:r>
              <a:rPr lang="pl-PL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exc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return;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}</a:t>
            </a:r>
            <a:br>
              <a:rPr lang="pl-PL" sz="1600" dirty="0">
                <a:latin typeface="Consolas" pitchFamily="49" charset="0"/>
                <a:cs typeface="Consolas" pitchFamily="49" charset="0"/>
              </a:rPr>
            </a:br>
            <a:r>
              <a:rPr lang="pl-PL" sz="1600" dirty="0">
                <a:latin typeface="Consolas" pitchFamily="49" charset="0"/>
                <a:cs typeface="Consolas" pitchFamily="49" charset="0"/>
              </a:rPr>
              <a:t>}</a:t>
            </a:r>
            <a:endParaRPr lang="pl-PL" sz="1600" dirty="0"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977951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use either break or continue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which can be used in loops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46052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inList.forEach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-&gt; { if (n &gt; 9) break;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e+n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}); // compile-time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                                             //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vs. old-fashioned iteration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7524328" y="4067954"/>
            <a:ext cx="11521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pl-PL" altLang="ja-JP" sz="1600" dirty="0">
                <a:solidFill>
                  <a:schemeClr val="bg1"/>
                </a:solidFill>
                <a:latin typeface="Verdana"/>
              </a:rPr>
              <a:t>1, 7, 19</a:t>
            </a:r>
            <a:endParaRPr lang="pl-PL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97795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instruction ends lambda expression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</a:t>
            </a:r>
            <a:r>
              <a:rPr lang="en-US" sz="1600" b="1" u="sng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works as continue in traditional loop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1851963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void show(List&lt;Integer&gt;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inList.forEach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-&gt; {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if (e == 11) {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});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...</a:t>
            </a:r>
            <a:b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show(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7, 11, 19));</a:t>
            </a:r>
          </a:p>
        </p:txBody>
      </p:sp>
    </p:spTree>
    <p:extLst>
      <p:ext uri="{BB962C8B-B14F-4D97-AF65-F5344CB8AC3E}">
        <p14:creationId xmlns:p14="http://schemas.microsoft.com/office/powerpoint/2010/main" val="300931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modify elements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40406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In case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iterates over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modifiable elements we can change states of those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442374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employeeList.forEach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 e -&gt;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e.setSalary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e.getSalary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 * 1.2)));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and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method reference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8804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can be also used for method references – which significantly simplifies the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851963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collection.forEach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-&gt;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532" y="330647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Can be replaced with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532" y="3738518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collection.forEach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println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Spliterator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7795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main objective of a </a:t>
            </a:r>
            <a:r>
              <a:rPr lang="en-US" sz="1600" b="1" u="sng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to divide an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into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parts which could be further processed in parallel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821" y="181836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We can obtain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thread safe </a:t>
            </a: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spliterators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</a:t>
            </a: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trySplit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412556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Spliterator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provides method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tryAdvance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which: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combines </a:t>
            </a:r>
            <a:r>
              <a:rPr lang="en-US" sz="1600" b="1" u="sng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hasNext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and next()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into one operation</a:t>
            </a: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enables specifying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ambda expression to be performed on consecutive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115553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Spliterator.tryAdvance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(Consumer consumer)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tries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retrieve consecutive element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if there is no such element returns false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performs an action on the retrieved element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consumer.accept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(element)</a:t>
            </a: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returns 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tryAdvance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89403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We can perform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some additional operations in each step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apart from action specified as lambda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249382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Spliterator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&lt;T&gt;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spliter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colllection.spliterator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Consumer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oper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elt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-&gt;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do_something_with_elt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while 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spliter.tryAdvance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oper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do_something_until_iterator_has_next_element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do_something_after_collection_pocessing_end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tryAdvance</a:t>
            </a:r>
            <a:r>
              <a:rPr lang="pl-PL" sz="2400" dirty="0"/>
              <a:t>() </a:t>
            </a:r>
            <a:r>
              <a:rPr lang="en-US" sz="2400" dirty="0"/>
              <a:t>and </a:t>
            </a:r>
            <a:r>
              <a:rPr lang="pl-PL" sz="2400" dirty="0" err="1"/>
              <a:t>forEachRemaining</a:t>
            </a:r>
            <a:r>
              <a:rPr lang="pl-PL" sz="2400" dirty="0"/>
              <a:t>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7201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combine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performing some operations on first elements of collection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tryAdvance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and then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 the rest with </a:t>
            </a:r>
            <a:r>
              <a:rPr lang="pl-PL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forEachRemaning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5"/>
          <p:cNvSpPr txBox="1"/>
          <p:nvPr/>
        </p:nvSpPr>
        <p:spPr>
          <a:xfrm>
            <a:off x="323528" y="2118915"/>
            <a:ext cx="8424936" cy="246221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first three customers are awarded 500 discount</a:t>
            </a:r>
            <a:endParaRPr lang="pl-PL" sz="1400" dirty="0">
              <a:solidFill>
                <a:srgbClr val="3F7F5F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Spliterator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Customer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.spliterator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 3;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BONUS1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 500;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-- &gt; 0)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.tryAdvance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.setBonus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BONUS1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));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pl-PL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the remaining customers are awarded 200 discount</a:t>
            </a:r>
            <a:endParaRPr lang="pl-PL" sz="1400" dirty="0">
              <a:solidFill>
                <a:srgbClr val="3F7F5F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BONUS2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.forEachRemaining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.setBonus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BONUS2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Iterator - definition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declares method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iterator()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returning Iterator instance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8773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Iterator enables:</a:t>
            </a: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browsing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data sets</a:t>
            </a:r>
          </a:p>
          <a:p>
            <a:pPr marL="342900" indent="-342900">
              <a:buAutoNum type="arabicParenBoth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performing operation on particular items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64" y="235811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Collection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extends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we can iterate over each collection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285007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Iterator implementations are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inner classes of collection classes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 iterator() returns instance of an inner class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424257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Iterator&lt;T&gt; iterator = </a:t>
            </a: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collection.iterator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anose="020B0604030504040204" pitchFamily="34" charset="0"/>
                <a:cs typeface="Verdana" panose="020B0604030504040204" pitchFamily="34" charset="0"/>
              </a:rPr>
              <a:t>trySplit</a:t>
            </a: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pl-PL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105302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trySplit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enables iteration in multiple threads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59102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</a:t>
            </a:r>
            <a:r>
              <a:rPr lang="en-US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Spliterator</a:t>
            </a:r>
            <a:endParaRPr lang="en-US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safe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trySplit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388766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trySplit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returns null in case we cannot split collection into multiple parts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e.g. there are not enough elements in the collection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271476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Now we have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spliterators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which iterate over separate parts of the collection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trySplit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124744"/>
            <a:ext cx="8496944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show(String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Spliterator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dirty="0">
                <a:solidFill>
                  <a:srgbClr val="2A00FF"/>
                </a:solidFill>
                <a:latin typeface="Consolas"/>
              </a:rPr>
              <a:t>": "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si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.forEachRemaining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.append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' '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append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2780928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1,2,3,4,5,6,7,8,9,10,11,12);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si0 =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list.spliterator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si1 = si0.trySplit();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"si0"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si0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"si1"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si1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11" name="pole tekstowe 8"/>
          <p:cNvSpPr txBox="1"/>
          <p:nvPr/>
        </p:nvSpPr>
        <p:spPr>
          <a:xfrm>
            <a:off x="5436096" y="4830455"/>
            <a:ext cx="3384376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si0:  7 8 9 10 11 12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si1:  1 2 3 4 5 6</a:t>
            </a:r>
          </a:p>
        </p:txBody>
      </p:sp>
    </p:spTree>
    <p:extLst>
      <p:ext uri="{BB962C8B-B14F-4D97-AF65-F5344CB8AC3E}">
        <p14:creationId xmlns:p14="http://schemas.microsoft.com/office/powerpoint/2010/main" val="242265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trySplit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1,2,3,4,5,6,7,8,9,10,11,12);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si0 =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list.spliterator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();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si1 = si0.trySplit();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si2 = si0.trySplit();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"si0"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si0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"si1"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si1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"si2"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si2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"-------------"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>
              <a:solidFill>
                <a:srgbClr val="000000"/>
              </a:solidFill>
              <a:latin typeface="Consolas"/>
            </a:endParaRPr>
          </a:p>
          <a:p>
            <a:endParaRPr lang="pl-PL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>
                <a:solidFill>
                  <a:srgbClr val="FF0000"/>
                </a:solidFill>
                <a:latin typeface="Consolas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restore initial state</a:t>
            </a:r>
            <a:endParaRPr lang="pl-PL" sz="1600" b="1" dirty="0">
              <a:solidFill>
                <a:srgbClr val="FF0000"/>
              </a:solidFill>
              <a:latin typeface="Consolas"/>
            </a:endParaRPr>
          </a:p>
          <a:p>
            <a:r>
              <a:rPr lang="pl-PL" sz="1600" b="1" dirty="0">
                <a:solidFill>
                  <a:srgbClr val="00B050"/>
                </a:solidFill>
                <a:latin typeface="Consolas"/>
              </a:rPr>
              <a:t>si0 =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list.spliterator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/>
              </a:rPr>
              <a:t>si1 = si0.trySplit();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/>
              </a:rPr>
              <a:t>si2 = si0.trySplit();</a:t>
            </a: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si3 = si1.trySplit();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"si0"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si0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"si1"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si1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"si2"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si2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"si3"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si3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588224" y="4149080"/>
            <a:ext cx="2232248" cy="206210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si0:  10 11 12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si1:  1 2 3 4 5 6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si2:  7 8 9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-------------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si0:  10 11 12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si1:  4 5 6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si2:  7 8 9</a:t>
            </a:r>
          </a:p>
          <a:p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si3:  1 2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trySplit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Consecutive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trySplit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()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calls provide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spliterators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 operate on separate parts of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Iterable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instance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67544" y="2750328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// An example for long lasting operation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spliter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.forEachRemaining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-&gt; {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sb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.length();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 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+= 2)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sleep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(500);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.insert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+1,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sb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));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// duplicate each character</a:t>
            </a:r>
            <a:endParaRPr lang="pl-PL" sz="1600" b="1" dirty="0">
              <a:solidFill>
                <a:srgbClr val="FF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});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59532" y="20172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NOTE: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spliterators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 can be used solely if we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can process each part independently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Paraller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iterations vs. sequential iterations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String[]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words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"kot"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"pies"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"koń"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"jeż"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"krowa"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"łoś"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"owca"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"łania"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"lis"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"żubr"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"słoń"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"bóbr"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};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words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  <a:ea typeface="Verdana" pitchFamily="34" charset="0"/>
                <a:cs typeface="Verdana" pitchFamily="34" charset="0"/>
              </a:rPr>
              <a:t>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4"/>
          <p:cNvSpPr txBox="1"/>
          <p:nvPr/>
        </p:nvSpPr>
        <p:spPr>
          <a:xfrm>
            <a:off x="337232" y="3068960"/>
            <a:ext cx="848324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l-PL" sz="1600" dirty="0" err="1">
                <a:solidFill>
                  <a:srgbClr val="3F7F5F"/>
                </a:solidFill>
                <a:latin typeface="Consolas"/>
              </a:rPr>
              <a:t>Sequential</a:t>
            </a:r>
            <a:endParaRPr lang="pl-PL" sz="1600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 err="1">
                <a:solidFill>
                  <a:srgbClr val="2A00FF"/>
                </a:solidFill>
                <a:latin typeface="Consolas"/>
              </a:rPr>
              <a:t>Sequential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b="1" i="1" dirty="0" err="1">
                <a:solidFill>
                  <a:srgbClr val="2A00FF"/>
                </a:solidFill>
                <a:latin typeface="Consolas"/>
              </a:rPr>
              <a:t>processing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r>
              <a:rPr lang="pl-PL" sz="16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longOperation</a:t>
            </a:r>
            <a:r>
              <a:rPr lang="pl-PL" sz="16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6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list.spliterator</a:t>
            </a:r>
            <a:r>
              <a:rPr lang="pl-PL" sz="16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());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endParaRPr lang="pl-PL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"Time: 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9" name="pole tekstowe 6"/>
          <p:cNvSpPr txBox="1"/>
          <p:nvPr/>
        </p:nvSpPr>
        <p:spPr>
          <a:xfrm>
            <a:off x="6588224" y="4989837"/>
            <a:ext cx="223224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 err="1">
                <a:ea typeface="Verdana" pitchFamily="34" charset="0"/>
                <a:cs typeface="Verdana" pitchFamily="34" charset="0"/>
              </a:rPr>
              <a:t>Sequential</a:t>
            </a:r>
            <a:r>
              <a:rPr lang="pl-P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pl-PL" sz="1400" dirty="0" err="1">
                <a:ea typeface="Verdana" pitchFamily="34" charset="0"/>
                <a:cs typeface="Verdana" pitchFamily="34" charset="0"/>
              </a:rPr>
              <a:t>processing</a:t>
            </a:r>
            <a:endParaRPr lang="pl-PL" sz="1400" dirty="0">
              <a:ea typeface="Verdana" pitchFamily="34" charset="0"/>
              <a:cs typeface="Verdana" pitchFamily="34" charset="0"/>
            </a:endParaRPr>
          </a:p>
          <a:p>
            <a:r>
              <a:rPr lang="pl-PL" sz="1400" b="1" u="sng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Time: 23229</a:t>
            </a:r>
          </a:p>
          <a:p>
            <a:r>
              <a:rPr lang="pl-PL" sz="1400" dirty="0" err="1">
                <a:ea typeface="Verdana" pitchFamily="34" charset="0"/>
                <a:cs typeface="Verdana" pitchFamily="34" charset="0"/>
              </a:rPr>
              <a:t>kkoott</a:t>
            </a:r>
            <a:endParaRPr lang="pl-PL" sz="1400" dirty="0">
              <a:ea typeface="Verdana" pitchFamily="34" charset="0"/>
              <a:cs typeface="Verdana" pitchFamily="34" charset="0"/>
            </a:endParaRPr>
          </a:p>
          <a:p>
            <a:r>
              <a:rPr lang="pl-PL" sz="1400" dirty="0" err="1">
                <a:ea typeface="Verdana" pitchFamily="34" charset="0"/>
                <a:cs typeface="Verdana" pitchFamily="34" charset="0"/>
              </a:rPr>
              <a:t>ppiieess</a:t>
            </a:r>
            <a:endParaRPr lang="pl-PL" sz="1400" dirty="0">
              <a:ea typeface="Verdana" pitchFamily="34" charset="0"/>
              <a:cs typeface="Verdana" pitchFamily="34" charset="0"/>
            </a:endParaRPr>
          </a:p>
          <a:p>
            <a:r>
              <a:rPr lang="pl-PL" sz="1400" dirty="0">
                <a:ea typeface="Verdana" pitchFamily="34" charset="0"/>
                <a:cs typeface="Verdana" pitchFamily="34" charset="0"/>
              </a:rPr>
              <a:t>...</a:t>
            </a:r>
          </a:p>
          <a:p>
            <a:r>
              <a:rPr lang="pl-PL" sz="1400" dirty="0" err="1">
                <a:ea typeface="Verdana" pitchFamily="34" charset="0"/>
                <a:cs typeface="Verdana" pitchFamily="34" charset="0"/>
              </a:rPr>
              <a:t>bbóóbbrr</a:t>
            </a:r>
            <a:endParaRPr lang="pl-PL" sz="1400" dirty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Paraller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iterations vs. sequential iterations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96470" y="908720"/>
            <a:ext cx="8451994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l-PL" sz="1600" dirty="0" err="1">
                <a:solidFill>
                  <a:srgbClr val="3F7F5F"/>
                </a:solidFill>
                <a:latin typeface="Consolas"/>
              </a:rPr>
              <a:t>Parallel</a:t>
            </a:r>
            <a:endParaRPr lang="pl-PL" sz="1600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pl-PL" sz="1600" dirty="0">
                <a:solidFill>
                  <a:srgbClr val="2A00FF"/>
                </a:solidFill>
                <a:latin typeface="Consolas"/>
              </a:rPr>
              <a:t>  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Parallel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processing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available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processors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Runtime.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getRuntime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availableProcessors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s1 =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list.spliterator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s2 = s1.trySplit();</a:t>
            </a: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s3 = s1.trySplit();</a:t>
            </a: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Spliterator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StringBuilder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s4 = s2.trySplit();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threads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s3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Thread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 ()-&gt; 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longOperation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s4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 ),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(Thread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threads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(Thread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threads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.join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"Time: 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        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5148064" y="3587532"/>
            <a:ext cx="374441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600" dirty="0" err="1">
                <a:ea typeface="Verdana" pitchFamily="34" charset="0"/>
                <a:cs typeface="Verdana" pitchFamily="34" charset="0"/>
              </a:rPr>
              <a:t>Parallel</a:t>
            </a:r>
            <a:r>
              <a:rPr lang="pl-PL" sz="1600" dirty="0">
                <a:ea typeface="Verdana" pitchFamily="34" charset="0"/>
                <a:cs typeface="Verdana" pitchFamily="34" charset="0"/>
              </a:rPr>
              <a:t> </a:t>
            </a:r>
            <a:r>
              <a:rPr lang="pl-PL" sz="1600" dirty="0" err="1">
                <a:ea typeface="Verdana" pitchFamily="34" charset="0"/>
                <a:cs typeface="Verdana" pitchFamily="34" charset="0"/>
              </a:rPr>
              <a:t>processing</a:t>
            </a:r>
            <a:r>
              <a:rPr lang="pl-PL" sz="1600" dirty="0">
                <a:ea typeface="Verdana" pitchFamily="34" charset="0"/>
                <a:cs typeface="Verdana" pitchFamily="34" charset="0"/>
              </a:rPr>
              <a:t>, </a:t>
            </a:r>
            <a:r>
              <a:rPr lang="pl-PL" sz="1600" dirty="0" err="1">
                <a:ea typeface="Verdana" pitchFamily="34" charset="0"/>
                <a:cs typeface="Verdana" pitchFamily="34" charset="0"/>
              </a:rPr>
              <a:t>available</a:t>
            </a:r>
            <a:r>
              <a:rPr lang="pl-PL" sz="1600" dirty="0">
                <a:ea typeface="Verdana" pitchFamily="34" charset="0"/>
                <a:cs typeface="Verdana" pitchFamily="34" charset="0"/>
              </a:rPr>
              <a:t> </a:t>
            </a:r>
            <a:r>
              <a:rPr lang="pl-PL" sz="1600" dirty="0" err="1">
                <a:ea typeface="Verdana" pitchFamily="34" charset="0"/>
                <a:cs typeface="Verdana" pitchFamily="34" charset="0"/>
              </a:rPr>
              <a:t>processors</a:t>
            </a:r>
            <a:r>
              <a:rPr lang="pl-PL" sz="1600" dirty="0">
                <a:ea typeface="Verdana" pitchFamily="34" charset="0"/>
                <a:cs typeface="Verdana" pitchFamily="34" charset="0"/>
              </a:rPr>
              <a:t> 4</a:t>
            </a:r>
          </a:p>
          <a:p>
            <a:r>
              <a:rPr lang="pl-PL" sz="1600" b="1" u="sng" dirty="0">
                <a:solidFill>
                  <a:schemeClr val="accent6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Time: 6163</a:t>
            </a:r>
          </a:p>
          <a:p>
            <a:r>
              <a:rPr lang="pl-PL" sz="1600" dirty="0" err="1">
                <a:ea typeface="Verdana" pitchFamily="34" charset="0"/>
                <a:cs typeface="Verdana" pitchFamily="34" charset="0"/>
              </a:rPr>
              <a:t>kkoott</a:t>
            </a:r>
            <a:endParaRPr lang="pl-PL" sz="1600" dirty="0"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>
                <a:ea typeface="Verdana" pitchFamily="34" charset="0"/>
                <a:cs typeface="Verdana" pitchFamily="34" charset="0"/>
              </a:rPr>
              <a:t>ppiieess</a:t>
            </a:r>
            <a:endParaRPr lang="pl-PL" sz="1600" dirty="0">
              <a:ea typeface="Verdana" pitchFamily="34" charset="0"/>
              <a:cs typeface="Verdana" pitchFamily="34" charset="0"/>
            </a:endParaRPr>
          </a:p>
          <a:p>
            <a:r>
              <a:rPr lang="pl-PL" sz="1600" dirty="0">
                <a:ea typeface="Verdana" pitchFamily="34" charset="0"/>
                <a:cs typeface="Verdana" pitchFamily="34" charset="0"/>
              </a:rPr>
              <a:t>...</a:t>
            </a:r>
          </a:p>
          <a:p>
            <a:r>
              <a:rPr lang="pl-PL" sz="1600" dirty="0" err="1">
                <a:ea typeface="Verdana" pitchFamily="34" charset="0"/>
                <a:cs typeface="Verdana" pitchFamily="34" charset="0"/>
              </a:rPr>
              <a:t>bbóóbbrr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9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Concurrent modifications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We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must not externally modify collection while it is being iterated with Iterator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98012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During iteration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we can change a collection only with Iterator instance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e.g. removing element with remove()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306024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If an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external modification of an iterated collection is detected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ConcurrentModificationException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is thrown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42123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above applies to </a:t>
            </a:r>
            <a:r>
              <a:rPr lang="en-US" altLang="ja-JP" sz="1600" b="1" u="sng" dirty="0" err="1">
                <a:solidFill>
                  <a:srgbClr val="FF0000"/>
                </a:solidFill>
                <a:latin typeface="Verdana"/>
              </a:rPr>
              <a:t>forEach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 and </a:t>
            </a:r>
            <a:r>
              <a:rPr lang="en-US" altLang="ja-JP" sz="1600" b="1" u="sng" dirty="0" err="1">
                <a:solidFill>
                  <a:srgbClr val="FF0000"/>
                </a:solidFill>
                <a:latin typeface="Verdana"/>
              </a:rPr>
              <a:t>spliterators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 which use traditional iterators underneath</a:t>
            </a:r>
            <a:endParaRPr lang="pl-PL" sz="1600" b="1" u="sng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Concurrent modifications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3207" y="764704"/>
            <a:ext cx="848930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100" b="1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(1,2,3,4,5));</a:t>
            </a:r>
          </a:p>
          <a:p>
            <a:endParaRPr lang="pl-PL" sz="1100" dirty="0">
              <a:latin typeface="Consolas"/>
            </a:endParaRPr>
          </a:p>
          <a:p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.hasNext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();)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 = (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)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iterator.next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1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list.add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*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2);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>
                <a:solidFill>
                  <a:srgbClr val="2A00FF"/>
                </a:solidFill>
                <a:latin typeface="Consolas"/>
              </a:rPr>
              <a:t>" -  in 1"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100" dirty="0">
              <a:latin typeface="Consolas"/>
            </a:endParaRPr>
          </a:p>
          <a:p>
            <a:r>
              <a:rPr lang="pl-PL" sz="1100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dirty="0">
                <a:solidFill>
                  <a:srgbClr val="6A3E3E"/>
                </a:solidFill>
                <a:latin typeface="Consolas"/>
              </a:rPr>
              <a:t>iterator2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.hasNext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();)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iterator.next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1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iterator2.next();</a:t>
            </a:r>
          </a:p>
          <a:p>
            <a:r>
              <a:rPr lang="pl-PL" sz="11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iterator2.remove();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>
                <a:solidFill>
                  <a:srgbClr val="2A00FF"/>
                </a:solidFill>
                <a:latin typeface="Consolas"/>
              </a:rPr>
              <a:t>" -  in 2"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100" dirty="0">
              <a:latin typeface="Consolas"/>
            </a:endParaRPr>
          </a:p>
          <a:p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integer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100" b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list.add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*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2);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>
                <a:solidFill>
                  <a:srgbClr val="2A00FF"/>
                </a:solidFill>
                <a:latin typeface="Consolas"/>
              </a:rPr>
              <a:t>" -  in 3"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100" dirty="0">
              <a:latin typeface="Consolas"/>
            </a:endParaRPr>
          </a:p>
          <a:p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list.forEach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(e -&gt; </a:t>
            </a:r>
            <a:r>
              <a:rPr lang="pl-PL" sz="1100" b="1" dirty="0" err="1">
                <a:solidFill>
                  <a:srgbClr val="00B050"/>
                </a:solidFill>
                <a:latin typeface="Consolas"/>
              </a:rPr>
              <a:t>list.add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(e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*</a:t>
            </a:r>
            <a:r>
              <a:rPr lang="en-US" sz="1100" b="1" dirty="0">
                <a:solidFill>
                  <a:srgbClr val="00B050"/>
                </a:solidFill>
                <a:latin typeface="Consolas"/>
              </a:rPr>
              <a:t> 2</a:t>
            </a:r>
            <a:r>
              <a:rPr lang="pl-PL" sz="1100" b="1" dirty="0">
                <a:solidFill>
                  <a:srgbClr val="00B050"/>
                </a:solidFill>
                <a:latin typeface="Consolas"/>
              </a:rPr>
              <a:t>));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100" b="1" i="1" dirty="0" err="1">
                <a:solidFill>
                  <a:srgbClr val="6A3E3E"/>
                </a:solidFill>
                <a:latin typeface="Consolas"/>
              </a:rPr>
              <a:t>exc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>
                <a:solidFill>
                  <a:srgbClr val="2A00FF"/>
                </a:solidFill>
                <a:latin typeface="Consolas"/>
              </a:rPr>
              <a:t>" -  in 4"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139952" y="3861048"/>
            <a:ext cx="446449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1</a:t>
            </a:r>
          </a:p>
          <a:p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2</a:t>
            </a:r>
          </a:p>
          <a:p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3</a:t>
            </a:r>
          </a:p>
          <a:p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java.util.ConcurrentModificationException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 in 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ea typeface="Verdana" pitchFamily="34" charset="0"/>
                <a:cs typeface="Verdana" pitchFamily="34" charset="0"/>
              </a:rPr>
              <a:t>List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Obraz 5" descr="wyklad6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797152"/>
            <a:ext cx="5181600" cy="1304544"/>
          </a:xfrm>
          <a:prstGeom prst="rect">
            <a:avLst/>
          </a:prstGeom>
        </p:spPr>
      </p:pic>
      <p:sp>
        <p:nvSpPr>
          <p:cNvPr id="7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List – a sequence of elements – i.e. each element is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put at given index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168129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Java Collections Framework provides two List implementations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23528" y="2309971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Array-based –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ArrayList</a:t>
            </a:r>
            <a:endParaRPr lang="en-US" altLang="ja-JP" sz="1600" b="1" dirty="0">
              <a:solidFill>
                <a:srgbClr val="00B05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capacity of underlying array is expanded dynamically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i.e. new array is instantiated and the elements are copied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286036" y="367812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 pitchFamily="34" charset="0"/>
                <a:cs typeface="Verdana" pitchFamily="34" charset="0"/>
              </a:rPr>
              <a:t>oubly linked list based –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  <a:ea typeface="Verdana" pitchFamily="34" charset="0"/>
                <a:cs typeface="Verdana" pitchFamily="34" charset="0"/>
              </a:rPr>
              <a:t>LinkedList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Verdana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erdana"/>
                <a:ea typeface="Verdana" pitchFamily="34" charset="0"/>
                <a:cs typeface="Verdana" pitchFamily="34" charset="0"/>
              </a:rPr>
              <a:t>Each element </a:t>
            </a:r>
            <a:r>
              <a:rPr lang="en-US" sz="1600" b="1" u="sng" dirty="0">
                <a:solidFill>
                  <a:srgbClr val="FF0000"/>
                </a:solidFill>
                <a:latin typeface="Verdana"/>
                <a:ea typeface="Verdana" pitchFamily="34" charset="0"/>
                <a:cs typeface="Verdana" pitchFamily="34" charset="0"/>
              </a:rPr>
              <a:t>has reference to (1) the preceding and the (2) succeeding element – if such exist</a:t>
            </a:r>
            <a:endParaRPr lang="pl-PL" sz="1600" b="1" u="sng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98072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Avoid operations get(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int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index) and set (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int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index, T value) on 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LinkedList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implementation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1860859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But we should also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avoid using concrete implementations in declarations and use top most applicable collection interfaces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23528" y="284422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How to identify whether the given List implementation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supports efficient index-based access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326196" y="392434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All List implementation which enable efficient random access (i.e. index-based) should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implement </a:t>
            </a:r>
            <a:r>
              <a:rPr lang="en-US" altLang="ja-JP" sz="1600" b="1" u="sng" dirty="0" err="1">
                <a:solidFill>
                  <a:srgbClr val="FF0000"/>
                </a:solidFill>
                <a:latin typeface="Verdana"/>
              </a:rPr>
              <a:t>RandomAccess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 interface</a:t>
            </a:r>
          </a:p>
        </p:txBody>
      </p:sp>
      <p:sp>
        <p:nvSpPr>
          <p:cNvPr id="11" name="pole tekstowe 4"/>
          <p:cNvSpPr txBox="1"/>
          <p:nvPr/>
        </p:nvSpPr>
        <p:spPr>
          <a:xfrm>
            <a:off x="323528" y="497426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for (int i = 0, n = list.size(); i &lt; n; i++) {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    list.get(i);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Iterator methods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70249"/>
              </p:ext>
            </p:extLst>
          </p:nvPr>
        </p:nvGraphicFramePr>
        <p:xfrm>
          <a:off x="395536" y="1196752"/>
          <a:ext cx="8352928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5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next()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next element of the collection or raises </a:t>
                      </a:r>
                      <a:r>
                        <a:rPr lang="en-US" baseline="0" dirty="0" err="1"/>
                        <a:t>NoSuchElementException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v</a:t>
                      </a:r>
                      <a:r>
                        <a:rPr lang="en-US" dirty="0"/>
                        <a:t>oid remove()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element returned</a:t>
                      </a:r>
                      <a:r>
                        <a:rPr lang="en-US" baseline="0" dirty="0"/>
                        <a:t> by the most recent next() call –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optional operation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hasNext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consecutive</a:t>
                      </a:r>
                      <a:r>
                        <a:rPr lang="en-US" baseline="0" dirty="0"/>
                        <a:t> next() call will return a collection instance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forEachRemaining</a:t>
                      </a:r>
                      <a:r>
                        <a:rPr lang="en-US" baseline="0" dirty="0"/>
                        <a:t>(Consumer operation)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operation (method) defined by interface</a:t>
                      </a:r>
                      <a:r>
                        <a:rPr lang="en-US" baseline="0" dirty="0"/>
                        <a:t> Collection</a:t>
                      </a:r>
                    </a:p>
                    <a:p>
                      <a:r>
                        <a:rPr lang="en-US" baseline="0" dirty="0"/>
                        <a:t>invokes an operation on each remaining element returned by Iterator instance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116632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– tips and tricks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076056" y="4541398"/>
            <a:ext cx="3744416" cy="156966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class java.util.Arrays$ArrayList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[x, y, z]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y, z]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[y, a, z]</a:t>
            </a:r>
          </a:p>
          <a:p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83671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(T ...) returns a list which is an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inner class of Arrays class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323528" y="126876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(T ...) returns a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structurally unmodifiable list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i.e.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add() and remove() operations are not supported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198884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But actually we can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modify those elements and even modify their positions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251520" y="262703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List&lt;String&gt; list1 = Arrays.asList("x", "y", "z");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System.out.println(list1.getClass());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list1.add("a");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 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list1.remove("x");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list1.set(0, 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Collections.swap(list, 0, 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System.out.println(list1);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Unmodifiable list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860032" y="3429000"/>
            <a:ext cx="3960440" cy="156966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java.lang.UnsupportedOperationException</a:t>
            </a:r>
          </a:p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</p:txBody>
      </p:sp>
      <p:sp>
        <p:nvSpPr>
          <p:cNvPr id="7" name="pole tekstowe 4"/>
          <p:cNvSpPr txBox="1"/>
          <p:nvPr/>
        </p:nvSpPr>
        <p:spPr>
          <a:xfrm>
            <a:off x="539552" y="836712"/>
            <a:ext cx="7992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List&lt;String&gt; list = new ArrayList&lt;&gt;();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Collections.addAll(list, "a", "b", "c");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List&lt;String&gt; ulist = </a:t>
            </a:r>
            <a:r>
              <a:rPr lang="nn-NO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Collections.unmodifiableList(list);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ulist.add("z");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System.out.println(list);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ulist.remove("a");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System.out.println(list);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ulist.set(0, "z");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System.out.println(list);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try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Collections.swap(ulist, 0, 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 catch (Exception exc)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System.out.println(exc);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System.out.println(list);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Arrays.</a:t>
            </a:r>
            <a:r>
              <a:rPr lang="pl-PL" sz="2400" dirty="0" err="1">
                <a:ea typeface="Verdana" pitchFamily="34" charset="0"/>
                <a:cs typeface="Verdana" pitchFamily="34" charset="0"/>
              </a:rPr>
              <a:t>asList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uses original array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3717032"/>
            <a:ext cx="84969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000000"/>
                </a:solidFill>
                <a:latin typeface="Consolas"/>
              </a:rPr>
              <a:t>List&lt;Integer&gt; </a:t>
            </a:r>
            <a:r>
              <a:rPr lang="pl-PL" sz="140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>
                <a:solidFill>
                  <a:srgbClr val="000000"/>
                </a:solidFill>
                <a:latin typeface="Consolas"/>
              </a:rPr>
              <a:t> = Arrays.</a:t>
            </a:r>
            <a:r>
              <a:rPr lang="pl-PL" sz="1400" i="1">
                <a:solidFill>
                  <a:srgbClr val="000000"/>
                </a:solidFill>
                <a:latin typeface="Consolas"/>
              </a:rPr>
              <a:t>asList(1, 7, 3);</a:t>
            </a:r>
          </a:p>
          <a:p>
            <a:r>
              <a:rPr lang="pl-PL" sz="140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pl-PL" sz="1400" b="1" i="1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>
                <a:solidFill>
                  <a:srgbClr val="000000"/>
                </a:solidFill>
                <a:latin typeface="Consolas"/>
              </a:rPr>
              <a:t>.set(2, 11);</a:t>
            </a:r>
          </a:p>
          <a:p>
            <a:r>
              <a:rPr lang="pl-PL" sz="140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pl-PL" sz="1400" b="1" i="1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400" i="1">
                <a:solidFill>
                  <a:srgbClr val="000000"/>
                </a:solidFill>
                <a:latin typeface="Consolas"/>
              </a:rPr>
              <a:t>swap(</a:t>
            </a:r>
            <a:r>
              <a:rPr lang="pl-PL" sz="1400" i="1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i="1">
                <a:solidFill>
                  <a:srgbClr val="000000"/>
                </a:solidFill>
                <a:latin typeface="Consolas"/>
              </a:rPr>
              <a:t>, 0, 1);</a:t>
            </a:r>
          </a:p>
          <a:p>
            <a:r>
              <a:rPr lang="pl-PL" sz="140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pl-PL" sz="1400" b="1" i="1">
                <a:solidFill>
                  <a:srgbClr val="6A3E3E"/>
                </a:solidFill>
                <a:latin typeface="Consolas"/>
              </a:rPr>
              <a:t>list2</a:t>
            </a:r>
            <a:r>
              <a:rPr lang="pl-PL" sz="1400" b="1" i="1">
                <a:solidFill>
                  <a:srgbClr val="000000"/>
                </a:solidFill>
                <a:latin typeface="Consolas"/>
              </a:rPr>
              <a:t>);</a:t>
            </a:r>
            <a:endParaRPr lang="pl-PL" sz="14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084293" y="5258249"/>
            <a:ext cx="1728192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7, 3]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7, 11]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[7, 1, 11]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23528" y="101455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()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operates on original array passed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as input argument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323528" y="1683965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String[] stab = { "x", "y", "x" };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List&lt;String&gt; list1 = Arrays.asList(stab);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list1.set(0, "a");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System.out.println(Arrays.toString(stab));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Collections.swap(list1, 0, 1);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System.out.println(Arrays.toString(stab));</a:t>
            </a:r>
          </a:p>
        </p:txBody>
      </p:sp>
      <p:sp>
        <p:nvSpPr>
          <p:cNvPr id="12" name="pole tekstowe 4"/>
          <p:cNvSpPr txBox="1"/>
          <p:nvPr/>
        </p:nvSpPr>
        <p:spPr>
          <a:xfrm>
            <a:off x="7524328" y="24188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[a, y, x]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[y, a, x]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– hint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480716"/>
            <a:ext cx="8568952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 case we use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() and want to create a list which: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is </a:t>
            </a:r>
            <a:r>
              <a:rPr lang="en-US" altLang="ja-JP" sz="1600" b="1" u="sng" dirty="0">
                <a:solidFill>
                  <a:srgbClr val="FF0000"/>
                </a:solidFill>
                <a:latin typeface="Verdana"/>
              </a:rPr>
              <a:t>structurally modifiable</a:t>
            </a:r>
          </a:p>
          <a:p>
            <a:pPr marL="342900" indent="-342900">
              <a:buAutoNum type="arabicPeriod"/>
            </a:pPr>
            <a:r>
              <a:rPr lang="en-US" altLang="ja-JP" sz="1600" b="1" u="sng" dirty="0">
                <a:solidFill>
                  <a:srgbClr val="00B050"/>
                </a:solidFill>
                <a:latin typeface="Verdana"/>
              </a:rPr>
              <a:t>does not change original array passed as input argument</a:t>
            </a:r>
            <a:endParaRPr lang="pl-PL" altLang="ja-JP" sz="1600" b="1" u="sng" dirty="0">
              <a:solidFill>
                <a:srgbClr val="00B050"/>
              </a:solidFill>
              <a:latin typeface="Verdana"/>
            </a:endParaRP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We need to create a new instance of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ArrayList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  <a:p>
            <a:pPr algn="ctr"/>
            <a:r>
              <a:rPr lang="ja-JP" altLang="en-US" sz="1600" dirty="0">
                <a:solidFill>
                  <a:srgbClr val="000000"/>
                </a:solidFill>
                <a:latin typeface="Verdana"/>
              </a:rPr>
              <a:t> </a:t>
            </a:r>
          </a:p>
          <a:p>
            <a:pPr algn="ctr"/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new 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ArrayList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&lt;&gt;(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Arrays.asList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(...))</a:t>
            </a:r>
            <a:r>
              <a:rPr lang="ja-JP" altLang="en-US" sz="1600" b="1" dirty="0">
                <a:solidFill>
                  <a:srgbClr val="000000"/>
                </a:solidFill>
                <a:latin typeface="Verdana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Arrays.</a:t>
            </a:r>
            <a:r>
              <a:rPr lang="pl-PL" sz="2400" dirty="0" err="1">
                <a:ea typeface="Verdana" pitchFamily="34" charset="0"/>
                <a:cs typeface="Verdana" pitchFamily="34" charset="0"/>
              </a:rPr>
              <a:t>asList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and</a:t>
            </a:r>
            <a:r>
              <a:rPr lang="pl-PL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pl-PL" sz="2400" dirty="0" err="1">
                <a:ea typeface="Verdana" pitchFamily="34" charset="0"/>
                <a:cs typeface="Verdana" pitchFamily="34" charset="0"/>
              </a:rPr>
              <a:t>autoboxing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596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 accepts either array or a list of arguments of the same type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72904" y="1554963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Both the elements of array or arguments may be values of a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primitive type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byte, short,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long, float, double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72904" y="233294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But List is a generic interface and generic arguments may be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replaced by reference types only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72904" y="2999482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info(List&lt;T&gt;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"Size of list: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.size();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+1) + 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 -&gt; 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    Integer[] </a:t>
            </a:r>
            <a:r>
              <a:rPr lang="pt-BR" sz="16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 10, 20, 30 };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= { 100, 200, 300 };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info(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));        </a:t>
            </a:r>
            <a:r>
              <a:rPr lang="pl-PL" sz="1600" i="1" dirty="0">
                <a:solidFill>
                  <a:srgbClr val="3F7F5F"/>
                </a:solidFill>
                <a:latin typeface="Consolas"/>
              </a:rPr>
              <a:t>// 1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i="1" dirty="0">
                <a:solidFill>
                  <a:srgbClr val="FF0000"/>
                </a:solidFill>
                <a:latin typeface="Consolas"/>
              </a:rPr>
              <a:t>info(</a:t>
            </a:r>
            <a:r>
              <a:rPr lang="pl-PL" sz="1600" b="1" i="1" dirty="0" err="1">
                <a:solidFill>
                  <a:srgbClr val="FF0000"/>
                </a:solidFill>
                <a:latin typeface="Consolas"/>
              </a:rPr>
              <a:t>Arrays.asList</a:t>
            </a:r>
            <a:r>
              <a:rPr lang="pl-PL" sz="1600" b="1" i="1" dirty="0">
                <a:solidFill>
                  <a:srgbClr val="FF0000"/>
                </a:solidFill>
                <a:latin typeface="Consolas"/>
              </a:rPr>
              <a:t>(b));        </a:t>
            </a:r>
            <a:r>
              <a:rPr lang="pl-PL" sz="1600" i="1" dirty="0">
                <a:solidFill>
                  <a:srgbClr val="3F7F5F"/>
                </a:solidFill>
                <a:latin typeface="Consolas"/>
              </a:rPr>
              <a:t>// 2 </a:t>
            </a:r>
            <a:r>
              <a:rPr lang="en-US" sz="1600" b="1" i="1" dirty="0">
                <a:solidFill>
                  <a:srgbClr val="FF0000"/>
                </a:solidFill>
                <a:latin typeface="Consolas"/>
              </a:rPr>
              <a:t>(size = 1)</a:t>
            </a:r>
            <a:endParaRPr lang="pl-PL" sz="1600" b="1" i="1" dirty="0">
              <a:solidFill>
                <a:srgbClr val="FF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info(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(1, 2, 3));  </a:t>
            </a:r>
            <a:r>
              <a:rPr lang="pl-PL" sz="1600" i="1" dirty="0">
                <a:solidFill>
                  <a:srgbClr val="3F7F5F"/>
                </a:solidFill>
                <a:latin typeface="Consolas"/>
              </a:rPr>
              <a:t>// 3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4"/>
          <p:cNvSpPr txBox="1"/>
          <p:nvPr/>
        </p:nvSpPr>
        <p:spPr>
          <a:xfrm>
            <a:off x="6593227" y="4235463"/>
            <a:ext cx="2238373" cy="193899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Size of list: 3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1 -&gt; 10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2 -&gt; 20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3 -&gt; 30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Size of list: 1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1 -&gt; [I@15db9742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Size of list: 3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1 -&gt; 1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2 -&gt; 2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3 -&gt; 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596"/>
              </p:ext>
            </p:extLst>
          </p:nvPr>
        </p:nvGraphicFramePr>
        <p:xfrm>
          <a:off x="467544" y="1340768"/>
          <a:ext cx="8352928" cy="276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inherited Collection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interface operations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add(), remove(), contains(),</a:t>
                      </a:r>
                      <a:r>
                        <a:rPr lang="en-US" baseline="0" dirty="0"/>
                        <a:t> etc.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add(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index, 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element at index</a:t>
                      </a:r>
                      <a:r>
                        <a:rPr lang="en-US" baseline="0" dirty="0"/>
                        <a:t> – true if list modified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addAll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index, Collection c)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all</a:t>
                      </a:r>
                      <a:r>
                        <a:rPr lang="en-US" baseline="0" dirty="0"/>
                        <a:t> elements of a collection starting from index – true if list modified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get(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element at index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first index of an</a:t>
                      </a:r>
                      <a:r>
                        <a:rPr lang="en-US" baseline="0" dirty="0"/>
                        <a:t>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lastIndexOf</a:t>
                      </a:r>
                      <a:r>
                        <a:rPr lang="en-US" dirty="0"/>
                        <a:t>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last index</a:t>
                      </a:r>
                      <a:r>
                        <a:rPr lang="en-US" baseline="0" dirty="0"/>
                        <a:t> of an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10033"/>
              </p:ext>
            </p:extLst>
          </p:nvPr>
        </p:nvGraphicFramePr>
        <p:xfrm>
          <a:off x="467544" y="1340768"/>
          <a:ext cx="8352928" cy="276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ListIterator</a:t>
                      </a:r>
                      <a:r>
                        <a:rPr lang="en-US" dirty="0"/>
                        <a:t>&lt;T&gt; </a:t>
                      </a:r>
                      <a:r>
                        <a:rPr lang="en-US" dirty="0" err="1"/>
                        <a:t>listIterator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list iterator – before first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ListIterator</a:t>
                      </a:r>
                      <a:r>
                        <a:rPr lang="en-US" dirty="0"/>
                        <a:t>&lt;T&gt; </a:t>
                      </a:r>
                      <a:r>
                        <a:rPr lang="en-US" dirty="0" err="1"/>
                        <a:t>listIterator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iterator – before element at index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remove(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element at index</a:t>
                      </a:r>
                      <a:r>
                        <a:rPr lang="en-US" baseline="0" dirty="0"/>
                        <a:t> – true if list modified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set(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index, T</a:t>
                      </a:r>
                      <a:r>
                        <a:rPr lang="en-US" baseline="0" dirty="0"/>
                        <a:t>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element at index with value</a:t>
                      </a:r>
                      <a:r>
                        <a:rPr lang="en-US" baseline="0" dirty="0"/>
                        <a:t> – returns the replaced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List&lt;T&gt; </a:t>
                      </a:r>
                      <a:r>
                        <a:rPr lang="en-US" dirty="0" err="1"/>
                        <a:t>subList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start,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end)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</a:t>
                      </a:r>
                      <a:r>
                        <a:rPr lang="en-US" baseline="0" dirty="0"/>
                        <a:t> as </a:t>
                      </a:r>
                      <a:r>
                        <a:rPr lang="en-US" baseline="0" dirty="0" err="1"/>
                        <a:t>sublist</a:t>
                      </a:r>
                      <a:r>
                        <a:rPr lang="en-US" baseline="0" dirty="0"/>
                        <a:t> starting from start (inclusive) and ending at end (exclusive)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lastIndexOf</a:t>
                      </a:r>
                      <a:r>
                        <a:rPr lang="en-US" dirty="0"/>
                        <a:t>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last index</a:t>
                      </a:r>
                      <a:r>
                        <a:rPr lang="en-US" baseline="0" dirty="0"/>
                        <a:t> of an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7340"/>
              </p:ext>
            </p:extLst>
          </p:nvPr>
        </p:nvGraphicFramePr>
        <p:xfrm>
          <a:off x="467544" y="1340768"/>
          <a:ext cx="8352928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</a:t>
                      </a:r>
                      <a:r>
                        <a:rPr lang="en-US" dirty="0" err="1"/>
                        <a:t>Spliterator</a:t>
                      </a:r>
                      <a:r>
                        <a:rPr lang="en-US" dirty="0"/>
                        <a:t>&lt;T&gt; </a:t>
                      </a:r>
                      <a:r>
                        <a:rPr lang="en-US" dirty="0" err="1"/>
                        <a:t>spliterator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</a:t>
                      </a:r>
                      <a:r>
                        <a:rPr lang="en-US" dirty="0" err="1"/>
                        <a:t>spliterator</a:t>
                      </a:r>
                      <a:r>
                        <a:rPr lang="en-US" dirty="0"/>
                        <a:t> for a</a:t>
                      </a:r>
                      <a:r>
                        <a:rPr lang="en-US" baseline="0" dirty="0"/>
                        <a:t> list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  <a:r>
                        <a:rPr lang="en-US" baseline="0" dirty="0"/>
                        <a:t> void sort(Comparator&lt;T&gt; c)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lists with a comparator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replaceAll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UnaryOperator</a:t>
                      </a:r>
                      <a:r>
                        <a:rPr lang="en-US" baseline="0" dirty="0"/>
                        <a:t>&lt;T&gt;</a:t>
                      </a:r>
                      <a:r>
                        <a:rPr lang="en-US" dirty="0"/>
                        <a:t> 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list element with values returned by unary operator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08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ListIterator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12966"/>
              </p:ext>
            </p:extLst>
          </p:nvPr>
        </p:nvGraphicFramePr>
        <p:xfrm>
          <a:off x="395536" y="908720"/>
          <a:ext cx="8352928" cy="3876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add(T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element at position pointed by iterator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hasNext</a:t>
                      </a:r>
                      <a:r>
                        <a:rPr lang="en-US" baseline="0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there is</a:t>
                      </a:r>
                      <a:r>
                        <a:rPr lang="en-US" baseline="0" dirty="0"/>
                        <a:t> a next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hasPrevious</a:t>
                      </a:r>
                      <a:r>
                        <a:rPr lang="en-US" baseline="0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previous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next()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nextIndex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of the next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previous()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previousIndex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of previous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remove()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the most recent element returned by either next() or previous() call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set(T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the most recent element returned by either next() or previous() with value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05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33626" y="960761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First value of a list is a title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Task – separate title from the content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List&lt;String&gt; content = new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("Title", "Item1", "Item2", "Item3"));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title =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content.remove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(0);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("Title is: " + title);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("List is: " + content);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5161853" y="3741886"/>
            <a:ext cx="3618294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Title is: Title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List is: [Item1, Item2, Item3]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Iterator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Iterator is a universal method for iterating over elements of the collection</a:t>
            </a:r>
          </a:p>
        </p:txBody>
      </p:sp>
      <p:pic>
        <p:nvPicPr>
          <p:cNvPr id="7" name="Obraz 6" descr="iterato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0409" y="1647772"/>
            <a:ext cx="3260785" cy="233775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pole tekstowe 7"/>
          <p:cNvSpPr txBox="1"/>
          <p:nvPr/>
        </p:nvSpPr>
        <p:spPr>
          <a:xfrm>
            <a:off x="822439" y="4829729"/>
            <a:ext cx="43204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After the iteration is finished we need to get an iterator once more</a:t>
            </a:r>
            <a:r>
              <a:rPr lang="en-US" sz="1600" dirty="0"/>
              <a:t> – standard API does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 support resetting the iterator</a:t>
            </a:r>
            <a:endParaRPr lang="pl-PL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4716016" y="2701886"/>
            <a:ext cx="360040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3"/>
          <p:cNvSpPr txBox="1"/>
          <p:nvPr/>
        </p:nvSpPr>
        <p:spPr>
          <a:xfrm>
            <a:off x="323528" y="1340768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Iterator does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 assume any order</a:t>
            </a:r>
            <a:r>
              <a:rPr lang="en-US" sz="1600" dirty="0"/>
              <a:t> of the elements</a:t>
            </a:r>
          </a:p>
        </p:txBody>
      </p:sp>
      <p:sp>
        <p:nvSpPr>
          <p:cNvPr id="13" name="pole tekstowe 3"/>
          <p:cNvSpPr txBox="1"/>
          <p:nvPr/>
        </p:nvSpPr>
        <p:spPr>
          <a:xfrm>
            <a:off x="1771328" y="2104616"/>
            <a:ext cx="2800672" cy="107721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Iterator points in a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 between elements returned by consecutive steps</a:t>
            </a:r>
            <a:r>
              <a:rPr lang="en-US" sz="1600" dirty="0"/>
              <a:t> of the iteration</a:t>
            </a:r>
          </a:p>
        </p:txBody>
      </p:sp>
      <p:sp>
        <p:nvSpPr>
          <p:cNvPr id="18" name="pole tekstowe 7"/>
          <p:cNvSpPr txBox="1"/>
          <p:nvPr/>
        </p:nvSpPr>
        <p:spPr>
          <a:xfrm>
            <a:off x="5270409" y="4109581"/>
            <a:ext cx="3559329" cy="224676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Collection&lt;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&gt; c = ...</a:t>
            </a:r>
            <a:br>
              <a:rPr lang="en-GB" sz="1400" dirty="0">
                <a:latin typeface="Consolas" pitchFamily="49" charset="0"/>
                <a:cs typeface="Consolas" pitchFamily="49" charset="0"/>
              </a:rPr>
            </a:br>
            <a:r>
              <a:rPr lang="en-GB" sz="1400" dirty="0">
                <a:latin typeface="Consolas" pitchFamily="49" charset="0"/>
                <a:cs typeface="Consolas" pitchFamily="49" charset="0"/>
              </a:rPr>
              <a:t>Iterator&lt;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&gt; it =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c.iterator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 ;</a:t>
            </a:r>
            <a:br>
              <a:rPr lang="en-GB" sz="1400" dirty="0">
                <a:latin typeface="Consolas" pitchFamily="49" charset="0"/>
                <a:cs typeface="Consolas" pitchFamily="49" charset="0"/>
              </a:rPr>
            </a:br>
            <a:r>
              <a:rPr lang="en-GB" sz="14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it.hasNext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()) { </a:t>
            </a: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    ...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it.next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 ...</a:t>
            </a: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1400" dirty="0">
                <a:latin typeface="Consolas" pitchFamily="49" charset="0"/>
                <a:cs typeface="Consolas" pitchFamily="49" charset="0"/>
              </a:rPr>
            </a:b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next iteration</a:t>
            </a: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it =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c.iterator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GB" sz="1400" dirty="0">
                <a:latin typeface="Consolas" pitchFamily="49" charset="0"/>
                <a:cs typeface="Consolas" pitchFamily="49" charset="0"/>
              </a:rPr>
            </a:br>
            <a:r>
              <a:rPr lang="en-GB" sz="14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it.hasNext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    ...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it.next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() ...</a:t>
            </a: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}</a:t>
            </a:r>
            <a:endParaRPr lang="pl-PL" sz="1400" dirty="0"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908720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static &lt;T&gt; List&lt;T&gt;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betweenFirstAndLast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(List&lt;T&gt; list, 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first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list.indexOf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last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list.lastIndexOf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if (first != -1 &amp;&amp; last != -1)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return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list.subList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(first + 1, last)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 else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return null;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14713" y="39982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List&lt;Integer&gt; num1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(1, 3, 7, 8, 9, 3, 4, 5);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betweenFirstAndLast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(num1, 3));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7362418" y="5085184"/>
            <a:ext cx="1314038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[7, 8, 9]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313473"/>
            <a:ext cx="847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Task – replace each element with its squared value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List&lt;Integer&gt; num2 = Arrays.asList(3,9,111);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nsolas"/>
              </a:rPr>
              <a:t>num2.replaceAll(e -&gt; e * e);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System.out.println(num2);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6588224" y="2234150"/>
            <a:ext cx="1863261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[9, 81, 12321]</a:t>
            </a:r>
            <a:endParaRPr lang="pt-BR" sz="1600" dirty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List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052736"/>
            <a:ext cx="84790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Task – print out a half of each even value before printing the value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itself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List&lt;Integer&gt; num3 = new ArrayList&lt;&gt;(Arrays.asList(1, 2, 4 , 5, 8));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for (ListIterator&lt;Integer&gt; it = num3.listIterator(num3.size());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it.hasPrevious()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;)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int n =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it.previous()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if (n % 2 == 0)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    it.add(n/2);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System.out.println(num3);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4829483" y="3563714"/>
            <a:ext cx="387948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[1, 1, 2, 1, 2, 4, 5, 1, 2, 4, 8]</a:t>
            </a:r>
            <a:endParaRPr lang="pt-BR" sz="1600" dirty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Queues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596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Queue – a sequence of elements which enforces particular order of elements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520678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FIFO queue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is inserted at the 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can be retrieved from the beginning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can be removed from the beginning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3257689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LIFO queue – or a stack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is inserted at the beginning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can be retrieved from the beginning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 can be removed from the beginning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50044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 queue – insert, retrieve and remove elements from the beginning, but order of elements depends on particular comparison rules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Queue operations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1376"/>
              </p:ext>
            </p:extLst>
          </p:nvPr>
        </p:nvGraphicFramePr>
        <p:xfrm>
          <a:off x="299864" y="1092344"/>
          <a:ext cx="8520609" cy="494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insertion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add(T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element</a:t>
                      </a:r>
                      <a:r>
                        <a:rPr lang="en-US" baseline="0" dirty="0"/>
                        <a:t> has been successfully added</a:t>
                      </a:r>
                    </a:p>
                    <a:p>
                      <a:r>
                        <a:rPr lang="en-US" baseline="0" dirty="0" err="1"/>
                        <a:t>IllegalStateException</a:t>
                      </a:r>
                      <a:r>
                        <a:rPr lang="en-US" baseline="0" dirty="0"/>
                        <a:t> – if there is no place for the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offer(T 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– successfully added</a:t>
                      </a:r>
                    </a:p>
                    <a:p>
                      <a:r>
                        <a:rPr lang="en-US" baseline="0" dirty="0"/>
                        <a:t>false – no place for the element</a:t>
                      </a:r>
                    </a:p>
                    <a:p>
                      <a:r>
                        <a:rPr lang="en-US" baseline="0" dirty="0" err="1"/>
                        <a:t>IllegalArgumentException</a:t>
                      </a:r>
                      <a:r>
                        <a:rPr lang="en-US" baseline="0" dirty="0"/>
                        <a:t> – element of the given type cannot be added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deletion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remove()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and</a:t>
                      </a:r>
                      <a:r>
                        <a:rPr lang="en-US" baseline="0" dirty="0"/>
                        <a:t> removes first element (depending on the enforced order)</a:t>
                      </a:r>
                    </a:p>
                    <a:p>
                      <a:r>
                        <a:rPr lang="en-US" baseline="0" dirty="0" err="1"/>
                        <a:t>NoSuchElmentException</a:t>
                      </a:r>
                      <a:r>
                        <a:rPr lang="en-US" baseline="0" dirty="0"/>
                        <a:t> – queue empty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poll()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and removes</a:t>
                      </a:r>
                      <a:r>
                        <a:rPr lang="en-US" baseline="0" dirty="0"/>
                        <a:t> first element or null if queue empty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retrieval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without deletion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element()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first</a:t>
                      </a:r>
                      <a:r>
                        <a:rPr lang="en-US" baseline="0" dirty="0"/>
                        <a:t> element</a:t>
                      </a:r>
                    </a:p>
                    <a:p>
                      <a:r>
                        <a:rPr lang="en-US" baseline="0" dirty="0" err="1"/>
                        <a:t>NoSuchElementException</a:t>
                      </a:r>
                      <a:r>
                        <a:rPr lang="en-US" baseline="0" dirty="0"/>
                        <a:t> – queue empty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peek()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first element or null if queue empty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59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Deques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– double queues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Deque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is a sequence of elements which supports adding, retrieving and removing elements at both ends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40924"/>
              </p:ext>
            </p:extLst>
          </p:nvPr>
        </p:nvGraphicFramePr>
        <p:xfrm>
          <a:off x="339414" y="1844824"/>
          <a:ext cx="8553066" cy="44330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352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insertion at the beginning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addFirst</a:t>
                      </a:r>
                      <a:r>
                        <a:rPr lang="en-US" sz="1400" dirty="0"/>
                        <a:t>(T</a:t>
                      </a:r>
                      <a:r>
                        <a:rPr lang="en-US" sz="1400" baseline="0" dirty="0"/>
                        <a:t>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 exception if there</a:t>
                      </a:r>
                      <a:r>
                        <a:rPr lang="en-US" sz="1400" baseline="0" dirty="0"/>
                        <a:t> is no space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offerFirst</a:t>
                      </a:r>
                      <a:r>
                        <a:rPr lang="en-US" sz="1400" dirty="0"/>
                        <a:t>(T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true/false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Insertion at the</a:t>
                      </a:r>
                      <a:r>
                        <a:rPr lang="en-US" sz="1400" baseline="0" dirty="0"/>
                        <a:t> end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addLast</a:t>
                      </a:r>
                      <a:r>
                        <a:rPr lang="en-US" sz="1400" dirty="0"/>
                        <a:t>(T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 exception if there</a:t>
                      </a:r>
                      <a:r>
                        <a:rPr lang="en-US" sz="1400" baseline="0" dirty="0"/>
                        <a:t> is no space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offerLast</a:t>
                      </a:r>
                      <a:r>
                        <a:rPr lang="en-US" sz="1400" dirty="0"/>
                        <a:t>(T e)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true/false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deletion</a:t>
                      </a:r>
                      <a:r>
                        <a:rPr lang="en-US" sz="1400" baseline="0" dirty="0"/>
                        <a:t> from the beginning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removeFirst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</a:t>
                      </a:r>
                      <a:r>
                        <a:rPr lang="en-US" sz="1400" baseline="0" dirty="0"/>
                        <a:t> exception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pollFirst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or null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deletion from the end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removeLast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</a:t>
                      </a:r>
                      <a:r>
                        <a:rPr lang="en-US" sz="1400" baseline="0" dirty="0"/>
                        <a:t> exception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pollLast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or null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Retrieval from the beginning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getFirst</a:t>
                      </a:r>
                      <a:r>
                        <a:rPr lang="en-US" sz="1400" baseline="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 exception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peekFirst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or null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8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Retrieval from the end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getLast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</a:t>
                      </a:r>
                      <a:r>
                        <a:rPr lang="en-US" sz="1400" baseline="0" dirty="0"/>
                        <a:t> exception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189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peekLast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or null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189">
                <a:tc>
                  <a:txBody>
                    <a:bodyPr/>
                    <a:lstStyle/>
                    <a:p>
                      <a:r>
                        <a:rPr lang="en-US" sz="1400" dirty="0"/>
                        <a:t>Iterate in reverse order – from the last to the first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Iterator&lt;T&gt; </a:t>
                      </a:r>
                      <a:r>
                        <a:rPr lang="en-US" sz="1400" dirty="0" err="1"/>
                        <a:t>descendingIterator</a:t>
                      </a:r>
                      <a:r>
                        <a:rPr lang="en-US" sz="1400" dirty="0"/>
                        <a:t>()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0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Queues – 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Out of the box Queue implementations delivered in Java distribution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1844824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LinkedList</a:t>
            </a:r>
            <a:r>
              <a:rPr lang="ja-JP" altLang="en-US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– doubly linked list and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deque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in one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ja-JP" altLang="en-US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ArrayDeque</a:t>
            </a:r>
            <a:r>
              <a:rPr lang="ja-JP" altLang="en-US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–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deque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implementation based on expandable array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pl-PL" altLang="ja-JP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Verdana"/>
              </a:rPr>
              <a:t>PriorityQueue</a:t>
            </a:r>
            <a:r>
              <a:rPr lang="ja-JP" altLang="en-US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– a queue with priority enforced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ArrayQueue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1520" y="870787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ArrayDeque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ArrayDeque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FIFO</a:t>
            </a:r>
            <a:endParaRPr lang="pl-PL" sz="1600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"ma"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"kota"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"FIFO: 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Retrieving the first element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deq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.peek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());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719289" y="3429000"/>
            <a:ext cx="3960440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FIFO: [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ma, kota]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Retrieving the first element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endParaRPr lang="pl-PL" sz="16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59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ArrayQueue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836712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ArrayDeque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pl-PL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ArrayDeque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LIFO</a:t>
            </a:r>
            <a:endParaRPr lang="pl-PL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.clear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l-PL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.addFirst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</a:t>
            </a:r>
            <a:r>
              <a:rPr lang="pl-PL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.addFirst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.addFirst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"kota"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"LIFO: "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l-PL" sz="1400" b="1" i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Retrieving first element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l-PL" sz="1400" b="1" i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.peek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forward with iterator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</a:t>
            </a:r>
            <a:r>
              <a:rPr lang="pl-PL" sz="14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l-PL" sz="14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b="1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backwards with descending iterator</a:t>
            </a:r>
            <a:r>
              <a:rPr lang="pl-PL" sz="14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(Iterator&lt;String&gt;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.descendingIterator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i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pl-PL" sz="14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pl-PL" sz="14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r>
              <a:rPr lang="en-US" sz="14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pl-PL" sz="14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420230" y="1268760"/>
            <a:ext cx="4389986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LIFO: [kota, ma,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Retrieving first element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kota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Iterate forward with iterator</a:t>
            </a:r>
            <a:endParaRPr lang="pl-PL" sz="14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endParaRPr lang="pl-PL" sz="14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Iterate backwards with descending iterator</a:t>
            </a:r>
            <a:endParaRPr lang="pl-PL" sz="14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la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kota</a:t>
            </a:r>
          </a:p>
        </p:txBody>
      </p:sp>
    </p:spTree>
    <p:extLst>
      <p:ext uri="{BB962C8B-B14F-4D97-AF65-F5344CB8AC3E}">
        <p14:creationId xmlns:p14="http://schemas.microsoft.com/office/powerpoint/2010/main" val="2133183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PriorityQueue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532" y="1052736"/>
            <a:ext cx="8460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PriorityQueue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PriorityQueue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"ma"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"kota"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"PRIOR QUE: 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We always get elements from the beginning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Beginning – the least element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pq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.poll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()) !=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826192" y="4797152"/>
            <a:ext cx="5976664" cy="1077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PRIOR QUE: [</a:t>
            </a:r>
            <a:r>
              <a:rPr lang="pl-PL" sz="16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ma, kota]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We always get elements from the beginning</a:t>
            </a:r>
            <a:endParaRPr lang="pl-PL" sz="16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Beginning – the least element</a:t>
            </a:r>
            <a:endParaRPr lang="pl-PL" sz="16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la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remove()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Most commonly used for deleting elements which satisfy given condition when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 ways for removing elements may be too costly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961" y="1772816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Iterator&lt;T&gt; iterator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collection.iterator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while 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T item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if (condition(element))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iterator.remove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61" y="386801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Method remove()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deletes only element removed by the latest next() call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Therefore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must always precede remove() with next() call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remove()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static &lt;T extends Comparable&lt;T&gt;&gt; void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removeGreaterThan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Collection&lt;T&gt; col, T bound)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for (Iterator&lt;T&gt; it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col.iterator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compareTo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(bound) &gt; 0)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it.remove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403451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Set&lt;Integer&gt; set 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TreeSet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4, 2, 4, 5, 7, 8, 9, 1, 3));</a:t>
            </a:r>
          </a:p>
          <a:p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(set);</a:t>
            </a:r>
          </a:p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removeGreaterThan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(set, 5);</a:t>
            </a:r>
          </a:p>
          <a:p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6116" y="4736745"/>
            <a:ext cx="3060340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2, 3, 4, 5, 7, 8, 9]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[1, 2, 3, 4, 5]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a typeface="Verdana" pitchFamily="34" charset="0"/>
                <a:cs typeface="Verdana" pitchFamily="34" charset="0"/>
              </a:rPr>
              <a:t>removeIf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45" y="141277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Java 8 API provides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default method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Collection.removeIf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(Predicate)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220486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set.removeIf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(item -&gt; item &gt; 5);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ea typeface="Verdana" pitchFamily="34" charset="0"/>
                <a:cs typeface="Verdana" pitchFamily="34" charset="0"/>
              </a:rPr>
              <a:t>removeIf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() – limitations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83264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Task: delete until sum of removed values is less than given number   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 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TreeSet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Arrays.asList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(1, 4, 2, 4, 5, 7, 8, 9, 1, 3));</a:t>
            </a:r>
          </a:p>
          <a:p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(set);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bound = 5;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sum = 0;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limit = 25;</a:t>
            </a:r>
          </a:p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set.removeIf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 e -&gt; (sum += e) &lt; limit &amp;&amp; e &gt; 5 );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compile-time error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                                      // sum MUST BE EFFECTIVELY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                                          // FINAL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580561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The old-fashioned iterator does not have such limitations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Integer sum = 0;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for (Iterator&lt;Integer&gt; it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set.iterator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it.hasNext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Integer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elt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if ((sum+=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elt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&gt;= limit)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break;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compareTo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(bound) &gt; 0)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it.remove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(c) Krzysztof Barteczko 2014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forEachRemaining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7795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Default method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Iterator.forEachRemaining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executes given action on each remaining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(i.e. to be returned by next()) element separately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95824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Create a result list whose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element is a sum of two first elements and the rest elements are incremented by 1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431" y="2780927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specialOp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(List&lt;Integer&gt;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List&lt;Integer&gt; out = new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Iterator&lt;Integer&gt; it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inList.iterator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 +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it.next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it.forEachRemaining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-&gt;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out.add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(e + 1));</a:t>
            </a:r>
          </a:p>
          <a:p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return out;</a:t>
            </a:r>
          </a:p>
          <a:p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784" y="5292497"/>
            <a:ext cx="842493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in case in is a list: [1, 7, 11, 19]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// the output will be: [8, 12, 20]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5670</Words>
  <Application>Microsoft Office PowerPoint</Application>
  <PresentationFormat>Pokaz na ekranie (4:3)</PresentationFormat>
  <Paragraphs>772</Paragraphs>
  <Slides>49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6" baseType="lpstr">
      <vt:lpstr>ＭＳ Ｐゴシック</vt:lpstr>
      <vt:lpstr>Arial</vt:lpstr>
      <vt:lpstr>Calibri</vt:lpstr>
      <vt:lpstr>Consolas</vt:lpstr>
      <vt:lpstr>Verdana</vt:lpstr>
      <vt:lpstr>Wingdings</vt:lpstr>
      <vt:lpstr>Motyw pakietu Office</vt:lpstr>
      <vt:lpstr>Collections  Iterators, lists and queues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272</cp:revision>
  <dcterms:created xsi:type="dcterms:W3CDTF">2014-11-19T15:38:20Z</dcterms:created>
  <dcterms:modified xsi:type="dcterms:W3CDTF">2018-10-26T17:06:04Z</dcterms:modified>
</cp:coreProperties>
</file>