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8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9" r:id="rId20"/>
    <p:sldId id="290" r:id="rId21"/>
    <p:sldId id="291" r:id="rId22"/>
    <p:sldId id="292" r:id="rId23"/>
    <p:sldId id="276" r:id="rId24"/>
    <p:sldId id="294" r:id="rId25"/>
    <p:sldId id="295" r:id="rId26"/>
    <p:sldId id="297" r:id="rId27"/>
    <p:sldId id="279" r:id="rId28"/>
    <p:sldId id="280" r:id="rId29"/>
    <p:sldId id="282" r:id="rId30"/>
    <p:sldId id="283" r:id="rId31"/>
    <p:sldId id="284" r:id="rId32"/>
    <p:sldId id="285" r:id="rId33"/>
    <p:sldId id="298" r:id="rId34"/>
    <p:sldId id="286" r:id="rId35"/>
    <p:sldId id="300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26D93-2D07-4DA7-A9D6-254BF8A6572D}">
          <p14:sldIdLst>
            <p14:sldId id="257"/>
            <p14:sldId id="287"/>
            <p14:sldId id="259"/>
            <p14:sldId id="260"/>
            <p14:sldId id="261"/>
            <p14:sldId id="262"/>
            <p14:sldId id="263"/>
            <p14:sldId id="264"/>
            <p14:sldId id="265"/>
            <p14:sldId id="288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9"/>
            <p14:sldId id="290"/>
            <p14:sldId id="291"/>
            <p14:sldId id="292"/>
            <p14:sldId id="276"/>
            <p14:sldId id="294"/>
            <p14:sldId id="295"/>
            <p14:sldId id="297"/>
            <p14:sldId id="279"/>
            <p14:sldId id="280"/>
            <p14:sldId id="282"/>
            <p14:sldId id="283"/>
            <p14:sldId id="284"/>
            <p14:sldId id="285"/>
            <p14:sldId id="298"/>
            <p14:sldId id="286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9064-CC07-4F6D-9CED-DAAB81ED31B6}" type="datetimeFigureOut">
              <a:rPr lang="pl-PL" smtClean="0"/>
              <a:t>30.11.2018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A9F5-6B53-4A09-BCD0-47F182F4B2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54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1A9F5-6B53-4A09-BCD0-47F182F4B22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E50F-9F80-430E-9A80-92C106106179}" type="datetime1">
              <a:rPr lang="pl-PL" smtClean="0"/>
              <a:t>30.11.2018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3565-3BA5-44D5-9185-51FCE95614CE}" type="datetime1">
              <a:rPr lang="pl-PL" smtClean="0"/>
              <a:t>30.11.2018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78D-8B3F-423A-A70B-C72840717AF5}" type="datetime1">
              <a:rPr lang="pl-PL" smtClean="0"/>
              <a:t>30.11.2018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94-8443-4569-96D4-9B5A1A7EF314}" type="datetime1">
              <a:rPr lang="pl-PL" smtClean="0"/>
              <a:t>30.11.2018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EC95-1FAA-45F8-B8D3-7EDBF637655F}" type="datetime1">
              <a:rPr lang="pl-PL" smtClean="0"/>
              <a:t>30.11.2018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74A3-F8CA-42DA-AA86-DA17CD3C6022}" type="datetime1">
              <a:rPr lang="pl-PL" smtClean="0"/>
              <a:t>30.11.2018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E488-AFC5-4495-A15C-7E71F37BF171}" type="datetime1">
              <a:rPr lang="pl-PL" smtClean="0"/>
              <a:t>30.11.2018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1F15-7B72-4505-AA46-41FFF9EB705F}" type="datetime1">
              <a:rPr lang="pl-PL" smtClean="0"/>
              <a:t>30.11.2018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3158-DD9D-4300-BE4A-A10AE6E35BD6}" type="datetime1">
              <a:rPr lang="pl-PL" smtClean="0"/>
              <a:t>30.11.2018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10D8-B336-4A56-9B1A-17256F90F1FC}" type="datetime1">
              <a:rPr lang="pl-PL" smtClean="0"/>
              <a:t>30.11.2018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3BC4-7DAD-478E-B145-AC1BD0CA0473}" type="datetime1">
              <a:rPr lang="pl-PL" smtClean="0"/>
              <a:t>30.11.2018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3BEC-AAC8-40EB-998E-198F71B42FF5}" type="datetime1">
              <a:rPr lang="pl-PL" smtClean="0"/>
              <a:t>30.11.2018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706489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Collections</a:t>
            </a: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Sets</a:t>
            </a:r>
            <a:b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comparison and ordering</a:t>
            </a: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pl-PL" b="1" dirty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© Krzysztof Barteczko 2014 (</a:t>
            </a:r>
            <a:r>
              <a:rPr lang="pl-PL" dirty="0" err="1"/>
              <a:t>translated</a:t>
            </a:r>
            <a:r>
              <a:rPr lang="pl-PL" dirty="0"/>
              <a:t> from </a:t>
            </a:r>
            <a:r>
              <a:rPr lang="pl-PL" dirty="0" err="1"/>
              <a:t>Polish</a:t>
            </a:r>
            <a:r>
              <a:rPr lang="pl-PL" dirty="0"/>
              <a:t> by Edgar Głowacki)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() and equals() – Eclipse generated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87524" y="845359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.getClass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() and equals() – Eclipse generated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908720"/>
            <a:ext cx="4644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/>
              </a:rPr>
              <a:t>Employee[] </a:t>
            </a:r>
            <a:r>
              <a:rPr lang="en-US" sz="1400" b="1" dirty="0" err="1">
                <a:latin typeface="Consolas"/>
              </a:rPr>
              <a:t>etab</a:t>
            </a:r>
            <a:r>
              <a:rPr lang="en-US" sz="1400" b="1" dirty="0">
                <a:latin typeface="Consolas"/>
              </a:rPr>
              <a:t> = {</a:t>
            </a:r>
          </a:p>
          <a:p>
            <a:r>
              <a:rPr lang="en-US" sz="1400" b="1" dirty="0">
                <a:latin typeface="Consolas"/>
              </a:rPr>
              <a:t>    new Employee("John", "Smith", 1000),</a:t>
            </a:r>
          </a:p>
          <a:p>
            <a:r>
              <a:rPr lang="en-US" sz="1400" b="1" dirty="0">
                <a:latin typeface="Consolas"/>
              </a:rPr>
              <a:t>    new Employee("James", "Brown", 1200),</a:t>
            </a:r>
          </a:p>
          <a:p>
            <a:r>
              <a:rPr lang="en-US" sz="1400" b="1" dirty="0">
                <a:latin typeface="Consolas"/>
              </a:rPr>
              <a:t>    new Employee("John", "Smith", 1400) </a:t>
            </a:r>
          </a:p>
          <a:p>
            <a:r>
              <a:rPr lang="en-US" sz="1400" b="1" dirty="0">
                <a:latin typeface="Consolas"/>
              </a:rPr>
              <a:t>};</a:t>
            </a:r>
          </a:p>
          <a:p>
            <a:r>
              <a:rPr lang="en-US" sz="1400" b="1" dirty="0">
                <a:latin typeface="Consolas"/>
              </a:rPr>
              <a:t>Set&lt;Employee&gt; set = new </a:t>
            </a:r>
            <a:r>
              <a:rPr lang="en-US" sz="1400" b="1" dirty="0" err="1">
                <a:latin typeface="Consolas"/>
              </a:rPr>
              <a:t>HashSet</a:t>
            </a:r>
            <a:r>
              <a:rPr lang="en-US" sz="1400" b="1" dirty="0">
                <a:latin typeface="Consolas"/>
              </a:rPr>
              <a:t>&lt;&gt;();</a:t>
            </a:r>
          </a:p>
          <a:p>
            <a:r>
              <a:rPr lang="en-US" sz="1400" b="1" dirty="0">
                <a:latin typeface="Consolas"/>
              </a:rPr>
              <a:t>for (Employee e : </a:t>
            </a:r>
            <a:r>
              <a:rPr lang="en-US" sz="1400" b="1" dirty="0" err="1">
                <a:latin typeface="Consolas"/>
              </a:rPr>
              <a:t>etab</a:t>
            </a:r>
            <a:r>
              <a:rPr lang="en-US" sz="1400" b="1" dirty="0">
                <a:latin typeface="Consolas"/>
              </a:rPr>
              <a:t>) {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err="1">
                <a:latin typeface="Consolas"/>
              </a:rPr>
              <a:t>set.add</a:t>
            </a:r>
            <a:r>
              <a:rPr lang="en-US" sz="1400" b="1" dirty="0">
                <a:latin typeface="Consolas"/>
              </a:rPr>
              <a:t>(e);</a:t>
            </a:r>
          </a:p>
          <a:p>
            <a:r>
              <a:rPr lang="en-US" sz="1400" b="1" dirty="0">
                <a:latin typeface="Consolas"/>
              </a:rPr>
              <a:t>}</a:t>
            </a:r>
          </a:p>
          <a:p>
            <a:r>
              <a:rPr lang="en-US" sz="1400" b="1" dirty="0" err="1">
                <a:latin typeface="Consolas"/>
              </a:rPr>
              <a:t>System.out.println</a:t>
            </a:r>
            <a:r>
              <a:rPr lang="en-US" sz="1400" b="1" dirty="0">
                <a:latin typeface="Consolas"/>
              </a:rPr>
              <a:t>(set);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823556" y="2582106"/>
            <a:ext cx="439248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onsolas"/>
              </a:rPr>
              <a:t>[J</a:t>
            </a:r>
            <a:r>
              <a:rPr lang="en-US" sz="1400" b="1" dirty="0" err="1">
                <a:solidFill>
                  <a:schemeClr val="bg1"/>
                </a:solidFill>
                <a:latin typeface="Consolas"/>
              </a:rPr>
              <a:t>ames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Brown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 1200, J</a:t>
            </a:r>
            <a:r>
              <a:rPr lang="en-US" sz="1400" b="1" dirty="0" err="1">
                <a:solidFill>
                  <a:schemeClr val="bg1"/>
                </a:solidFill>
                <a:latin typeface="Consolas"/>
              </a:rPr>
              <a:t>ohn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Smith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 1000]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48916" y="3689737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 presented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equals() and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hashCode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() methods generated by Eclipse distinguish Employee instances based on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firstName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and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lastName</a:t>
            </a:r>
            <a:endParaRPr lang="en-US" altLang="ja-JP" sz="1600" b="1" dirty="0">
              <a:solidFill>
                <a:srgbClr val="00B050"/>
              </a:solidFill>
              <a:latin typeface="Verdana"/>
            </a:endParaRP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Therefore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two employees called John Smith are identified as one in the Set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we lost information about one of the employees.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What properties should be used in equals() and 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7" y="960706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 case 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equals()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hashCode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()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implementations took into account salary of an employee all three Employee instances would be stored in the Set.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In the real-life we should distinguish employees based on identifiers which uniquely identify people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such as social identity no. (PESEL in Poland)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7" y="2924944"/>
            <a:ext cx="8496944" cy="18158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Verdana"/>
              </a:rPr>
              <a:t>IMPORTANT NOTICE</a:t>
            </a:r>
          </a:p>
          <a:p>
            <a:endParaRPr lang="en-US" altLang="ja-JP" sz="1600" dirty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Verdana"/>
              </a:rPr>
              <a:t>Actually </a:t>
            </a:r>
            <a:r>
              <a:rPr lang="en-US" altLang="ja-JP" sz="1600" b="1" u="sng" dirty="0">
                <a:solidFill>
                  <a:srgbClr val="FFFF00"/>
                </a:solidFill>
                <a:latin typeface="Verdana"/>
              </a:rPr>
              <a:t>Set should contain unmodifiable objects</a:t>
            </a:r>
            <a:r>
              <a:rPr lang="en-US" altLang="ja-JP" sz="1600" b="1" dirty="0">
                <a:solidFill>
                  <a:srgbClr val="FFFF00"/>
                </a:solidFill>
                <a:latin typeface="Verdana"/>
              </a:rPr>
              <a:t> –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or at least values of the properties used by equals() and </a:t>
            </a:r>
            <a:r>
              <a:rPr lang="en-US" altLang="ja-JP" sz="1600" b="1" dirty="0" err="1">
                <a:solidFill>
                  <a:srgbClr val="00B0F0"/>
                </a:solidFill>
                <a:latin typeface="Verdana"/>
              </a:rPr>
              <a:t>hashCode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() should be unmodifiable</a:t>
            </a:r>
          </a:p>
          <a:p>
            <a:endParaRPr lang="en-US" altLang="ja-JP" sz="1600" dirty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Verdana"/>
              </a:rPr>
              <a:t>Otherwise any change of object properties may result in loosing consistency of the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  <a:ea typeface="Verdana" pitchFamily="34" charset="0"/>
                <a:cs typeface="Verdana" pitchFamily="34" charset="0"/>
              </a:rPr>
              <a:t>Item ordering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69522" y="1749025"/>
            <a:ext cx="860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/>
              </a:rPr>
              <a:t>List&lt;Employee&gt; </a:t>
            </a:r>
            <a:r>
              <a:rPr lang="en-US" sz="1400" b="1" dirty="0" err="1">
                <a:latin typeface="Consolas"/>
              </a:rPr>
              <a:t>elist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Arrays.asList</a:t>
            </a:r>
            <a:r>
              <a:rPr lang="en-US" sz="1400" b="1" dirty="0">
                <a:latin typeface="Consolas"/>
              </a:rPr>
              <a:t>(</a:t>
            </a:r>
          </a:p>
          <a:p>
            <a:r>
              <a:rPr lang="en-US" sz="1400" b="1" dirty="0">
                <a:latin typeface="Consolas"/>
              </a:rPr>
              <a:t>    new Employee("Jan", "Kowalski", 1000),</a:t>
            </a:r>
          </a:p>
          <a:p>
            <a:r>
              <a:rPr lang="en-US" sz="1400" b="1" dirty="0">
                <a:latin typeface="Consolas"/>
              </a:rPr>
              <a:t>    new Employee("Jan", "Malinowski", 1200),</a:t>
            </a:r>
          </a:p>
          <a:p>
            <a:r>
              <a:rPr lang="en-US" sz="1400" b="1" dirty="0">
                <a:latin typeface="Consolas"/>
              </a:rPr>
              <a:t>    new Employee("Jan", "Kowalski", 1400),</a:t>
            </a:r>
          </a:p>
          <a:p>
            <a:r>
              <a:rPr lang="en-US" sz="1400" b="1" dirty="0">
                <a:latin typeface="Consolas"/>
              </a:rPr>
              <a:t>    new Employee("Adam", "Kowalski", 3700)</a:t>
            </a:r>
          </a:p>
          <a:p>
            <a:r>
              <a:rPr lang="en-US" sz="1400" b="1" dirty="0">
                <a:latin typeface="Consolas"/>
              </a:rPr>
              <a:t>);</a:t>
            </a:r>
          </a:p>
          <a:p>
            <a:endParaRPr lang="en-US" sz="1400" b="1" dirty="0">
              <a:latin typeface="Consolas"/>
            </a:endParaRPr>
          </a:p>
          <a:p>
            <a:endParaRPr lang="en-US" sz="1400" b="1" dirty="0">
              <a:latin typeface="Consolas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Set&lt;Employee&gt; set = new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&lt;&gt;(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(set);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47341" y="4206439"/>
            <a:ext cx="62408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onsolas"/>
              </a:rPr>
              <a:t>[Adam Kowalski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3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700, Jan Malinowski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1400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, Jan Kowalski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1000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]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69522" y="1045937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HashSet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does not define order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of the contained elements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Item ordering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05465" y="1142501"/>
            <a:ext cx="850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LinkedHashSet</a:t>
            </a:r>
            <a:r>
              <a:rPr lang="pl-PL" altLang="ja-JP" sz="1600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preserves the order the items were added to the set</a:t>
            </a:r>
            <a:endParaRPr lang="pl-PL" altLang="ja-JP" sz="1600" dirty="0">
              <a:solidFill>
                <a:schemeClr val="accent6">
                  <a:lumMod val="75000"/>
                </a:schemeClr>
              </a:solidFill>
              <a:latin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465" y="4077072"/>
            <a:ext cx="547260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[Jan Kowalski 3500, Jan Malinowski 3500, Adam Kowalski 5700]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69522" y="1628841"/>
            <a:ext cx="860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/>
              </a:rPr>
              <a:t>List&lt;Employee&gt; </a:t>
            </a:r>
            <a:r>
              <a:rPr lang="en-US" sz="1400" b="1" dirty="0" err="1">
                <a:latin typeface="Consolas"/>
              </a:rPr>
              <a:t>elist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Arrays.asList</a:t>
            </a:r>
            <a:r>
              <a:rPr lang="en-US" sz="1400" b="1" dirty="0">
                <a:latin typeface="Consolas"/>
              </a:rPr>
              <a:t>(</a:t>
            </a:r>
          </a:p>
          <a:p>
            <a:r>
              <a:rPr lang="en-US" sz="1400" b="1" dirty="0">
                <a:latin typeface="Consolas"/>
              </a:rPr>
              <a:t>    new Employee("Jan", "Kowalski", 3500),</a:t>
            </a:r>
          </a:p>
          <a:p>
            <a:r>
              <a:rPr lang="en-US" sz="1400" b="1" dirty="0">
                <a:latin typeface="Consolas"/>
              </a:rPr>
              <a:t>    new Employee("Jan", "Malinowski", 3500),</a:t>
            </a:r>
          </a:p>
          <a:p>
            <a:r>
              <a:rPr lang="en-US" sz="1400" b="1" dirty="0">
                <a:latin typeface="Consolas"/>
              </a:rPr>
              <a:t>    new Employee("Jan", "Kowalski", 1400),</a:t>
            </a:r>
          </a:p>
          <a:p>
            <a:r>
              <a:rPr lang="en-US" sz="1400" b="1" dirty="0">
                <a:latin typeface="Consolas"/>
              </a:rPr>
              <a:t>    new Employee("Adam", "Kowalski", 5700)</a:t>
            </a:r>
          </a:p>
          <a:p>
            <a:r>
              <a:rPr lang="en-US" sz="1400" b="1" dirty="0">
                <a:latin typeface="Consolas"/>
              </a:rPr>
              <a:t>);</a:t>
            </a:r>
          </a:p>
          <a:p>
            <a:endParaRPr lang="en-US" sz="1400" b="1" dirty="0">
              <a:latin typeface="Consolas"/>
            </a:endParaRPr>
          </a:p>
          <a:p>
            <a:endParaRPr lang="en-US" sz="1400" b="1" dirty="0">
              <a:latin typeface="Consolas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Set&lt;Employee&gt; set = 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LinkedHashSet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System.out.println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(set);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Item ordering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69523" y="1142501"/>
            <a:ext cx="854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TreeSet</a:t>
            </a:r>
            <a:r>
              <a:rPr lang="pl-PL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ensures ordering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of the elements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69522" y="1628841"/>
            <a:ext cx="860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Set&lt;String&gt; strings = 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 "z", "c", "b") );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Set&lt;Integer&gt; numbers = 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( 7, 10, 1 ) );</a:t>
            </a:r>
          </a:p>
          <a:p>
            <a:r>
              <a:rPr lang="en-US" sz="1400" b="1" dirty="0" err="1">
                <a:latin typeface="Consolas"/>
              </a:rPr>
              <a:t>System.out.println</a:t>
            </a:r>
            <a:r>
              <a:rPr lang="en-US" sz="1400" b="1" dirty="0">
                <a:latin typeface="Consolas"/>
              </a:rPr>
              <a:t>(strings + "\n" + numbers);</a:t>
            </a:r>
          </a:p>
        </p:txBody>
      </p:sp>
      <p:sp>
        <p:nvSpPr>
          <p:cNvPr id="7" name="pole tekstowe 4"/>
          <p:cNvSpPr txBox="1"/>
          <p:nvPr/>
        </p:nvSpPr>
        <p:spPr>
          <a:xfrm>
            <a:off x="7362252" y="2367505"/>
            <a:ext cx="1440161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[b, c, z]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7, 10]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269522" y="3190622"/>
            <a:ext cx="848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Sorting lists with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Collections.sort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()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method gives the same result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269522" y="3613629"/>
            <a:ext cx="8604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Collections.sort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"z", "c", "b") 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Collections.sort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( 7, 10, 1) 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How do we know what is the order of elements</a:t>
            </a:r>
            <a:r>
              <a:rPr lang="pl-PL" sz="2400" dirty="0">
                <a:latin typeface="+mj-lt"/>
                <a:ea typeface="Verdana" pitchFamily="34" charset="0"/>
                <a:cs typeface="Verdana" pitchFamily="34" charset="0"/>
              </a:rPr>
              <a:t>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Set&lt;Employee&gt;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tset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tset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b="1" i="1" dirty="0">
              <a:solidFill>
                <a:srgbClr val="000000"/>
              </a:solidFill>
              <a:latin typeface="Consolas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600" b="1" u="sng" dirty="0" err="1">
                <a:solidFill>
                  <a:srgbClr val="0066CC"/>
                </a:solidFill>
                <a:latin typeface="Consolas"/>
              </a:rPr>
              <a:t>java.lang.ClassCastException</a:t>
            </a:r>
            <a:r>
              <a:rPr lang="en-US" sz="1600" b="1" u="sng" dirty="0">
                <a:solidFill>
                  <a:srgbClr val="FF0000"/>
                </a:solidFill>
                <a:latin typeface="Consolas"/>
              </a:rPr>
              <a:t>: </a:t>
            </a:r>
            <a:r>
              <a:rPr lang="en-US" sz="1600" b="1" u="sng" dirty="0" err="1">
                <a:solidFill>
                  <a:srgbClr val="FF0000"/>
                </a:solidFill>
                <a:latin typeface="Consolas"/>
              </a:rPr>
              <a:t>sets.Employee</a:t>
            </a:r>
            <a:r>
              <a:rPr lang="en-US" sz="1600" b="1" u="sng" dirty="0">
                <a:solidFill>
                  <a:srgbClr val="FF0000"/>
                </a:solidFill>
                <a:latin typeface="Consolas"/>
              </a:rPr>
              <a:t> cannot be cast to </a:t>
            </a:r>
            <a:r>
              <a:rPr lang="en-US" sz="1600" b="1" u="sng" dirty="0" err="1">
                <a:solidFill>
                  <a:srgbClr val="FF0000"/>
                </a:solidFill>
                <a:latin typeface="Consolas"/>
              </a:rPr>
              <a:t>java.lang.Comparable</a:t>
            </a:r>
            <a:endParaRPr lang="pl-PL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2806115"/>
            <a:ext cx="8486973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IMPORTANT NOTICE</a:t>
            </a:r>
          </a:p>
          <a:p>
            <a:endParaRPr lang="en-US" altLang="ja-JP" sz="1600" b="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adding elements to ordered sets (e.g. 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TreeSet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getting elements from 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PriorityQueue</a:t>
            </a:r>
            <a:endParaRPr lang="en-US" altLang="ja-JP" sz="1600" b="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using provided out of the box implementations of binary search or sorting</a:t>
            </a:r>
          </a:p>
          <a:p>
            <a:pPr marL="342900" indent="-342900">
              <a:buAutoNum type="arabicPeriod"/>
            </a:pP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is based on (1) the </a:t>
            </a:r>
            <a:r>
              <a:rPr lang="en-US" altLang="ja-JP" sz="1600" b="1" dirty="0">
                <a:solidFill>
                  <a:srgbClr val="FFFF00"/>
                </a:solidFill>
                <a:latin typeface="Verdana"/>
              </a:rPr>
              <a:t>natural item order (Comparable&lt;T&gt;)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or (2) the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comparison rule defined in Comparator&lt;T&gt;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implementation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The natural order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8513" y="908720"/>
            <a:ext cx="848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natural order or items of the given type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is defined by implementation of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Comparable&lt;T&gt;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8513" y="1661899"/>
            <a:ext cx="4387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public interface Comparable&lt;T&gt; {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compareTo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(T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comparedObject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  <a:ea typeface="Verdana" pitchFamily="34" charset="0"/>
                <a:cs typeface="Verdana" pitchFamily="34" charset="0"/>
              </a:rPr>
              <a:t>}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8513" y="2708920"/>
            <a:ext cx="8486973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Implementation of method </a:t>
            </a:r>
            <a:r>
              <a:rPr lang="en-US" altLang="ja-JP" sz="1600" b="1" u="sng" dirty="0" err="1">
                <a:solidFill>
                  <a:srgbClr val="FF0000"/>
                </a:solidFill>
                <a:latin typeface="Verdana"/>
              </a:rPr>
              <a:t>compareTo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()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should return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number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less than 0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if the current object (this) should be placed before the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comparedObject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integer number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greater than 0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if this should be placed after the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comparedObject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compared elements are considered to be equal for the given ordering rule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28513" y="4941168"/>
            <a:ext cx="8452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Standard Java classes which represent notion that could be ordered implement Comparable&lt;T&gt;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(e.g. String, Date, Integer, etc.)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 our custom classes we should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provide our own implementation of Comparable&lt;T&gt; if needed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The natural order -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95536" y="864184"/>
            <a:ext cx="7843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public class Employee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implements Comparable&lt;Employee&gt;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private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private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private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salary;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@Override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public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compareTo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(Employee other)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res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lastName.compareTo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other.lastName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if (res == 0)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res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firstName.compareTo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other.firstName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}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return res;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405429" y="3741833"/>
            <a:ext cx="4886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/>
              </a:rPr>
              <a:t>List&lt;Employee&gt; </a:t>
            </a:r>
            <a:r>
              <a:rPr lang="en-US" sz="1200" b="1" dirty="0" err="1">
                <a:latin typeface="Consolas"/>
              </a:rPr>
              <a:t>elist</a:t>
            </a:r>
            <a:r>
              <a:rPr lang="en-US" sz="1200" b="1" dirty="0">
                <a:latin typeface="Consolas"/>
              </a:rPr>
              <a:t> = </a:t>
            </a:r>
            <a:r>
              <a:rPr lang="en-US" sz="1200" b="1" dirty="0" err="1">
                <a:latin typeface="Consolas"/>
              </a:rPr>
              <a:t>Arrays.asList</a:t>
            </a:r>
            <a:r>
              <a:rPr lang="en-US" sz="1200" b="1" dirty="0">
                <a:latin typeface="Consolas"/>
              </a:rPr>
              <a:t>(</a:t>
            </a:r>
          </a:p>
          <a:p>
            <a:r>
              <a:rPr lang="en-US" sz="1200" b="1" dirty="0">
                <a:latin typeface="Consolas"/>
              </a:rPr>
              <a:t>    new Employee("Jan", "Kowalski", 1000),</a:t>
            </a:r>
          </a:p>
          <a:p>
            <a:r>
              <a:rPr lang="en-US" sz="1200" b="1" dirty="0">
                <a:latin typeface="Consolas"/>
              </a:rPr>
              <a:t>    new Employee("Jan", "Malinowski", 1200),</a:t>
            </a:r>
          </a:p>
          <a:p>
            <a:r>
              <a:rPr lang="en-US" sz="1200" b="1" dirty="0">
                <a:latin typeface="Consolas"/>
              </a:rPr>
              <a:t>    new Employee("Jan", "Kowalski", 1400),</a:t>
            </a:r>
          </a:p>
          <a:p>
            <a:r>
              <a:rPr lang="en-US" sz="1200" b="1" dirty="0">
                <a:latin typeface="Consolas"/>
              </a:rPr>
              <a:t>    new Employee("Adam", "Kowalski", 3700)</a:t>
            </a:r>
          </a:p>
          <a:p>
            <a:r>
              <a:rPr lang="en-US" sz="1200" b="1" dirty="0">
                <a:latin typeface="Consolas"/>
              </a:rPr>
              <a:t>);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Collections.sort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System.out.println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);</a:t>
            </a:r>
          </a:p>
        </p:txBody>
      </p:sp>
      <p:sp>
        <p:nvSpPr>
          <p:cNvPr id="8" name="pole tekstowe 4"/>
          <p:cNvSpPr txBox="1"/>
          <p:nvPr/>
        </p:nvSpPr>
        <p:spPr>
          <a:xfrm>
            <a:off x="1795872" y="5818533"/>
            <a:ext cx="699241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[Adam Kowalski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37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00, Jan Kowalski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Jan Kowalski 1400, Jan Malinowski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1200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Comparator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35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 items based on different criteria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depending on what user currently needs?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 at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occasion we want to order Person instances based on surname and first name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at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other occasion based on salary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04108" y="2289066"/>
            <a:ext cx="853578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</a:t>
            </a: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object which enables specifying some rules for comparing instance of the given type</a:t>
            </a:r>
            <a:endParaRPr lang="pl-PL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04108" y="3318083"/>
            <a:ext cx="455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public interface Comparator&lt;T&gt; {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 compare(T object1, T object2);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  <a:ea typeface="Verdana" pitchFamily="34" charset="0"/>
                <a:cs typeface="Verdana" pitchFamily="34" charset="0"/>
              </a:rPr>
              <a:t>}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304108" y="4421430"/>
            <a:ext cx="8486973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Analogously to </a:t>
            </a:r>
            <a:r>
              <a:rPr lang="en-US" altLang="ja-JP" sz="1600" b="1" dirty="0" err="1">
                <a:solidFill>
                  <a:srgbClr val="FF0000"/>
                </a:solidFill>
                <a:latin typeface="Verdana"/>
              </a:rPr>
              <a:t>Comparable.compareTo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() method </a:t>
            </a:r>
            <a:r>
              <a:rPr lang="en-US" altLang="ja-JP" sz="1600" b="1" dirty="0" err="1">
                <a:solidFill>
                  <a:srgbClr val="FF0000"/>
                </a:solidFill>
                <a:latin typeface="Verdana"/>
              </a:rPr>
              <a:t>Comparator.compare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()</a:t>
            </a:r>
            <a:r>
              <a:rPr lang="en-US" altLang="ja-JP" sz="16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should return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number less than 0 if object1 should be placed before object2</a:t>
            </a: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integer number greater than 0 if object1 should be placed after object2</a:t>
            </a: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0 if object1 and object2 are considered to be equal for the given comparison rule</a:t>
            </a:r>
          </a:p>
        </p:txBody>
      </p:sp>
    </p:spTree>
    <p:extLst>
      <p:ext uri="{BB962C8B-B14F-4D97-AF65-F5344CB8AC3E}">
        <p14:creationId xmlns:p14="http://schemas.microsoft.com/office/powerpoint/2010/main" val="109700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A concept of Set in Java Collections Framework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19440" y="1052736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A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set must not contain duplicates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This entails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verifying whether set does not already contain element on each insertion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Since there may be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multiple insertion requests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search for set elements needs to be quick and efficient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19440" y="3473713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Efficient search methods supported in Java distribution by default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Hash table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HashSet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in Java</a:t>
            </a:r>
          </a:p>
          <a:p>
            <a:pPr marL="342900" indent="-342900">
              <a:buAutoNum type="arabicPeriod"/>
            </a:pP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Red-black tree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a balanced binary-search tree –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TreeSet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136677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Comparator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35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 object may be passed as an argument for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then elements of tree set will be sorted based on rules specified in Comparator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enabling sorting and binary search in Arrays and Collections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utility classes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TreeMap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specifying criteria for ordering keys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PriorityQueue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constructor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specifying the priority of elements in the queue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4365104"/>
            <a:ext cx="85357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 reversing natural order may be obtained with </a:t>
            </a:r>
            <a:r>
              <a:rPr lang="en-US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Collection.reverseOrder</a:t>
            </a:r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utility method</a:t>
            </a:r>
          </a:p>
        </p:txBody>
      </p:sp>
    </p:spTree>
    <p:extLst>
      <p:ext uri="{BB962C8B-B14F-4D97-AF65-F5344CB8AC3E}">
        <p14:creationId xmlns:p14="http://schemas.microsoft.com/office/powerpoint/2010/main" val="222028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8" y="1055638"/>
            <a:ext cx="8535784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NOTICE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implementation of Comparable&lt;T&gt; provided by </a:t>
            </a:r>
            <a:r>
              <a:rPr lang="en-US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java.lang.String</a:t>
            </a:r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take into account ordering rules for different localizations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8" y="2560836"/>
            <a:ext cx="8535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English alphabet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same as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alphabet of Latin language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Polish, German, French, Spanish, Portuguese, Italian, Czech, Slovak, Lithuanian, Swedish, Romanian and other languages whose cultures originally formed under the influence the Roman Catholic Church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some additional characters (ą, ę, ć, ä, ö, ü,  ç, ø, č, …)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Russian, Greek, Ukrainian, Belarussian, Bulgarian, Serbian and other languages originally formed by Eastern Orthodox Church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Cyrillic and Greek alphabets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304108" y="5334307"/>
            <a:ext cx="853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above languages –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to mention languages formed outside western civilization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have their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 alphabetical order of characters which is different from the Latin one</a:t>
            </a:r>
          </a:p>
        </p:txBody>
      </p:sp>
    </p:spTree>
    <p:extLst>
      <p:ext uri="{BB962C8B-B14F-4D97-AF65-F5344CB8AC3E}">
        <p14:creationId xmlns:p14="http://schemas.microsoft.com/office/powerpoint/2010/main" val="368851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8" y="1052736"/>
            <a:ext cx="853578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Collator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implementation of Comparator which takes into account character ordering rules specific for given language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8" y="2113704"/>
            <a:ext cx="853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get instance of a Collator for the given Locale with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Collator.getInstance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(Locale locale)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static method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304108" y="3043550"/>
            <a:ext cx="853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also specify our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Collator by creating an instance 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RuleBasedCollator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specifying requested character ordering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04108" y="3841850"/>
            <a:ext cx="853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String Norwegian = 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"&lt; a, A &lt; b, B &lt; c, C &lt; d, D &lt; e, E &lt; f, F &lt; g, G &lt; h, H &lt; 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, I" +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j, J &lt; k, K &lt; l, L &lt; m, M &lt; n, N &lt; o, O &lt; p, P &lt; q, Q &lt; r, R" +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s, S &lt; t, T &lt; u, U &lt; v, V &lt; w, W &lt; x, X &lt; y, Y &lt; z, Z" +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\u00E6, \u00C6" +     // Latin letter ae &amp; AE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\u00F8, \u00D8" +     // Latin letter o &amp; O with stroke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\u00E5 = a\u030A," +  // Latin letter a with ring above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  \u00C5 = A\u030A;" +  // Latin letter A with ring above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  aa, AA"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RuleBasedCollator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collator = 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new 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RuleBasedCollator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(Norwegian)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944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Sorting – natural order and alternative orders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"Natural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 order based on </a:t>
            </a:r>
            <a:r>
              <a:rPr lang="pl-PL" sz="1400" b="1" i="1" dirty="0" err="1">
                <a:solidFill>
                  <a:srgbClr val="2A00FF"/>
                </a:solidFill>
                <a:latin typeface="Consolas"/>
              </a:rPr>
              <a:t>Comparabl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e implementation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776149"/>
            <a:ext cx="8568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Natural</a:t>
            </a:r>
            <a:r>
              <a:rPr lang="en-US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 order based on Comparable implementation</a:t>
            </a:r>
          </a:p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[Adam Kowalski 5700, Jan Kowalski 3500, Jan Kowalski 1400, Jan Malinowski 3500]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8" y="2981270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Ordering based on salaries with Comparator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, 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Comparator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Employee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&gt;()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@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Override</a:t>
            </a:r>
            <a:endParaRPr lang="pl-PL" sz="1400" b="1" dirty="0">
              <a:solidFill>
                <a:srgbClr val="00B05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   public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 compare(Employee e1, Employee e2) {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return e1.getSalary() - e2.getSalary();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 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  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});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5070" y="5085184"/>
            <a:ext cx="8568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Ordering based on salaries with Comparator</a:t>
            </a:r>
            <a:endParaRPr lang="pl-PL" sz="1400" dirty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[Jan Kowalski 1400, Jan Kowalski 3500, Jan Malinowski 3500, Adam Kowalski 5700]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Sorting – natural order and alternative orders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80728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Reversed natural order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Collections.</a:t>
            </a:r>
            <a:r>
              <a:rPr lang="pl-PL" sz="14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sort</a:t>
            </a:r>
            <a:r>
              <a:rPr lang="pl-PL" sz="14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elist</a:t>
            </a:r>
            <a:r>
              <a:rPr lang="pl-PL" sz="14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, </a:t>
            </a:r>
            <a:r>
              <a:rPr lang="pl-PL" sz="14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Collections.reverseOrder</a:t>
            </a:r>
            <a:r>
              <a:rPr lang="pl-PL" sz="14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287524" y="1969676"/>
            <a:ext cx="8568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Reversed natural order</a:t>
            </a:r>
            <a:endParaRPr lang="pl-PL" sz="1400" dirty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[Jan Malinowski 3500, Jan Kowalski 1400, Jan Kowalski 3500, Adam Kowalski 5700]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18074" y="314096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"S</a:t>
            </a:r>
            <a:r>
              <a:rPr lang="en-US" sz="1400" b="1" i="1" dirty="0" err="1">
                <a:solidFill>
                  <a:srgbClr val="2A00FF"/>
                </a:solidFill>
                <a:latin typeface="Consolas"/>
              </a:rPr>
              <a:t>orting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 Polish diacritical characters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polskie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err="1">
                <a:solidFill>
                  <a:srgbClr val="2A00FF"/>
                </a:solidFill>
                <a:latin typeface="Consolas"/>
              </a:rPr>
              <a:t>z"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400" i="1" dirty="0" err="1">
                <a:solidFill>
                  <a:srgbClr val="2A00FF"/>
                </a:solidFill>
                <a:latin typeface="Consolas"/>
              </a:rPr>
              <a:t>"ę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"ź"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"b"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"ą"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Comparable implementation in String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(polskie);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polskie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Collator for Polish language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(polskie, 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Collator.getInstance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Locale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("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pl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")));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polskie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87524" y="5184695"/>
            <a:ext cx="856895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Sort</a:t>
            </a:r>
            <a:r>
              <a:rPr lang="en-US" sz="14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ing</a:t>
            </a:r>
            <a:r>
              <a:rPr lang="en-US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 Polish diacritical characters</a:t>
            </a:r>
          </a:p>
          <a:p>
            <a:r>
              <a:rPr lang="en-US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Comparable implementation in String</a:t>
            </a:r>
            <a:endParaRPr lang="pl-PL" sz="1400" dirty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[a, b, z, </a:t>
            </a:r>
            <a:r>
              <a:rPr lang="pl-PL" sz="1400" dirty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ą, ę, ź</a:t>
            </a:r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]</a:t>
            </a:r>
          </a:p>
          <a:p>
            <a:r>
              <a:rPr lang="en-US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Collator for Polish language</a:t>
            </a:r>
          </a:p>
          <a:p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[a, </a:t>
            </a:r>
            <a:r>
              <a:rPr lang="pl-PL" sz="1400" dirty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ą</a:t>
            </a:r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, b, </a:t>
            </a:r>
            <a:r>
              <a:rPr lang="pl-PL" sz="1400" dirty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ę</a:t>
            </a:r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, z, </a:t>
            </a:r>
            <a:r>
              <a:rPr lang="pl-PL" sz="1400" dirty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ź</a:t>
            </a:r>
            <a:r>
              <a:rPr lang="pl-PL" sz="1400" dirty="0">
                <a:latin typeface="Consolas" pitchFamily="49" charset="0"/>
                <a:ea typeface="Verdana" pitchFamily="34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3603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Implementing Comparator&lt;T&gt; with lambda expression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7" y="1127646"/>
            <a:ext cx="8535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Comparator&lt;T&gt; interface declares single method compare()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a </a:t>
            </a:r>
            <a:r>
              <a:rPr lang="en-US" sz="1600" b="1" u="sng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 interface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Comparator&lt;T&gt; can be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implemented with a lambda expression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7" y="2694399"/>
            <a:ext cx="8535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Collections.sort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new Comparator&lt;Employee&gt;()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@Override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compare(Employee e1, Employee e2)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return e1.getSalary() - e2.getSalary();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Collections.sort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(e1, e2) -&gt; e1.getSalary() - e2.getSalary()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91817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List&lt;T&gt; sort()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7" y="1378482"/>
            <a:ext cx="853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8 interface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java.util.List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 provides a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method sort()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works in the same way as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Collections.sort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but enables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compact invocation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7" y="2550383"/>
            <a:ext cx="853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F0"/>
                </a:solidFill>
                <a:latin typeface="Consolas"/>
              </a:rPr>
              <a:t>elist.sort</a:t>
            </a:r>
            <a:r>
              <a:rPr lang="en-US" sz="1400" b="1" dirty="0">
                <a:solidFill>
                  <a:srgbClr val="00B0F0"/>
                </a:solidFill>
                <a:latin typeface="Consolas"/>
              </a:rPr>
              <a:t>( (e1, e2) -&gt; e1.getSalary() - e2.getSalary() );</a:t>
            </a:r>
          </a:p>
        </p:txBody>
      </p:sp>
    </p:spTree>
    <p:extLst>
      <p:ext uri="{BB962C8B-B14F-4D97-AF65-F5344CB8AC3E}">
        <p14:creationId xmlns:p14="http://schemas.microsoft.com/office/powerpoint/2010/main" val="2334017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Comparator&lt;T&gt; – static and default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04107" y="908720"/>
            <a:ext cx="853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8 interface </a:t>
            </a:r>
            <a:r>
              <a:rPr lang="en-US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Comparator&lt;T&gt; provides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06055"/>
              </p:ext>
            </p:extLst>
          </p:nvPr>
        </p:nvGraphicFramePr>
        <p:xfrm>
          <a:off x="304107" y="1412776"/>
          <a:ext cx="853578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static/default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 functionality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naturalOrder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comparator for natural order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reverseOrder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a comparator for reversed natural order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</a:t>
                      </a:r>
                      <a:r>
                        <a:rPr lang="en-US" baseline="0" dirty="0"/>
                        <a:t> a Comparator&lt;T&gt; instance which reverses order defined the given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comparing(Function)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comparator based on</a:t>
                      </a:r>
                      <a:r>
                        <a:rPr lang="en-US" baseline="0" dirty="0"/>
                        <a:t> provided Function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thenComparing</a:t>
                      </a:r>
                      <a:r>
                        <a:rPr lang="en-US" dirty="0"/>
                        <a:t>(Comparator)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  <a:r>
                        <a:rPr lang="en-US" baseline="0" dirty="0"/>
                        <a:t>s a composite </a:t>
                      </a:r>
                      <a:r>
                        <a:rPr lang="en-US" dirty="0"/>
                        <a:t>Comparator&lt;T&gt; comparing based on rules</a:t>
                      </a:r>
                      <a:r>
                        <a:rPr lang="en-US" baseline="0" dirty="0"/>
                        <a:t> provided by the current one (this) and the one passed as an argument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thenComparing</a:t>
                      </a:r>
                      <a:r>
                        <a:rPr lang="en-US" dirty="0"/>
                        <a:t>(Function)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a composite Comparator&lt;T&gt; comparing based on rules provided</a:t>
                      </a:r>
                      <a:r>
                        <a:rPr lang="en-US" baseline="0" dirty="0"/>
                        <a:t> by the current one (this) and the Function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Comparator&lt;T&gt;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 (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"Malinowski"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1400),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"Adam"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5700)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comp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e1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e1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.getSalary() -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.getSalary()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>
              <a:solidFill>
                <a:srgbClr val="3F7F5F"/>
              </a:solidFill>
              <a:latin typeface="Consolas"/>
            </a:endParaRPr>
          </a:p>
          <a:p>
            <a:endParaRPr lang="pl-PL" sz="1400" dirty="0"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comparators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i="1" u="sng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Comparator.</a:t>
            </a:r>
            <a:r>
              <a:rPr lang="pl-PL" sz="1400" b="1" i="1" dirty="0" err="1">
                <a:solidFill>
                  <a:srgbClr val="00B050"/>
                </a:solidFill>
                <a:latin typeface="Consolas"/>
              </a:rPr>
              <a:t>naturalOrder</a:t>
            </a:r>
            <a:r>
              <a:rPr lang="pl-PL" sz="1400" b="1" i="1" dirty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Comparator.</a:t>
            </a:r>
            <a:r>
              <a:rPr lang="pl-PL" sz="14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reverseOrder</a:t>
            </a:r>
            <a:r>
              <a:rPr lang="pl-PL" sz="14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comp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comp.reversed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Comparator&lt;? super Employee&gt; comparator in comparators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elist.sort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(comparator);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Comparator&lt;T&gt;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2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200" i="1" dirty="0">
                <a:solidFill>
                  <a:srgbClr val="000000"/>
                </a:solidFill>
                <a:latin typeface="Consolas"/>
              </a:rPr>
              <a:t> (</a:t>
            </a:r>
            <a:endParaRPr lang="en-US" sz="12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"Malinowski"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1400),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"Adam"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5700),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"Adam"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nsolas"/>
              </a:rPr>
              <a:t>Abacki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5700)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srgbClr val="6A3E3E"/>
              </a:solidFill>
              <a:latin typeface="Consolas"/>
            </a:endParaRPr>
          </a:p>
          <a:p>
            <a:r>
              <a:rPr lang="pl-PL" sz="1200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00B050"/>
                </a:solidFill>
                <a:latin typeface="Consolas"/>
              </a:rPr>
              <a:t>Comparator.</a:t>
            </a:r>
            <a:r>
              <a:rPr lang="pl-PL" sz="1200" b="1" i="1" dirty="0" err="1">
                <a:solidFill>
                  <a:srgbClr val="00B050"/>
                </a:solidFill>
                <a:latin typeface="Consolas"/>
              </a:rPr>
              <a:t>comparing</a:t>
            </a:r>
            <a:r>
              <a:rPr lang="pl-PL" sz="1200" b="1" i="1" dirty="0">
                <a:solidFill>
                  <a:srgbClr val="00B050"/>
                </a:solidFill>
                <a:latin typeface="Consolas"/>
              </a:rPr>
              <a:t>(e -&gt; </a:t>
            </a:r>
            <a:r>
              <a:rPr lang="pl-PL" sz="1200" b="1" i="1" dirty="0" err="1">
                <a:solidFill>
                  <a:srgbClr val="00B050"/>
                </a:solidFill>
                <a:latin typeface="Consolas"/>
              </a:rPr>
              <a:t>e.getSalary</a:t>
            </a:r>
            <a:r>
              <a:rPr lang="pl-PL" sz="1200" b="1" i="1" dirty="0">
                <a:solidFill>
                  <a:srgbClr val="00B050"/>
                </a:solidFill>
                <a:latin typeface="Consolas"/>
              </a:rPr>
              <a:t>())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>
              <a:latin typeface="Consolas"/>
            </a:endParaRPr>
          </a:p>
          <a:p>
            <a:r>
              <a:rPr lang="pl-PL" sz="1200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00B050"/>
                </a:solidFill>
                <a:latin typeface="Consolas"/>
              </a:rPr>
              <a:t>Comparator.</a:t>
            </a:r>
            <a:r>
              <a:rPr lang="pl-PL" sz="1200" b="1" i="1" dirty="0" err="1">
                <a:solidFill>
                  <a:srgbClr val="00B050"/>
                </a:solidFill>
                <a:latin typeface="Consolas"/>
              </a:rPr>
              <a:t>comparing</a:t>
            </a:r>
            <a:r>
              <a:rPr lang="pl-PL" sz="1200" b="1" i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rgbClr val="00B050"/>
                </a:solidFill>
                <a:latin typeface="Consolas"/>
              </a:rPr>
              <a:t>Employee</a:t>
            </a:r>
            <a:r>
              <a:rPr lang="pl-PL" sz="1200" b="1" i="1" dirty="0">
                <a:solidFill>
                  <a:srgbClr val="00B050"/>
                </a:solidFill>
                <a:latin typeface="Consolas"/>
              </a:rPr>
              <a:t>::</a:t>
            </a:r>
            <a:r>
              <a:rPr lang="pl-PL" sz="1200" b="1" i="1" dirty="0" err="1">
                <a:solidFill>
                  <a:srgbClr val="00B050"/>
                </a:solidFill>
                <a:latin typeface="Consolas"/>
              </a:rPr>
              <a:t>getSalary</a:t>
            </a:r>
            <a:r>
              <a:rPr lang="pl-PL" sz="1200" b="1" i="1" dirty="0">
                <a:solidFill>
                  <a:srgbClr val="00B050"/>
                </a:solidFill>
                <a:latin typeface="Consolas"/>
              </a:rPr>
              <a:t>)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>
              <a:latin typeface="Consolas"/>
            </a:endParaRPr>
          </a:p>
          <a:p>
            <a:r>
              <a:rPr lang="pl-PL" sz="1200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Comparator.</a:t>
            </a:r>
            <a:r>
              <a:rPr lang="pl-PL" sz="12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comparing</a:t>
            </a:r>
            <a:r>
              <a:rPr lang="pl-PL" sz="12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getFirstName</a:t>
            </a:r>
            <a:r>
              <a:rPr lang="pl-PL" sz="12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     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.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thenComparing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 (e1,e2) -&gt; e1.getSalary() - e2.getSalary())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>
              <a:latin typeface="Consolas"/>
            </a:endParaRPr>
          </a:p>
          <a:p>
            <a:r>
              <a:rPr lang="pl-PL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>
              <a:latin typeface="Consolas"/>
            </a:endParaRPr>
          </a:p>
          <a:p>
            <a:r>
              <a:rPr lang="pl-PL" sz="1200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Comparator.</a:t>
            </a:r>
            <a:r>
              <a:rPr lang="pl-PL" sz="12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comparing</a:t>
            </a:r>
            <a:r>
              <a:rPr lang="pl-PL" sz="12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getSalary</a:t>
            </a:r>
            <a:r>
              <a:rPr lang="pl-PL" sz="12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     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.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thenComparing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getFirstName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     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.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thenComparing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getLastName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23528" y="5445224"/>
            <a:ext cx="84609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[Jan Kowalski 1400, Jan Kowalski 3500, Jan Malinowski 3500, Adam Kowalski 5700, Adam Abacki 5700]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[Jan Kowalski 1400, Jan Kowalski 3500, Jan Malinowski 3500, Adam Kowalski 5700, Adam Abacki 5700]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[Adam Kowalski 5700, Adam Abacki 5700, Jan Kowalski 1400, Jan Kowalski 3500, Jan Malinowski 3500]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[Jan Kowalski 1400, Jan Kowalski 3500, Jan Malinowski 3500, Adam Abacki 5700, Adam Kowalski 5700]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Hash table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19440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Hash table is a data structure designed for quick and efficient searching for an element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Hash table is a type of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associative array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a data structure which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maps key to values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So called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hash code / hash value / hash sum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(an integer number) is computed for each element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Hash code is a foundation for calculating position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the given element should be put in the array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 most cases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modulo (%) operator is used to get array index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Hash table concept assumes that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multiple values may be put at the same index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(1) either the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same hash code value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or (2)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hash code modulo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Therefore at index there should be a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bucket/bin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 may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store multiple values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in the simplest implementation it may be a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linked list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Ordered and navigable sets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&lt;T&gt;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ordered set based on</a:t>
            </a:r>
            <a:r>
              <a:rPr lang="pl-PL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red-black tree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balanced binary search tree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465" y="836712"/>
            <a:ext cx="4244975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6"/>
          <p:cNvSpPr txBox="1"/>
          <p:nvPr/>
        </p:nvSpPr>
        <p:spPr>
          <a:xfrm>
            <a:off x="323528" y="3759284"/>
            <a:ext cx="8496944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HashSet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requires implementations of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hashCode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define how items are added and searched</a:t>
            </a:r>
          </a:p>
        </p:txBody>
      </p:sp>
      <p:sp>
        <p:nvSpPr>
          <p:cNvPr id="9" name="pole tekstowe 6"/>
          <p:cNvSpPr txBox="1"/>
          <p:nvPr/>
        </p:nvSpPr>
        <p:spPr>
          <a:xfrm>
            <a:off x="323528" y="4920704"/>
            <a:ext cx="8496944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&lt;T&gt; requires implementations of either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Comparable&lt;T&gt;.</a:t>
            </a:r>
            <a:r>
              <a:rPr lang="en-US" sz="1600" b="1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compareTo</a:t>
            </a:r>
            <a:r>
              <a:rPr lang="en-US" sz="16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Comparator&lt;T&gt;.compare()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3"/>
          <p:cNvSpPr txBox="1"/>
          <p:nvPr/>
        </p:nvSpPr>
        <p:spPr>
          <a:xfrm>
            <a:off x="323528" y="1037393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Set&lt;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TreeSet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&lt;T&gt;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7" y="5230337"/>
            <a:ext cx="849694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We </a:t>
            </a:r>
            <a:r>
              <a:rPr lang="en-US" sz="1600" b="1" dirty="0">
                <a:solidFill>
                  <a:srgbClr val="FF0000"/>
                </a:solidFill>
              </a:rPr>
              <a:t>lost an employee because more than one employee earns 3500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627784" y="1639007"/>
            <a:ext cx="6192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/>
              </a:rPr>
              <a:t>[Adam Kowalski 5700, Jan Kowalski 1400, Jan Malinowski 3500]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364502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&lt;&gt;( (e1, e2) -&gt; e1.getSalary() - e2.getSalary());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tset.addAll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11" name="pole tekstowe 3"/>
          <p:cNvSpPr txBox="1"/>
          <p:nvPr/>
        </p:nvSpPr>
        <p:spPr>
          <a:xfrm>
            <a:off x="2620216" y="4528830"/>
            <a:ext cx="620025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/>
              </a:rPr>
              <a:t>[Jan Kowalski 1400, Jan Malinowski 3500, Adam Kowalski 5700]</a:t>
            </a:r>
          </a:p>
        </p:txBody>
      </p:sp>
      <p:sp>
        <p:nvSpPr>
          <p:cNvPr id="12" name="pole tekstowe 6"/>
          <p:cNvSpPr txBox="1"/>
          <p:nvPr/>
        </p:nvSpPr>
        <p:spPr>
          <a:xfrm>
            <a:off x="315960" y="2226350"/>
            <a:ext cx="85045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We </a:t>
            </a:r>
            <a:r>
              <a:rPr lang="en-US" sz="1600" b="1" dirty="0">
                <a:solidFill>
                  <a:srgbClr val="FF0000"/>
                </a:solidFill>
              </a:rPr>
              <a:t>lost an employee because we have two people called “Jan Kowalski”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pole tekstowe 6"/>
          <p:cNvSpPr txBox="1"/>
          <p:nvPr/>
        </p:nvSpPr>
        <p:spPr>
          <a:xfrm>
            <a:off x="323528" y="104402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defining custom comparators we need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that all instances of the given type are distinguishable based on appropriate properties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How to define comparators?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219150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&lt;&gt;(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(e1, e2) -&gt; 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 r = e1.getLastName().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compareTo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(e2.getLastName());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if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 (r == 0) {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 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r = e1.getFirstName().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compareTo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(e2.getFirstName());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if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 (r == 0) {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 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r = e1.getSalary() - e2.getSalary();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return r;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pole tekstowe 6"/>
          <p:cNvSpPr txBox="1"/>
          <p:nvPr/>
        </p:nvSpPr>
        <p:spPr>
          <a:xfrm>
            <a:off x="323528" y="105041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classes should be defined in such a way that their instances could be stored in Java set implementations – i.e.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HashSet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 or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Custom classes and Java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6"/>
          <p:cNvSpPr txBox="1"/>
          <p:nvPr/>
        </p:nvSpPr>
        <p:spPr>
          <a:xfrm>
            <a:off x="345407" y="196328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we should ensure that our custom classes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consistently define methods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hashCode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</a:t>
            </a:r>
          </a:p>
          <a:p>
            <a:pPr marL="342900" indent="-342900">
              <a:buAutoNum type="arabicPeriod"/>
            </a:pPr>
            <a:r>
              <a:rPr lang="en-US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compareTo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10" name="pole tekstowe 6"/>
          <p:cNvSpPr txBox="1"/>
          <p:nvPr/>
        </p:nvSpPr>
        <p:spPr>
          <a:xfrm>
            <a:off x="323528" y="371703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 definition of the above methods mean that when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returns true then </a:t>
            </a:r>
            <a:r>
              <a:rPr lang="en-US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compareTo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returns 0, and </a:t>
            </a:r>
            <a:r>
              <a:rPr lang="en-US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hashCode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returns the same value for both objects</a:t>
            </a:r>
          </a:p>
        </p:txBody>
      </p:sp>
      <p:sp>
        <p:nvSpPr>
          <p:cNvPr id="11" name="pole tekstowe 6"/>
          <p:cNvSpPr txBox="1"/>
          <p:nvPr/>
        </p:nvSpPr>
        <p:spPr>
          <a:xfrm>
            <a:off x="323528" y="4913580"/>
            <a:ext cx="8496944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NOTICE</a:t>
            </a:r>
          </a:p>
          <a:p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performance reasons </a:t>
            </a:r>
            <a:r>
              <a:rPr lang="en-US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HashSet&lt;</a:t>
            </a:r>
            <a:r>
              <a:rPr lang="en-US" sz="1600" b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implementation uses </a:t>
            </a:r>
            <a:r>
              <a:rPr lang="en-US" sz="1600" b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TreeSet</a:t>
            </a:r>
            <a:r>
              <a:rPr lang="en-US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1600" b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for buckets</a:t>
            </a:r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type replacing </a:t>
            </a:r>
            <a:r>
              <a:rPr lang="en-US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implements Comparable</a:t>
            </a: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949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Other useful 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SortedSet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29400"/>
              </p:ext>
            </p:extLst>
          </p:nvPr>
        </p:nvGraphicFramePr>
        <p:xfrm>
          <a:off x="323528" y="1425952"/>
          <a:ext cx="849694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provided</a:t>
                      </a:r>
                      <a:r>
                        <a:rPr lang="en-US" baseline="0" dirty="0"/>
                        <a:t> functionality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headSet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subset containing all elements strictly</a:t>
                      </a:r>
                      <a:r>
                        <a:rPr lang="en-US" baseline="0" dirty="0"/>
                        <a:t> less than the given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tailSet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subset containing</a:t>
                      </a:r>
                      <a:r>
                        <a:rPr lang="en-US" baseline="0" dirty="0"/>
                        <a:t> all elements strictly greater than the given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subSet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 from, 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 to)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subset from “from” (inclusive)</a:t>
                      </a:r>
                      <a:r>
                        <a:rPr lang="en-US" baseline="0" dirty="0"/>
                        <a:t> to “to” (exclusive)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Other useful 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NavigableSet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78900"/>
              </p:ext>
            </p:extLst>
          </p:nvPr>
        </p:nvGraphicFramePr>
        <p:xfrm>
          <a:off x="323528" y="1425952"/>
          <a:ext cx="849694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provided</a:t>
                      </a:r>
                      <a:r>
                        <a:rPr lang="en-US" baseline="0" dirty="0"/>
                        <a:t> functionality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higher(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element which is strictly</a:t>
                      </a:r>
                      <a:r>
                        <a:rPr lang="en-US" baseline="0" dirty="0"/>
                        <a:t> greater than the given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element which strictly less than the given</a:t>
                      </a:r>
                      <a:r>
                        <a:rPr lang="en-US" baseline="0" dirty="0"/>
                        <a:t>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ceiling(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element</a:t>
                      </a:r>
                      <a:r>
                        <a:rPr lang="en-US" baseline="0" dirty="0"/>
                        <a:t> which is greater than or equal to the given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element which</a:t>
                      </a:r>
                      <a:r>
                        <a:rPr lang="en-US" baseline="0" dirty="0"/>
                        <a:t> is less than or equal to the given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Hash table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532" y="958093"/>
            <a:ext cx="84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 Java we compute hash code with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hashCode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()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method of the particular class returning an integer value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hashCode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() method should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return the same value based on item content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e.g. the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same string values should generate the same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hashCode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()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h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131" y="3068960"/>
            <a:ext cx="4346349" cy="3096344"/>
          </a:xfrm>
          <a:prstGeom prst="rect">
            <a:avLst/>
          </a:prstGeom>
          <a:ln>
            <a:noFill/>
          </a:ln>
        </p:spPr>
      </p:pic>
      <p:sp>
        <p:nvSpPr>
          <p:cNvPr id="8" name="pole tekstowe 7"/>
          <p:cNvSpPr txBox="1"/>
          <p:nvPr/>
        </p:nvSpPr>
        <p:spPr>
          <a:xfrm>
            <a:off x="395536" y="2636912"/>
            <a:ext cx="4032448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Strings: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"a", "b", "c", "d", "e", "f'", "g", "h", "i"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are put in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 buckets implemented as linked lists</a:t>
            </a:r>
            <a:endParaRPr lang="pl-PL" sz="16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97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6 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b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98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0 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c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99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 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d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100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 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2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101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3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f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102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4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g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103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5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h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104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6</a:t>
            </a:r>
          </a:p>
          <a:p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105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: 0 </a:t>
            </a:r>
          </a:p>
        </p:txBody>
      </p:sp>
      <p:sp>
        <p:nvSpPr>
          <p:cNvPr id="9" name="Strzałka w prawo 8"/>
          <p:cNvSpPr/>
          <p:nvPr/>
        </p:nvSpPr>
        <p:spPr>
          <a:xfrm>
            <a:off x="3851920" y="378904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and </a:t>
            </a:r>
            <a:r>
              <a:rPr lang="pl-PL" sz="2400" dirty="0" err="1">
                <a:ea typeface="Verdana" pitchFamily="34" charset="0"/>
                <a:cs typeface="Verdana" pitchFamily="34" charset="0"/>
              </a:rPr>
              <a:t>equals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98072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For 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“h” (ASCII 104)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we have to 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calculate hash code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and then 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the index in the array (6)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Since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at position 6 “a” value is already stored we have to compare “h” with “a” using equals()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Therefore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in addition to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hashCode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() we need to define equals() correspondingly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both methods must be consistent – i.e.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must take into account the same fields of objects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8" y="3717032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  <a:latin typeface="Verdana"/>
              </a:rPr>
              <a:t>if </a:t>
            </a:r>
            <a:r>
              <a:rPr lang="en-US" altLang="ja-JP" sz="2000" b="1" dirty="0" err="1">
                <a:solidFill>
                  <a:srgbClr val="00B050"/>
                </a:solidFill>
                <a:latin typeface="Verdana"/>
              </a:rPr>
              <a:t>a.equals</a:t>
            </a:r>
            <a:r>
              <a:rPr lang="en-US" altLang="ja-JP" sz="2000" b="1" dirty="0">
                <a:solidFill>
                  <a:srgbClr val="00B050"/>
                </a:solidFill>
                <a:latin typeface="Verdana"/>
              </a:rPr>
              <a:t>(b)</a:t>
            </a:r>
            <a:r>
              <a:rPr lang="en-US" altLang="ja-JP" sz="2000" b="1" dirty="0">
                <a:solidFill>
                  <a:srgbClr val="FF0000"/>
                </a:solidFill>
                <a:latin typeface="Verdana"/>
              </a:rPr>
              <a:t> then </a:t>
            </a:r>
            <a:r>
              <a:rPr lang="en-US" altLang="ja-JP" sz="2000" b="1" dirty="0" err="1">
                <a:solidFill>
                  <a:srgbClr val="00B050"/>
                </a:solidFill>
                <a:latin typeface="Verdana"/>
              </a:rPr>
              <a:t>a.hashCode</a:t>
            </a:r>
            <a:r>
              <a:rPr lang="en-US" altLang="ja-JP" sz="2000" b="1" dirty="0">
                <a:solidFill>
                  <a:srgbClr val="00B050"/>
                </a:solidFill>
                <a:latin typeface="Verdana"/>
              </a:rPr>
              <a:t>() == </a:t>
            </a:r>
            <a:r>
              <a:rPr lang="en-US" altLang="ja-JP" sz="2000" b="1" dirty="0" err="1">
                <a:solidFill>
                  <a:srgbClr val="00B050"/>
                </a:solidFill>
                <a:latin typeface="Verdana"/>
              </a:rPr>
              <a:t>b.hashCode</a:t>
            </a:r>
            <a:r>
              <a:rPr lang="en-US" altLang="ja-JP" sz="2000" b="1" dirty="0">
                <a:solidFill>
                  <a:srgbClr val="00B050"/>
                </a:solidFill>
                <a:latin typeface="Verdana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and equals() – important notice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1480716"/>
            <a:ext cx="835292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Verdana"/>
              </a:rPr>
              <a:t>Both </a:t>
            </a:r>
            <a:r>
              <a:rPr lang="en-US" altLang="ja-JP" dirty="0" err="1">
                <a:solidFill>
                  <a:srgbClr val="000000"/>
                </a:solidFill>
                <a:latin typeface="Verdana"/>
              </a:rPr>
              <a:t>hashCode</a:t>
            </a:r>
            <a:r>
              <a:rPr lang="en-US" altLang="ja-JP" dirty="0">
                <a:solidFill>
                  <a:srgbClr val="000000"/>
                </a:solidFill>
                <a:latin typeface="Verdana"/>
              </a:rPr>
              <a:t>() and equals() methods are </a:t>
            </a:r>
            <a:r>
              <a:rPr lang="en-US" altLang="ja-JP" b="1" dirty="0">
                <a:solidFill>
                  <a:srgbClr val="FF0000"/>
                </a:solidFill>
                <a:latin typeface="Verdana"/>
              </a:rPr>
              <a:t>well defined in Java standard classes</a:t>
            </a:r>
            <a:br>
              <a:rPr lang="ja-JP" altLang="en-US" dirty="0">
                <a:solidFill>
                  <a:srgbClr val="000000"/>
                </a:solidFill>
                <a:latin typeface="Verdana"/>
              </a:rPr>
            </a:br>
            <a:br>
              <a:rPr lang="ja-JP" altLang="en-US" dirty="0">
                <a:solidFill>
                  <a:srgbClr val="000000"/>
                </a:solidFill>
                <a:latin typeface="Verdana"/>
              </a:rPr>
            </a:br>
            <a:r>
              <a:rPr lang="en-US" altLang="ja-JP" b="1" dirty="0">
                <a:solidFill>
                  <a:srgbClr val="000000"/>
                </a:solidFill>
                <a:latin typeface="Verdana"/>
              </a:rPr>
              <a:t>While creating our custom classes we need to take care of correct definitions of</a:t>
            </a:r>
            <a:endParaRPr lang="pl-PL" altLang="ja-JP" b="1" dirty="0">
              <a:solidFill>
                <a:srgbClr val="000000"/>
              </a:solidFill>
              <a:latin typeface="Verdana"/>
            </a:endParaRPr>
          </a:p>
          <a:p>
            <a:pPr algn="ctr"/>
            <a:endParaRPr lang="pl-PL" altLang="ja-JP" b="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pl-PL" altLang="ja-JP" b="1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pl-PL" altLang="ja-JP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b="1" dirty="0" err="1">
                <a:solidFill>
                  <a:srgbClr val="000000"/>
                </a:solidFill>
                <a:latin typeface="Verdana"/>
              </a:rPr>
              <a:t>hashCode</a:t>
            </a:r>
            <a:r>
              <a:rPr lang="pl-PL" altLang="ja-JP" b="1" dirty="0">
                <a:solidFill>
                  <a:srgbClr val="000000"/>
                </a:solidFill>
                <a:latin typeface="Verdana"/>
              </a:rPr>
              <a:t>()</a:t>
            </a:r>
            <a:endParaRPr lang="en-US" altLang="ja-JP" b="1" dirty="0">
              <a:solidFill>
                <a:srgbClr val="000000"/>
              </a:solidFill>
              <a:latin typeface="Verdana"/>
            </a:endParaRPr>
          </a:p>
          <a:p>
            <a:endParaRPr lang="en-US" altLang="ja-JP" b="1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Verdana"/>
              </a:rPr>
              <a:t>2. </a:t>
            </a:r>
            <a:r>
              <a:rPr lang="pl-PL" altLang="ja-JP" b="1" dirty="0" err="1">
                <a:solidFill>
                  <a:srgbClr val="000000"/>
                </a:solidFill>
                <a:latin typeface="Verdana"/>
              </a:rPr>
              <a:t>boolean</a:t>
            </a:r>
            <a:r>
              <a:rPr lang="pl-PL" altLang="ja-JP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b="1" dirty="0" err="1">
                <a:solidFill>
                  <a:srgbClr val="000000"/>
                </a:solidFill>
                <a:latin typeface="Verdana"/>
              </a:rPr>
              <a:t>equals</a:t>
            </a:r>
            <a:r>
              <a:rPr lang="pl-PL" altLang="ja-JP" b="1" dirty="0">
                <a:solidFill>
                  <a:srgbClr val="000000"/>
                </a:solidFill>
                <a:latin typeface="Verdana"/>
              </a:rPr>
              <a:t>(Object).</a:t>
            </a:r>
            <a:endParaRPr lang="pl-P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and equals() – standard approach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1179329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code is calculated based on field values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for reference type fields we use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method of corresponding classes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--- i.e. types of fields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REMEMBER TO ENSURE UNIFORM OUTPUT VALUES FOR THE EXPECTED INPUT</a:t>
            </a:r>
            <a:endParaRPr lang="pl-PL" altLang="ja-JP" sz="14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23528" y="3052698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using </a:t>
            </a:r>
            <a:r>
              <a:rPr lang="en-US" altLang="ja-JP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operator allows comparison along the inheritance</a:t>
            </a:r>
          </a:p>
          <a:p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hierarchy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then equals does not ensure that we compare instance of the same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class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!= 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obj.getClass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otherwise result depends on comparison of particular fields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() and equals() – IDE generation support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4968552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300" b="1" dirty="0">
              <a:solidFill>
                <a:srgbClr val="000000"/>
              </a:solidFill>
              <a:latin typeface="Consolas"/>
            </a:endParaRPr>
          </a:p>
          <a:p>
            <a:endParaRPr lang="pl-PL" sz="13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3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3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>
                <a:solidFill>
                  <a:srgbClr val="0000C0"/>
                </a:solidFill>
                <a:latin typeface="Consolas"/>
              </a:rPr>
              <a:t>salary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300" dirty="0"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Employee(String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fn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300" b="1" dirty="0">
                <a:solidFill>
                  <a:srgbClr val="6A3E3E"/>
                </a:solidFill>
                <a:latin typeface="Consolas"/>
              </a:rPr>
              <a:t>ln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sal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300" dirty="0" err="1">
                <a:solidFill>
                  <a:srgbClr val="6A3E3E"/>
                </a:solidFill>
                <a:latin typeface="Consolas"/>
              </a:rPr>
              <a:t>ln</a:t>
            </a:r>
            <a:r>
              <a:rPr lang="pl-PL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300" dirty="0" err="1">
                <a:solidFill>
                  <a:srgbClr val="6A3E3E"/>
                </a:solidFill>
                <a:latin typeface="Consolas"/>
              </a:rPr>
              <a:t>fn</a:t>
            </a:r>
            <a:r>
              <a:rPr lang="pl-PL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dirty="0" err="1">
                <a:solidFill>
                  <a:srgbClr val="0000C0"/>
                </a:solidFill>
                <a:latin typeface="Consolas"/>
              </a:rPr>
              <a:t>salary</a:t>
            </a:r>
            <a:r>
              <a:rPr lang="pl-PL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300" dirty="0" err="1">
                <a:solidFill>
                  <a:srgbClr val="6A3E3E"/>
                </a:solidFill>
                <a:latin typeface="Consolas"/>
              </a:rPr>
              <a:t>sal</a:t>
            </a:r>
            <a:r>
              <a:rPr lang="pl-PL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getLastName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() {  </a:t>
            </a:r>
            <a:endParaRPr lang="pl-PL" sz="13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3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; </a:t>
            </a:r>
            <a:endParaRPr lang="pl-PL" sz="13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3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getFirstName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() {</a:t>
            </a:r>
            <a:endParaRPr lang="pl-PL" sz="13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3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getSalary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() {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l-PL" sz="1300" dirty="0">
              <a:latin typeface="Consolas"/>
            </a:endParaRPr>
          </a:p>
          <a:p>
            <a:endParaRPr lang="pl-PL" sz="1300" dirty="0">
              <a:latin typeface="Consolas"/>
            </a:endParaRP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3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3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3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3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l-PL" sz="1300" b="1" dirty="0">
                <a:solidFill>
                  <a:srgbClr val="000000"/>
                </a:solidFill>
                <a:latin typeface="Consolas"/>
              </a:rPr>
              <a:t>    + </a:t>
            </a:r>
            <a:r>
              <a:rPr lang="pl-PL" sz="1300" b="1" dirty="0" err="1">
                <a:solidFill>
                  <a:srgbClr val="0000C0"/>
                </a:solidFill>
                <a:latin typeface="Consolas"/>
              </a:rPr>
              <a:t>salary</a:t>
            </a:r>
            <a:r>
              <a:rPr lang="pl-PL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3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genEqH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3274" y="2564904"/>
            <a:ext cx="4313208" cy="3588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() and equals() – Eclipse generated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87524" y="1196752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hashCode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final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prime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 31;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result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prime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((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? 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: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.hashCode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prime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((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? 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: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.hashCode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result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4570</Words>
  <Application>Microsoft Office PowerPoint</Application>
  <PresentationFormat>Pokaz na ekranie (4:3)</PresentationFormat>
  <Paragraphs>516</Paragraphs>
  <Slides>35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Calibri</vt:lpstr>
      <vt:lpstr>Consolas</vt:lpstr>
      <vt:lpstr>Verdana</vt:lpstr>
      <vt:lpstr>Motyw pakietu Office</vt:lpstr>
      <vt:lpstr>Collections  Sets Element comparison and ordering 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225</cp:revision>
  <dcterms:created xsi:type="dcterms:W3CDTF">2014-11-19T15:38:20Z</dcterms:created>
  <dcterms:modified xsi:type="dcterms:W3CDTF">2018-11-30T10:46:12Z</dcterms:modified>
</cp:coreProperties>
</file>