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82" r:id="rId3"/>
    <p:sldId id="283" r:id="rId4"/>
    <p:sldId id="284" r:id="rId5"/>
    <p:sldId id="29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8" r:id="rId16"/>
    <p:sldId id="268" r:id="rId17"/>
    <p:sldId id="271" r:id="rId18"/>
    <p:sldId id="299" r:id="rId19"/>
    <p:sldId id="303" r:id="rId20"/>
    <p:sldId id="302" r:id="rId21"/>
    <p:sldId id="269" r:id="rId22"/>
    <p:sldId id="270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0" r:id="rId31"/>
    <p:sldId id="286" r:id="rId32"/>
    <p:sldId id="287" r:id="rId33"/>
    <p:sldId id="300" r:id="rId34"/>
    <p:sldId id="289" r:id="rId35"/>
    <p:sldId id="290" r:id="rId36"/>
    <p:sldId id="301" r:id="rId37"/>
    <p:sldId id="293" r:id="rId38"/>
    <p:sldId id="294" r:id="rId3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46790-37A0-42E1-858F-3B788EFA4148}" type="datetimeFigureOut">
              <a:rPr lang="pl-PL" smtClean="0"/>
              <a:t>24.11.2017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D494F-4E7A-4103-8487-B352DAA12E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853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D494F-4E7A-4103-8487-B352DAA12EA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36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9240-F878-4582-8288-45A4D5089C65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FFD7-AD36-4428-BC7F-19464A29DB01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45E9-8609-4113-84C7-F7876F508A9A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105D-8A57-44DE-B7EF-D50F16F8A941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E81E-7BDA-4DFD-8244-73617C7BCEA5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9FF13-D4CB-45A0-8149-0A663246B535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925F-0C92-438A-8F5E-83EC41D6A910}" type="datetime1">
              <a:rPr lang="pl-PL" smtClean="0"/>
              <a:t>24.11.2017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56AD-48C7-436D-AD6A-8229CA6712A2}" type="datetime1">
              <a:rPr lang="pl-PL" smtClean="0"/>
              <a:t>24.11.2017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FBB2-035F-4A34-A093-77AFB90B01C8}" type="datetime1">
              <a:rPr lang="pl-PL" smtClean="0"/>
              <a:t>24.11.2017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5665-FBF4-485E-8D8D-D63440130124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5BB3-C06E-4ADE-8A97-5BED3B54D39B}" type="datetime1">
              <a:rPr lang="pl-PL" smtClean="0"/>
              <a:t>24.11.2017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BC6C4-8923-4200-9493-23D24D190758}" type="datetime1">
              <a:rPr lang="pl-PL" smtClean="0"/>
              <a:t>24.11.2017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3888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Maps, views and algorithms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MapUtils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– custom utility class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MapUtils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  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Fills map with key-value pairs</a:t>
            </a:r>
          </a:p>
          <a:p>
            <a:r>
              <a:rPr lang="en-US" sz="12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 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All keys must be of type K</a:t>
            </a:r>
            <a:endParaRPr lang="pl-PL" sz="1200" b="1" dirty="0" smtClean="0">
              <a:solidFill>
                <a:srgbClr val="3F5FBF"/>
              </a:solidFill>
              <a:latin typeface="Consolas"/>
            </a:endParaRPr>
          </a:p>
          <a:p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  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All values must be of type V</a:t>
            </a:r>
            <a:endParaRPr lang="pl-PL" sz="1200" b="1" dirty="0" smtClean="0">
              <a:solidFill>
                <a:srgbClr val="3F5FBF"/>
              </a:solidFill>
              <a:latin typeface="Consolas"/>
            </a:endParaRPr>
          </a:p>
          <a:p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  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*/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&lt;K, V&gt; Map&lt;K,V&gt; </a:t>
            </a:r>
            <a:r>
              <a:rPr lang="pl-PL" sz="1200" b="1" dirty="0" err="1" smtClean="0">
                <a:solidFill>
                  <a:srgbClr val="000000"/>
                </a:solidFill>
                <a:latin typeface="Consolas"/>
              </a:rPr>
              <a:t>fill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(Map&lt;K,V&gt; 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, Object... </a:t>
            </a:r>
            <a:r>
              <a:rPr lang="pl-PL" sz="1200" b="1" dirty="0" err="1" smtClean="0">
                <a:solidFill>
                  <a:srgbClr val="6A3E3E"/>
                </a:solidFill>
                <a:latin typeface="Consolas"/>
              </a:rPr>
              <a:t>kvPairs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i="1" dirty="0" err="1" smtClean="0">
                <a:solidFill>
                  <a:srgbClr val="000000"/>
                </a:solidFill>
                <a:latin typeface="Consolas"/>
              </a:rPr>
              <a:t>check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200" i="1" dirty="0" err="1" smtClean="0">
                <a:solidFill>
                  <a:srgbClr val="6A3E3E"/>
                </a:solidFill>
                <a:latin typeface="Consolas"/>
              </a:rPr>
              <a:t>kvPairs</a:t>
            </a:r>
            <a:r>
              <a:rPr lang="pl-PL" sz="12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nn-NO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nn-NO" sz="12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200" b="1" dirty="0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2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2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200" b="1" dirty="0" smtClean="0">
                <a:solidFill>
                  <a:srgbClr val="6A3E3E"/>
                </a:solidFill>
                <a:latin typeface="Consolas"/>
              </a:rPr>
              <a:t>kvPairs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1200" b="1" dirty="0" smtClean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nn-NO" sz="1200" b="1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+=2)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200" dirty="0" err="1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(K) </a:t>
            </a:r>
            <a:r>
              <a:rPr lang="en-US" sz="1200" u="sng" dirty="0" err="1" smtClean="0">
                <a:solidFill>
                  <a:srgbClr val="6A3E3E"/>
                </a:solidFill>
                <a:latin typeface="Consolas"/>
              </a:rPr>
              <a:t>kvPairs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u="sng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], (V) </a:t>
            </a:r>
            <a:r>
              <a:rPr lang="en-US" sz="1200" u="sng" dirty="0" err="1" smtClean="0">
                <a:solidFill>
                  <a:srgbClr val="6A3E3E"/>
                </a:solidFill>
                <a:latin typeface="Consolas"/>
              </a:rPr>
              <a:t>kvPairs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u="sng" dirty="0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200" u="sng" dirty="0" smtClean="0">
                <a:solidFill>
                  <a:srgbClr val="000000"/>
                </a:solidFill>
                <a:latin typeface="Consolas"/>
              </a:rPr>
              <a:t>+1]);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3F5FBF"/>
                </a:solidFill>
                <a:latin typeface="Consolas"/>
              </a:rPr>
              <a:t>  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/**</a:t>
            </a:r>
            <a:endParaRPr lang="pl-PL" sz="1200" b="1" dirty="0">
              <a:solidFill>
                <a:srgbClr val="3F5FBF"/>
              </a:solidFill>
              <a:latin typeface="Consolas"/>
            </a:endParaRPr>
          </a:p>
          <a:p>
            <a:r>
              <a:rPr lang="pl-PL" sz="1200" b="1" dirty="0">
                <a:solidFill>
                  <a:srgbClr val="3F5FBF"/>
                </a:solidFill>
                <a:latin typeface="Consolas"/>
              </a:rPr>
              <a:t>   </a:t>
            </a:r>
            <a:r>
              <a:rPr lang="en-US" sz="1200" b="1" dirty="0">
                <a:solidFill>
                  <a:srgbClr val="3F5FBF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checks whether all keys are of type K and all values are of type V</a:t>
            </a:r>
            <a:endParaRPr lang="pl-PL" sz="1200" b="1" dirty="0">
              <a:solidFill>
                <a:srgbClr val="3F5FBF"/>
              </a:solidFill>
              <a:latin typeface="Consolas"/>
            </a:endParaRPr>
          </a:p>
          <a:p>
            <a:r>
              <a:rPr lang="pl-PL" sz="1200" b="1" dirty="0">
                <a:solidFill>
                  <a:srgbClr val="3F5FBF"/>
                </a:solidFill>
                <a:latin typeface="Consolas"/>
              </a:rPr>
              <a:t>   </a:t>
            </a:r>
            <a:r>
              <a:rPr lang="en-US" sz="1200" b="1" dirty="0" smtClean="0">
                <a:solidFill>
                  <a:srgbClr val="3F5FBF"/>
                </a:solidFill>
                <a:latin typeface="Consolas"/>
              </a:rPr>
              <a:t>  </a:t>
            </a:r>
            <a:r>
              <a:rPr lang="pl-PL" sz="1200" b="1" dirty="0" smtClean="0">
                <a:solidFill>
                  <a:srgbClr val="3F5FBF"/>
                </a:solidFill>
                <a:latin typeface="Consolas"/>
              </a:rPr>
              <a:t>*/</a:t>
            </a:r>
            <a:endParaRPr lang="pl-PL" sz="1200" b="1" dirty="0">
              <a:solidFill>
                <a:srgbClr val="3F5FBF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&lt;K, V&gt;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check(Map&lt;K,V&gt; </a:t>
            </a:r>
            <a:r>
              <a:rPr lang="en-US" sz="1200" b="1" dirty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Object... 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kvPairs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b="1" dirty="0" err="1">
                <a:solidFill>
                  <a:srgbClr val="6A3E3E"/>
                </a:solidFill>
                <a:latin typeface="Consolas"/>
              </a:rPr>
              <a:t>kvPairs</a:t>
            </a:r>
            <a:r>
              <a:rPr lang="pl-PL" sz="12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b="1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pl-PL" sz="1200" b="1" dirty="0">
                <a:solidFill>
                  <a:srgbClr val="000000"/>
                </a:solidFill>
                <a:latin typeface="Consolas"/>
              </a:rPr>
              <a:t> % 2 != 0)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throw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MapUtils.fill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: invalid 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args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 size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   }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nn-NO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sz="12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nn-NO" sz="1200" b="1" dirty="0">
                <a:solidFill>
                  <a:srgbClr val="6A3E3E"/>
                </a:solidFill>
                <a:latin typeface="Consolas"/>
              </a:rPr>
              <a:t>kvPairs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nn-NO" sz="1200" b="1" dirty="0">
                <a:solidFill>
                  <a:srgbClr val="0000C0"/>
                </a:solidFill>
                <a:latin typeface="Consolas"/>
              </a:rPr>
              <a:t>length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-2; </a:t>
            </a:r>
            <a:r>
              <a:rPr lang="nn-NO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2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kvPairs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getClass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() != </a:t>
            </a:r>
            <a:r>
              <a:rPr lang="en-US" sz="1200" b="1" dirty="0" err="1">
                <a:solidFill>
                  <a:srgbClr val="6A3E3E"/>
                </a:solidFill>
                <a:latin typeface="Consolas"/>
              </a:rPr>
              <a:t>kvPairs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2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+2].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getClass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()) {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throw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IllegalArgumentException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MapUtils.fill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: invalid </a:t>
            </a:r>
            <a:r>
              <a:rPr lang="en-US" sz="1200" b="1" dirty="0" err="1">
                <a:solidFill>
                  <a:srgbClr val="2A00FF"/>
                </a:solidFill>
                <a:latin typeface="Consolas"/>
              </a:rPr>
              <a:t>args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 types</a:t>
            </a:r>
            <a:r>
              <a:rPr lang="en-US" sz="12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           }</a:t>
            </a:r>
            <a:endParaRPr lang="en-US" sz="1200" b="1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200" dirty="0">
              <a:solidFill>
                <a:srgbClr val="000000"/>
              </a:solidFill>
              <a:latin typeface="Consolas"/>
            </a:endParaRP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200" dirty="0" smtClean="0">
              <a:latin typeface="Consolas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views are regular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287524" y="1412776"/>
            <a:ext cx="85689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Map&lt;String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Integer&gt; map = new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MapUtils.fill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map,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A", 11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B", 2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C", 3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D", 100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E", 10);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(map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map.entrySet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.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removeIf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(e -&gt; </a:t>
            </a:r>
            <a:r>
              <a:rPr lang="en-US" sz="1400" b="1" dirty="0" err="1">
                <a:solidFill>
                  <a:srgbClr val="00B050"/>
                </a:solidFill>
                <a:latin typeface="Consolas"/>
              </a:rPr>
              <a:t>e.getValue</a:t>
            </a:r>
            <a:r>
              <a:rPr lang="en-US" sz="1400" b="1" dirty="0">
                <a:solidFill>
                  <a:srgbClr val="00B050"/>
                </a:solidFill>
                <a:latin typeface="Consolas"/>
              </a:rPr>
              <a:t>() &lt; 10);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System.out.println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(map);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pole tekstowe 5"/>
          <p:cNvSpPr txBox="1"/>
          <p:nvPr/>
        </p:nvSpPr>
        <p:spPr>
          <a:xfrm>
            <a:off x="5076056" y="3247176"/>
            <a:ext cx="3384376" cy="46166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{A=11, B=2, C=3, D=100, E=10}</a:t>
            </a:r>
          </a:p>
          <a:p>
            <a:r>
              <a:rPr lang="pl-PL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{A=11, D=100, E=10}</a:t>
            </a:r>
            <a:endParaRPr lang="pl-PL" sz="12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pic>
        <p:nvPicPr>
          <p:cNvPr id="5" name="Obraz 4" descr="Map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81487"/>
            <a:ext cx="9144000" cy="5495026"/>
          </a:xfrm>
          <a:prstGeom prst="rect">
            <a:avLst/>
          </a:prstGeom>
        </p:spPr>
      </p:pic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interfaces and implementations vs. collections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Iterating over maps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Maps do not implement either Collection or </a:t>
            </a:r>
            <a:r>
              <a:rPr lang="en-US" altLang="ja-JP" sz="1600" b="1" dirty="0" err="1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Iterable</a:t>
            </a:r>
            <a:endParaRPr lang="en-US" altLang="ja-JP" sz="1600" b="1" dirty="0">
              <a:solidFill>
                <a:schemeClr val="accent6">
                  <a:lumMod val="75000"/>
                </a:schemeClr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Therefore we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cannot directly iterate over maps</a:t>
            </a: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But we may </a:t>
            </a:r>
            <a:r>
              <a:rPr lang="en-US" altLang="ja-JP" sz="1600" b="1" u="sng" dirty="0" smtClean="0">
                <a:solidFill>
                  <a:srgbClr val="FF0000"/>
                </a:solidFill>
                <a:latin typeface="Verdana"/>
              </a:rPr>
              <a:t>iterate over map views</a:t>
            </a:r>
            <a:endParaRPr lang="pl-PL" sz="1600" b="1" u="sng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67544" y="1844824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fi-FI" sz="1400" dirty="0" smtClean="0">
                <a:solidFill>
                  <a:srgbClr val="000000"/>
                </a:solidFill>
                <a:latin typeface="Consolas"/>
              </a:rPr>
              <a:t>MapUtils.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fill(</a:t>
            </a:r>
          </a:p>
          <a:p>
            <a:r>
              <a:rPr lang="fi-FI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400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fi-FI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400" i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, 1111,</a:t>
            </a:r>
          </a:p>
          <a:p>
            <a:r>
              <a:rPr lang="fi-FI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400" i="1" dirty="0" smtClean="0">
                <a:solidFill>
                  <a:srgbClr val="2A00FF"/>
                </a:solidFill>
                <a:latin typeface="Consolas"/>
              </a:rPr>
              <a:t>"Asia"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, 3222,</a:t>
            </a:r>
          </a:p>
          <a:p>
            <a:r>
              <a:rPr lang="fi-FI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400" i="1" dirty="0" smtClean="0">
                <a:solidFill>
                  <a:srgbClr val="2A00FF"/>
                </a:solidFill>
                <a:latin typeface="Consolas"/>
              </a:rPr>
              <a:t>"Jan"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, 3333,</a:t>
            </a:r>
          </a:p>
          <a:p>
            <a:r>
              <a:rPr lang="fi-FI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400" i="1" dirty="0" smtClean="0">
                <a:solidFill>
                  <a:srgbClr val="2A00FF"/>
                </a:solidFill>
                <a:latin typeface="Consolas"/>
              </a:rPr>
              <a:t>"Lech"</a:t>
            </a:r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, 2222</a:t>
            </a:r>
          </a:p>
          <a:p>
            <a:r>
              <a:rPr lang="fi-FI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Map&lt;String,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Integer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&gt;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backmap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&lt;&gt;(map);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map.keySet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sum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map.values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sum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"\n"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sum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Iterating over maps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764704"/>
            <a:ext cx="85689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(Iterator&lt;String&gt;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map.keySet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().iterator()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it.hasNext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(!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.startsWith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it.remove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();</a:t>
            </a:r>
            <a:endParaRPr lang="en-US" sz="1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backmap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(Iterator&lt;Integer&gt;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map.values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().iterator()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it.hasNext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it.next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&lt; 3000)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it.remove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();</a:t>
            </a:r>
            <a:endParaRPr lang="en-US" sz="1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backmap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(Iterator&lt;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String,Integer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map.entrySet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().iterator()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.hasNext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(); 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it.next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startsWith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.setValue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+100);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Iterating over maps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backmap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endParaRPr lang="pl-PL" sz="1400" b="1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(Iterator&lt;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String,Integer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map.entrySet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().iterator()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it.hasNext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 )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startsWith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400" b="1" u="sng" dirty="0" err="1" smtClean="0">
                <a:solidFill>
                  <a:srgbClr val="FF0000"/>
                </a:solidFill>
                <a:latin typeface="Consolas"/>
              </a:rPr>
              <a:t>entry.setValue</a:t>
            </a:r>
            <a:r>
              <a:rPr lang="en-US" sz="1400" b="1" u="sng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en-US" sz="1400" b="1" u="sng" dirty="0" err="1" smtClean="0">
                <a:solidFill>
                  <a:srgbClr val="FF0000"/>
                </a:solidFill>
                <a:latin typeface="Consolas"/>
              </a:rPr>
              <a:t>val</a:t>
            </a:r>
            <a:r>
              <a:rPr lang="en-US" sz="1400" b="1" u="sng" dirty="0" smtClean="0">
                <a:solidFill>
                  <a:srgbClr val="FF0000"/>
                </a:solidFill>
                <a:latin typeface="Consolas"/>
              </a:rPr>
              <a:t> + 100);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24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Iterating over maps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54458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map.keySet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()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map.get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600" b="1" dirty="0" err="1" smtClean="0">
                <a:solidFill>
                  <a:srgbClr val="FF0000"/>
                </a:solidFill>
                <a:latin typeface="Consolas"/>
              </a:rPr>
              <a:t>key</a:t>
            </a:r>
            <a:r>
              <a:rPr lang="pl-PL" sz="1600" b="1" dirty="0" smtClean="0">
                <a:solidFill>
                  <a:srgbClr val="FF0000"/>
                </a:solidFill>
                <a:latin typeface="Consolas"/>
              </a:rPr>
              <a:t>)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nn-NO" sz="16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nn-NO" sz="1600" b="1" i="1" dirty="0" smtClean="0">
                <a:solidFill>
                  <a:srgbClr val="2A00FF"/>
                </a:solidFill>
                <a:latin typeface="Consolas"/>
              </a:rPr>
              <a:t>"Key = "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2A00FF"/>
                </a:solidFill>
                <a:latin typeface="Consolas"/>
              </a:rPr>
              <a:t>", Val = "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6372200" y="1551816"/>
            <a:ext cx="201622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ineffective</a:t>
            </a:r>
            <a:r>
              <a:rPr lang="pl-PL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!</a:t>
            </a:r>
          </a:p>
        </p:txBody>
      </p:sp>
      <p:cxnSp>
        <p:nvCxnSpPr>
          <p:cNvPr id="8" name="Łącznik prosty ze strzałką 7"/>
          <p:cNvCxnSpPr>
            <a:stCxn id="5" idx="1"/>
          </p:cNvCxnSpPr>
          <p:nvPr/>
        </p:nvCxnSpPr>
        <p:spPr>
          <a:xfrm flipH="1">
            <a:off x="3887924" y="1721093"/>
            <a:ext cx="2484276" cy="1877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/>
          <p:cNvSpPr txBox="1"/>
          <p:nvPr/>
        </p:nvSpPr>
        <p:spPr>
          <a:xfrm>
            <a:off x="6444208" y="3022876"/>
            <a:ext cx="194421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much better</a:t>
            </a:r>
            <a:endParaRPr lang="pl-PL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" name="Łącznik prosty ze strzałką 11"/>
          <p:cNvCxnSpPr>
            <a:stCxn id="10" idx="1"/>
          </p:cNvCxnSpPr>
          <p:nvPr/>
        </p:nvCxnSpPr>
        <p:spPr>
          <a:xfrm flipH="1">
            <a:off x="5436096" y="3192153"/>
            <a:ext cx="1008112" cy="4067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ole tekstowe 3"/>
          <p:cNvSpPr txBox="1"/>
          <p:nvPr/>
        </p:nvSpPr>
        <p:spPr>
          <a:xfrm>
            <a:off x="323528" y="3580349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map.entrySet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e.getKey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00B050"/>
                </a:solidFill>
                <a:latin typeface="Consolas"/>
              </a:rPr>
              <a:t>e.getValue</a:t>
            </a:r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nn-NO" sz="1600" dirty="0" smtClean="0">
                <a:solidFill>
                  <a:srgbClr val="000000"/>
                </a:solidFill>
                <a:latin typeface="Consolas"/>
              </a:rPr>
              <a:t>    System.</a:t>
            </a:r>
            <a:r>
              <a:rPr lang="nn-NO" sz="1600" b="1" i="1" dirty="0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.println(</a:t>
            </a:r>
            <a:r>
              <a:rPr lang="nn-NO" sz="1600" b="1" i="1" dirty="0" smtClean="0">
                <a:solidFill>
                  <a:srgbClr val="2A00FF"/>
                </a:solidFill>
                <a:latin typeface="Consolas"/>
              </a:rPr>
              <a:t>"Key = "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2A00FF"/>
                </a:solidFill>
                <a:latin typeface="Consolas"/>
              </a:rPr>
              <a:t>", Val = "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nn-NO" sz="1600" b="1" i="1" dirty="0" smtClean="0">
                <a:solidFill>
                  <a:srgbClr val="6A3E3E"/>
                </a:solidFill>
                <a:latin typeface="Consolas"/>
              </a:rPr>
              <a:t>val</a:t>
            </a:r>
            <a:r>
              <a:rPr lang="nn-NO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971"/>
              </p:ext>
            </p:extLst>
          </p:nvPr>
        </p:nvGraphicFramePr>
        <p:xfrm>
          <a:off x="395536" y="1015712"/>
          <a:ext cx="8352928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BiConsumer</a:t>
                      </a:r>
                      <a:r>
                        <a:rPr lang="en-US" dirty="0" smtClean="0"/>
                        <a:t>&lt;? super K,? super V&gt; action)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invoke action</a:t>
                      </a:r>
                      <a:r>
                        <a:rPr lang="en-US" baseline="0" dirty="0" smtClean="0"/>
                        <a:t> for each element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</a:t>
                      </a:r>
                      <a:r>
                        <a:rPr lang="en-US" dirty="0" err="1" smtClean="0"/>
                        <a:t>putIfAbsent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 TValue</a:t>
                      </a:r>
                      <a:r>
                        <a:rPr lang="en-US" baseline="0" dirty="0" smtClean="0"/>
                        <a:t>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s entry if there is no value under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baseline="0" dirty="0" smtClean="0"/>
                        <a:t> r</a:t>
                      </a:r>
                      <a:r>
                        <a:rPr lang="en-US" dirty="0" smtClean="0"/>
                        <a:t>emove(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 TValue</a:t>
                      </a:r>
                      <a:r>
                        <a:rPr lang="en-US" baseline="0" dirty="0" smtClean="0"/>
                        <a:t>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mapping key -&gt; value – standard remove() deletes entry</a:t>
                      </a:r>
                      <a:r>
                        <a:rPr lang="en-US" baseline="0" dirty="0" smtClean="0"/>
                        <a:t> under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</a:t>
                      </a:r>
                      <a:r>
                        <a:rPr lang="en-US" dirty="0" err="1" smtClean="0"/>
                        <a:t>getOrDefault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baseline="0" dirty="0" smtClean="0"/>
                        <a:t> key, TValue </a:t>
                      </a:r>
                      <a:r>
                        <a:rPr lang="en-US" baseline="0" dirty="0" err="1" smtClean="0"/>
                        <a:t>defaultValue</a:t>
                      </a:r>
                      <a:r>
                        <a:rPr lang="en-US" baseline="0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tries</a:t>
                      </a:r>
                      <a:r>
                        <a:rPr lang="en-US" baseline="0" dirty="0" smtClean="0"/>
                        <a:t> to get value under key – returns </a:t>
                      </a:r>
                      <a:r>
                        <a:rPr lang="en-US" baseline="0" dirty="0" err="1" smtClean="0"/>
                        <a:t>defaultValue</a:t>
                      </a:r>
                      <a:r>
                        <a:rPr lang="en-US" baseline="0" dirty="0" smtClean="0"/>
                        <a:t> if there is no entry under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replace(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 TValue 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entry for key with value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replace(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 TValue </a:t>
                      </a:r>
                      <a:r>
                        <a:rPr lang="en-US" dirty="0" err="1" smtClean="0"/>
                        <a:t>oldValue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TValue </a:t>
                      </a:r>
                      <a:r>
                        <a:rPr lang="en-US" dirty="0" err="1" smtClean="0"/>
                        <a:t>newValue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entry for mapping key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oldValue</a:t>
                      </a:r>
                      <a:r>
                        <a:rPr lang="en-US" baseline="0" dirty="0" smtClean="0"/>
                        <a:t> with key -&gt; </a:t>
                      </a:r>
                      <a:r>
                        <a:rPr lang="en-US" baseline="0" dirty="0" err="1" smtClean="0"/>
                        <a:t>newValue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replaceAll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BiFunction</a:t>
                      </a:r>
                      <a:r>
                        <a:rPr lang="en-US" dirty="0" smtClean="0"/>
                        <a:t>&lt;?</a:t>
                      </a:r>
                      <a:r>
                        <a:rPr lang="en-US" baseline="0" dirty="0" smtClean="0"/>
                        <a:t> super </a:t>
                      </a:r>
                      <a:r>
                        <a:rPr lang="en-US" baseline="0" dirty="0" err="1" smtClean="0"/>
                        <a:t>Tkey</a:t>
                      </a:r>
                      <a:r>
                        <a:rPr lang="en-US" baseline="0" dirty="0" smtClean="0"/>
                        <a:t>, ? Super TValue,</a:t>
                      </a:r>
                    </a:p>
                    <a:p>
                      <a:r>
                        <a:rPr lang="en-US" baseline="0" dirty="0" smtClean="0"/>
                        <a:t>    ? extends TValue&gt; function)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replaces each entry with the result</a:t>
                      </a:r>
                      <a:r>
                        <a:rPr lang="en-US" baseline="0" dirty="0" smtClean="0"/>
                        <a:t> computed for each entry key and value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09544"/>
              </p:ext>
            </p:extLst>
          </p:nvPr>
        </p:nvGraphicFramePr>
        <p:xfrm>
          <a:off x="395536" y="908720"/>
          <a:ext cx="835292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compute(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err="1" smtClean="0"/>
                        <a:t>BiFunction</a:t>
                      </a:r>
                      <a:r>
                        <a:rPr lang="en-US" dirty="0" smtClean="0"/>
                        <a:t>&lt;? super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? super TValue,</a:t>
                      </a:r>
                    </a:p>
                    <a:p>
                      <a:r>
                        <a:rPr lang="en-US" dirty="0" smtClean="0"/>
                        <a:t>    ?</a:t>
                      </a:r>
                      <a:r>
                        <a:rPr lang="en-US" baseline="0" dirty="0" smtClean="0"/>
                        <a:t> extends TValue&gt; </a:t>
                      </a:r>
                      <a:r>
                        <a:rPr lang="en-US" baseline="0" dirty="0" err="1" smtClean="0"/>
                        <a:t>remappingFunction</a:t>
                      </a:r>
                      <a:r>
                        <a:rPr lang="en-US" baseline="0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More sophisticated version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of replace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dirty="0" smtClean="0"/>
                        <a:t>Attempts to compute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mapping (i.e. new value)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for specified key and its current mapped value</a:t>
                      </a:r>
                      <a:r>
                        <a:rPr lang="en-US" baseline="0" dirty="0" smtClean="0"/>
                        <a:t> (or null if there is no such mapping)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ole tekstowe 3"/>
          <p:cNvSpPr txBox="1"/>
          <p:nvPr/>
        </p:nvSpPr>
        <p:spPr>
          <a:xfrm>
            <a:off x="323528" y="3140968"/>
            <a:ext cx="848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Usage example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3528" y="3501008"/>
            <a:ext cx="841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map.compute</a:t>
            </a:r>
            <a:r>
              <a:rPr lang="pl-PL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 v) -&gt; (v == </a:t>
            </a:r>
            <a:r>
              <a:rPr lang="pl-PL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</a:t>
            </a:r>
            <a:r>
              <a:rPr lang="pl-PL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pl-PL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v.concat</a:t>
            </a:r>
            <a:r>
              <a:rPr lang="pl-PL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pl-PL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pole tekstowe 3"/>
          <p:cNvSpPr txBox="1"/>
          <p:nvPr/>
        </p:nvSpPr>
        <p:spPr>
          <a:xfrm>
            <a:off x="323527" y="4221088"/>
            <a:ext cx="8482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Verdana"/>
              </a:rPr>
              <a:t>Method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compute</a:t>
            </a:r>
            <a:r>
              <a:rPr lang="en-US" altLang="ja-JP" sz="1600" dirty="0" smtClean="0">
                <a:latin typeface="Verdana"/>
              </a:rPr>
              <a:t> either</a:t>
            </a:r>
          </a:p>
          <a:p>
            <a:endParaRPr lang="en-US" altLang="ja-JP" sz="1600" dirty="0" smtClean="0">
              <a:latin typeface="Verdana"/>
            </a:endParaRPr>
          </a:p>
          <a:p>
            <a:pPr marL="342900" indent="-342900">
              <a:buAutoNum type="arabicParenBoth"/>
            </a:pPr>
            <a:r>
              <a:rPr lang="en-US" altLang="ja-JP" sz="1600" dirty="0" smtClean="0">
                <a:latin typeface="Verdana"/>
              </a:rPr>
              <a:t>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replaces current mapping</a:t>
            </a:r>
          </a:p>
          <a:p>
            <a:pPr marL="342900" indent="-342900">
              <a:buAutoNum type="arabicParenBoth"/>
            </a:pPr>
            <a:r>
              <a:rPr lang="en-US" altLang="ja-JP" sz="1600" dirty="0" smtClean="0">
                <a:latin typeface="Verdana"/>
              </a:rPr>
              <a:t> or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creates new mapping in case no mapping exists</a:t>
            </a:r>
          </a:p>
          <a:p>
            <a:pPr marL="342900" indent="-342900">
              <a:buAutoNum type="arabicParenBoth"/>
            </a:pPr>
            <a:endParaRPr lang="en-US" altLang="ja-JP" sz="1600" dirty="0" smtClean="0">
              <a:latin typeface="Verdana"/>
            </a:endParaRPr>
          </a:p>
          <a:p>
            <a:r>
              <a:rPr lang="en-US" altLang="ja-JP" sz="1600" dirty="0">
                <a:latin typeface="Verdana"/>
              </a:rPr>
              <a:t>b</a:t>
            </a:r>
            <a:r>
              <a:rPr lang="en-US" altLang="ja-JP" sz="1600" dirty="0" smtClean="0">
                <a:latin typeface="Verdana"/>
              </a:rPr>
              <a:t>ut unlike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replace</a:t>
            </a:r>
            <a:r>
              <a:rPr lang="en-US" altLang="ja-JP" sz="1600" dirty="0" smtClean="0">
                <a:latin typeface="Verdana"/>
              </a:rPr>
              <a:t> method it </a:t>
            </a:r>
            <a:r>
              <a:rPr lang="en-US" altLang="ja-JP" sz="1600" b="1" dirty="0" smtClean="0">
                <a:latin typeface="Verdana"/>
              </a:rPr>
              <a:t>computes new value based on the current one instead of putting value provided by the user</a:t>
            </a:r>
            <a:endParaRPr lang="pl-PL" sz="1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95536" y="1446450"/>
            <a:ext cx="5400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map.get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remappingFunction.apply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computeIfPresent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implementation</a:t>
            </a:r>
            <a:endParaRPr lang="pl-PL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l-PL" sz="1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map.put</a:t>
            </a:r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pl-PL" sz="14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l-PL" sz="1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map.remove</a:t>
            </a:r>
            <a:r>
              <a:rPr lang="pl-PL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pl-PL" sz="14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computeIfAbsent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implementation</a:t>
            </a:r>
            <a:endParaRPr lang="pl-PL" sz="1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l-PL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map.put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pl-PL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pl-PL" sz="12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95536" y="908720"/>
            <a:ext cx="841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Default implementation of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compute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method entails the following steps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Maps – associative arrays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2316361"/>
            <a:ext cx="8496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Map&lt;String, String&gt; map =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&lt;&gt;();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sz="1400" u="sng" dirty="0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sz="1400" b="1" u="sng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US" sz="1400" b="1" u="sng" dirty="0" smtClean="0">
                <a:solidFill>
                  <a:srgbClr val="2A00FF"/>
                </a:solidFill>
                <a:latin typeface="Consolas"/>
              </a:rPr>
              <a:t>"companies.txt"</a:t>
            </a:r>
            <a:r>
              <a:rPr lang="en-US" sz="1400" b="1" u="sng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en-US" sz="1400" b="1" u="sng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company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6A3E3E"/>
                </a:solidFill>
                <a:latin typeface="Consolas"/>
              </a:rPr>
              <a:t>companyName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address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scan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.nextLine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map.put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firmName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, 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address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23528" y="980728"/>
            <a:ext cx="8496944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contains names and addresses of companies</a:t>
            </a:r>
          </a:p>
          <a:p>
            <a:endParaRPr lang="en-US" sz="1600" b="1" dirty="0" smtClean="0">
              <a:solidFill>
                <a:schemeClr val="accent6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Our application should enable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quick search for company address based on its name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default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34855"/>
              </p:ext>
            </p:extLst>
          </p:nvPr>
        </p:nvGraphicFramePr>
        <p:xfrm>
          <a:off x="395536" y="908720"/>
          <a:ext cx="835292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</a:t>
                      </a:r>
                      <a:r>
                        <a:rPr lang="en-US" dirty="0" err="1" smtClean="0"/>
                        <a:t>computeIfAbsent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Function&lt;? super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? extends TValue&gt; </a:t>
                      </a:r>
                      <a:r>
                        <a:rPr lang="en-US" baseline="0" dirty="0" err="1" smtClean="0"/>
                        <a:t>mappingFunction</a:t>
                      </a:r>
                      <a:r>
                        <a:rPr lang="en-US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value to be mapped for key if there</a:t>
                      </a:r>
                      <a:r>
                        <a:rPr lang="en-US" baseline="0" dirty="0" smtClean="0"/>
                        <a:t> is no value and inserts it unless computed value is null</a:t>
                      </a:r>
                    </a:p>
                    <a:p>
                      <a:r>
                        <a:rPr lang="en-US" baseline="0" dirty="0" smtClean="0"/>
                        <a:t>Part of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compute method implementation  highlighted with red on the previous slide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</a:t>
                      </a:r>
                      <a:r>
                        <a:rPr lang="en-US" dirty="0" err="1" smtClean="0"/>
                        <a:t>computeIfPresent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err="1" smtClean="0"/>
                        <a:t>BiFunction</a:t>
                      </a:r>
                      <a:r>
                        <a:rPr lang="en-US" dirty="0" smtClean="0"/>
                        <a:t>&lt;? super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? super TValue,</a:t>
                      </a:r>
                    </a:p>
                    <a:p>
                      <a:r>
                        <a:rPr lang="en-US" dirty="0" smtClean="0"/>
                        <a:t>    ?</a:t>
                      </a:r>
                      <a:r>
                        <a:rPr lang="en-US" baseline="0" dirty="0" smtClean="0"/>
                        <a:t> extends TValue&gt; </a:t>
                      </a:r>
                      <a:r>
                        <a:rPr lang="en-US" baseline="0" dirty="0" err="1" smtClean="0"/>
                        <a:t>remappingFunction</a:t>
                      </a:r>
                      <a:r>
                        <a:rPr lang="en-US" baseline="0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compute value to be mapped for key if value already exists</a:t>
                      </a:r>
                      <a:r>
                        <a:rPr lang="en-US" baseline="0" dirty="0" smtClean="0"/>
                        <a:t> and inserts it unless computed value is null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Part of </a:t>
                      </a:r>
                      <a:r>
                        <a:rPr lang="en-US" b="1" baseline="0" dirty="0" smtClean="0">
                          <a:solidFill>
                            <a:srgbClr val="FFC000"/>
                          </a:solidFill>
                        </a:rPr>
                        <a:t>compute method implementation highlighted with orange on the previous slide</a:t>
                      </a:r>
                      <a:endParaRPr lang="pl-PL" b="1" dirty="0" smtClean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 merge(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 key, TValue</a:t>
                      </a:r>
                      <a:r>
                        <a:rPr lang="en-US" baseline="0" dirty="0" smtClean="0"/>
                        <a:t> value,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baseline="0" dirty="0" err="1" smtClean="0"/>
                        <a:t>BiFunction</a:t>
                      </a:r>
                      <a:r>
                        <a:rPr lang="en-US" baseline="0" dirty="0" smtClean="0"/>
                        <a:t>&lt;</a:t>
                      </a:r>
                    </a:p>
                    <a:p>
                      <a:r>
                        <a:rPr lang="en-US" baseline="0" dirty="0" smtClean="0"/>
                        <a:t>        ? super TValue, ? super TValue,</a:t>
                      </a:r>
                    </a:p>
                    <a:p>
                      <a:r>
                        <a:rPr lang="en-US" baseline="0" dirty="0" smtClean="0"/>
                        <a:t>        ? extends TValue&gt; </a:t>
                      </a:r>
                      <a:r>
                        <a:rPr lang="en-US" baseline="0" dirty="0" err="1" smtClean="0"/>
                        <a:t>remappingFunction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either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there</a:t>
                      </a:r>
                      <a:r>
                        <a:rPr lang="en-US" b="1" baseline="0" dirty="0" smtClean="0">
                          <a:solidFill>
                            <a:srgbClr val="00B050"/>
                          </a:solidFill>
                        </a:rPr>
                        <a:t> is no key -&gt; value mapping</a:t>
                      </a:r>
                      <a:r>
                        <a:rPr lang="en-US" baseline="0" dirty="0" smtClean="0"/>
                        <a:t> or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key is mapped to null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key will be mapped to result of </a:t>
                      </a:r>
                      <a:r>
                        <a:rPr lang="en-US" baseline="0" dirty="0" err="1" smtClean="0"/>
                        <a:t>remappingFunction</a:t>
                      </a:r>
                      <a:endParaRPr lang="pl-P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2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12444" y="1670323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for (String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map.keySet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map.get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" +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+ ", Val = " +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308808" y="3419716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Map.Entry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&lt;String,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&gt; e :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map.entrySet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e.getKey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e.getValue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" +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+ ", Val = " +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5509" y="5432031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map.forEach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 + 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l-PL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", Val = " + </a:t>
            </a:r>
            <a:r>
              <a:rPr lang="pl-PL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pl-PL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ole tekstowe 3"/>
          <p:cNvSpPr txBox="1"/>
          <p:nvPr/>
        </p:nvSpPr>
        <p:spPr>
          <a:xfrm>
            <a:off x="320155" y="126876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Instead of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3"/>
          <p:cNvSpPr txBox="1"/>
          <p:nvPr/>
        </p:nvSpPr>
        <p:spPr>
          <a:xfrm>
            <a:off x="308808" y="2996952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or more effective but still verbose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pole tekstowe 3"/>
          <p:cNvSpPr txBox="1"/>
          <p:nvPr/>
        </p:nvSpPr>
        <p:spPr>
          <a:xfrm>
            <a:off x="320155" y="5032466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we can use more convenient and concise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7" y="908720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We can quite easily create 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two maps out of single initial map</a:t>
            </a:r>
            <a:endParaRPr lang="pl-PL" sz="16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7" y="1406381"/>
            <a:ext cx="48965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Map&lt;String,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&gt; map =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MapUtils.fill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map,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Ala", 1111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Asia", 3222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Jan", 3333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Lech", 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2222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lowMap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Map&lt;String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highMap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l-PL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pl-PL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endParaRPr lang="en-US" sz="14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threshold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 = 3000;</a:t>
            </a:r>
          </a:p>
          <a:p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map.forEach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 v) -&gt;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&gt;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threshold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highMap.put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pl-PL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14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lowMap.put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v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pl-PL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lowMap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pl-P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highMap</a:t>
            </a:r>
            <a:r>
              <a:rPr lang="pl-PL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pole tekstowe 3"/>
          <p:cNvSpPr txBox="1"/>
          <p:nvPr/>
        </p:nvSpPr>
        <p:spPr>
          <a:xfrm>
            <a:off x="4667166" y="5013176"/>
            <a:ext cx="237626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{Ala=1111, Lech=2222}</a:t>
            </a:r>
          </a:p>
          <a:p>
            <a:r>
              <a:rPr lang="pl-PL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{Asia=3222, Jan=3333}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forEach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fi-FI" sz="1600" dirty="0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fi-FI" sz="1600" dirty="0" smtClean="0">
                <a:solidFill>
                  <a:srgbClr val="000000"/>
                </a:solidFill>
                <a:latin typeface="Consolas"/>
              </a:rPr>
              <a:t> = Arrays.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asList(</a:t>
            </a:r>
          </a:p>
          <a:p>
            <a:r>
              <a:rPr lang="fi-FI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"kot"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"pies"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"ala"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"kot"</a:t>
            </a:r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fi-FI" sz="1600" i="1" dirty="0" smtClean="0">
                <a:solidFill>
                  <a:srgbClr val="2A00FF"/>
                </a:solidFill>
                <a:latin typeface="Consolas"/>
              </a:rPr>
              <a:t>"ala”</a:t>
            </a:r>
          </a:p>
          <a:p>
            <a:r>
              <a:rPr lang="fi-FI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 smtClean="0">
              <a:latin typeface="Consolas"/>
            </a:endParaRPr>
          </a:p>
          <a:p>
            <a:endParaRPr lang="pl-PL" sz="16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Map&lt;String, Integer&gt; </a:t>
            </a:r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(String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0;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.containsKey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))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pl-PL" sz="16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n</a:t>
            </a:r>
            <a:r>
              <a:rPr lang="en-US" sz="1600" dirty="0" smtClean="0">
                <a:solidFill>
                  <a:srgbClr val="6A3E3E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1);</a:t>
            </a: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600" dirty="0" smtClean="0">
              <a:latin typeface="Consolas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530120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b="1" u="sng" dirty="0" err="1" smtClean="0">
                <a:solidFill>
                  <a:srgbClr val="00B050"/>
                </a:solidFill>
                <a:latin typeface="Consolas"/>
              </a:rPr>
              <a:t>words.forEach</a:t>
            </a:r>
            <a:r>
              <a:rPr lang="pl-PL" sz="1600" b="1" u="sng" dirty="0" smtClean="0">
                <a:solidFill>
                  <a:srgbClr val="00B050"/>
                </a:solidFill>
                <a:latin typeface="Consolas"/>
              </a:rPr>
              <a:t> ( w -&gt; </a:t>
            </a:r>
            <a:r>
              <a:rPr lang="pl-PL" sz="1600" b="1" u="sng" dirty="0" err="1" smtClean="0">
                <a:solidFill>
                  <a:srgbClr val="00B050"/>
                </a:solidFill>
                <a:latin typeface="Consolas"/>
              </a:rPr>
              <a:t>fr.put</a:t>
            </a:r>
            <a:r>
              <a:rPr lang="pl-PL" sz="1600" b="1" u="sng" dirty="0" smtClean="0">
                <a:solidFill>
                  <a:srgbClr val="00B050"/>
                </a:solidFill>
                <a:latin typeface="Consolas"/>
              </a:rPr>
              <a:t>(w, </a:t>
            </a:r>
            <a:r>
              <a:rPr lang="pl-PL" sz="1600" b="1" u="sng" dirty="0" err="1" smtClean="0">
                <a:solidFill>
                  <a:srgbClr val="00B050"/>
                </a:solidFill>
                <a:latin typeface="Consolas"/>
              </a:rPr>
              <a:t>fr.getOrDefault</a:t>
            </a:r>
            <a:r>
              <a:rPr lang="pl-PL" sz="1600" b="1" u="sng" dirty="0" smtClean="0">
                <a:solidFill>
                  <a:srgbClr val="00B050"/>
                </a:solidFill>
                <a:latin typeface="Consolas"/>
              </a:rPr>
              <a:t>(w, 0) + 1));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freq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08808" y="4962654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equivalent but much shorter version based 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getOrDefault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() method</a:t>
            </a:r>
            <a:endParaRPr lang="pl-PL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replace()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23528" y="836712"/>
            <a:ext cx="64087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"cat", "dog", "hamster", "hedgehog"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Map&lt;String, String&gt; clinic = new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LinkedHashMap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(String a 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clinic.put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"sick");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((k, v) -&gt; </a:t>
            </a:r>
            <a:r>
              <a:rPr lang="en-US" altLang="ja-JP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" - " + v));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cured = new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("dog", "hedgehog") 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(k, v) -&gt; { </a:t>
            </a:r>
            <a: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cured.contains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(k)) 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clinic.replace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"cured");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 else {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ja-JP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clinic.replace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"treated");</a:t>
            </a:r>
          </a:p>
          <a:p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 k, v) -&gt; </a:t>
            </a:r>
            <a:r>
              <a:rPr lang="en-US" altLang="ja-JP" sz="1400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+ " - " + v) );</a:t>
            </a:r>
            <a:endParaRPr lang="pl-PL" sz="1400" b="1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6228184" y="3589590"/>
            <a:ext cx="2592288" cy="20621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cat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hamster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hedgehog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cat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treated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cured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hamster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treated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hedgehog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cured</a:t>
            </a:r>
            <a:endParaRPr lang="pl-PL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replaceAll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6"/>
          <p:cNvSpPr txBox="1"/>
          <p:nvPr/>
        </p:nvSpPr>
        <p:spPr>
          <a:xfrm>
            <a:off x="323528" y="836712"/>
            <a:ext cx="64087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"cat", "dog", "hamster", "hedgehog"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Map&lt;String, String&gt; clinic = new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LinkedHashMap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(String a :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clinic.put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"sick");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((k, v) -&gt;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+ " - " + v));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Set&lt;String&gt; cured = new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("dog", "hedgehog") 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altLang="ja-JP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replaceAll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endParaRPr lang="en-US" altLang="ja-JP" sz="14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v) </a:t>
            </a:r>
            <a:r>
              <a:rPr lang="pl-PL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cured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l-PL" altLang="ja-JP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</a:t>
            </a:r>
            <a:r>
              <a:rPr lang="pl-PL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?  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cured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l-PL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treated</a:t>
            </a:r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endParaRPr lang="en-US" altLang="ja-JP" sz="1400" b="1" dirty="0" smtClean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(k, v) -&gt;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(k + " - " + v)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l-PL" sz="1400" dirty="0" smtClean="0">
              <a:latin typeface="Consolas" panose="020B0609020204030204" pitchFamily="49" charset="0"/>
              <a:ea typeface="Verdana" pitchFamily="34" charset="0"/>
              <a:cs typeface="Consolas" panose="020B0609020204030204" pitchFamily="49" charset="0"/>
            </a:endParaRPr>
          </a:p>
        </p:txBody>
      </p:sp>
      <p:sp>
        <p:nvSpPr>
          <p:cNvPr id="6" name="pole tekstowe 7"/>
          <p:cNvSpPr txBox="1"/>
          <p:nvPr/>
        </p:nvSpPr>
        <p:spPr>
          <a:xfrm>
            <a:off x="6156176" y="3933056"/>
            <a:ext cx="2592288" cy="206210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cat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hamster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hedgehog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sick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cat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treated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dog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cured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hamster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treated</a:t>
            </a:r>
            <a:r>
              <a:rPr lang="pl-PL" sz="1600" dirty="0" smtClean="0">
                <a:solidFill>
                  <a:schemeClr val="bg1"/>
                </a:solidFill>
              </a:rPr>
              <a:t/>
            </a:r>
            <a:br>
              <a:rPr lang="pl-PL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hedgehog</a:t>
            </a:r>
            <a:r>
              <a:rPr lang="pl-PL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cured</a:t>
            </a:r>
            <a:endParaRPr lang="pl-PL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compute() default method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6"/>
          <p:cNvSpPr txBox="1"/>
          <p:nvPr/>
        </p:nvSpPr>
        <p:spPr>
          <a:xfrm>
            <a:off x="323528" y="908720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("Condition after first treatment stage:");</a:t>
            </a:r>
          </a:p>
          <a:p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k, v) -&gt;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(k + " - " + v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Set&lt;String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stayForObservation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("dog"));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clinic.keySet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 </a:t>
            </a:r>
            <a:r>
              <a:rPr lang="en-US" altLang="ja-JP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clinic.compute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(p,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</a:t>
            </a:r>
            <a:r>
              <a:rPr lang="en-US" altLang="ja-JP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k,v</a:t>
            </a:r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{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ja-JP" sz="1400" b="1" dirty="0" err="1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stayForObservation.contains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(k)) {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</a:t>
            </a:r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+ ",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observation recommended";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endParaRPr lang="en-US" altLang="ja-JP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v.equals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("cured")) {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</a:t>
            </a:r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endParaRPr lang="en-US" altLang="ja-JP" sz="1400" b="1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v.equals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("treated")) {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return "cured";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"unknown condition";</a:t>
            </a:r>
          </a:p>
          <a:p>
            <a:r>
              <a:rPr lang="en-US" altLang="ja-JP" sz="14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b="1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)</a:t>
            </a:r>
          </a:p>
          <a:p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("which animal stays in clinic and what is its condition:");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clinic.forEach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k, v) -&gt;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(k + " - " + v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);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default methods and concurrent processing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196752"/>
            <a:ext cx="8496944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bg1"/>
                </a:solidFill>
                <a:latin typeface="Verdana"/>
              </a:rPr>
              <a:t>IMPORTANT NOTICE</a:t>
            </a:r>
          </a:p>
          <a:p>
            <a:endParaRPr lang="en-US" altLang="ja-JP" sz="1600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All discussed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default methods are not thread safe</a:t>
            </a:r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 – access to map is not synchronized</a:t>
            </a:r>
          </a:p>
          <a:p>
            <a:endParaRPr lang="en-US" altLang="ja-JP" sz="1600" dirty="0" smtClean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rgbClr val="FFFF00"/>
                </a:solidFill>
                <a:latin typeface="Verdana"/>
              </a:rPr>
              <a:t>Accessing map via its </a:t>
            </a:r>
            <a:r>
              <a:rPr lang="en-US" altLang="ja-JP" sz="1600" b="1" dirty="0" smtClean="0">
                <a:solidFill>
                  <a:schemeClr val="accent5">
                    <a:lumMod val="50000"/>
                  </a:schemeClr>
                </a:solidFill>
                <a:latin typeface="Verdana"/>
              </a:rPr>
              <a:t>synchronized views</a:t>
            </a:r>
            <a:r>
              <a:rPr lang="en-US" altLang="ja-JP" sz="1600" b="1" dirty="0" smtClean="0">
                <a:solidFill>
                  <a:srgbClr val="FFFF00"/>
                </a:solidFill>
                <a:latin typeface="Verdana"/>
              </a:rPr>
              <a:t> provided by Collections utility class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does not solve the problem, either</a:t>
            </a:r>
            <a:endParaRPr lang="en-US" altLang="ja-JP" sz="1600" b="1" dirty="0">
              <a:solidFill>
                <a:srgbClr val="FF0000"/>
              </a:solidFill>
              <a:latin typeface="Verdana"/>
            </a:endParaRPr>
          </a:p>
          <a:p>
            <a:endParaRPr lang="en-US" altLang="ja-JP" sz="1600" dirty="0" smtClean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To ensure thread safe Map processing we need to use </a:t>
            </a:r>
            <a:r>
              <a:rPr lang="en-US" altLang="ja-JP" sz="1600" b="1" dirty="0" err="1" smtClean="0">
                <a:solidFill>
                  <a:schemeClr val="accent3">
                    <a:lumMod val="75000"/>
                  </a:schemeClr>
                </a:solidFill>
                <a:latin typeface="Verdana"/>
              </a:rPr>
              <a:t>java.util.concurrent.ConcurrentHashMap</a:t>
            </a:r>
            <a:r>
              <a:rPr lang="en-US" altLang="ja-JP" sz="1600" dirty="0" smtClean="0">
                <a:solidFill>
                  <a:schemeClr val="bg1"/>
                </a:solidFill>
                <a:latin typeface="Verdana"/>
              </a:rPr>
              <a:t>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TreeMap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– sorted keys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323528" y="13407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err="1" smtClean="0">
                <a:solidFill>
                  <a:srgbClr val="00B050"/>
                </a:solidFill>
                <a:latin typeface="Verdana"/>
              </a:rPr>
              <a:t>TreeMap</a:t>
            </a:r>
            <a:r>
              <a:rPr lang="en-US" altLang="ja-JP" sz="1600" b="1" dirty="0" smtClean="0">
                <a:solidFill>
                  <a:srgbClr val="00B050"/>
                </a:solidFill>
                <a:latin typeface="Verdana"/>
              </a:rPr>
              <a:t> stores entries sorted by key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either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based on natural order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 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(Comparable&lt;T&gt; implementation)</a:t>
            </a:r>
          </a:p>
          <a:p>
            <a:pPr marL="342900" indent="-342900">
              <a:buAutoNum type="arabicPeriod"/>
            </a:pPr>
            <a:endParaRPr lang="en-US" altLang="ja-JP" sz="1600" dirty="0" smtClean="0">
              <a:solidFill>
                <a:srgbClr val="000000"/>
              </a:solidFill>
              <a:latin typeface="Verdana"/>
            </a:endParaRPr>
          </a:p>
          <a:p>
            <a:pPr marL="342900" indent="-342900">
              <a:buAutoNum type="arabicPeriod"/>
            </a:pPr>
            <a:r>
              <a:rPr lang="en-US" altLang="ja-JP" sz="1600" dirty="0">
                <a:solidFill>
                  <a:srgbClr val="000000"/>
                </a:solidFill>
                <a:latin typeface="Verdana"/>
              </a:rPr>
              <a:t>o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r </a:t>
            </a:r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Verdana"/>
              </a:rPr>
              <a:t>based on Comparator&lt;T&gt;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provided as constructor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TreeMap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– sorted keys -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Arrays.</a:t>
            </a:r>
            <a:r>
              <a:rPr lang="pl-PL" sz="1600" i="1" dirty="0" err="1" smtClean="0">
                <a:solidFill>
                  <a:srgbClr val="000000"/>
                </a:solidFill>
                <a:latin typeface="Consolas"/>
              </a:rPr>
              <a:t>asList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6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"kot"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"ćwiek"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"pies"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"kot"</a:t>
            </a:r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600" i="1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600" i="1" dirty="0" smtClean="0">
                <a:solidFill>
                  <a:srgbClr val="2A00FF"/>
                </a:solidFill>
                <a:latin typeface="Consolas"/>
              </a:rPr>
              <a:t>"</a:t>
            </a:r>
            <a:endParaRPr lang="en-US" sz="1600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pl-PL" sz="16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6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600" b="1" dirty="0" err="1" smtClean="0">
                <a:solidFill>
                  <a:srgbClr val="000000"/>
                </a:solidFill>
                <a:latin typeface="Consolas"/>
              </a:rPr>
              <a:t>LinkedHashMap</a:t>
            </a:r>
            <a:r>
              <a:rPr lang="pl-PL" sz="16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( 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.getOrDefault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, 0) + 1));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Map&lt;String, Integer&gt;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st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= new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TreeMap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&lt;&gt;(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  (k1, k2) -&gt; k1.compareTo(k2)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.putAll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"Sorted1: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600" dirty="0" smtClean="0">
              <a:latin typeface="Consolas"/>
            </a:endParaRP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.clear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new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TreeMap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&lt;&gt;(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err="1" smtClean="0">
                <a:solidFill>
                  <a:srgbClr val="00B050"/>
                </a:solidFill>
                <a:latin typeface="Consolas"/>
              </a:rPr>
              <a:t>Collator.</a:t>
            </a:r>
            <a:r>
              <a:rPr lang="en-US" sz="1600" b="1" i="1" dirty="0" err="1" smtClean="0">
                <a:solidFill>
                  <a:srgbClr val="00B050"/>
                </a:solidFill>
                <a:latin typeface="Consolas"/>
              </a:rPr>
              <a:t>getInstance</a:t>
            </a:r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(new Locale("</a:t>
            </a:r>
            <a:r>
              <a:rPr lang="en-US" sz="1600" b="1" i="1" dirty="0" err="1" smtClean="0">
                <a:solidFill>
                  <a:srgbClr val="00B050"/>
                </a:solidFill>
                <a:latin typeface="Consolas"/>
              </a:rPr>
              <a:t>pl</a:t>
            </a:r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"))</a:t>
            </a:r>
          </a:p>
          <a:p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.putAll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6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6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6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b="1" i="1" dirty="0" smtClean="0">
                <a:solidFill>
                  <a:srgbClr val="2A00FF"/>
                </a:solidFill>
                <a:latin typeface="Consolas"/>
              </a:rPr>
              <a:t>"Sorted2: "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600" b="1" i="1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6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752528" y="3789040"/>
            <a:ext cx="4139952" cy="738664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=3, kot=2, ćwiek=1, pies=1}</a:t>
            </a: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Sorted1: {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=3, kot=2, pies=1, ćwiek=1}</a:t>
            </a: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Sorted2: {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=3, ćwiek=1, kot=2, pies=1}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 – associative arrays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508556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presented approach is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very poor and inflexible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lengthy algorithm for actually very simple feature – </a:t>
            </a:r>
            <a:r>
              <a:rPr lang="en-US" sz="16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 symptom to recommendation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 for </a:t>
            </a:r>
            <a:r>
              <a:rPr lang="en-US" sz="16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 symptoms requires modification of algorithm and as the result consecutive deployment of the solution</a:t>
            </a:r>
            <a:endParaRPr lang="pl-PL" sz="16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23528" y="836712"/>
            <a:ext cx="84969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Naive implementation of a simple 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expert recommendation solution</a:t>
            </a:r>
            <a:endParaRPr lang="pl-PL" sz="16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323528" y="1289665"/>
            <a:ext cx="85689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latin typeface="Consolas" pitchFamily="49" charset="0"/>
                <a:ea typeface="Verdana" pitchFamily="34" charset="0"/>
                <a:cs typeface="Consolas" pitchFamily="49" charset="0"/>
              </a:rPr>
              <a:t>switch</a:t>
            </a:r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(symptom) {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"Symptom 1" :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 action 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A");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pl-PL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</a:b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"Symptom 2" :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 action 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ABC");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400" dirty="0" smtClean="0">
                <a:latin typeface="Consolas" pitchFamily="49" charset="0"/>
                <a:cs typeface="Consolas" pitchFamily="49" charset="0"/>
              </a:rPr>
            </a:b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// ...</a:t>
            </a:r>
            <a:br>
              <a:rPr lang="pl-PL" sz="1400" dirty="0" smtClean="0">
                <a:latin typeface="Consolas" pitchFamily="49" charset="0"/>
                <a:cs typeface="Consolas" pitchFamily="49" charset="0"/>
              </a:rPr>
            </a:b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"Symptom 100" :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,"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Do action 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XYZ");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pl-PL" sz="1400" dirty="0" smtClean="0">
                <a:latin typeface="Consolas" pitchFamily="49" charset="0"/>
                <a:cs typeface="Consolas" pitchFamily="49" charset="0"/>
              </a:rPr>
            </a:br>
            <a:r>
              <a:rPr lang="pl-PL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14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showMessageDialog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l-PL" sz="14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, "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Unknown symptom – no recommendation</a:t>
            </a:r>
            <a:r>
              <a:rPr lang="pl-PL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pl-PL" sz="1400" b="1" dirty="0" smtClean="0">
              <a:solidFill>
                <a:srgbClr val="00B050"/>
              </a:solidFill>
              <a:latin typeface="Consolas" pitchFamily="49" charset="0"/>
              <a:ea typeface="Verdana" pitchFamily="34" charset="0"/>
              <a:cs typeface="Consolas" pitchFamily="49" charset="0"/>
            </a:endParaRPr>
          </a:p>
          <a:p>
            <a:r>
              <a:rPr lang="pl-PL" sz="1400" dirty="0" smtClean="0">
                <a:latin typeface="Consolas" pitchFamily="49" charset="0"/>
                <a:ea typeface="Verdana" pitchFamily="34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ea typeface="Verdana" pitchFamily="34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TreeMap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– sorted keys - example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908720"/>
            <a:ext cx="8568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4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Below 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'kot'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disappeared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,“</a:t>
            </a:r>
            <a:endParaRPr lang="en-US" sz="1400" b="1" i="1" dirty="0" smtClean="0">
              <a:solidFill>
                <a:srgbClr val="2A00FF"/>
              </a:solidFill>
              <a:latin typeface="Consolas"/>
            </a:endParaRPr>
          </a:p>
          <a:p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2A00FF"/>
                </a:solidFill>
                <a:latin typeface="Consolas"/>
              </a:rPr>
              <a:t>   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+ </a:t>
            </a:r>
            <a:r>
              <a:rPr lang="pl-PL" sz="1400" dirty="0" smtClean="0">
                <a:solidFill>
                  <a:srgbClr val="2A00FF"/>
                </a:solidFill>
                <a:latin typeface="Consolas"/>
              </a:rPr>
              <a:t>"'</a:t>
            </a:r>
            <a:r>
              <a:rPr lang="pl-PL" sz="1400" dirty="0" err="1" smtClean="0">
                <a:solidFill>
                  <a:srgbClr val="2A00FF"/>
                </a:solidFill>
                <a:latin typeface="Consolas"/>
              </a:rPr>
              <a:t>ala</a:t>
            </a:r>
            <a:r>
              <a:rPr lang="pl-PL" sz="1400" dirty="0" smtClean="0">
                <a:solidFill>
                  <a:srgbClr val="2A00FF"/>
                </a:solidFill>
                <a:latin typeface="Consolas"/>
              </a:rPr>
              <a:t>'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presents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</a:t>
            </a:r>
            <a:r>
              <a:rPr lang="en-US" sz="1400" dirty="0" err="1" smtClean="0">
                <a:solidFill>
                  <a:srgbClr val="2A00FF"/>
                </a:solidFill>
                <a:latin typeface="Consolas"/>
              </a:rPr>
              <a:t>kot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' </a:t>
            </a:r>
            <a:r>
              <a:rPr lang="en-US" sz="1400" dirty="0" smtClean="0">
                <a:solidFill>
                  <a:srgbClr val="2A00FF"/>
                </a:solidFill>
                <a:latin typeface="Consolas"/>
              </a:rPr>
              <a:t>occurrence count</a:t>
            </a:r>
            <a:r>
              <a:rPr lang="pl-PL" sz="1400" dirty="0" smtClean="0">
                <a:solidFill>
                  <a:srgbClr val="2A00FF"/>
                </a:solidFill>
                <a:latin typeface="Consolas"/>
              </a:rPr>
              <a:t>:"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.clear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st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= new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TreeMap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&lt;&gt;( // '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kot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‘ occurrence count replaced occurrence count for 'ala'</a:t>
            </a:r>
            <a:endParaRPr lang="en-US" sz="1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(k1, k2) -&gt; k1.length() - k2.length()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.putAll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"Sorted3: 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.clear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st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= new </a:t>
            </a:r>
            <a:r>
              <a:rPr lang="en-US" sz="1400" b="1" dirty="0" err="1" smtClean="0">
                <a:solidFill>
                  <a:srgbClr val="00B050"/>
                </a:solidFill>
                <a:latin typeface="Consolas"/>
              </a:rPr>
              <a:t>TreeMap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&lt;&gt;(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(k1, k2) -&gt; {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  </a:t>
            </a:r>
            <a:r>
              <a:rPr lang="pl-PL" sz="1400" b="1" dirty="0" err="1" smtClean="0">
                <a:solidFill>
                  <a:srgbClr val="00B050"/>
                </a:solidFill>
                <a:latin typeface="Consolas"/>
              </a:rPr>
              <a:t>int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r = k1.length() - k2.length();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    if (r == 0) {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       return 1;</a:t>
            </a:r>
          </a:p>
          <a:p>
            <a:r>
              <a:rPr lang="en-US" sz="1400" b="1" dirty="0">
                <a:solidFill>
                  <a:srgbClr val="00B05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   }</a:t>
            </a: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  </a:t>
            </a:r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 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return r;</a:t>
            </a:r>
          </a:p>
          <a:p>
            <a:r>
              <a:rPr lang="en-US" sz="1400" b="1" dirty="0" smtClean="0">
                <a:solidFill>
                  <a:srgbClr val="00B05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}</a:t>
            </a:r>
            <a:endParaRPr lang="en-US" sz="1400" b="1" dirty="0" smtClean="0">
              <a:solidFill>
                <a:srgbClr val="00B050"/>
              </a:solidFill>
              <a:latin typeface="Consolas"/>
            </a:endParaRPr>
          </a:p>
          <a:p>
            <a:r>
              <a:rPr lang="pl-PL" sz="1400" b="1" dirty="0" smtClean="0">
                <a:solidFill>
                  <a:srgbClr val="00B05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.putAll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fr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"Sorted4: 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last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words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(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-&gt;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last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w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 + </a:t>
            </a:r>
            <a:r>
              <a:rPr lang="pl-PL" sz="1400" b="1" i="1" dirty="0" smtClean="0">
                <a:solidFill>
                  <a:srgbClr val="2A00FF"/>
                </a:solidFill>
                <a:latin typeface="Consolas"/>
              </a:rPr>
              <a:t>" "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3635896" y="4077072"/>
            <a:ext cx="4968552" cy="116955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Below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'kot'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disappeared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'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presents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'kot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' occurrence count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Sorted3: {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=2, pies=1, ćwiek=1}</a:t>
            </a: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Sorted4: {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ala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=3, kot=2, pies=1, ćwiek=1}</a:t>
            </a:r>
          </a:p>
          <a:p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400" dirty="0" err="1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pl-PL" sz="1400" dirty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TreeMap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sorting values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1052736"/>
            <a:ext cx="85689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&lt;K,V&gt; Map&lt;K, V&gt;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sortMapBy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Map&lt;K,V&gt;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srcMap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Comparator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&lt;K,V&gt;&gt;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comp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&lt;K,V&gt;&gt;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entries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srcMap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.entrySet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u="sng" dirty="0" err="1" smtClean="0">
                <a:solidFill>
                  <a:srgbClr val="FF0000"/>
                </a:solidFill>
                <a:latin typeface="Consolas"/>
              </a:rPr>
              <a:t>entries.sort</a:t>
            </a:r>
            <a:r>
              <a:rPr lang="pl-PL" sz="1400" b="1" u="sng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400" b="1" u="sng" dirty="0" err="1" smtClean="0">
                <a:solidFill>
                  <a:srgbClr val="FF0000"/>
                </a:solidFill>
                <a:latin typeface="Consolas"/>
              </a:rPr>
              <a:t>comp</a:t>
            </a:r>
            <a:r>
              <a:rPr lang="pl-PL" sz="1400" b="1" u="sng" dirty="0" smtClean="0">
                <a:solidFill>
                  <a:srgbClr val="FF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LinkedHashMap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&lt;K,V&gt;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resMap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LinkedHashMap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entries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.forEach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-&gt;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resMap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.put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(),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())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resMap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Map&lt;String,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MapUtils.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fill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endParaRPr lang="en-US" sz="14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400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</a:t>
            </a:r>
            <a:endParaRPr lang="en-US" sz="14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"AAA"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10,</a:t>
            </a:r>
            <a:endParaRPr lang="en-US" sz="1400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"CCCCC"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7,</a:t>
            </a:r>
            <a:endParaRPr lang="en-U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"BB"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, 2);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it-IT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it-IT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sz="1400" b="1" i="1" dirty="0" smtClean="0">
                <a:solidFill>
                  <a:srgbClr val="FF0000"/>
                </a:solidFill>
                <a:latin typeface="Consolas"/>
              </a:rPr>
              <a:t>sortMapBy(</a:t>
            </a:r>
          </a:p>
          <a:p>
            <a:r>
              <a:rPr lang="it-IT" sz="1400" b="1" i="1" dirty="0">
                <a:solidFill>
                  <a:srgbClr val="FF0000"/>
                </a:solidFill>
                <a:latin typeface="Consolas"/>
              </a:rPr>
              <a:t> </a:t>
            </a:r>
            <a:r>
              <a:rPr lang="it-IT" sz="1400" b="1" i="1" dirty="0" smtClean="0">
                <a:solidFill>
                  <a:srgbClr val="FF0000"/>
                </a:solidFill>
                <a:latin typeface="Consolas"/>
              </a:rPr>
              <a:t>       map,</a:t>
            </a:r>
          </a:p>
          <a:p>
            <a:r>
              <a:rPr lang="it-IT" sz="1400" b="1" i="1" dirty="0">
                <a:solidFill>
                  <a:srgbClr val="FF0000"/>
                </a:solidFill>
                <a:latin typeface="Consolas"/>
              </a:rPr>
              <a:t> </a:t>
            </a:r>
            <a:r>
              <a:rPr lang="it-IT" sz="1400" b="1" i="1" dirty="0" smtClean="0">
                <a:solidFill>
                  <a:srgbClr val="FF0000"/>
                </a:solidFill>
                <a:latin typeface="Consolas"/>
              </a:rPr>
              <a:t>       (e1, e2) -&gt; e1.getValue() - e2.getValue());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041416" y="4941168"/>
            <a:ext cx="2664296" cy="52322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{BB=2, AAA=10, CCCCC=7}</a:t>
            </a:r>
          </a:p>
          <a:p>
            <a:r>
              <a:rPr lang="pl-PL" sz="14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{BB=2, CCCCC=7, AAA=10}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TreeMap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– sorting values using 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Map.Entry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interface features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23528" y="3501008"/>
            <a:ext cx="849694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nsolas"/>
              </a:rPr>
              <a:t>// instead of</a:t>
            </a:r>
          </a:p>
          <a:p>
            <a:r>
              <a:rPr lang="it-IT" sz="1600" b="1" dirty="0" smtClean="0">
                <a:solidFill>
                  <a:srgbClr val="FF0000"/>
                </a:solidFill>
                <a:latin typeface="Consolas"/>
              </a:rPr>
              <a:t>map = </a:t>
            </a:r>
            <a:r>
              <a:rPr lang="it-IT" sz="1600" b="1" i="1" dirty="0" smtClean="0">
                <a:solidFill>
                  <a:srgbClr val="FF0000"/>
                </a:solidFill>
                <a:latin typeface="Consolas"/>
              </a:rPr>
              <a:t>sortMapBy( map, (e1, e2) -&gt; e1.getValue() - e2.getValue() );</a:t>
            </a:r>
          </a:p>
          <a:p>
            <a:endParaRPr lang="it-IT" sz="1600" i="1" dirty="0" smtClean="0">
              <a:solidFill>
                <a:srgbClr val="000000"/>
              </a:solidFill>
              <a:latin typeface="Consolas"/>
            </a:endParaRPr>
          </a:p>
          <a:p>
            <a:endParaRPr lang="pl-PL" sz="1600" dirty="0" smtClean="0">
              <a:solidFill>
                <a:srgbClr val="6A3E3E"/>
              </a:solidFill>
              <a:latin typeface="Consolas"/>
            </a:endParaRPr>
          </a:p>
          <a:p>
            <a:r>
              <a:rPr lang="en-US" sz="1600" dirty="0" smtClean="0">
                <a:latin typeface="Consolas"/>
              </a:rPr>
              <a:t>// we could achieve the same result with</a:t>
            </a:r>
            <a:endParaRPr lang="pl-PL" sz="1600" dirty="0" smtClean="0">
              <a:latin typeface="Consolas"/>
            </a:endParaRPr>
          </a:p>
          <a:p>
            <a:r>
              <a:rPr lang="pl-PL" sz="1600" b="1" dirty="0" smtClean="0">
                <a:solidFill>
                  <a:srgbClr val="00B050"/>
                </a:solidFill>
                <a:latin typeface="Consolas"/>
              </a:rPr>
              <a:t>map = </a:t>
            </a:r>
            <a:r>
              <a:rPr lang="pl-PL" sz="1600" b="1" i="1" dirty="0" err="1" smtClean="0">
                <a:solidFill>
                  <a:srgbClr val="00B050"/>
                </a:solidFill>
                <a:latin typeface="Consolas"/>
              </a:rPr>
              <a:t>sortMapBy</a:t>
            </a:r>
            <a:r>
              <a:rPr lang="pl-PL" sz="1600" b="1" i="1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600" b="1" i="1" dirty="0" smtClean="0">
                <a:solidFill>
                  <a:srgbClr val="00B050"/>
                </a:solidFill>
                <a:latin typeface="Consolas"/>
              </a:rPr>
              <a:t>map,</a:t>
            </a:r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600" b="1" i="1" dirty="0" err="1" smtClean="0">
                <a:solidFill>
                  <a:srgbClr val="00B050"/>
                </a:solidFill>
                <a:latin typeface="Consolas"/>
              </a:rPr>
              <a:t>Map.Entry.comparingByValue</a:t>
            </a:r>
            <a:r>
              <a:rPr lang="pl-PL" sz="1600" b="1" i="1" dirty="0" smtClean="0">
                <a:solidFill>
                  <a:srgbClr val="00B050"/>
                </a:solidFill>
                <a:latin typeface="Consolas"/>
              </a:rPr>
              <a:t>()</a:t>
            </a:r>
            <a:r>
              <a:rPr lang="en-US" sz="1600" b="1" i="1" dirty="0" smtClean="0">
                <a:solidFill>
                  <a:srgbClr val="00B050"/>
                </a:solidFill>
                <a:latin typeface="Consolas"/>
              </a:rPr>
              <a:t> </a:t>
            </a:r>
            <a:r>
              <a:rPr lang="pl-PL" sz="1600" b="1" i="1" dirty="0" smtClean="0">
                <a:solidFill>
                  <a:srgbClr val="00B050"/>
                </a:solidFill>
                <a:latin typeface="Consolas"/>
              </a:rPr>
              <a:t>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41549"/>
              </p:ext>
            </p:extLst>
          </p:nvPr>
        </p:nvGraphicFramePr>
        <p:xfrm>
          <a:off x="323528" y="980728"/>
          <a:ext cx="84969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3285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comparingByKey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keys based on natural key ordering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comparingByKey</a:t>
                      </a:r>
                      <a:r>
                        <a:rPr lang="en-US" dirty="0" smtClean="0"/>
                        <a:t>(Comparator)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</a:t>
                      </a:r>
                      <a:r>
                        <a:rPr lang="en-US" baseline="0" dirty="0" smtClean="0"/>
                        <a:t> keys based on provided comparator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comparingByValue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values based on natural value ordering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comparingByValue</a:t>
                      </a:r>
                      <a:r>
                        <a:rPr lang="en-US" dirty="0" smtClean="0"/>
                        <a:t>(Comparator)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compares values based on provided comparator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Collections utility class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53283"/>
              </p:ext>
            </p:extLst>
          </p:nvPr>
        </p:nvGraphicFramePr>
        <p:xfrm>
          <a:off x="323528" y="1196752"/>
          <a:ext cx="8496944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536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binarySearch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List&lt;…&gt; list, K</a:t>
                      </a:r>
                      <a:r>
                        <a:rPr lang="en-US" baseline="0" dirty="0" smtClean="0"/>
                        <a:t> key</a:t>
                      </a:r>
                      <a:r>
                        <a:rPr lang="en-US" dirty="0" smtClean="0"/>
                        <a:t>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for</a:t>
                      </a:r>
                      <a:r>
                        <a:rPr lang="en-US" baseline="0" dirty="0" smtClean="0"/>
                        <a:t> the given key – returns index of element or -(index + 1) if element does not exist</a:t>
                      </a:r>
                    </a:p>
                    <a:p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binarySearch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enables us to insert new item to the collection so that it still remains sorted</a:t>
                      </a:r>
                      <a:endParaRPr lang="pl-P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binarySearch</a:t>
                      </a:r>
                      <a:r>
                        <a:rPr lang="en-US" dirty="0" smtClean="0"/>
                        <a:t>(</a:t>
                      </a:r>
                    </a:p>
                    <a:p>
                      <a:r>
                        <a:rPr lang="en-US" dirty="0" smtClean="0"/>
                        <a:t>    List&lt;…&gt; list, K</a:t>
                      </a:r>
                      <a:r>
                        <a:rPr lang="en-US" baseline="0" dirty="0" smtClean="0"/>
                        <a:t> key, Comparator&lt;…&gt; c</a:t>
                      </a:r>
                      <a:r>
                        <a:rPr lang="en-US" dirty="0" smtClean="0"/>
                        <a:t>)</a:t>
                      </a:r>
                      <a:endParaRPr lang="pl-P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same as above but using comparator instead of natural order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sort(List&lt;T&gt; list)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sorts</a:t>
                      </a:r>
                      <a:r>
                        <a:rPr lang="en-US" baseline="0" dirty="0" smtClean="0"/>
                        <a:t> elements based on natural order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void sort(</a:t>
                      </a:r>
                    </a:p>
                    <a:p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List&lt;T&gt; list, Comparator&lt;…&gt; c)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same as above but using Comparator instead of natural order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Collections utility class – unmodifiable collection views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68934"/>
              </p:ext>
            </p:extLst>
          </p:nvPr>
        </p:nvGraphicFramePr>
        <p:xfrm>
          <a:off x="323528" y="1121152"/>
          <a:ext cx="84969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 Collection </a:t>
                      </a:r>
                      <a:r>
                        <a:rPr lang="en-US" dirty="0" err="1" smtClean="0"/>
                        <a:t>unmodifiableCollection</a:t>
                      </a:r>
                      <a:r>
                        <a:rPr lang="en-US" dirty="0" smtClean="0"/>
                        <a:t>(Collection c)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 Set </a:t>
                      </a:r>
                      <a:r>
                        <a:rPr lang="en-US" dirty="0" err="1" smtClean="0"/>
                        <a:t>unmodifiableSet</a:t>
                      </a:r>
                      <a:r>
                        <a:rPr lang="en-US" dirty="0" smtClean="0"/>
                        <a:t>(Set s)</a:t>
                      </a:r>
                      <a:endParaRPr lang="pl-P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 List </a:t>
                      </a:r>
                      <a:r>
                        <a:rPr lang="en-US" dirty="0" err="1" smtClean="0"/>
                        <a:t>unmodifiableList</a:t>
                      </a:r>
                      <a:r>
                        <a:rPr lang="en-US" dirty="0" smtClean="0"/>
                        <a:t>(List list)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 static Map </a:t>
                      </a:r>
                      <a:r>
                        <a:rPr lang="en-US" dirty="0" err="1" smtClean="0"/>
                        <a:t>unmodifiableMap</a:t>
                      </a:r>
                      <a:r>
                        <a:rPr lang="en-US" dirty="0" smtClean="0"/>
                        <a:t>(Map m)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 static </a:t>
                      </a:r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unmodifiableSortedSet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SortedSet</a:t>
                      </a:r>
                      <a:r>
                        <a:rPr lang="en-US" dirty="0" smtClean="0"/>
                        <a:t>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 static </a:t>
                      </a:r>
                      <a:r>
                        <a:rPr lang="en-US" dirty="0" err="1" smtClean="0"/>
                        <a:t>SortedMap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unmodifiableSortedMap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SortedMap</a:t>
                      </a:r>
                      <a:r>
                        <a:rPr lang="en-US" dirty="0" smtClean="0"/>
                        <a:t> m)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Collections utility class – synchronized collection views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95355"/>
              </p:ext>
            </p:extLst>
          </p:nvPr>
        </p:nvGraphicFramePr>
        <p:xfrm>
          <a:off x="323528" y="980728"/>
          <a:ext cx="84969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Collection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synchronizedCollection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 c)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Set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synchronizedSet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(Set s)</a:t>
                      </a:r>
                      <a:endParaRPr lang="pl-P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List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synchronizedList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 list)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Map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(Map m)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synchronizedSortedSet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SortedSet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synchronizedSortedMap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SortedMap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ole tekstowe 3"/>
          <p:cNvSpPr txBox="1"/>
          <p:nvPr/>
        </p:nvSpPr>
        <p:spPr>
          <a:xfrm>
            <a:off x="323528" y="3882529"/>
            <a:ext cx="8496944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chemeClr val="bg1"/>
                </a:solidFill>
                <a:latin typeface="Verdana"/>
              </a:rPr>
              <a:t>IMPORTANT NOTICE</a:t>
            </a:r>
          </a:p>
          <a:p>
            <a:endParaRPr lang="en-US" altLang="ja-JP" sz="1600" b="1" dirty="0">
              <a:solidFill>
                <a:schemeClr val="bg1"/>
              </a:solidFill>
              <a:latin typeface="Verdana"/>
            </a:endParaRPr>
          </a:p>
          <a:p>
            <a:r>
              <a:rPr lang="en-US" altLang="ja-JP" sz="1600" b="1" dirty="0" smtClean="0">
                <a:solidFill>
                  <a:schemeClr val="bg1"/>
                </a:solidFill>
                <a:latin typeface="Verdana"/>
              </a:rPr>
              <a:t>Synchronized view is </a:t>
            </a:r>
            <a:r>
              <a:rPr lang="en-US" altLang="ja-JP" sz="1600" b="1" dirty="0" smtClean="0">
                <a:solidFill>
                  <a:srgbClr val="00B0F0"/>
                </a:solidFill>
                <a:latin typeface="Verdana"/>
              </a:rPr>
              <a:t>only a wrapper for the original collection</a:t>
            </a:r>
            <a:r>
              <a:rPr lang="en-US" altLang="ja-JP" sz="1600" b="1" dirty="0" smtClean="0">
                <a:solidFill>
                  <a:schemeClr val="bg1"/>
                </a:solidFill>
                <a:latin typeface="Verdana"/>
              </a:rPr>
              <a:t> – we actually access the same collection</a:t>
            </a:r>
          </a:p>
        </p:txBody>
      </p:sp>
      <p:sp>
        <p:nvSpPr>
          <p:cNvPr id="7" name="pole tekstowe 5"/>
          <p:cNvSpPr txBox="1"/>
          <p:nvPr/>
        </p:nvSpPr>
        <p:spPr>
          <a:xfrm>
            <a:off x="323528" y="5242550"/>
            <a:ext cx="84969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</a:rPr>
              <a:t>List list1 = new </a:t>
            </a:r>
            <a:r>
              <a:rPr lang="en-US" sz="1600" dirty="0" err="1">
                <a:latin typeface="Consolas"/>
              </a:rPr>
              <a:t>ArrayList</a:t>
            </a:r>
            <a:r>
              <a:rPr lang="en-US" sz="1600" dirty="0">
                <a:latin typeface="Consolas"/>
              </a:rPr>
              <a:t>();</a:t>
            </a:r>
          </a:p>
          <a:p>
            <a:r>
              <a:rPr lang="en-US" sz="1600" dirty="0">
                <a:latin typeface="Consolas"/>
              </a:rPr>
              <a:t>List list2 =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Collections.synchronizedList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(list1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); </a:t>
            </a:r>
            <a:r>
              <a:rPr lang="en-US" sz="1600" dirty="0" smtClean="0">
                <a:latin typeface="Consolas"/>
              </a:rPr>
              <a:t>// wrapper to original</a:t>
            </a:r>
          </a:p>
          <a:p>
            <a:r>
              <a:rPr lang="en-US" sz="1600" dirty="0">
                <a:latin typeface="Consolas"/>
              </a:rPr>
              <a:t> </a:t>
            </a:r>
            <a:r>
              <a:rPr lang="en-US" sz="1600" dirty="0" smtClean="0">
                <a:latin typeface="Consolas"/>
              </a:rPr>
              <a:t>                                                 // collection is created</a:t>
            </a:r>
            <a:endParaRPr lang="en-US" sz="1600" dirty="0"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Iteration over synchronized collection views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5"/>
          <p:cNvSpPr txBox="1"/>
          <p:nvPr/>
        </p:nvSpPr>
        <p:spPr>
          <a:xfrm>
            <a:off x="323528" y="2909262"/>
            <a:ext cx="8496944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</a:rPr>
              <a:t>Collection c = </a:t>
            </a:r>
            <a:r>
              <a:rPr lang="en-US" sz="1600" dirty="0" err="1" smtClean="0">
                <a:latin typeface="Consolas"/>
              </a:rPr>
              <a:t>Collections.synchronizedCollection</a:t>
            </a:r>
            <a:r>
              <a:rPr lang="en-US" sz="1600" dirty="0" smtClean="0">
                <a:latin typeface="Consolas"/>
              </a:rPr>
              <a:t>(collection);</a:t>
            </a:r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synchronized(c)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Iterator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=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c.iterator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();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while 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/>
              </a:rPr>
              <a:t>i.hasNext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()) {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// ...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i.next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()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}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nsolas"/>
              </a:rPr>
              <a:t>}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Consolas"/>
            </a:endParaRPr>
          </a:p>
        </p:txBody>
      </p:sp>
      <p:sp>
        <p:nvSpPr>
          <p:cNvPr id="8" name="pole tekstowe 3"/>
          <p:cNvSpPr txBox="1"/>
          <p:nvPr/>
        </p:nvSpPr>
        <p:spPr>
          <a:xfrm>
            <a:off x="323528" y="1133018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Synchronized collection views </a:t>
            </a:r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do not ensure synchronized iteration</a:t>
            </a:r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 – only </a:t>
            </a:r>
            <a:r>
              <a:rPr lang="en-US" altLang="ja-JP" sz="1600" b="1" u="sng" dirty="0" smtClean="0">
                <a:solidFill>
                  <a:srgbClr val="00B0F0"/>
                </a:solidFill>
                <a:latin typeface="Verdana"/>
              </a:rPr>
              <a:t>particular collection methods are executed atomically</a:t>
            </a:r>
          </a:p>
          <a:p>
            <a:endParaRPr lang="en-US" altLang="ja-JP" sz="1600" dirty="0">
              <a:solidFill>
                <a:srgbClr val="000000"/>
              </a:solidFill>
              <a:latin typeface="Verdana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Verdana"/>
              </a:rPr>
              <a:t>Iteration includes invocation of multiple operations of a collection so </a:t>
            </a:r>
            <a:r>
              <a:rPr lang="en-US" altLang="ja-JP" sz="1600" b="1" u="sng" dirty="0" smtClean="0">
                <a:solidFill>
                  <a:srgbClr val="00B050"/>
                </a:solidFill>
                <a:latin typeface="Verdana"/>
              </a:rPr>
              <a:t>we need to provide atomicity ourselves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323528" y="5220489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  <a:latin typeface="Verdana"/>
              </a:rPr>
              <a:t>In case you want all Map operations to be synchronized and do not ensure atomicity by your own use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Verdana"/>
              </a:rPr>
              <a:t>ConcurrentHashMap</a:t>
            </a:r>
            <a:endParaRPr lang="en-US" altLang="ja-JP" sz="1600" b="1" dirty="0" smtClean="0">
              <a:solidFill>
                <a:srgbClr val="FF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301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 smtClean="0">
                <a:latin typeface="+mj-lt"/>
                <a:ea typeface="Verdana" pitchFamily="34" charset="0"/>
                <a:cs typeface="Verdana" pitchFamily="34" charset="0"/>
              </a:rPr>
              <a:t>Iter</a:t>
            </a:r>
            <a:r>
              <a:rPr lang="en-US" sz="2400" dirty="0" err="1" smtClean="0">
                <a:latin typeface="+mj-lt"/>
                <a:ea typeface="Verdana" pitchFamily="34" charset="0"/>
                <a:cs typeface="Verdana" pitchFamily="34" charset="0"/>
              </a:rPr>
              <a:t>ation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 over synchronized maps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5"/>
          <p:cNvSpPr txBox="1"/>
          <p:nvPr/>
        </p:nvSpPr>
        <p:spPr>
          <a:xfrm>
            <a:off x="467544" y="1321777"/>
            <a:ext cx="84969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/>
              </a:rPr>
              <a:t>Map </a:t>
            </a:r>
            <a:r>
              <a:rPr lang="en-US" sz="1600" dirty="0" err="1">
                <a:latin typeface="Consolas"/>
              </a:rPr>
              <a:t>map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latin typeface="Consolas"/>
              </a:rPr>
              <a:t>Collections.synchronizedMap</a:t>
            </a:r>
            <a:r>
              <a:rPr lang="en-US" sz="1600" dirty="0">
                <a:latin typeface="Consolas"/>
              </a:rPr>
              <a:t>(new </a:t>
            </a:r>
            <a:r>
              <a:rPr lang="en-US" sz="1600" dirty="0" err="1">
                <a:latin typeface="Consolas"/>
              </a:rPr>
              <a:t>HashMap</a:t>
            </a:r>
            <a:r>
              <a:rPr lang="en-US" sz="1600" dirty="0">
                <a:latin typeface="Consolas"/>
              </a:rPr>
              <a:t>());</a:t>
            </a:r>
          </a:p>
          <a:p>
            <a:r>
              <a:rPr lang="en-US" sz="1600" dirty="0">
                <a:latin typeface="Consolas"/>
              </a:rPr>
              <a:t>// </a:t>
            </a:r>
            <a:r>
              <a:rPr lang="en-US" sz="1600" dirty="0" smtClean="0">
                <a:latin typeface="Consolas"/>
              </a:rPr>
              <a:t>...</a:t>
            </a:r>
          </a:p>
          <a:p>
            <a:endParaRPr lang="en-US" sz="1600" dirty="0" smtClean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nsolas"/>
              </a:rPr>
              <a:t>Set keys = </a:t>
            </a:r>
            <a:r>
              <a:rPr lang="en-US" sz="1600" b="1" dirty="0" err="1">
                <a:solidFill>
                  <a:srgbClr val="FF0000"/>
                </a:solidFill>
                <a:latin typeface="Consolas"/>
              </a:rPr>
              <a:t>map.keySet</a:t>
            </a:r>
            <a:r>
              <a:rPr lang="en-US" sz="1600" b="1" dirty="0">
                <a:solidFill>
                  <a:srgbClr val="FF0000"/>
                </a:solidFill>
                <a:latin typeface="Consolas"/>
              </a:rPr>
              <a:t>();  </a:t>
            </a:r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// getting key set does not to be synchronized</a:t>
            </a:r>
            <a:endParaRPr lang="en-US" sz="1600" b="1" dirty="0">
              <a:solidFill>
                <a:srgbClr val="FF0000"/>
              </a:solidFill>
              <a:latin typeface="Consolas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nsolas"/>
              </a:rPr>
              <a:t>//...</a:t>
            </a:r>
          </a:p>
          <a:p>
            <a:endParaRPr lang="en-US" sz="1600" dirty="0" smtClean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synchronized(map) { 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// map synchronization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Iterator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 =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keys.iterator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();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while (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i.hasNext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()) {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    // </a:t>
            </a:r>
            <a:r>
              <a:rPr lang="en-US" sz="1600" b="1" dirty="0">
                <a:solidFill>
                  <a:srgbClr val="00B050"/>
                </a:solidFill>
                <a:latin typeface="Consolas"/>
              </a:rPr>
              <a:t>... </a:t>
            </a:r>
            <a:r>
              <a:rPr lang="en-US" sz="1600" b="1" dirty="0" err="1">
                <a:solidFill>
                  <a:srgbClr val="00B050"/>
                </a:solidFill>
                <a:latin typeface="Consolas"/>
              </a:rPr>
              <a:t>i.next</a:t>
            </a:r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()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nsolas"/>
              </a:rPr>
              <a:t>    }</a:t>
            </a:r>
          </a:p>
          <a:p>
            <a:r>
              <a:rPr lang="en-US" sz="1600" b="1" dirty="0" smtClean="0">
                <a:solidFill>
                  <a:srgbClr val="00B050"/>
                </a:solidFill>
                <a:latin typeface="Consolas"/>
              </a:rPr>
              <a:t>}</a:t>
            </a:r>
            <a:endParaRPr lang="en-US" sz="1600" b="1" dirty="0">
              <a:solidFill>
                <a:srgbClr val="00B05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Custom collection implementation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Obraz 4" descr="wyklad6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192" y="1340768"/>
            <a:ext cx="7523224" cy="2520280"/>
          </a:xfrm>
          <a:prstGeom prst="rect">
            <a:avLst/>
          </a:prstGeom>
        </p:spPr>
      </p:pic>
      <p:sp>
        <p:nvSpPr>
          <p:cNvPr id="6" name="Dowolny kształt 5"/>
          <p:cNvSpPr/>
          <p:nvPr/>
        </p:nvSpPr>
        <p:spPr>
          <a:xfrm>
            <a:off x="170622" y="1689652"/>
            <a:ext cx="2900569" cy="3805031"/>
          </a:xfrm>
          <a:custGeom>
            <a:avLst/>
            <a:gdLst>
              <a:gd name="connsiteX0" fmla="*/ 2900569 w 2900569"/>
              <a:gd name="connsiteY0" fmla="*/ 0 h 3805031"/>
              <a:gd name="connsiteX1" fmla="*/ 385969 w 2900569"/>
              <a:gd name="connsiteY1" fmla="*/ 586409 h 3805031"/>
              <a:gd name="connsiteX2" fmla="*/ 584752 w 2900569"/>
              <a:gd name="connsiteY2" fmla="*/ 3001618 h 3805031"/>
              <a:gd name="connsiteX3" fmla="*/ 1061830 w 2900569"/>
              <a:gd name="connsiteY3" fmla="*/ 3687418 h 3805031"/>
              <a:gd name="connsiteX4" fmla="*/ 1051891 w 2900569"/>
              <a:gd name="connsiteY4" fmla="*/ 3707296 h 380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569" h="3805031">
                <a:moveTo>
                  <a:pt x="2900569" y="0"/>
                </a:moveTo>
                <a:cubicBezTo>
                  <a:pt x="1836253" y="43069"/>
                  <a:pt x="771938" y="86139"/>
                  <a:pt x="385969" y="586409"/>
                </a:cubicBezTo>
                <a:cubicBezTo>
                  <a:pt x="0" y="1086679"/>
                  <a:pt x="472108" y="2484783"/>
                  <a:pt x="584752" y="3001618"/>
                </a:cubicBezTo>
                <a:cubicBezTo>
                  <a:pt x="697396" y="3518453"/>
                  <a:pt x="983974" y="3569805"/>
                  <a:pt x="1061830" y="3687418"/>
                </a:cubicBezTo>
                <a:cubicBezTo>
                  <a:pt x="1139687" y="3805031"/>
                  <a:pt x="1095789" y="3756163"/>
                  <a:pt x="1051891" y="37072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331640" y="5301208"/>
            <a:ext cx="2448272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CustomCollection</a:t>
            </a:r>
            <a:endParaRPr lang="pl-PL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331640" y="4581128"/>
            <a:ext cx="2592288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CustomList</a:t>
            </a:r>
            <a:endParaRPr lang="pl-PL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Dowolny kształt 9"/>
          <p:cNvSpPr/>
          <p:nvPr/>
        </p:nvSpPr>
        <p:spPr>
          <a:xfrm>
            <a:off x="559905" y="2269435"/>
            <a:ext cx="1348408" cy="2392017"/>
          </a:xfrm>
          <a:custGeom>
            <a:avLst/>
            <a:gdLst>
              <a:gd name="connsiteX0" fmla="*/ 1348408 w 1348408"/>
              <a:gd name="connsiteY0" fmla="*/ 46382 h 2392017"/>
              <a:gd name="connsiteX1" fmla="*/ 165652 w 1348408"/>
              <a:gd name="connsiteY1" fmla="*/ 324678 h 2392017"/>
              <a:gd name="connsiteX2" fmla="*/ 354495 w 1348408"/>
              <a:gd name="connsiteY2" fmla="*/ 1994452 h 2392017"/>
              <a:gd name="connsiteX3" fmla="*/ 771938 w 1348408"/>
              <a:gd name="connsiteY3" fmla="*/ 2392017 h 2392017"/>
              <a:gd name="connsiteX4" fmla="*/ 771938 w 1348408"/>
              <a:gd name="connsiteY4" fmla="*/ 2392017 h 2392017"/>
              <a:gd name="connsiteX5" fmla="*/ 771938 w 1348408"/>
              <a:gd name="connsiteY5" fmla="*/ 2392017 h 239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8408" h="2392017">
                <a:moveTo>
                  <a:pt x="1348408" y="46382"/>
                </a:moveTo>
                <a:cubicBezTo>
                  <a:pt x="839856" y="23191"/>
                  <a:pt x="331304" y="0"/>
                  <a:pt x="165652" y="324678"/>
                </a:cubicBezTo>
                <a:cubicBezTo>
                  <a:pt x="0" y="649356"/>
                  <a:pt x="253447" y="1649896"/>
                  <a:pt x="354495" y="1994452"/>
                </a:cubicBezTo>
                <a:cubicBezTo>
                  <a:pt x="455543" y="2339008"/>
                  <a:pt x="771938" y="2392017"/>
                  <a:pt x="771938" y="2392017"/>
                </a:cubicBezTo>
                <a:lnTo>
                  <a:pt x="771938" y="2392017"/>
                </a:lnTo>
                <a:lnTo>
                  <a:pt x="771938" y="239201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4211960" y="4509120"/>
            <a:ext cx="2448272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CustomHashSet</a:t>
            </a:r>
            <a:endParaRPr lang="pl-PL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Łącznik prosty 12"/>
          <p:cNvCxnSpPr/>
          <p:nvPr/>
        </p:nvCxnSpPr>
        <p:spPr>
          <a:xfrm>
            <a:off x="4499992" y="3212976"/>
            <a:ext cx="50405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pl-PL" sz="2400" dirty="0" smtClean="0">
                <a:latin typeface="+mj-lt"/>
                <a:ea typeface="Verdana" pitchFamily="34" charset="0"/>
                <a:cs typeface="Verdana" pitchFamily="34" charset="0"/>
              </a:rPr>
              <a:t>Map</a:t>
            </a:r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s – associative arrays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87524" y="2060848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Map&lt;String, String&gt;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diagMap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&lt;&gt;();</a:t>
            </a:r>
          </a:p>
          <a:p>
            <a:r>
              <a:rPr lang="pl-PL" sz="14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sc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Scanner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pl-PL" sz="1400" b="1" dirty="0" smtClean="0">
                <a:solidFill>
                  <a:srgbClr val="2A00FF"/>
                </a:solidFill>
                <a:latin typeface="Consolas"/>
              </a:rPr>
              <a:t>"diagnose.txt"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)); 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sc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.hasNextLine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(); ) {</a:t>
            </a:r>
          </a:p>
          <a:p>
            <a:r>
              <a:rPr lang="en-US" sz="14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diagMap.put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sc.nextLine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(),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sc.nextLine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());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symptom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showInputDialog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Give symptom</a:t>
            </a:r>
            <a:r>
              <a:rPr lang="pl-PL" sz="14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String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act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diagMap.get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(symptom); </a:t>
            </a:r>
          </a:p>
          <a:p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act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4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400" b="1" dirty="0" smtClean="0">
                <a:solidFill>
                  <a:srgbClr val="6A3E3E"/>
                </a:solidFill>
                <a:latin typeface="Consolas"/>
              </a:rPr>
              <a:t>act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smtClean="0">
                <a:solidFill>
                  <a:srgbClr val="2A00FF"/>
                </a:solidFill>
                <a:latin typeface="Consolas"/>
              </a:rPr>
              <a:t>"Unknown recommendation"</a:t>
            </a:r>
            <a:r>
              <a:rPr lang="en-US" sz="14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/>
              </a:rPr>
              <a:t>}</a:t>
            </a:r>
            <a:endParaRPr lang="en-US" sz="1400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i="1" dirty="0" err="1" smtClean="0">
                <a:solidFill>
                  <a:srgbClr val="000000"/>
                </a:solidFill>
                <a:latin typeface="Consolas"/>
              </a:rPr>
              <a:t>showMessageDialog</a:t>
            </a:r>
            <a:r>
              <a:rPr lang="pl-PL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act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l-PL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75989" y="1044025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flexible solution can be based on maps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associative arrays which enable quick search for values based on keys</a:t>
            </a:r>
            <a:endParaRPr lang="pl-PL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Maps –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225688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provides two basic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Map&lt;</a:t>
            </a:r>
            <a:r>
              <a:rPr lang="en-US" sz="1600" b="1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implementations: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HashMap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implementation based on hash table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TreeMap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implementation based on red-black tree </a:t>
            </a:r>
            <a:endParaRPr lang="pl-PL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3252410"/>
            <a:ext cx="8568952" cy="107721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IMPORTANT NOTICE</a:t>
            </a:r>
          </a:p>
          <a:p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HashSet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TreeSet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implementation are based on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HashMap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TreeMap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correspondingly</a:t>
            </a:r>
            <a:endParaRPr lang="pl-PL" sz="16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Maps – implementations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pole tekstowe 3"/>
          <p:cNvSpPr txBox="1"/>
          <p:nvPr/>
        </p:nvSpPr>
        <p:spPr>
          <a:xfrm>
            <a:off x="287524" y="3246721"/>
            <a:ext cx="8568952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IMPORTANT NOTICE</a:t>
            </a:r>
          </a:p>
          <a:p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HashMap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TreeMap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LinkedHashMap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WeakHashMap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 not ensure synchronized access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upport null as key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support null as value</a:t>
            </a:r>
            <a:endParaRPr lang="pl-PL" sz="1600" b="1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pole tekstowe 3"/>
          <p:cNvSpPr txBox="1"/>
          <p:nvPr/>
        </p:nvSpPr>
        <p:spPr>
          <a:xfrm>
            <a:off x="287524" y="1076576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Other – less commonly used – Map&lt;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TValue&gt; implementations include: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LinkedHashMap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preserves order the items are added to the collection</a:t>
            </a:r>
          </a:p>
          <a:p>
            <a:pPr marL="342900" indent="-342900">
              <a:buAutoNum type="arabicPeriod"/>
            </a:pP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WeakHashMap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based on hash map – enables 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garbage collecting no longer used entries (i.e. when key for entry is no longer in ordinary use)</a:t>
            </a:r>
          </a:p>
        </p:txBody>
      </p:sp>
      <p:sp>
        <p:nvSpPr>
          <p:cNvPr id="8" name="pole tekstowe 3"/>
          <p:cNvSpPr txBox="1"/>
          <p:nvPr/>
        </p:nvSpPr>
        <p:spPr>
          <a:xfrm>
            <a:off x="287524" y="5301208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Hashtable</a:t>
            </a:r>
            <a:r>
              <a:rPr lang="en-US" sz="1600" b="1" u="sng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sz="1600" b="1" u="sng" dirty="0" err="1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u="sng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TValue&gt;</a:t>
            </a:r>
            <a:r>
              <a:rPr lang="en-US" sz="16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implementation of Map: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does not allow nulls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nsures synchronized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general operations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662595"/>
              </p:ext>
            </p:extLst>
          </p:nvPr>
        </p:nvGraphicFramePr>
        <p:xfrm>
          <a:off x="395536" y="980728"/>
          <a:ext cx="842493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320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method 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provided</a:t>
                      </a:r>
                      <a:r>
                        <a:rPr lang="en-US" baseline="0" dirty="0" smtClean="0"/>
                        <a:t> feature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clear()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</a:t>
                      </a:r>
                      <a:r>
                        <a:rPr lang="en-US" baseline="0" dirty="0" smtClean="0"/>
                        <a:t> all elements - optional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containsKey</a:t>
                      </a:r>
                      <a:r>
                        <a:rPr lang="en-US" dirty="0" smtClean="0"/>
                        <a:t>(Object)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whether Map contains given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containsValue</a:t>
                      </a:r>
                      <a:r>
                        <a:rPr lang="en-US" dirty="0" smtClean="0"/>
                        <a:t>(Object)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verifies whether Map contains given value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Set&lt;</a:t>
                      </a:r>
                      <a:r>
                        <a:rPr lang="en-US" dirty="0" err="1" smtClean="0"/>
                        <a:t>Map.Entry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TValue&gt;&gt; </a:t>
                      </a:r>
                      <a:r>
                        <a:rPr lang="en-US" dirty="0" err="1" smtClean="0"/>
                        <a:t>entrySet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set of entries – i.e. key-value</a:t>
                      </a:r>
                      <a:r>
                        <a:rPr lang="en-US" baseline="0" dirty="0" smtClean="0"/>
                        <a:t> pairs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</a:t>
                      </a:r>
                      <a:r>
                        <a:rPr lang="en-US" baseline="0" dirty="0" smtClean="0"/>
                        <a:t> get(Object)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</a:t>
                      </a:r>
                      <a:r>
                        <a:rPr lang="en-US" baseline="0" dirty="0" smtClean="0"/>
                        <a:t> a value for the given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isEmpty</a:t>
                      </a:r>
                      <a:r>
                        <a:rPr lang="en-US" dirty="0" smtClean="0"/>
                        <a:t>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whether Map is empty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&gt; keys()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keys (unique) for the map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</a:t>
                      </a:r>
                      <a:r>
                        <a:rPr lang="en-US" baseline="0" dirty="0" smtClean="0"/>
                        <a:t> put(</a:t>
                      </a:r>
                      <a:r>
                        <a:rPr lang="en-US" baseline="0" dirty="0" err="1" smtClean="0"/>
                        <a:t>TKey</a:t>
                      </a:r>
                      <a:r>
                        <a:rPr lang="en-US" baseline="0" dirty="0" smtClean="0"/>
                        <a:t>, TValue)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 value for</a:t>
                      </a:r>
                      <a:r>
                        <a:rPr lang="en-US" baseline="0" dirty="0" smtClean="0"/>
                        <a:t> the given key – replaces existing mapping if given key already exists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 </a:t>
                      </a:r>
                      <a:r>
                        <a:rPr lang="en-US" dirty="0" err="1" smtClean="0"/>
                        <a:t>putAll</a:t>
                      </a:r>
                      <a:r>
                        <a:rPr lang="en-US" dirty="0" smtClean="0"/>
                        <a:t>(Map&lt;</a:t>
                      </a:r>
                      <a:r>
                        <a:rPr lang="en-US" dirty="0" err="1" smtClean="0"/>
                        <a:t>TKey</a:t>
                      </a:r>
                      <a:r>
                        <a:rPr lang="en-US" dirty="0" smtClean="0"/>
                        <a:t>, TValue&gt;)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inserts all elements of the given map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TValue</a:t>
                      </a:r>
                      <a:r>
                        <a:rPr lang="en-US" baseline="0" dirty="0" smtClean="0"/>
                        <a:t> remove(Object)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entry for the given key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baseline="0" dirty="0" smtClean="0"/>
                        <a:t> size()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number of contained items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Collection&lt;TValue&gt; values()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values (non-unique) stored in</a:t>
                      </a:r>
                      <a:r>
                        <a:rPr lang="en-US" baseline="0" dirty="0" smtClean="0"/>
                        <a:t> map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view methods</a:t>
            </a:r>
            <a:endParaRPr lang="pl-PL" sz="24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pole tekstowe 3"/>
          <p:cNvSpPr txBox="1"/>
          <p:nvPr/>
        </p:nvSpPr>
        <p:spPr>
          <a:xfrm>
            <a:off x="287524" y="1076576"/>
            <a:ext cx="8568952" cy="255454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IMPORTANT NOTICE</a:t>
            </a:r>
          </a:p>
          <a:p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 methods:</a:t>
            </a:r>
          </a:p>
          <a:p>
            <a:endParaRPr lang="en-US" sz="16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keys()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values()</a:t>
            </a:r>
          </a:p>
          <a:p>
            <a:pPr marL="342900" indent="-342900">
              <a:buAutoNum type="arabicPeriod"/>
            </a:pPr>
            <a:r>
              <a:rPr lang="en-US" sz="1600" b="1" dirty="0" err="1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entrySet</a:t>
            </a:r>
            <a:r>
              <a:rPr lang="en-US" sz="1600" b="1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b="1" dirty="0" smtClean="0">
                <a:solidFill>
                  <a:srgbClr val="92D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 not create independent copies but refer to the original map</a:t>
            </a:r>
            <a:r>
              <a:rPr lang="en-US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i.e. in case we somehow modify views we actually operate on the original map</a:t>
            </a:r>
          </a:p>
        </p:txBody>
      </p:sp>
      <p:sp>
        <p:nvSpPr>
          <p:cNvPr id="6" name="pole tekstowe 3"/>
          <p:cNvSpPr txBox="1"/>
          <p:nvPr/>
        </p:nvSpPr>
        <p:spPr>
          <a:xfrm>
            <a:off x="287524" y="4091588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Map.Entry</a:t>
            </a:r>
            <a:r>
              <a:rPr lang="en-US" sz="16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type extending Set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provides methods: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AutoNum type="arabicPeriod"/>
            </a:pP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TKey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getKey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gets key for the entry</a:t>
            </a:r>
          </a:p>
          <a:p>
            <a:pPr marL="342900" indent="-342900">
              <a:buAutoNum type="arabicPeriod"/>
            </a:pP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TValue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getValue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gets value of the entry</a:t>
            </a:r>
          </a:p>
          <a:p>
            <a:pPr marL="342900" indent="-342900">
              <a:buAutoNum type="arabicPeriod"/>
            </a:pP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Tvalue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setValue</a:t>
            </a:r>
            <a:r>
              <a:rPr lang="en-US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(TValue)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replaces old value with new and returns the replaced old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© Krzysztof Barteczko 2014 (translated from Polish by Edgar Głowacki)</a:t>
            </a:r>
            <a:endParaRPr lang="pl-PL"/>
          </a:p>
        </p:txBody>
      </p:sp>
      <p:sp>
        <p:nvSpPr>
          <p:cNvPr id="3" name="pole tekstowe 2"/>
          <p:cNvSpPr txBox="1"/>
          <p:nvPr/>
        </p:nvSpPr>
        <p:spPr>
          <a:xfrm>
            <a:off x="611560" y="260648"/>
            <a:ext cx="8064896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ea typeface="Verdana" pitchFamily="34" charset="0"/>
                <a:cs typeface="Verdana" pitchFamily="34" charset="0"/>
              </a:rPr>
              <a:t>Map – view methods – example</a:t>
            </a:r>
            <a:endParaRPr lang="pl-PL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323528" y="836712"/>
            <a:ext cx="85689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Map&lt;String,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HashMap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MapUtils.</a:t>
            </a:r>
            <a:r>
              <a:rPr lang="en-US" sz="1400" i="1" dirty="0" err="1" smtClean="0">
                <a:solidFill>
                  <a:srgbClr val="000000"/>
                </a:solidFill>
                <a:latin typeface="Consolas"/>
              </a:rPr>
              <a:t>fill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, 1,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"B"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"C"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, 3, </a:t>
            </a:r>
            <a:r>
              <a:rPr lang="en-US" sz="1400" i="1" dirty="0" smtClean="0">
                <a:solidFill>
                  <a:srgbClr val="2A00FF"/>
                </a:solidFill>
                <a:latin typeface="Consolas"/>
              </a:rPr>
              <a:t>"D"</a:t>
            </a:r>
            <a:r>
              <a:rPr lang="en-US" sz="1400" i="1" dirty="0" smtClean="0">
                <a:solidFill>
                  <a:srgbClr val="000000"/>
                </a:solidFill>
                <a:latin typeface="Consolas"/>
              </a:rPr>
              <a:t>, 100);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Set&lt;String&gt;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kset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map.keySet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Collection&lt;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vcol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map.values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Set&lt;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eset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map.entrySet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();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kset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dirty="0" smtClean="0">
                <a:solidFill>
                  <a:srgbClr val="2A00FF"/>
                </a:solidFill>
                <a:latin typeface="Consolas"/>
              </a:rPr>
              <a:t>"A"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vcol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(2);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l-PL" sz="1400" dirty="0" smtClean="0">
              <a:latin typeface="Consolas"/>
            </a:endParaRP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List&lt;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b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&lt;&gt;(</a:t>
            </a:r>
            <a:r>
              <a:rPr lang="pl-PL" sz="1400" b="1" dirty="0" err="1" smtClean="0">
                <a:solidFill>
                  <a:srgbClr val="6A3E3E"/>
                </a:solidFill>
                <a:latin typeface="Consolas"/>
              </a:rPr>
              <a:t>eset</a:t>
            </a:r>
            <a:r>
              <a:rPr lang="pl-PL" sz="14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Map.Entry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&lt;String, 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(0);</a:t>
            </a:r>
          </a:p>
          <a:p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key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.getKey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oldVal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.getValue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entry.setValue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(</a:t>
            </a:r>
            <a:r>
              <a:rPr lang="pl-PL" sz="1400" b="1" u="sng" dirty="0" err="1" smtClean="0">
                <a:solidFill>
                  <a:srgbClr val="00B050"/>
                </a:solidFill>
                <a:latin typeface="Consolas"/>
              </a:rPr>
              <a:t>oldVal</a:t>
            </a:r>
            <a:r>
              <a:rPr lang="pl-PL" sz="1400" b="1" u="sng" dirty="0" smtClean="0">
                <a:solidFill>
                  <a:srgbClr val="00B050"/>
                </a:solidFill>
                <a:latin typeface="Consolas"/>
              </a:rPr>
              <a:t> + 10);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400" b="1" i="1" dirty="0" smtClean="0">
                <a:solidFill>
                  <a:srgbClr val="FF0000"/>
                </a:solidFill>
                <a:latin typeface="Consolas"/>
              </a:rPr>
              <a:t>"The value under key “ + key</a:t>
            </a:r>
          </a:p>
          <a:p>
            <a:r>
              <a:rPr lang="en-US" sz="1400" b="1" i="1" dirty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1400" b="1" i="1" dirty="0" smtClean="0">
                <a:solidFill>
                  <a:srgbClr val="FF0000"/>
                </a:solidFill>
                <a:latin typeface="Consolas"/>
              </a:rPr>
              <a:t>   </a:t>
            </a:r>
            <a:r>
              <a:rPr lang="pl-PL" sz="1400" b="1" i="1" dirty="0" smtClean="0">
                <a:solidFill>
                  <a:srgbClr val="FF0000"/>
                </a:solidFill>
                <a:latin typeface="Consolas"/>
              </a:rPr>
              <a:t>+ </a:t>
            </a:r>
            <a:r>
              <a:rPr lang="en-US" sz="1400" b="1" i="1" dirty="0" smtClean="0">
                <a:solidFill>
                  <a:srgbClr val="FF0000"/>
                </a:solidFill>
                <a:latin typeface="Consolas"/>
              </a:rPr>
              <a:t>" was " + </a:t>
            </a:r>
            <a:r>
              <a:rPr lang="en-US" sz="1400" b="1" i="1" dirty="0" err="1" smtClean="0">
                <a:solidFill>
                  <a:srgbClr val="FF0000"/>
                </a:solidFill>
                <a:latin typeface="Consolas"/>
              </a:rPr>
              <a:t>oldVal</a:t>
            </a:r>
            <a:r>
              <a:rPr lang="en-US" sz="1400" b="1" i="1" dirty="0" smtClean="0">
                <a:solidFill>
                  <a:srgbClr val="FF0000"/>
                </a:solidFill>
                <a:latin typeface="Consolas"/>
              </a:rPr>
              <a:t> + 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",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now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pl-PL" sz="1400" b="1" dirty="0" err="1" smtClean="0">
                <a:solidFill>
                  <a:srgbClr val="FF0000"/>
                </a:solidFill>
                <a:latin typeface="Consolas"/>
              </a:rPr>
              <a:t>increased</a:t>
            </a:r>
            <a:r>
              <a:rPr lang="pl-PL" sz="1400" b="1" dirty="0" smtClean="0">
                <a:solidFill>
                  <a:srgbClr val="FF0000"/>
                </a:solidFill>
                <a:latin typeface="Consolas"/>
              </a:rPr>
              <a:t> by 10"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 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.remove</a:t>
            </a:r>
            <a:r>
              <a:rPr lang="pl-PL" sz="1400" dirty="0" smtClean="0">
                <a:solidFill>
                  <a:srgbClr val="000000"/>
                </a:solidFill>
                <a:latin typeface="Consolas"/>
              </a:rPr>
              <a:t>(1);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err="1" smtClean="0">
                <a:solidFill>
                  <a:srgbClr val="6A3E3E"/>
                </a:solidFill>
                <a:latin typeface="Consolas"/>
              </a:rPr>
              <a:t>elist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pl-PL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pl-PL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400" b="1" i="1" dirty="0" smtClean="0">
                <a:solidFill>
                  <a:srgbClr val="6A3E3E"/>
                </a:solidFill>
                <a:latin typeface="Consolas"/>
              </a:rPr>
              <a:t>map</a:t>
            </a:r>
            <a:r>
              <a:rPr lang="pl-PL" sz="14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864608" y="4776637"/>
            <a:ext cx="2952328" cy="1754326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{A=1, B=2, C=3, D=100}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{B=2, C=3, D=100}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{C=3, D=100}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The value under key C was 3, now increased by 10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{C=13, D=100}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[C=13, D=100]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[C=13]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{C=13, D=100}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4039</Words>
  <Application>Microsoft Office PowerPoint</Application>
  <PresentationFormat>Pokaz na ekranie (4:3)</PresentationFormat>
  <Paragraphs>697</Paragraphs>
  <Slides>38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39" baseType="lpstr">
      <vt:lpstr>Motyw pakietu Office</vt:lpstr>
      <vt:lpstr>Maps, views and algorithms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</dc:title>
  <dc:creator>Krzysztof</dc:creator>
  <cp:lastModifiedBy>edek</cp:lastModifiedBy>
  <cp:revision>269</cp:revision>
  <dcterms:created xsi:type="dcterms:W3CDTF">2014-11-19T15:38:20Z</dcterms:created>
  <dcterms:modified xsi:type="dcterms:W3CDTF">2017-11-24T09:07:08Z</dcterms:modified>
</cp:coreProperties>
</file>