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95" r:id="rId4"/>
    <p:sldId id="259" r:id="rId5"/>
    <p:sldId id="296" r:id="rId6"/>
    <p:sldId id="297" r:id="rId7"/>
    <p:sldId id="298" r:id="rId8"/>
    <p:sldId id="299" r:id="rId9"/>
    <p:sldId id="30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3" r:id="rId36"/>
    <p:sldId id="291" r:id="rId37"/>
    <p:sldId id="292" r:id="rId3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3EC59-A083-4778-975A-2C591393170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619E217-C312-42BE-802F-41EA407FE43D}">
      <dgm:prSet phldrT="[Tekst]"/>
      <dgm:spPr/>
      <dgm:t>
        <a:bodyPr/>
        <a:lstStyle/>
        <a:p>
          <a:r>
            <a:rPr lang="en-US" smtClean="0"/>
            <a:t>source</a:t>
          </a:r>
          <a:endParaRPr lang="pl-PL" dirty="0"/>
        </a:p>
      </dgm:t>
    </dgm:pt>
    <dgm:pt modelId="{A361B70E-BDA4-4BCF-8207-4823EA7B80AF}" type="parTrans" cxnId="{D0D1ECB1-A8A1-48DD-9A1D-C50DC3D25E63}">
      <dgm:prSet/>
      <dgm:spPr/>
      <dgm:t>
        <a:bodyPr/>
        <a:lstStyle/>
        <a:p>
          <a:endParaRPr lang="pl-PL"/>
        </a:p>
      </dgm:t>
    </dgm:pt>
    <dgm:pt modelId="{608EAF27-993D-4761-B190-FD1B0E3EEAC9}" type="sibTrans" cxnId="{D0D1ECB1-A8A1-48DD-9A1D-C50DC3D25E63}">
      <dgm:prSet/>
      <dgm:spPr/>
      <dgm:t>
        <a:bodyPr/>
        <a:lstStyle/>
        <a:p>
          <a:endParaRPr lang="pl-PL"/>
        </a:p>
      </dgm:t>
    </dgm:pt>
    <dgm:pt modelId="{303D233C-7167-4D72-964C-C70F8AE04CE8}">
      <dgm:prSet phldrT="[Tekst]"/>
      <dgm:spPr/>
      <dgm:t>
        <a:bodyPr/>
        <a:lstStyle/>
        <a:p>
          <a:r>
            <a:rPr lang="en-US" dirty="0" smtClean="0"/>
            <a:t>s</a:t>
          </a:r>
          <a:r>
            <a:rPr lang="pl-PL" dirty="0" err="1" smtClean="0"/>
            <a:t>tream</a:t>
          </a:r>
          <a:endParaRPr lang="pl-PL" dirty="0"/>
        </a:p>
      </dgm:t>
    </dgm:pt>
    <dgm:pt modelId="{18C8EDF1-6F78-4DD8-8A72-2C0402E98E6A}" type="parTrans" cxnId="{F72AC414-3C45-45E9-9C89-C2668F071FD2}">
      <dgm:prSet/>
      <dgm:spPr/>
      <dgm:t>
        <a:bodyPr/>
        <a:lstStyle/>
        <a:p>
          <a:endParaRPr lang="pl-PL"/>
        </a:p>
      </dgm:t>
    </dgm:pt>
    <dgm:pt modelId="{50913608-CE40-43CF-891A-883BDF9CD75D}" type="sibTrans" cxnId="{F72AC414-3C45-45E9-9C89-C2668F071FD2}">
      <dgm:prSet/>
      <dgm:spPr/>
      <dgm:t>
        <a:bodyPr/>
        <a:lstStyle/>
        <a:p>
          <a:endParaRPr lang="pl-PL"/>
        </a:p>
      </dgm:t>
    </dgm:pt>
    <dgm:pt modelId="{8D83BDE6-8146-44A3-A880-D962DD2658F9}">
      <dgm:prSet phldrT="[Tekst]"/>
      <dgm:spPr/>
      <dgm:t>
        <a:bodyPr/>
        <a:lstStyle/>
        <a:p>
          <a:r>
            <a:rPr lang="pl-PL" smtClean="0"/>
            <a:t>.oper1</a:t>
          </a:r>
        </a:p>
      </dgm:t>
    </dgm:pt>
    <dgm:pt modelId="{C1F3935A-57A9-4251-AFC2-6A5B4F8AFE22}" type="parTrans" cxnId="{BC300E7C-9EAC-4F70-95F2-8663303910E1}">
      <dgm:prSet/>
      <dgm:spPr/>
      <dgm:t>
        <a:bodyPr/>
        <a:lstStyle/>
        <a:p>
          <a:endParaRPr lang="pl-PL"/>
        </a:p>
      </dgm:t>
    </dgm:pt>
    <dgm:pt modelId="{ED1D4FF6-39D2-46C3-A2AC-E6D42D1C76A8}" type="sibTrans" cxnId="{BC300E7C-9EAC-4F70-95F2-8663303910E1}">
      <dgm:prSet/>
      <dgm:spPr/>
      <dgm:t>
        <a:bodyPr/>
        <a:lstStyle/>
        <a:p>
          <a:endParaRPr lang="pl-PL"/>
        </a:p>
      </dgm:t>
    </dgm:pt>
    <dgm:pt modelId="{C8C5FA5B-26DB-46E5-800D-9E434103C519}">
      <dgm:prSet phldrT="[Tekst]"/>
      <dgm:spPr/>
      <dgm:t>
        <a:bodyPr/>
        <a:lstStyle/>
        <a:p>
          <a:r>
            <a:rPr lang="en-US" dirty="0" smtClean="0"/>
            <a:t>s</a:t>
          </a:r>
          <a:r>
            <a:rPr lang="pl-PL" dirty="0" err="1" smtClean="0"/>
            <a:t>tream</a:t>
          </a:r>
          <a:endParaRPr lang="pl-PL" dirty="0"/>
        </a:p>
      </dgm:t>
    </dgm:pt>
    <dgm:pt modelId="{677D6737-2681-44E2-AFF2-5B5EEADFBCBE}" type="parTrans" cxnId="{175974E2-C942-45A8-A2F3-EAD35ED2B1A7}">
      <dgm:prSet/>
      <dgm:spPr/>
      <dgm:t>
        <a:bodyPr/>
        <a:lstStyle/>
        <a:p>
          <a:endParaRPr lang="pl-PL"/>
        </a:p>
      </dgm:t>
    </dgm:pt>
    <dgm:pt modelId="{80B62510-3015-44BC-A313-DB7329EF17BC}" type="sibTrans" cxnId="{175974E2-C942-45A8-A2F3-EAD35ED2B1A7}">
      <dgm:prSet/>
      <dgm:spPr/>
      <dgm:t>
        <a:bodyPr/>
        <a:lstStyle/>
        <a:p>
          <a:endParaRPr lang="pl-PL"/>
        </a:p>
      </dgm:t>
    </dgm:pt>
    <dgm:pt modelId="{5E3E12F7-367B-4C8A-A018-27654FD8D246}">
      <dgm:prSet phldrT="[Tekst]"/>
      <dgm:spPr/>
      <dgm:t>
        <a:bodyPr/>
        <a:lstStyle/>
        <a:p>
          <a:r>
            <a:rPr lang="pl-PL" smtClean="0"/>
            <a:t>.oper2</a:t>
          </a:r>
          <a:endParaRPr lang="pl-PL"/>
        </a:p>
      </dgm:t>
    </dgm:pt>
    <dgm:pt modelId="{F9A666E9-07D6-4826-83CB-E072A6BF34C1}" type="parTrans" cxnId="{F8B63BC3-F7E8-4A94-A4D4-BA3ED9EF09FA}">
      <dgm:prSet/>
      <dgm:spPr/>
      <dgm:t>
        <a:bodyPr/>
        <a:lstStyle/>
        <a:p>
          <a:endParaRPr lang="pl-PL"/>
        </a:p>
      </dgm:t>
    </dgm:pt>
    <dgm:pt modelId="{C11DCF1F-4EA8-4CA4-A60E-B561B4BC602C}" type="sibTrans" cxnId="{F8B63BC3-F7E8-4A94-A4D4-BA3ED9EF09FA}">
      <dgm:prSet/>
      <dgm:spPr/>
      <dgm:t>
        <a:bodyPr/>
        <a:lstStyle/>
        <a:p>
          <a:endParaRPr lang="pl-PL"/>
        </a:p>
      </dgm:t>
    </dgm:pt>
    <dgm:pt modelId="{79D26BA0-5A93-4644-B992-9302E5480367}">
      <dgm:prSet/>
      <dgm:spPr/>
      <dgm:t>
        <a:bodyPr/>
        <a:lstStyle/>
        <a:p>
          <a:r>
            <a:rPr lang="pl-PL" smtClean="0"/>
            <a:t>Stream</a:t>
          </a:r>
          <a:endParaRPr lang="pl-PL"/>
        </a:p>
      </dgm:t>
    </dgm:pt>
    <dgm:pt modelId="{7E2F9441-0792-4E95-8B61-64A56A537A74}" type="parTrans" cxnId="{A767563B-82FA-4B6E-AED5-53C173A777D0}">
      <dgm:prSet/>
      <dgm:spPr/>
      <dgm:t>
        <a:bodyPr/>
        <a:lstStyle/>
        <a:p>
          <a:endParaRPr lang="pl-PL"/>
        </a:p>
      </dgm:t>
    </dgm:pt>
    <dgm:pt modelId="{0024F13D-F3EB-46B3-BA2E-8F67D7402C46}" type="sibTrans" cxnId="{A767563B-82FA-4B6E-AED5-53C173A777D0}">
      <dgm:prSet/>
      <dgm:spPr/>
      <dgm:t>
        <a:bodyPr/>
        <a:lstStyle/>
        <a:p>
          <a:endParaRPr lang="pl-PL"/>
        </a:p>
      </dgm:t>
    </dgm:pt>
    <dgm:pt modelId="{6C49CEF8-C562-4E1C-9150-B2D5286BCA73}">
      <dgm:prSet/>
      <dgm:spPr/>
      <dgm:t>
        <a:bodyPr/>
        <a:lstStyle/>
        <a:p>
          <a:r>
            <a:rPr lang="pl-PL" dirty="0" err="1" smtClean="0"/>
            <a:t>redu</a:t>
          </a:r>
          <a:r>
            <a:rPr lang="en-US" dirty="0" err="1" smtClean="0"/>
            <a:t>ction</a:t>
          </a:r>
          <a:endParaRPr lang="pl-PL" dirty="0"/>
        </a:p>
      </dgm:t>
    </dgm:pt>
    <dgm:pt modelId="{FE5D3FD2-BC65-4432-9C61-D9BE5B97A642}" type="parTrans" cxnId="{E6B31DEF-2CCE-441D-9D7B-DEA0E8E94C8D}">
      <dgm:prSet/>
      <dgm:spPr/>
      <dgm:t>
        <a:bodyPr/>
        <a:lstStyle/>
        <a:p>
          <a:endParaRPr lang="pl-PL"/>
        </a:p>
      </dgm:t>
    </dgm:pt>
    <dgm:pt modelId="{0FA8A676-80A7-458C-A0A7-DB293C646DA2}" type="sibTrans" cxnId="{E6B31DEF-2CCE-441D-9D7B-DEA0E8E94C8D}">
      <dgm:prSet/>
      <dgm:spPr/>
      <dgm:t>
        <a:bodyPr/>
        <a:lstStyle/>
        <a:p>
          <a:endParaRPr lang="pl-PL"/>
        </a:p>
      </dgm:t>
    </dgm:pt>
    <dgm:pt modelId="{4621A422-7F63-433E-BDAC-400702997171}">
      <dgm:prSet/>
      <dgm:spPr/>
      <dgm:t>
        <a:bodyPr/>
        <a:lstStyle/>
        <a:p>
          <a:r>
            <a:rPr lang="pl-PL" smtClean="0"/>
            <a:t>...</a:t>
          </a:r>
          <a:endParaRPr lang="pl-PL"/>
        </a:p>
      </dgm:t>
    </dgm:pt>
    <dgm:pt modelId="{243A6B65-4074-4A82-90DB-B0E39A88C6F1}" type="parTrans" cxnId="{862183D4-20D5-4EA9-9FCE-436E09EBE80C}">
      <dgm:prSet/>
      <dgm:spPr/>
      <dgm:t>
        <a:bodyPr/>
        <a:lstStyle/>
        <a:p>
          <a:endParaRPr lang="pl-PL"/>
        </a:p>
      </dgm:t>
    </dgm:pt>
    <dgm:pt modelId="{0FB6BD26-3856-4680-A99E-788120A0B9FF}" type="sibTrans" cxnId="{862183D4-20D5-4EA9-9FCE-436E09EBE80C}">
      <dgm:prSet/>
      <dgm:spPr/>
      <dgm:t>
        <a:bodyPr/>
        <a:lstStyle/>
        <a:p>
          <a:endParaRPr lang="pl-PL"/>
        </a:p>
      </dgm:t>
    </dgm:pt>
    <dgm:pt modelId="{28320DC7-4317-4550-A830-9940C69B2414}" type="pres">
      <dgm:prSet presAssocID="{7C03EC59-A083-4778-975A-2C591393170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C4C50F1A-9B01-4F84-86FE-DB6354739587}" type="pres">
      <dgm:prSet presAssocID="{A619E217-C312-42BE-802F-41EA407FE43D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E3F6197-6D76-41B8-828E-590FEDE114F1}" type="pres">
      <dgm:prSet presAssocID="{608EAF27-993D-4761-B190-FD1B0E3EEAC9}" presName="sibTrans" presStyleLbl="sibTrans1D1" presStyleIdx="0" presStyleCnt="7"/>
      <dgm:spPr/>
      <dgm:t>
        <a:bodyPr/>
        <a:lstStyle/>
        <a:p>
          <a:endParaRPr lang="pl-PL"/>
        </a:p>
      </dgm:t>
    </dgm:pt>
    <dgm:pt modelId="{E7EB19E0-C783-4993-9352-E2B9E5D41DDF}" type="pres">
      <dgm:prSet presAssocID="{608EAF27-993D-4761-B190-FD1B0E3EEAC9}" presName="connectorText" presStyleLbl="sibTrans1D1" presStyleIdx="0" presStyleCnt="7"/>
      <dgm:spPr/>
      <dgm:t>
        <a:bodyPr/>
        <a:lstStyle/>
        <a:p>
          <a:endParaRPr lang="pl-PL"/>
        </a:p>
      </dgm:t>
    </dgm:pt>
    <dgm:pt modelId="{4FBA9AEC-C5CC-4973-AAE1-77D9A7D0E70E}" type="pres">
      <dgm:prSet presAssocID="{303D233C-7167-4D72-964C-C70F8AE04CE8}" presName="node" presStyleLbl="node1" presStyleIdx="1" presStyleCnt="8" custLinFactNeighborX="72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825FC06-0E6B-411B-946A-DACE68081829}" type="pres">
      <dgm:prSet presAssocID="{50913608-CE40-43CF-891A-883BDF9CD75D}" presName="sibTrans" presStyleLbl="sibTrans1D1" presStyleIdx="1" presStyleCnt="7"/>
      <dgm:spPr/>
      <dgm:t>
        <a:bodyPr/>
        <a:lstStyle/>
        <a:p>
          <a:endParaRPr lang="pl-PL"/>
        </a:p>
      </dgm:t>
    </dgm:pt>
    <dgm:pt modelId="{8F7D638D-0FCD-4AE8-B091-8B18652864FF}" type="pres">
      <dgm:prSet presAssocID="{50913608-CE40-43CF-891A-883BDF9CD75D}" presName="connectorText" presStyleLbl="sibTrans1D1" presStyleIdx="1" presStyleCnt="7"/>
      <dgm:spPr/>
      <dgm:t>
        <a:bodyPr/>
        <a:lstStyle/>
        <a:p>
          <a:endParaRPr lang="pl-PL"/>
        </a:p>
      </dgm:t>
    </dgm:pt>
    <dgm:pt modelId="{F2C0CF69-77D0-4902-B4E0-1BBC40FC8196}" type="pres">
      <dgm:prSet presAssocID="{8D83BDE6-8146-44A3-A880-D962DD2658F9}" presName="node" presStyleLbl="node1" presStyleIdx="2" presStyleCnt="8" custLinFactNeighborY="-349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5FB94EB-FFFD-465E-8A0C-FDA910734A54}" type="pres">
      <dgm:prSet presAssocID="{ED1D4FF6-39D2-46C3-A2AC-E6D42D1C76A8}" presName="sibTrans" presStyleLbl="sibTrans1D1" presStyleIdx="2" presStyleCnt="7"/>
      <dgm:spPr/>
      <dgm:t>
        <a:bodyPr/>
        <a:lstStyle/>
        <a:p>
          <a:endParaRPr lang="pl-PL"/>
        </a:p>
      </dgm:t>
    </dgm:pt>
    <dgm:pt modelId="{FB1D22D3-470C-4603-B881-7119533BCD0A}" type="pres">
      <dgm:prSet presAssocID="{ED1D4FF6-39D2-46C3-A2AC-E6D42D1C76A8}" presName="connectorText" presStyleLbl="sibTrans1D1" presStyleIdx="2" presStyleCnt="7"/>
      <dgm:spPr/>
      <dgm:t>
        <a:bodyPr/>
        <a:lstStyle/>
        <a:p>
          <a:endParaRPr lang="pl-PL"/>
        </a:p>
      </dgm:t>
    </dgm:pt>
    <dgm:pt modelId="{C8C05F51-8B87-4314-984E-305516118BFF}" type="pres">
      <dgm:prSet presAssocID="{C8C5FA5B-26DB-46E5-800D-9E434103C51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43047EC-6D58-40EC-A71C-C566B2E91C5D}" type="pres">
      <dgm:prSet presAssocID="{80B62510-3015-44BC-A313-DB7329EF17BC}" presName="sibTrans" presStyleLbl="sibTrans1D1" presStyleIdx="3" presStyleCnt="7"/>
      <dgm:spPr/>
      <dgm:t>
        <a:bodyPr/>
        <a:lstStyle/>
        <a:p>
          <a:endParaRPr lang="pl-PL"/>
        </a:p>
      </dgm:t>
    </dgm:pt>
    <dgm:pt modelId="{1BD60CED-FDCB-4401-9C74-C74ED897E114}" type="pres">
      <dgm:prSet presAssocID="{80B62510-3015-44BC-A313-DB7329EF17BC}" presName="connectorText" presStyleLbl="sibTrans1D1" presStyleIdx="3" presStyleCnt="7"/>
      <dgm:spPr/>
      <dgm:t>
        <a:bodyPr/>
        <a:lstStyle/>
        <a:p>
          <a:endParaRPr lang="pl-PL"/>
        </a:p>
      </dgm:t>
    </dgm:pt>
    <dgm:pt modelId="{2CF27814-D3C9-41A8-AE18-7DAC6155679B}" type="pres">
      <dgm:prSet presAssocID="{5E3E12F7-367B-4C8A-A018-27654FD8D24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7279D94-97AC-4D6E-BD1D-66482E5FC326}" type="pres">
      <dgm:prSet presAssocID="{C11DCF1F-4EA8-4CA4-A60E-B561B4BC602C}" presName="sibTrans" presStyleLbl="sibTrans1D1" presStyleIdx="4" presStyleCnt="7"/>
      <dgm:spPr/>
      <dgm:t>
        <a:bodyPr/>
        <a:lstStyle/>
        <a:p>
          <a:endParaRPr lang="pl-PL"/>
        </a:p>
      </dgm:t>
    </dgm:pt>
    <dgm:pt modelId="{BD9A4EF4-0649-4C99-8EF9-5AC298B55A34}" type="pres">
      <dgm:prSet presAssocID="{C11DCF1F-4EA8-4CA4-A60E-B561B4BC602C}" presName="connectorText" presStyleLbl="sibTrans1D1" presStyleIdx="4" presStyleCnt="7"/>
      <dgm:spPr/>
      <dgm:t>
        <a:bodyPr/>
        <a:lstStyle/>
        <a:p>
          <a:endParaRPr lang="pl-PL"/>
        </a:p>
      </dgm:t>
    </dgm:pt>
    <dgm:pt modelId="{D5A3EB15-3ECC-456A-8A86-5A68BF25481A}" type="pres">
      <dgm:prSet presAssocID="{79D26BA0-5A93-4644-B992-9302E548036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BA03784-2CAC-4E4D-BE62-ADC679877A68}" type="pres">
      <dgm:prSet presAssocID="{0024F13D-F3EB-46B3-BA2E-8F67D7402C46}" presName="sibTrans" presStyleLbl="sibTrans1D1" presStyleIdx="5" presStyleCnt="7"/>
      <dgm:spPr/>
      <dgm:t>
        <a:bodyPr/>
        <a:lstStyle/>
        <a:p>
          <a:endParaRPr lang="pl-PL"/>
        </a:p>
      </dgm:t>
    </dgm:pt>
    <dgm:pt modelId="{EB97D738-C457-4D7A-A24C-2413BF08E02F}" type="pres">
      <dgm:prSet presAssocID="{0024F13D-F3EB-46B3-BA2E-8F67D7402C46}" presName="connectorText" presStyleLbl="sibTrans1D1" presStyleIdx="5" presStyleCnt="7"/>
      <dgm:spPr/>
      <dgm:t>
        <a:bodyPr/>
        <a:lstStyle/>
        <a:p>
          <a:endParaRPr lang="pl-PL"/>
        </a:p>
      </dgm:t>
    </dgm:pt>
    <dgm:pt modelId="{088560AD-A414-4D93-95DA-407D93F0DE3F}" type="pres">
      <dgm:prSet presAssocID="{4621A422-7F63-433E-BDAC-40070299717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6337782-30C9-4E7F-9568-08625913EF1C}" type="pres">
      <dgm:prSet presAssocID="{0FB6BD26-3856-4680-A99E-788120A0B9FF}" presName="sibTrans" presStyleLbl="sibTrans1D1" presStyleIdx="6" presStyleCnt="7"/>
      <dgm:spPr/>
      <dgm:t>
        <a:bodyPr/>
        <a:lstStyle/>
        <a:p>
          <a:endParaRPr lang="pl-PL"/>
        </a:p>
      </dgm:t>
    </dgm:pt>
    <dgm:pt modelId="{CB99AFAD-16FC-460C-9403-F01811591D63}" type="pres">
      <dgm:prSet presAssocID="{0FB6BD26-3856-4680-A99E-788120A0B9FF}" presName="connectorText" presStyleLbl="sibTrans1D1" presStyleIdx="6" presStyleCnt="7"/>
      <dgm:spPr/>
      <dgm:t>
        <a:bodyPr/>
        <a:lstStyle/>
        <a:p>
          <a:endParaRPr lang="pl-PL"/>
        </a:p>
      </dgm:t>
    </dgm:pt>
    <dgm:pt modelId="{E950C3DD-E2A0-49C3-AB24-56874CB404DB}" type="pres">
      <dgm:prSet presAssocID="{6C49CEF8-C562-4E1C-9150-B2D5286BCA7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6C3F128-496D-4B5F-A9D1-F0AE332EA1E3}" type="presOf" srcId="{8D83BDE6-8146-44A3-A880-D962DD2658F9}" destId="{F2C0CF69-77D0-4902-B4E0-1BBC40FC8196}" srcOrd="0" destOrd="0" presId="urn:microsoft.com/office/officeart/2005/8/layout/bProcess3"/>
    <dgm:cxn modelId="{BC70CC55-6DEB-4F63-9C3E-D61CD6699842}" type="presOf" srcId="{0FB6BD26-3856-4680-A99E-788120A0B9FF}" destId="{CB99AFAD-16FC-460C-9403-F01811591D63}" srcOrd="1" destOrd="0" presId="urn:microsoft.com/office/officeart/2005/8/layout/bProcess3"/>
    <dgm:cxn modelId="{5020AE8D-4AE0-46EF-AEBD-FA6E586056EF}" type="presOf" srcId="{7C03EC59-A083-4778-975A-2C591393170D}" destId="{28320DC7-4317-4550-A830-9940C69B2414}" srcOrd="0" destOrd="0" presId="urn:microsoft.com/office/officeart/2005/8/layout/bProcess3"/>
    <dgm:cxn modelId="{8A963F3E-6101-47DC-8152-9888978505AA}" type="presOf" srcId="{ED1D4FF6-39D2-46C3-A2AC-E6D42D1C76A8}" destId="{FB1D22D3-470C-4603-B881-7119533BCD0A}" srcOrd="1" destOrd="0" presId="urn:microsoft.com/office/officeart/2005/8/layout/bProcess3"/>
    <dgm:cxn modelId="{EC5A889B-6707-4EB5-B23C-E37CFADE4D28}" type="presOf" srcId="{80B62510-3015-44BC-A313-DB7329EF17BC}" destId="{043047EC-6D58-40EC-A71C-C566B2E91C5D}" srcOrd="0" destOrd="0" presId="urn:microsoft.com/office/officeart/2005/8/layout/bProcess3"/>
    <dgm:cxn modelId="{D0D1ECB1-A8A1-48DD-9A1D-C50DC3D25E63}" srcId="{7C03EC59-A083-4778-975A-2C591393170D}" destId="{A619E217-C312-42BE-802F-41EA407FE43D}" srcOrd="0" destOrd="0" parTransId="{A361B70E-BDA4-4BCF-8207-4823EA7B80AF}" sibTransId="{608EAF27-993D-4761-B190-FD1B0E3EEAC9}"/>
    <dgm:cxn modelId="{862183D4-20D5-4EA9-9FCE-436E09EBE80C}" srcId="{7C03EC59-A083-4778-975A-2C591393170D}" destId="{4621A422-7F63-433E-BDAC-400702997171}" srcOrd="6" destOrd="0" parTransId="{243A6B65-4074-4A82-90DB-B0E39A88C6F1}" sibTransId="{0FB6BD26-3856-4680-A99E-788120A0B9FF}"/>
    <dgm:cxn modelId="{3BD97D14-7794-455E-B82C-BEE0E0C447A0}" type="presOf" srcId="{608EAF27-993D-4761-B190-FD1B0E3EEAC9}" destId="{CE3F6197-6D76-41B8-828E-590FEDE114F1}" srcOrd="0" destOrd="0" presId="urn:microsoft.com/office/officeart/2005/8/layout/bProcess3"/>
    <dgm:cxn modelId="{E6B31DEF-2CCE-441D-9D7B-DEA0E8E94C8D}" srcId="{7C03EC59-A083-4778-975A-2C591393170D}" destId="{6C49CEF8-C562-4E1C-9150-B2D5286BCA73}" srcOrd="7" destOrd="0" parTransId="{FE5D3FD2-BC65-4432-9C61-D9BE5B97A642}" sibTransId="{0FA8A676-80A7-458C-A0A7-DB293C646DA2}"/>
    <dgm:cxn modelId="{A25167E7-D4D2-4290-A9DB-3E1CEF687877}" type="presOf" srcId="{6C49CEF8-C562-4E1C-9150-B2D5286BCA73}" destId="{E950C3DD-E2A0-49C3-AB24-56874CB404DB}" srcOrd="0" destOrd="0" presId="urn:microsoft.com/office/officeart/2005/8/layout/bProcess3"/>
    <dgm:cxn modelId="{B71AE1FE-0E61-4572-AC3C-F0656F610BE2}" type="presOf" srcId="{79D26BA0-5A93-4644-B992-9302E5480367}" destId="{D5A3EB15-3ECC-456A-8A86-5A68BF25481A}" srcOrd="0" destOrd="0" presId="urn:microsoft.com/office/officeart/2005/8/layout/bProcess3"/>
    <dgm:cxn modelId="{C6EEDBD7-FDDB-4D83-8895-78238CDB53C4}" type="presOf" srcId="{A619E217-C312-42BE-802F-41EA407FE43D}" destId="{C4C50F1A-9B01-4F84-86FE-DB6354739587}" srcOrd="0" destOrd="0" presId="urn:microsoft.com/office/officeart/2005/8/layout/bProcess3"/>
    <dgm:cxn modelId="{B211242A-5FC8-4CD9-8F50-094A5DDA921D}" type="presOf" srcId="{0FB6BD26-3856-4680-A99E-788120A0B9FF}" destId="{A6337782-30C9-4E7F-9568-08625913EF1C}" srcOrd="0" destOrd="0" presId="urn:microsoft.com/office/officeart/2005/8/layout/bProcess3"/>
    <dgm:cxn modelId="{F72AC414-3C45-45E9-9C89-C2668F071FD2}" srcId="{7C03EC59-A083-4778-975A-2C591393170D}" destId="{303D233C-7167-4D72-964C-C70F8AE04CE8}" srcOrd="1" destOrd="0" parTransId="{18C8EDF1-6F78-4DD8-8A72-2C0402E98E6A}" sibTransId="{50913608-CE40-43CF-891A-883BDF9CD75D}"/>
    <dgm:cxn modelId="{3F2B7D29-651B-44CA-87C5-1BE9208CADAE}" type="presOf" srcId="{0024F13D-F3EB-46B3-BA2E-8F67D7402C46}" destId="{EB97D738-C457-4D7A-A24C-2413BF08E02F}" srcOrd="1" destOrd="0" presId="urn:microsoft.com/office/officeart/2005/8/layout/bProcess3"/>
    <dgm:cxn modelId="{AFB17FE5-E5F2-4A7E-94B2-85D1F3B71AC5}" type="presOf" srcId="{50913608-CE40-43CF-891A-883BDF9CD75D}" destId="{8F7D638D-0FCD-4AE8-B091-8B18652864FF}" srcOrd="1" destOrd="0" presId="urn:microsoft.com/office/officeart/2005/8/layout/bProcess3"/>
    <dgm:cxn modelId="{8EFBAA4B-89D5-4B57-8F60-85778B790307}" type="presOf" srcId="{C8C5FA5B-26DB-46E5-800D-9E434103C519}" destId="{C8C05F51-8B87-4314-984E-305516118BFF}" srcOrd="0" destOrd="0" presId="urn:microsoft.com/office/officeart/2005/8/layout/bProcess3"/>
    <dgm:cxn modelId="{A334B26B-2814-45B3-8DB3-1D5E0A0AA708}" type="presOf" srcId="{303D233C-7167-4D72-964C-C70F8AE04CE8}" destId="{4FBA9AEC-C5CC-4973-AAE1-77D9A7D0E70E}" srcOrd="0" destOrd="0" presId="urn:microsoft.com/office/officeart/2005/8/layout/bProcess3"/>
    <dgm:cxn modelId="{A767563B-82FA-4B6E-AED5-53C173A777D0}" srcId="{7C03EC59-A083-4778-975A-2C591393170D}" destId="{79D26BA0-5A93-4644-B992-9302E5480367}" srcOrd="5" destOrd="0" parTransId="{7E2F9441-0792-4E95-8B61-64A56A537A74}" sibTransId="{0024F13D-F3EB-46B3-BA2E-8F67D7402C46}"/>
    <dgm:cxn modelId="{9F5800E0-D447-4F0C-9739-117E66E9AD41}" type="presOf" srcId="{ED1D4FF6-39D2-46C3-A2AC-E6D42D1C76A8}" destId="{D5FB94EB-FFFD-465E-8A0C-FDA910734A54}" srcOrd="0" destOrd="0" presId="urn:microsoft.com/office/officeart/2005/8/layout/bProcess3"/>
    <dgm:cxn modelId="{F8B63BC3-F7E8-4A94-A4D4-BA3ED9EF09FA}" srcId="{7C03EC59-A083-4778-975A-2C591393170D}" destId="{5E3E12F7-367B-4C8A-A018-27654FD8D246}" srcOrd="4" destOrd="0" parTransId="{F9A666E9-07D6-4826-83CB-E072A6BF34C1}" sibTransId="{C11DCF1F-4EA8-4CA4-A60E-B561B4BC602C}"/>
    <dgm:cxn modelId="{2D617005-7962-4432-A241-7B12C91DE236}" type="presOf" srcId="{C11DCF1F-4EA8-4CA4-A60E-B561B4BC602C}" destId="{BD9A4EF4-0649-4C99-8EF9-5AC298B55A34}" srcOrd="1" destOrd="0" presId="urn:microsoft.com/office/officeart/2005/8/layout/bProcess3"/>
    <dgm:cxn modelId="{D1300E6E-BEE9-4682-A20A-AAC27B69394F}" type="presOf" srcId="{80B62510-3015-44BC-A313-DB7329EF17BC}" destId="{1BD60CED-FDCB-4401-9C74-C74ED897E114}" srcOrd="1" destOrd="0" presId="urn:microsoft.com/office/officeart/2005/8/layout/bProcess3"/>
    <dgm:cxn modelId="{EA3B69B8-CFC0-4348-BCF2-1DCC30DF6771}" type="presOf" srcId="{50913608-CE40-43CF-891A-883BDF9CD75D}" destId="{2825FC06-0E6B-411B-946A-DACE68081829}" srcOrd="0" destOrd="0" presId="urn:microsoft.com/office/officeart/2005/8/layout/bProcess3"/>
    <dgm:cxn modelId="{BC300E7C-9EAC-4F70-95F2-8663303910E1}" srcId="{7C03EC59-A083-4778-975A-2C591393170D}" destId="{8D83BDE6-8146-44A3-A880-D962DD2658F9}" srcOrd="2" destOrd="0" parTransId="{C1F3935A-57A9-4251-AFC2-6A5B4F8AFE22}" sibTransId="{ED1D4FF6-39D2-46C3-A2AC-E6D42D1C76A8}"/>
    <dgm:cxn modelId="{A7CB65BF-2B18-491D-A1F5-A0F96D528EF4}" type="presOf" srcId="{0024F13D-F3EB-46B3-BA2E-8F67D7402C46}" destId="{DBA03784-2CAC-4E4D-BE62-ADC679877A68}" srcOrd="0" destOrd="0" presId="urn:microsoft.com/office/officeart/2005/8/layout/bProcess3"/>
    <dgm:cxn modelId="{C62AE885-3D07-4732-BC44-1A987A792D36}" type="presOf" srcId="{C11DCF1F-4EA8-4CA4-A60E-B561B4BC602C}" destId="{07279D94-97AC-4D6E-BD1D-66482E5FC326}" srcOrd="0" destOrd="0" presId="urn:microsoft.com/office/officeart/2005/8/layout/bProcess3"/>
    <dgm:cxn modelId="{C02428A5-38A0-428E-803D-3C2EFC89D27C}" type="presOf" srcId="{608EAF27-993D-4761-B190-FD1B0E3EEAC9}" destId="{E7EB19E0-C783-4993-9352-E2B9E5D41DDF}" srcOrd="1" destOrd="0" presId="urn:microsoft.com/office/officeart/2005/8/layout/bProcess3"/>
    <dgm:cxn modelId="{3B751622-1D51-4330-9969-B90E30018FD1}" type="presOf" srcId="{5E3E12F7-367B-4C8A-A018-27654FD8D246}" destId="{2CF27814-D3C9-41A8-AE18-7DAC6155679B}" srcOrd="0" destOrd="0" presId="urn:microsoft.com/office/officeart/2005/8/layout/bProcess3"/>
    <dgm:cxn modelId="{3B7AF24A-D596-4926-8706-073067CA769A}" type="presOf" srcId="{4621A422-7F63-433E-BDAC-400702997171}" destId="{088560AD-A414-4D93-95DA-407D93F0DE3F}" srcOrd="0" destOrd="0" presId="urn:microsoft.com/office/officeart/2005/8/layout/bProcess3"/>
    <dgm:cxn modelId="{175974E2-C942-45A8-A2F3-EAD35ED2B1A7}" srcId="{7C03EC59-A083-4778-975A-2C591393170D}" destId="{C8C5FA5B-26DB-46E5-800D-9E434103C519}" srcOrd="3" destOrd="0" parTransId="{677D6737-2681-44E2-AFF2-5B5EEADFBCBE}" sibTransId="{80B62510-3015-44BC-A313-DB7329EF17BC}"/>
    <dgm:cxn modelId="{C81C355C-8ACE-4182-AE89-DFDFEF8185F5}" type="presParOf" srcId="{28320DC7-4317-4550-A830-9940C69B2414}" destId="{C4C50F1A-9B01-4F84-86FE-DB6354739587}" srcOrd="0" destOrd="0" presId="urn:microsoft.com/office/officeart/2005/8/layout/bProcess3"/>
    <dgm:cxn modelId="{AD3BE6D2-2B76-4407-A7E8-2CDC6015F665}" type="presParOf" srcId="{28320DC7-4317-4550-A830-9940C69B2414}" destId="{CE3F6197-6D76-41B8-828E-590FEDE114F1}" srcOrd="1" destOrd="0" presId="urn:microsoft.com/office/officeart/2005/8/layout/bProcess3"/>
    <dgm:cxn modelId="{8038147F-65FE-44A4-BBBC-522F819117AA}" type="presParOf" srcId="{CE3F6197-6D76-41B8-828E-590FEDE114F1}" destId="{E7EB19E0-C783-4993-9352-E2B9E5D41DDF}" srcOrd="0" destOrd="0" presId="urn:microsoft.com/office/officeart/2005/8/layout/bProcess3"/>
    <dgm:cxn modelId="{756E6654-40CC-4446-9D18-1DC813452BDF}" type="presParOf" srcId="{28320DC7-4317-4550-A830-9940C69B2414}" destId="{4FBA9AEC-C5CC-4973-AAE1-77D9A7D0E70E}" srcOrd="2" destOrd="0" presId="urn:microsoft.com/office/officeart/2005/8/layout/bProcess3"/>
    <dgm:cxn modelId="{A1E1EC25-5E64-4FE8-8365-0F25331223F3}" type="presParOf" srcId="{28320DC7-4317-4550-A830-9940C69B2414}" destId="{2825FC06-0E6B-411B-946A-DACE68081829}" srcOrd="3" destOrd="0" presId="urn:microsoft.com/office/officeart/2005/8/layout/bProcess3"/>
    <dgm:cxn modelId="{606DB72F-8C2C-4864-A7BC-70D83EF5B072}" type="presParOf" srcId="{2825FC06-0E6B-411B-946A-DACE68081829}" destId="{8F7D638D-0FCD-4AE8-B091-8B18652864FF}" srcOrd="0" destOrd="0" presId="urn:microsoft.com/office/officeart/2005/8/layout/bProcess3"/>
    <dgm:cxn modelId="{1413A5AF-0B4C-4AA8-BD98-28FFD066F335}" type="presParOf" srcId="{28320DC7-4317-4550-A830-9940C69B2414}" destId="{F2C0CF69-77D0-4902-B4E0-1BBC40FC8196}" srcOrd="4" destOrd="0" presId="urn:microsoft.com/office/officeart/2005/8/layout/bProcess3"/>
    <dgm:cxn modelId="{5E2F0C6D-8A49-4065-8775-88BEBF728C20}" type="presParOf" srcId="{28320DC7-4317-4550-A830-9940C69B2414}" destId="{D5FB94EB-FFFD-465E-8A0C-FDA910734A54}" srcOrd="5" destOrd="0" presId="urn:microsoft.com/office/officeart/2005/8/layout/bProcess3"/>
    <dgm:cxn modelId="{A4516C8A-E1C2-40DB-87E4-FEAF59C3FA89}" type="presParOf" srcId="{D5FB94EB-FFFD-465E-8A0C-FDA910734A54}" destId="{FB1D22D3-470C-4603-B881-7119533BCD0A}" srcOrd="0" destOrd="0" presId="urn:microsoft.com/office/officeart/2005/8/layout/bProcess3"/>
    <dgm:cxn modelId="{7736234C-9AA7-421A-9A4A-2DE7E7D72486}" type="presParOf" srcId="{28320DC7-4317-4550-A830-9940C69B2414}" destId="{C8C05F51-8B87-4314-984E-305516118BFF}" srcOrd="6" destOrd="0" presId="urn:microsoft.com/office/officeart/2005/8/layout/bProcess3"/>
    <dgm:cxn modelId="{E596A421-59CE-4B95-8E30-8542B8710194}" type="presParOf" srcId="{28320DC7-4317-4550-A830-9940C69B2414}" destId="{043047EC-6D58-40EC-A71C-C566B2E91C5D}" srcOrd="7" destOrd="0" presId="urn:microsoft.com/office/officeart/2005/8/layout/bProcess3"/>
    <dgm:cxn modelId="{DEA46FDE-282A-4C9D-B22B-4925E19385C0}" type="presParOf" srcId="{043047EC-6D58-40EC-A71C-C566B2E91C5D}" destId="{1BD60CED-FDCB-4401-9C74-C74ED897E114}" srcOrd="0" destOrd="0" presId="urn:microsoft.com/office/officeart/2005/8/layout/bProcess3"/>
    <dgm:cxn modelId="{A67C4684-BE20-42FC-9BA9-B16A70C10DE5}" type="presParOf" srcId="{28320DC7-4317-4550-A830-9940C69B2414}" destId="{2CF27814-D3C9-41A8-AE18-7DAC6155679B}" srcOrd="8" destOrd="0" presId="urn:microsoft.com/office/officeart/2005/8/layout/bProcess3"/>
    <dgm:cxn modelId="{F2DB24CD-E1E5-4C29-855F-7670FC712E26}" type="presParOf" srcId="{28320DC7-4317-4550-A830-9940C69B2414}" destId="{07279D94-97AC-4D6E-BD1D-66482E5FC326}" srcOrd="9" destOrd="0" presId="urn:microsoft.com/office/officeart/2005/8/layout/bProcess3"/>
    <dgm:cxn modelId="{BA3092AC-B9C7-4CB9-8EAD-F1ECDC0E9AED}" type="presParOf" srcId="{07279D94-97AC-4D6E-BD1D-66482E5FC326}" destId="{BD9A4EF4-0649-4C99-8EF9-5AC298B55A34}" srcOrd="0" destOrd="0" presId="urn:microsoft.com/office/officeart/2005/8/layout/bProcess3"/>
    <dgm:cxn modelId="{D914ACDA-7F1D-4DD4-B8F8-8EC98861F803}" type="presParOf" srcId="{28320DC7-4317-4550-A830-9940C69B2414}" destId="{D5A3EB15-3ECC-456A-8A86-5A68BF25481A}" srcOrd="10" destOrd="0" presId="urn:microsoft.com/office/officeart/2005/8/layout/bProcess3"/>
    <dgm:cxn modelId="{054B4B53-D48D-472E-BC95-4CA520CEE065}" type="presParOf" srcId="{28320DC7-4317-4550-A830-9940C69B2414}" destId="{DBA03784-2CAC-4E4D-BE62-ADC679877A68}" srcOrd="11" destOrd="0" presId="urn:microsoft.com/office/officeart/2005/8/layout/bProcess3"/>
    <dgm:cxn modelId="{22DC7CB3-70C1-4A93-A144-9DB0AADBDB97}" type="presParOf" srcId="{DBA03784-2CAC-4E4D-BE62-ADC679877A68}" destId="{EB97D738-C457-4D7A-A24C-2413BF08E02F}" srcOrd="0" destOrd="0" presId="urn:microsoft.com/office/officeart/2005/8/layout/bProcess3"/>
    <dgm:cxn modelId="{4AE86924-6779-451D-830B-3C4DF1D4A0C8}" type="presParOf" srcId="{28320DC7-4317-4550-A830-9940C69B2414}" destId="{088560AD-A414-4D93-95DA-407D93F0DE3F}" srcOrd="12" destOrd="0" presId="urn:microsoft.com/office/officeart/2005/8/layout/bProcess3"/>
    <dgm:cxn modelId="{91DBF00B-D80D-41A8-B5BF-2C4F00CBA472}" type="presParOf" srcId="{28320DC7-4317-4550-A830-9940C69B2414}" destId="{A6337782-30C9-4E7F-9568-08625913EF1C}" srcOrd="13" destOrd="0" presId="urn:microsoft.com/office/officeart/2005/8/layout/bProcess3"/>
    <dgm:cxn modelId="{AD95CC49-D96A-47B9-BECC-7E7FB1AE0EC2}" type="presParOf" srcId="{A6337782-30C9-4E7F-9568-08625913EF1C}" destId="{CB99AFAD-16FC-460C-9403-F01811591D63}" srcOrd="0" destOrd="0" presId="urn:microsoft.com/office/officeart/2005/8/layout/bProcess3"/>
    <dgm:cxn modelId="{0DA51D59-834F-4687-A41B-AEF0E29A3594}" type="presParOf" srcId="{28320DC7-4317-4550-A830-9940C69B2414}" destId="{E950C3DD-E2A0-49C3-AB24-56874CB404DB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F6197-6D76-41B8-828E-590FEDE114F1}">
      <dsp:nvSpPr>
        <dsp:cNvPr id="0" name=""/>
        <dsp:cNvSpPr/>
      </dsp:nvSpPr>
      <dsp:spPr>
        <a:xfrm>
          <a:off x="1104244" y="431803"/>
          <a:ext cx="2315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150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1213446" y="476252"/>
        <a:ext cx="13105" cy="2541"/>
      </dsp:txXfrm>
    </dsp:sp>
    <dsp:sp modelId="{C4C50F1A-9B01-4F84-86FE-DB6354739587}">
      <dsp:nvSpPr>
        <dsp:cNvPr id="0" name=""/>
        <dsp:cNvSpPr/>
      </dsp:nvSpPr>
      <dsp:spPr>
        <a:xfrm>
          <a:off x="1031" y="146019"/>
          <a:ext cx="1105013" cy="66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source</a:t>
          </a:r>
          <a:endParaRPr lang="pl-PL" sz="1700" kern="1200" dirty="0"/>
        </a:p>
      </dsp:txBody>
      <dsp:txXfrm>
        <a:off x="1031" y="146019"/>
        <a:ext cx="1105013" cy="663008"/>
      </dsp:txXfrm>
    </dsp:sp>
    <dsp:sp modelId="{2825FC06-0E6B-411B-946A-DACE68081829}">
      <dsp:nvSpPr>
        <dsp:cNvPr id="0" name=""/>
        <dsp:cNvSpPr/>
      </dsp:nvSpPr>
      <dsp:spPr>
        <a:xfrm>
          <a:off x="2471367" y="408624"/>
          <a:ext cx="2155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8898"/>
              </a:moveTo>
              <a:lnTo>
                <a:pt x="124898" y="68898"/>
              </a:lnTo>
              <a:lnTo>
                <a:pt x="124898" y="45720"/>
              </a:lnTo>
              <a:lnTo>
                <a:pt x="21559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2572983" y="453073"/>
        <a:ext cx="12364" cy="2541"/>
      </dsp:txXfrm>
    </dsp:sp>
    <dsp:sp modelId="{4FBA9AEC-C5CC-4973-AAE1-77D9A7D0E70E}">
      <dsp:nvSpPr>
        <dsp:cNvPr id="0" name=""/>
        <dsp:cNvSpPr/>
      </dsp:nvSpPr>
      <dsp:spPr>
        <a:xfrm>
          <a:off x="1368154" y="146019"/>
          <a:ext cx="1105013" cy="66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</a:t>
          </a:r>
          <a:r>
            <a:rPr lang="pl-PL" sz="1700" kern="1200" dirty="0" err="1" smtClean="0"/>
            <a:t>tream</a:t>
          </a:r>
          <a:endParaRPr lang="pl-PL" sz="1700" kern="1200" dirty="0"/>
        </a:p>
      </dsp:txBody>
      <dsp:txXfrm>
        <a:off x="1368154" y="146019"/>
        <a:ext cx="1105013" cy="663008"/>
      </dsp:txXfrm>
    </dsp:sp>
    <dsp:sp modelId="{D5FB94EB-FFFD-465E-8A0C-FDA910734A54}">
      <dsp:nvSpPr>
        <dsp:cNvPr id="0" name=""/>
        <dsp:cNvSpPr/>
      </dsp:nvSpPr>
      <dsp:spPr>
        <a:xfrm>
          <a:off x="3822577" y="408624"/>
          <a:ext cx="22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8876" y="45720"/>
              </a:lnTo>
              <a:lnTo>
                <a:pt x="128876" y="68898"/>
              </a:lnTo>
              <a:lnTo>
                <a:pt x="223553" y="6889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3927974" y="453073"/>
        <a:ext cx="12760" cy="2541"/>
      </dsp:txXfrm>
    </dsp:sp>
    <dsp:sp modelId="{F2C0CF69-77D0-4902-B4E0-1BBC40FC8196}">
      <dsp:nvSpPr>
        <dsp:cNvPr id="0" name=""/>
        <dsp:cNvSpPr/>
      </dsp:nvSpPr>
      <dsp:spPr>
        <a:xfrm>
          <a:off x="2719364" y="122840"/>
          <a:ext cx="1105013" cy="66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smtClean="0"/>
            <a:t>.oper1</a:t>
          </a:r>
        </a:p>
      </dsp:txBody>
      <dsp:txXfrm>
        <a:off x="2719364" y="122840"/>
        <a:ext cx="1105013" cy="663008"/>
      </dsp:txXfrm>
    </dsp:sp>
    <dsp:sp modelId="{043047EC-6D58-40EC-A71C-C566B2E91C5D}">
      <dsp:nvSpPr>
        <dsp:cNvPr id="0" name=""/>
        <dsp:cNvSpPr/>
      </dsp:nvSpPr>
      <dsp:spPr>
        <a:xfrm>
          <a:off x="553538" y="807227"/>
          <a:ext cx="4077499" cy="223553"/>
        </a:xfrm>
        <a:custGeom>
          <a:avLst/>
          <a:gdLst/>
          <a:ahLst/>
          <a:cxnLst/>
          <a:rect l="0" t="0" r="0" b="0"/>
          <a:pathLst>
            <a:path>
              <a:moveTo>
                <a:pt x="4077499" y="0"/>
              </a:moveTo>
              <a:lnTo>
                <a:pt x="4077499" y="128876"/>
              </a:lnTo>
              <a:lnTo>
                <a:pt x="0" y="128876"/>
              </a:lnTo>
              <a:lnTo>
                <a:pt x="0" y="22355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2490152" y="917733"/>
        <a:ext cx="204270" cy="2541"/>
      </dsp:txXfrm>
    </dsp:sp>
    <dsp:sp modelId="{C8C05F51-8B87-4314-984E-305516118BFF}">
      <dsp:nvSpPr>
        <dsp:cNvPr id="0" name=""/>
        <dsp:cNvSpPr/>
      </dsp:nvSpPr>
      <dsp:spPr>
        <a:xfrm>
          <a:off x="4078531" y="146019"/>
          <a:ext cx="1105013" cy="66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</a:t>
          </a:r>
          <a:r>
            <a:rPr lang="pl-PL" sz="1700" kern="1200" dirty="0" err="1" smtClean="0"/>
            <a:t>tream</a:t>
          </a:r>
          <a:endParaRPr lang="pl-PL" sz="1700" kern="1200" dirty="0"/>
        </a:p>
      </dsp:txBody>
      <dsp:txXfrm>
        <a:off x="4078531" y="146019"/>
        <a:ext cx="1105013" cy="663008"/>
      </dsp:txXfrm>
    </dsp:sp>
    <dsp:sp modelId="{07279D94-97AC-4D6E-BD1D-66482E5FC326}">
      <dsp:nvSpPr>
        <dsp:cNvPr id="0" name=""/>
        <dsp:cNvSpPr/>
      </dsp:nvSpPr>
      <dsp:spPr>
        <a:xfrm>
          <a:off x="1104244" y="1348964"/>
          <a:ext cx="22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355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1209667" y="1393413"/>
        <a:ext cx="12707" cy="2541"/>
      </dsp:txXfrm>
    </dsp:sp>
    <dsp:sp modelId="{2CF27814-D3C9-41A8-AE18-7DAC6155679B}">
      <dsp:nvSpPr>
        <dsp:cNvPr id="0" name=""/>
        <dsp:cNvSpPr/>
      </dsp:nvSpPr>
      <dsp:spPr>
        <a:xfrm>
          <a:off x="1031" y="1063180"/>
          <a:ext cx="1105013" cy="66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smtClean="0"/>
            <a:t>.oper2</a:t>
          </a:r>
          <a:endParaRPr lang="pl-PL" sz="1700" kern="1200"/>
        </a:p>
      </dsp:txBody>
      <dsp:txXfrm>
        <a:off x="1031" y="1063180"/>
        <a:ext cx="1105013" cy="663008"/>
      </dsp:txXfrm>
    </dsp:sp>
    <dsp:sp modelId="{DBA03784-2CAC-4E4D-BE62-ADC679877A68}">
      <dsp:nvSpPr>
        <dsp:cNvPr id="0" name=""/>
        <dsp:cNvSpPr/>
      </dsp:nvSpPr>
      <dsp:spPr>
        <a:xfrm>
          <a:off x="2463411" y="1348964"/>
          <a:ext cx="22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355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2568834" y="1393413"/>
        <a:ext cx="12707" cy="2541"/>
      </dsp:txXfrm>
    </dsp:sp>
    <dsp:sp modelId="{D5A3EB15-3ECC-456A-8A86-5A68BF25481A}">
      <dsp:nvSpPr>
        <dsp:cNvPr id="0" name=""/>
        <dsp:cNvSpPr/>
      </dsp:nvSpPr>
      <dsp:spPr>
        <a:xfrm>
          <a:off x="1360198" y="1063180"/>
          <a:ext cx="1105013" cy="66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smtClean="0"/>
            <a:t>Stream</a:t>
          </a:r>
          <a:endParaRPr lang="pl-PL" sz="1700" kern="1200"/>
        </a:p>
      </dsp:txBody>
      <dsp:txXfrm>
        <a:off x="1360198" y="1063180"/>
        <a:ext cx="1105013" cy="663008"/>
      </dsp:txXfrm>
    </dsp:sp>
    <dsp:sp modelId="{A6337782-30C9-4E7F-9568-08625913EF1C}">
      <dsp:nvSpPr>
        <dsp:cNvPr id="0" name=""/>
        <dsp:cNvSpPr/>
      </dsp:nvSpPr>
      <dsp:spPr>
        <a:xfrm>
          <a:off x="3822577" y="1348964"/>
          <a:ext cx="2235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355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3928000" y="1393413"/>
        <a:ext cx="12707" cy="2541"/>
      </dsp:txXfrm>
    </dsp:sp>
    <dsp:sp modelId="{088560AD-A414-4D93-95DA-407D93F0DE3F}">
      <dsp:nvSpPr>
        <dsp:cNvPr id="0" name=""/>
        <dsp:cNvSpPr/>
      </dsp:nvSpPr>
      <dsp:spPr>
        <a:xfrm>
          <a:off x="2719364" y="1063180"/>
          <a:ext cx="1105013" cy="66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smtClean="0"/>
            <a:t>...</a:t>
          </a:r>
          <a:endParaRPr lang="pl-PL" sz="1700" kern="1200"/>
        </a:p>
      </dsp:txBody>
      <dsp:txXfrm>
        <a:off x="2719364" y="1063180"/>
        <a:ext cx="1105013" cy="663008"/>
      </dsp:txXfrm>
    </dsp:sp>
    <dsp:sp modelId="{E950C3DD-E2A0-49C3-AB24-56874CB404DB}">
      <dsp:nvSpPr>
        <dsp:cNvPr id="0" name=""/>
        <dsp:cNvSpPr/>
      </dsp:nvSpPr>
      <dsp:spPr>
        <a:xfrm>
          <a:off x="4078531" y="1063180"/>
          <a:ext cx="1105013" cy="663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err="1" smtClean="0"/>
            <a:t>redu</a:t>
          </a:r>
          <a:r>
            <a:rPr lang="en-US" sz="1700" kern="1200" dirty="0" err="1" smtClean="0"/>
            <a:t>ction</a:t>
          </a:r>
          <a:endParaRPr lang="pl-PL" sz="1700" kern="1200" dirty="0"/>
        </a:p>
      </dsp:txBody>
      <dsp:txXfrm>
        <a:off x="4078531" y="1063180"/>
        <a:ext cx="1105013" cy="663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1B985-F77B-46CC-9B76-E869C7AAE6B4}" type="datetimeFigureOut">
              <a:rPr lang="pl-PL" smtClean="0"/>
              <a:t>24.11.2017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D824A-C5E4-41CF-A66F-E7730FAF1B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29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C48-4946-44C8-B065-30749447B566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91FA-2D51-4BF1-A996-017D15A15060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64C-F2D8-4524-9B3B-D8380F065495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225E-6529-46EF-A554-6E880CE9522F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9EB3-52D0-4EF3-B681-8A163CA3B483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5B7-0EAA-4203-AC78-15F5070E5C3D}" type="datetime1">
              <a:rPr lang="pl-PL" smtClean="0"/>
              <a:t>24.11.2017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D818-5343-422B-A510-D53631A7D479}" type="datetime1">
              <a:rPr lang="pl-PL" smtClean="0"/>
              <a:t>24.11.2017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B79-19FA-4424-B12F-F72CFE6D35D8}" type="datetime1">
              <a:rPr lang="pl-PL" smtClean="0"/>
              <a:t>24.11.2017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3951-996C-4479-B699-03402D18329F}" type="datetime1">
              <a:rPr lang="pl-PL" smtClean="0"/>
              <a:t>24.11.2017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E1BE-C760-42A9-9386-699846ACAB1F}" type="datetime1">
              <a:rPr lang="pl-PL" smtClean="0"/>
              <a:t>24.11.2017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1CD5-59C6-49D8-91BA-866F80B31E2D}" type="datetime1">
              <a:rPr lang="pl-PL" smtClean="0"/>
              <a:t>24.11.2017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4D1B-0D5A-4A0A-AE42-7D44E62A612E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706489"/>
            <a:ext cx="7772400" cy="259471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Stream (pipeline) processing</a:t>
            </a:r>
            <a:r>
              <a:rPr lang="pl-PL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l-PL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l-PL" b="1" dirty="0" smtClean="0"/>
              <a:t/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Text file stream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011468"/>
            <a:ext cx="8496944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Paths.</a:t>
            </a:r>
            <a:r>
              <a:rPr lang="pl-PL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pl-PL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filepath</a:t>
            </a:r>
            <a:r>
              <a:rPr lang="pl-PL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Stream</a:t>
            </a:r>
            <a:r>
              <a:rPr lang="pl-PL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&lt;String</a:t>
            </a:r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&gt; </a:t>
            </a:r>
            <a:r>
              <a:rPr lang="pl-PL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sf</a:t>
            </a:r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pl-PL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Files.</a:t>
            </a:r>
            <a:r>
              <a:rPr lang="pl-PL" sz="16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lines</a:t>
            </a:r>
            <a:r>
              <a:rPr lang="pl-PL" sz="1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(p);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List&lt;Country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(Country::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).collect(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l-PL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sf</a:t>
            </a:r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4751"/>
              </p:ext>
            </p:extLst>
          </p:nvPr>
        </p:nvGraphicFramePr>
        <p:xfrm>
          <a:off x="350228" y="1052736"/>
          <a:ext cx="847024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596"/>
                <a:gridCol w="58326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Files.lines</a:t>
                      </a:r>
                      <a:r>
                        <a:rPr lang="en-US" dirty="0" smtClean="0"/>
                        <a:t>(Path)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lines of a file as Stream&lt;String&gt; (UTF-8)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Files.lines</a:t>
                      </a:r>
                      <a:r>
                        <a:rPr lang="en-US" dirty="0" smtClean="0"/>
                        <a:t>(Path,</a:t>
                      </a:r>
                      <a:r>
                        <a:rPr lang="en-US" baseline="0" dirty="0" smtClean="0"/>
                        <a:t> Charset)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lines of a file as Stream&lt;String</a:t>
                      </a:r>
                      <a:r>
                        <a:rPr lang="en-US" baseline="0" dirty="0" smtClean="0"/>
                        <a:t>&gt; – we provide encoding of the text file as an argument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 ‘</a:t>
            </a:r>
            <a:r>
              <a:rPr lang="pl-PL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Country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 class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l-PL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l-PL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iso2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pl-PL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l-PL" sz="16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iso2</a:t>
            </a:r>
            <a:r>
              <a:rPr lang="en-US" sz="16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code</a:t>
            </a:r>
            <a:endParaRPr lang="pl-PL" sz="16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l-PL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pl-PL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l-PL" sz="16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na</a:t>
            </a:r>
            <a:r>
              <a:rPr lang="en-US" sz="16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me</a:t>
            </a:r>
            <a:endParaRPr lang="pl-PL" sz="16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l-PL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capital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pl-PL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capital</a:t>
            </a:r>
            <a:endParaRPr lang="pl-PL" sz="16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pl-PL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area</a:t>
            </a:r>
            <a:endParaRPr lang="pl-PL" sz="16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popul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pl-PL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population</a:t>
            </a:r>
            <a:endParaRPr lang="pl-PL" sz="16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b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nb-NO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contCode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nb-NO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nb-NO" sz="16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continent code</a:t>
            </a:r>
            <a:endParaRPr lang="nb-NO" sz="16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b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nb-NO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ccode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nb-NO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nb-NO" sz="16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currency code</a:t>
            </a:r>
            <a:endParaRPr lang="nb-NO" sz="16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l-PL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cname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pl-PL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currency name</a:t>
            </a:r>
            <a:endParaRPr lang="pl-PL" sz="16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List&lt;String&gt; </a:t>
            </a:r>
            <a:r>
              <a:rPr lang="pl-PL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lang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l-PL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languages</a:t>
            </a:r>
            <a:endParaRPr lang="pl-PL" sz="16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List&lt;String&gt; </a:t>
            </a:r>
            <a:r>
              <a:rPr lang="pl-PL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neighbours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l-PL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u="sng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neighbouring</a:t>
            </a:r>
            <a:r>
              <a:rPr lang="en-US" sz="16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countries</a:t>
            </a:r>
            <a:endParaRPr lang="pl-PL" sz="16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popDensity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l-PL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population density</a:t>
            </a:r>
            <a:endParaRPr lang="pl-PL" sz="16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b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nb-NO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cont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b-NO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nb-NO" sz="1600" b="1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continent name</a:t>
            </a:r>
            <a:endParaRPr lang="nb-NO" sz="16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Country(String </a:t>
            </a:r>
            <a:r>
              <a:rPr lang="pl-PL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l-PL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//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initialize fields based on line</a:t>
            </a:r>
            <a:endParaRPr lang="pl-PL" sz="16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// </a:t>
            </a:r>
            <a:r>
              <a:rPr lang="pl-PL" sz="1600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getter</a:t>
            </a:r>
            <a:r>
              <a:rPr lang="en-US" sz="1600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s</a:t>
            </a:r>
            <a:r>
              <a:rPr lang="pl-PL" sz="1600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and</a:t>
            </a:r>
            <a:r>
              <a:rPr lang="pl-PL" sz="1600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l-PL" sz="1600" u="sng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setter</a:t>
            </a:r>
            <a:r>
              <a:rPr lang="en-US" sz="1600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s for fields</a:t>
            </a:r>
            <a:endParaRPr lang="pl-PL" sz="16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l-PL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r>
              <a:rPr lang="pl-PL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() </a:t>
            </a:r>
            <a:r>
              <a:rPr lang="en-US" sz="1600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information about country</a:t>
            </a:r>
            <a:endParaRPr lang="pl-PL" sz="1600" u="sng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l-PL" sz="1600" u="sng" dirty="0">
                <a:solidFill>
                  <a:srgbClr val="3F7F5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}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f</a:t>
            </a:r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ind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() and</a:t>
            </a:r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Optiona</a:t>
            </a:r>
            <a:r>
              <a:rPr lang="pl-PL" sz="2400" dirty="0" err="1">
                <a:latin typeface="+mj-lt"/>
                <a:ea typeface="Verdana" pitchFamily="34" charset="0"/>
                <a:cs typeface="Verdana" pitchFamily="34" charset="0"/>
              </a:rPr>
              <a:t>l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first country whose name starts with </a:t>
            </a:r>
            <a:r>
              <a:rPr lang="pl-PL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B" 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get its name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pl-PL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clist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.map(Country::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pl-PL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.startsWith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2996952"/>
            <a:ext cx="8424936" cy="280076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represents a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value which may exist or may not  exist</a:t>
            </a:r>
            <a:endParaRPr lang="pl-PL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first.isPresent</a:t>
            </a:r>
            <a:r>
              <a:rPr lang="pl-PL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== </a:t>
            </a:r>
            <a:r>
              <a:rPr lang="pl-PL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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there is a country whose name starts with “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B”.</a:t>
            </a:r>
          </a:p>
          <a:p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wraps a value which can be </a:t>
            </a:r>
            <a:r>
              <a:rPr lang="en-US" sz="1600" dirty="0" err="1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</a:t>
            </a:r>
            <a:r>
              <a:rPr lang="pl-PL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l-PL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pl-PL" sz="16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String </a:t>
            </a:r>
            <a:r>
              <a:rPr lang="pl-PL" sz="1600" dirty="0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</a:t>
            </a:r>
            <a:r>
              <a:rPr lang="en-US" sz="1600" dirty="0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me</a:t>
            </a:r>
            <a:r>
              <a:rPr lang="pl-PL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 </a:t>
            </a:r>
            <a:r>
              <a:rPr lang="pl-PL" sz="1600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first</a:t>
            </a:r>
            <a:r>
              <a:rPr lang="pl-PL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.get</a:t>
            </a:r>
            <a:r>
              <a:rPr lang="pl-PL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endParaRPr lang="pl-PL" sz="16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case there  is no value get() raises exception</a:t>
            </a:r>
            <a:endParaRPr lang="pl-PL" sz="1600" b="1" dirty="0">
              <a:solidFill>
                <a:srgbClr val="00B0F0"/>
              </a:solidFill>
              <a:latin typeface="Verdana" panose="020B0604030504040204" pitchFamily="34" charset="0"/>
              <a:ea typeface="Verdana" pitchFamily="34" charset="0"/>
              <a:cs typeface="Times New Roman" panose="02020603050405020304" pitchFamily="18" charset="0"/>
            </a:endParaRPr>
          </a:p>
          <a:p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Optional.orElse</a:t>
            </a:r>
            <a:r>
              <a:rPr lang="pl-PL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r>
              <a:rPr lang="en-US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otherValue</a:t>
            </a:r>
            <a:r>
              <a:rPr lang="pl-PL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returns value or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otherValue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if not present 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.</a:t>
            </a:r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orElse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3191296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firstWithPrefix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(Stream&lt;Country&gt;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pl-P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(Country::</a:t>
            </a:r>
            <a:r>
              <a:rPr lang="pl-P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pl-PL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.startsWith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orElse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there is no country:</a:t>
            </a:r>
            <a:r>
              <a:rPr lang="pl-PL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// …</a:t>
            </a:r>
          </a:p>
          <a:p>
            <a:r>
              <a:rPr lang="pl-PL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ame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l-PL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firstWithPrefix</a:t>
            </a:r>
            <a:r>
              <a:rPr lang="pl-PL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clist</a:t>
            </a:r>
            <a:r>
              <a:rPr lang="pl-PL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pl-PL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l-PL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pl-PL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</a:t>
            </a:r>
            <a:r>
              <a:rPr lang="en-US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me</a:t>
            </a:r>
            <a:r>
              <a:rPr lang="pl-PL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ame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l-PL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firstWithPrefix</a:t>
            </a:r>
            <a:r>
              <a:rPr lang="pl-PL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clist</a:t>
            </a:r>
            <a:r>
              <a:rPr lang="pl-PL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pl-PL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l-PL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"X"</a:t>
            </a:r>
            <a:r>
              <a:rPr lang="pl-PL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</a:t>
            </a:r>
            <a:r>
              <a:rPr lang="en-US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me</a:t>
            </a:r>
            <a:r>
              <a:rPr lang="pl-PL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8"/>
          <p:cNvSpPr txBox="1"/>
          <p:nvPr/>
        </p:nvSpPr>
        <p:spPr>
          <a:xfrm>
            <a:off x="5652120" y="5590981"/>
            <a:ext cx="3384376" cy="64633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Bosnia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and </a:t>
            </a:r>
            <a:r>
              <a:rPr lang="pl-PL" sz="1200" dirty="0" err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Herzegovina</a:t>
            </a:r>
            <a:endParaRPr lang="pl-PL" sz="12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here is no country: 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pl-PL" sz="12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l-PL" sz="12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908720"/>
            <a:ext cx="8352928" cy="206210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case </a:t>
            </a:r>
            <a:r>
              <a:rPr lang="pl-PL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has no value </a:t>
            </a:r>
            <a:r>
              <a:rPr lang="pl-PL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get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raises exception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avoid raising exception we can use the following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&lt;String</a:t>
            </a:r>
            <a:r>
              <a:rPr lang="pl-PL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r>
              <a:rPr lang="pl-PL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first</a:t>
            </a:r>
            <a:r>
              <a:rPr lang="pl-PL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...</a:t>
            </a:r>
          </a:p>
          <a:p>
            <a:r>
              <a:rPr lang="pl-PL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name</a:t>
            </a:r>
            <a:r>
              <a:rPr lang="pl-PL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pl-PL" sz="1600" b="1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first.orElse</a:t>
            </a:r>
            <a:r>
              <a:rPr lang="pl-PL" sz="16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(...)</a:t>
            </a: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case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Optional has value the value is returned otherwise argument of </a:t>
            </a: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orElse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method is  returned</a:t>
            </a:r>
            <a:endParaRPr lang="pl-PL" sz="1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Optional</a:t>
            </a:r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is a generic mechanism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20005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2700000" scaled="1"/>
            <a:tileRect/>
          </a:gra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Optional usage is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constrained to streams</a:t>
            </a:r>
          </a:p>
          <a:p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Optional is a class of </a:t>
            </a:r>
            <a:r>
              <a:rPr lang="pl-P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java.util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package which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may be used with multiple methods</a:t>
            </a:r>
            <a:endParaRPr lang="pl-PL" b="1" dirty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a MONAD</a:t>
            </a:r>
            <a:endParaRPr lang="pl-PL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L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aziness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and short-circuit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259632" y="980728"/>
            <a:ext cx="61206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pl-P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(Country::</a:t>
            </a:r>
            <a:r>
              <a:rPr lang="pl-P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pl-PL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.startsWith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orElse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there is no country:</a:t>
            </a:r>
            <a:r>
              <a:rPr lang="pl-PL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987824" y="1844824"/>
            <a:ext cx="2448272" cy="8810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extBox 5"/>
          <p:cNvSpPr txBox="1"/>
          <p:nvPr/>
        </p:nvSpPr>
        <p:spPr>
          <a:xfrm>
            <a:off x="395536" y="2902292"/>
            <a:ext cx="84249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Does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map()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process the whole stream or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filter()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gets names of all Country objects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 THEY DO NOT</a:t>
            </a:r>
            <a:r>
              <a:rPr lang="pl-PL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l-PL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perations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map()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filter() 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are called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after </a:t>
            </a:r>
            <a:r>
              <a:rPr lang="pl-PL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findFirst</a:t>
            </a:r>
            <a:r>
              <a:rPr lang="pl-PL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invoked 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mapping and filtering is performed as many times as it is required to get the result which meets the predicate</a:t>
            </a:r>
            <a:endParaRPr lang="pl-PL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case </a:t>
            </a:r>
            <a:r>
              <a:rPr lang="pl-PL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</a:t>
            </a:r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pl-PL" sz="16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nia</a:t>
            </a:r>
            <a:r>
              <a:rPr lang="pl-PL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pl-PL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sz="16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Hercego</a:t>
            </a:r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pl-PL" sz="16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ina</a:t>
            </a:r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put at 17</a:t>
            </a:r>
            <a:r>
              <a:rPr lang="en-US" sz="1600" b="1" baseline="300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position map() and filter() are invoked only 17 times – instead of being executed for each country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 is how laziness and short-circuit work</a:t>
            </a:r>
            <a:endParaRPr lang="pl-PL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() on streams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forEach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 is a terminal operation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clist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 (Country 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 -&gt;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.evalPopDensity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l-P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.getContCode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"AF"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"Africa"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"Antarctica"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"AS"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"Asia"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l-PL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"EU"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l-P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"Europe"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l-PL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"NA"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"North America"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"OC"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"Oceania"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"SA"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"South America"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forEachOrdered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259632" y="980728"/>
            <a:ext cx="61206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b="1" dirty="0" smtClean="0">
                <a:latin typeface="Consolas" panose="020B0609020204030204" pitchFamily="49" charset="0"/>
              </a:rPr>
              <a:t>list</a:t>
            </a:r>
            <a:endParaRPr lang="en-US" sz="1600" b="1" dirty="0" smtClean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   </a:t>
            </a:r>
            <a:r>
              <a:rPr lang="pl-PL" sz="1600" b="1" dirty="0" smtClean="0">
                <a:latin typeface="Consolas" panose="020B0609020204030204" pitchFamily="49" charset="0"/>
              </a:rPr>
              <a:t>.</a:t>
            </a:r>
            <a:r>
              <a:rPr lang="pl-PL" sz="1600" b="1" dirty="0" err="1">
                <a:latin typeface="Consolas" panose="020B0609020204030204" pitchFamily="49" charset="0"/>
              </a:rPr>
              <a:t>stream</a:t>
            </a:r>
            <a:r>
              <a:rPr lang="pl-PL" sz="1600" b="1" dirty="0" smtClean="0">
                <a:latin typeface="Consolas" panose="020B0609020204030204" pitchFamily="49" charset="0"/>
              </a:rPr>
              <a:t>()</a:t>
            </a:r>
            <a:endParaRPr lang="en-US" sz="1600" b="1" dirty="0" smtClean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   </a:t>
            </a:r>
            <a:r>
              <a:rPr lang="pl-PL" sz="1600" b="1" dirty="0" smtClean="0">
                <a:latin typeface="Consolas" panose="020B0609020204030204" pitchFamily="49" charset="0"/>
              </a:rPr>
              <a:t>.</a:t>
            </a:r>
            <a:r>
              <a:rPr lang="pl-PL" sz="1600" b="1" dirty="0" err="1">
                <a:latin typeface="Consolas" panose="020B0609020204030204" pitchFamily="49" charset="0"/>
              </a:rPr>
              <a:t>forEachOrdered</a:t>
            </a:r>
            <a:r>
              <a:rPr lang="pl-PL" sz="1600" b="1" dirty="0">
                <a:latin typeface="Consolas" panose="020B0609020204030204" pitchFamily="49" charset="0"/>
              </a:rPr>
              <a:t>(</a:t>
            </a:r>
            <a:r>
              <a:rPr lang="pl-PL" sz="1600" b="1" dirty="0" err="1">
                <a:latin typeface="Consolas" panose="020B0609020204030204" pitchFamily="49" charset="0"/>
              </a:rPr>
              <a:t>System.out</a:t>
            </a:r>
            <a:r>
              <a:rPr lang="pl-PL" sz="1600" b="1" dirty="0">
                <a:latin typeface="Consolas" panose="020B0609020204030204" pitchFamily="49" charset="0"/>
              </a:rPr>
              <a:t>::</a:t>
            </a:r>
            <a:r>
              <a:rPr lang="pl-PL" sz="1600" b="1" dirty="0" err="1">
                <a:latin typeface="Consolas" panose="020B0609020204030204" pitchFamily="49" charset="0"/>
              </a:rPr>
              <a:t>println</a:t>
            </a:r>
            <a:r>
              <a:rPr lang="pl-PL" sz="1600" b="1" dirty="0" smtClean="0">
                <a:latin typeface="Consolas" panose="020B0609020204030204" pitchFamily="49" charset="0"/>
              </a:rPr>
              <a:t>);</a:t>
            </a:r>
            <a:endParaRPr lang="pl-PL" sz="1600" b="1" dirty="0">
              <a:latin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95536" y="2132856"/>
            <a:ext cx="8424936" cy="20621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Poland (Europe)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tys.km.kw=312,685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lud.tys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=38500,000 lud.na.km.kw=123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----------------------------------------------------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Saint Pierre and Miquelon (North America)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tys.km.kw=0,242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lud.tys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=7,012 lud.na.km.kw=29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----------------------------------------------------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Pitcairn (Oceania)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tys.km.kw=0,047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lud.tys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=0,046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lud.na.km.kw=1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57808" y="4797152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 of countries in order they were added to the list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Stream sorting </a:t>
            </a:r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– </a:t>
            </a:r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sorted</a:t>
            </a:r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(</a:t>
            </a:r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Comparator</a:t>
            </a:r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30012" y="1700808"/>
            <a:ext cx="84904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Five smallest countries in the world</a:t>
            </a:r>
            <a:r>
              <a:rPr lang="pl-PL" altLang="ja-JP" sz="1600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:</a:t>
            </a:r>
          </a:p>
          <a:p>
            <a:endParaRPr lang="ja-JP" altLang="en-US" sz="1600" dirty="0">
              <a:latin typeface="Verdana" panose="020B0604030504040204" pitchFamily="34" charset="0"/>
              <a:ea typeface="MS Mincho" panose="02020609040205080304" pitchFamily="49" charset="-128"/>
            </a:endParaRPr>
          </a:p>
          <a:p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Comparator&lt;Country&gt; 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byArea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Comparator.comparing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(Country::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getArea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);</a:t>
            </a:r>
          </a:p>
          <a:p>
            <a:endParaRPr lang="pl-PL" sz="1600" dirty="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r>
              <a:rPr lang="pl-PL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clist.stream</a:t>
            </a:r>
            <a:r>
              <a:rPr lang="pl-PL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()</a:t>
            </a:r>
          </a:p>
          <a:p>
            <a:r>
              <a:rPr lang="pl-PL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     .</a:t>
            </a:r>
            <a:r>
              <a:rPr lang="pl-PL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filter</a:t>
            </a:r>
            <a:r>
              <a:rPr lang="pl-PL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(c-&gt; </a:t>
            </a:r>
            <a:r>
              <a:rPr lang="pl-PL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c.getArea</a:t>
            </a:r>
            <a:r>
              <a:rPr lang="pl-PL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() != </a:t>
            </a:r>
            <a:r>
              <a:rPr lang="pl-PL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null</a:t>
            </a:r>
            <a:r>
              <a:rPr lang="pl-PL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) </a:t>
            </a:r>
            <a:r>
              <a:rPr lang="pl-PL" sz="1600" b="1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//</a:t>
            </a:r>
            <a:r>
              <a:rPr lang="en-US" sz="1600" b="1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 country area exists</a:t>
            </a:r>
            <a:endParaRPr lang="pl-PL" sz="1600" b="1" dirty="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r>
              <a:rPr lang="pl-PL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     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.filter(c-&gt; 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c.getArea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() &gt; 0.001</a:t>
            </a:r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  <a:r>
              <a:rPr lang="pl-PL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 </a:t>
            </a:r>
            <a:r>
              <a:rPr lang="pl-PL" sz="1600" b="1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// </a:t>
            </a:r>
            <a:r>
              <a:rPr lang="en-US" sz="1600" b="1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small area</a:t>
            </a:r>
            <a:endParaRPr lang="en-GB" sz="1600" b="1" dirty="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     .sorted(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byArea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     .limit(5)  </a:t>
            </a:r>
          </a:p>
          <a:p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     .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forEach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(c-&gt; 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System.out.print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c.getName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() + ", "));</a:t>
            </a:r>
          </a:p>
          <a:p>
            <a:endParaRPr lang="pl-PL" altLang="ja-JP" sz="1600" dirty="0" smtClean="0">
              <a:latin typeface="Verdana" panose="020B0604030504040204" pitchFamily="34" charset="0"/>
              <a:ea typeface="MS Mincho" panose="02020609040205080304" pitchFamily="49" charset="-128"/>
            </a:endParaRPr>
          </a:p>
          <a:p>
            <a:r>
              <a:rPr lang="es-ES" altLang="ja-JP" sz="1600" dirty="0" err="1" smtClean="0">
                <a:latin typeface="Courier New" panose="02070309020205020404" pitchFamily="49" charset="0"/>
                <a:ea typeface="MS Mincho" panose="02020609040205080304" pitchFamily="49" charset="-128"/>
              </a:rPr>
              <a:t>Vatican</a:t>
            </a:r>
            <a:r>
              <a:rPr lang="es-ES" altLang="ja-JP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, </a:t>
            </a:r>
            <a:r>
              <a:rPr lang="es-ES" altLang="ja-JP" sz="1600" dirty="0" err="1" smtClean="0">
                <a:latin typeface="Courier New" panose="02070309020205020404" pitchFamily="49" charset="0"/>
                <a:ea typeface="MS Mincho" panose="02020609040205080304" pitchFamily="49" charset="-128"/>
              </a:rPr>
              <a:t>Monaco</a:t>
            </a:r>
            <a:r>
              <a:rPr lang="es-ES" altLang="ja-JP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, Gibraltar, Tokelau, Cocos </a:t>
            </a:r>
            <a:r>
              <a:rPr lang="es-ES" altLang="ja-JP" sz="1600" dirty="0" err="1" smtClean="0">
                <a:latin typeface="Courier New" panose="02070309020205020404" pitchFamily="49" charset="0"/>
                <a:ea typeface="MS Mincho" panose="02020609040205080304" pitchFamily="49" charset="-128"/>
              </a:rPr>
              <a:t>Islands</a:t>
            </a:r>
            <a:r>
              <a:rPr lang="es-ES" altLang="ja-JP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,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max() 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and</a:t>
            </a:r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 min()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005064"/>
            <a:ext cx="475252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39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max() and min() are reduction operations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30012" y="1196752"/>
            <a:ext cx="8490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Country 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bigeu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ea typeface="MS Mincho" panose="02020609040205080304" pitchFamily="49" charset="-128"/>
              </a:rPr>
              <a:t>clist</a:t>
            </a:r>
            <a:endParaRPr lang="en-GB" sz="1600" dirty="0" smtClean="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  .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stream()</a:t>
            </a:r>
          </a:p>
          <a:p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   .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filter(c-&gt; 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c.getArea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() != null &amp;&amp; 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c.getCont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().equals("Europe"))</a:t>
            </a:r>
          </a:p>
          <a:p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  </a:t>
            </a:r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.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max(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byArea</a:t>
            </a:r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  .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orElse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(null</a:t>
            </a:r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);</a:t>
            </a:r>
            <a:endParaRPr lang="en-GB" sz="1600" dirty="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43372" y="2996952"/>
            <a:ext cx="849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Russia (Europe)</a:t>
            </a:r>
          </a:p>
          <a:p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tys.km.kw=17100,000 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lud.tys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=140702,000 lud.na.km.kw=8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Notion of stream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80728"/>
            <a:ext cx="8496944" cy="58477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stream is sequence of elements which forms a pipeline of operations to be performed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86940207"/>
              </p:ext>
            </p:extLst>
          </p:nvPr>
        </p:nvGraphicFramePr>
        <p:xfrm>
          <a:off x="1979712" y="4221088"/>
          <a:ext cx="5184576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pole tekstowe 9"/>
          <p:cNvSpPr txBox="1"/>
          <p:nvPr/>
        </p:nvSpPr>
        <p:spPr>
          <a:xfrm>
            <a:off x="334864" y="1844824"/>
            <a:ext cx="8496944" cy="132343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source – the source of data processed by the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stream:</a:t>
            </a:r>
          </a:p>
          <a:p>
            <a:pPr marL="342900" indent="-342900">
              <a:buAutoNum type="arabicParenBoth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ollection</a:t>
            </a:r>
          </a:p>
          <a:p>
            <a:pPr marL="342900" indent="-342900">
              <a:buAutoNum type="arabicParenBoth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</a:t>
            </a:r>
          </a:p>
          <a:p>
            <a:pPr marL="342900" indent="-342900">
              <a:buAutoNum type="arabicParenBoth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</a:t>
            </a:r>
          </a:p>
          <a:p>
            <a:pPr marL="342900" indent="-342900">
              <a:buAutoNum type="arabicParenBoth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23528" y="3492297"/>
            <a:ext cx="8496944" cy="58477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ultimate step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stream of operations is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reduction</a:t>
            </a:r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producing a result as single value or multiple values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Redu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ction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95536" y="1484784"/>
            <a:ext cx="8352928" cy="1815882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2700000" scaled="1"/>
          </a:gra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creates a result of stream processing by </a:t>
            </a:r>
            <a:r>
              <a:rPr lang="en-US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repeatedly invoking given operation on stream elements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above operation can be: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sum, multiplication, concatenation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… </a:t>
            </a:r>
            <a:r>
              <a:rPr lang="pl-PL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accumulating stream elements in collections or maps</a:t>
            </a:r>
            <a:endParaRPr lang="pl-PL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reduce() and collect() are basic reduction methods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 smtClean="0"/>
              <a:t>reduce</a:t>
            </a:r>
            <a:r>
              <a:rPr lang="pl-PL" sz="2400" dirty="0" smtClean="0"/>
              <a:t>(</a:t>
            </a:r>
            <a:r>
              <a:rPr lang="pl-PL" sz="2400" i="1" dirty="0" err="1" smtClean="0"/>
              <a:t>init</a:t>
            </a:r>
            <a:r>
              <a:rPr lang="pl-PL" sz="2400" i="1" dirty="0"/>
              <a:t>, </a:t>
            </a:r>
            <a:r>
              <a:rPr lang="pl-PL" sz="2400" i="1" dirty="0" err="1"/>
              <a:t>op</a:t>
            </a:r>
            <a:r>
              <a:rPr lang="pl-PL" sz="2400" dirty="0"/>
              <a:t>)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594535"/>
            <a:ext cx="8568952" cy="2308324"/>
          </a:xfrm>
          <a:prstGeom prst="rect">
            <a:avLst/>
          </a:prstGeom>
          <a:gradFill>
            <a:gsLst>
              <a:gs pos="0">
                <a:srgbClr val="FFFF99">
                  <a:alpha val="83137"/>
                </a:srgb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 w="508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b="1" dirty="0" err="1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pl-PL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1600" i="1" dirty="0" err="1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l-PL" sz="1600" i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600" i="1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initially sets result to </a:t>
            </a:r>
            <a:r>
              <a:rPr lang="en-US" sz="1600" dirty="0" err="1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</a:p>
          <a:p>
            <a: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i="1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pl-PL" sz="1600" i="1" dirty="0" err="1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l-PL" sz="1600" dirty="0" smtClean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applies given operator to all stream elements</a:t>
            </a:r>
            <a:r>
              <a:rPr lang="pl-PL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1600" i="1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elt</a:t>
            </a:r>
            <a:r>
              <a:rPr lang="pl-PL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updates result on each iteration</a:t>
            </a:r>
            <a:endParaRPr lang="pl-PL" sz="1600" dirty="0" smtClean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r>
              <a:rPr lang="en-US" sz="1600" i="1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l-PL" sz="1600" i="1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i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l-PL" sz="1600" i="1" dirty="0" err="1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op.apply</a:t>
            </a:r>
            <a:r>
              <a:rPr lang="pl-PL" sz="1600" i="1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l-PL" sz="1600" i="1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600" i="1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elt</a:t>
            </a:r>
            <a:r>
              <a:rPr lang="pl-PL" sz="1600" i="1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Reduction – example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30012" y="1109062"/>
            <a:ext cx="84904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double 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popEU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ea typeface="MS Mincho" panose="02020609040205080304" pitchFamily="49" charset="-128"/>
              </a:rPr>
              <a:t>clist</a:t>
            </a:r>
            <a:endParaRPr lang="en-GB" sz="1600" dirty="0" smtClean="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   .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stream()</a:t>
            </a:r>
          </a:p>
          <a:p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.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filter(c -&gt; 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c.getCont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().equals("EU"))</a:t>
            </a:r>
          </a:p>
          <a:p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.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map(Country::</a:t>
            </a:r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getPopul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.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reduce(0.0, (n1, n2) -&gt; n1 + n2);</a:t>
            </a:r>
          </a:p>
          <a:p>
            <a:r>
              <a:rPr lang="en-GB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System.out.printf</a:t>
            </a:r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(</a:t>
            </a:r>
          </a:p>
          <a:p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   "Population of Europe is 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%.0f </a:t>
            </a:r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thousands people\n</a:t>
            </a:r>
            <a:r>
              <a:rPr lang="en-GB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", </a:t>
            </a:r>
            <a:r>
              <a:rPr lang="en-GB" sz="1600" dirty="0" err="1" smtClean="0">
                <a:latin typeface="Courier New" panose="02070309020205020404" pitchFamily="49" charset="0"/>
                <a:ea typeface="MS Mincho" panose="02020609040205080304" pitchFamily="49" charset="-128"/>
              </a:rPr>
              <a:t>popEU</a:t>
            </a:r>
            <a:r>
              <a:rPr lang="en-GB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/1000);</a:t>
            </a:r>
            <a:endParaRPr lang="en-GB" sz="1600" dirty="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12108" y="3933056"/>
            <a:ext cx="8490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>
                <a:latin typeface="Courier New" panose="02070309020205020404" pitchFamily="49" charset="0"/>
                <a:ea typeface="MS Mincho" panose="02020609040205080304" pitchFamily="49" charset="-128"/>
              </a:rPr>
              <a:t>popEU</a:t>
            </a:r>
            <a:r>
              <a:rPr lang="pl-PL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= 0</a:t>
            </a:r>
          </a:p>
          <a:p>
            <a:r>
              <a:rPr lang="pl-PL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for </a:t>
            </a:r>
            <a:r>
              <a:rPr lang="pl-PL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Country </a:t>
            </a:r>
            <a:r>
              <a:rPr lang="en-US" sz="1600" dirty="0" err="1" smtClean="0">
                <a:latin typeface="Courier New" panose="02070309020205020404" pitchFamily="49" charset="0"/>
                <a:ea typeface="MS Mincho" panose="02020609040205080304" pitchFamily="49" charset="-128"/>
              </a:rPr>
              <a:t>country</a:t>
            </a:r>
            <a:r>
              <a:rPr lang="pl-PL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 </a:t>
            </a:r>
            <a:r>
              <a:rPr lang="pl-PL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: </a:t>
            </a:r>
            <a:r>
              <a:rPr lang="en-US" sz="1600" dirty="0" err="1" smtClean="0">
                <a:latin typeface="Courier New" panose="02070309020205020404" pitchFamily="49" charset="0"/>
                <a:ea typeface="MS Mincho" panose="02020609040205080304" pitchFamily="49" charset="-128"/>
              </a:rPr>
              <a:t>europeanCountries</a:t>
            </a:r>
            <a:r>
              <a:rPr lang="pl-PL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  <a:r>
              <a:rPr lang="en-US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   </a:t>
            </a:r>
            <a:r>
              <a:rPr lang="pl-PL" sz="1600" dirty="0" err="1" smtClean="0">
                <a:latin typeface="Courier New" panose="02070309020205020404" pitchFamily="49" charset="0"/>
                <a:ea typeface="MS Mincho" panose="02020609040205080304" pitchFamily="49" charset="-128"/>
              </a:rPr>
              <a:t>popEU</a:t>
            </a:r>
            <a:r>
              <a:rPr lang="pl-PL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 </a:t>
            </a:r>
            <a:r>
              <a:rPr lang="pl-PL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+= </a:t>
            </a:r>
            <a:r>
              <a:rPr lang="en-US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country</a:t>
            </a:r>
            <a:r>
              <a:rPr lang="pl-PL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.</a:t>
            </a:r>
            <a:r>
              <a:rPr lang="pl-PL" sz="1600" dirty="0" err="1" smtClean="0">
                <a:latin typeface="Courier New" panose="02070309020205020404" pitchFamily="49" charset="0"/>
                <a:ea typeface="MS Mincho" panose="02020609040205080304" pitchFamily="49" charset="-128"/>
              </a:rPr>
              <a:t>getPopul</a:t>
            </a:r>
            <a:r>
              <a:rPr lang="pl-PL" sz="1600" dirty="0" smtClean="0">
                <a:latin typeface="Courier New" panose="02070309020205020404" pitchFamily="49" charset="0"/>
                <a:ea typeface="MS Mincho" panose="02020609040205080304" pitchFamily="49" charset="-128"/>
              </a:rPr>
              <a:t>()</a:t>
            </a:r>
            <a:endParaRPr lang="en-US" sz="1600" dirty="0" smtClean="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</a:rPr>
              <a:t>}</a:t>
            </a:r>
            <a:endParaRPr lang="pl-PL" sz="1600" dirty="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377632" y="3162454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equvalent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62774" y="537321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but it may be processed in parallel – in case we use parallel stream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list.parallelStream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Redu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ction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on number stream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95536" y="2060848"/>
            <a:ext cx="835292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popEU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l-PL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clist</a:t>
            </a:r>
            <a:endParaRPr lang="en-US" sz="16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pl-PL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.getContCode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2A00FF"/>
                </a:solidFill>
                <a:latin typeface="Consolas" panose="020B0609020204030204" pitchFamily="49" charset="0"/>
              </a:rPr>
              <a:t>"EU"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mapToDouble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(Country::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getPopul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l-PL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6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l-PL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Population of Europe is</a:t>
            </a:r>
            <a:r>
              <a:rPr lang="pl-PL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l-PL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%.0f tys. osób\n</a:t>
            </a:r>
            <a:r>
              <a:rPr lang="pl-PL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l-PL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popEU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/ 1000);</a:t>
            </a:r>
          </a:p>
          <a:p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l-PL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l-PL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avg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clist</a:t>
            </a:r>
            <a:endParaRPr lang="en-US" sz="1600" b="1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l-PL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pl-PL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.getContCode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2A00FF"/>
                </a:solidFill>
                <a:latin typeface="Consolas" panose="020B0609020204030204" pitchFamily="49" charset="0"/>
              </a:rPr>
              <a:t>"EU"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mapToDouble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(Country::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getPopul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orElse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l-PL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Average per country</a:t>
            </a:r>
            <a:r>
              <a:rPr lang="pl-PL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l-PL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%.0f tys. osób\n</a:t>
            </a:r>
            <a:r>
              <a:rPr lang="pl-PL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l-PL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avg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/ 1000);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>
                <a:solidFill>
                  <a:srgbClr val="00B05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IntStream</a:t>
            </a:r>
            <a: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600" b="1" dirty="0" err="1">
                <a:solidFill>
                  <a:srgbClr val="00B05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LongStream</a:t>
            </a:r>
            <a: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DoubleStream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 short-circuit operations for most common reductions on number values: </a:t>
            </a:r>
            <a:r>
              <a:rPr lang="pl-PL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pl-PL" sz="1600" b="1" dirty="0">
                <a:solidFill>
                  <a:srgbClr val="00B0F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max(), min(), </a:t>
            </a:r>
            <a:r>
              <a:rPr lang="pl-PL" sz="1600" b="1" dirty="0" err="1">
                <a:solidFill>
                  <a:srgbClr val="00B0F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pl-PL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solidFill>
                <a:srgbClr val="00B0F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obtain number stream from a stream with </a:t>
            </a:r>
            <a:r>
              <a:rPr lang="en-US" sz="16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mapTo</a:t>
            </a:r>
            <a:r>
              <a:rPr lang="en-US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pl-PL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collect</a:t>
            </a:r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(…)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791975"/>
            <a:ext cx="8568952" cy="3293209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b="1" dirty="0" err="1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r>
              <a:rPr lang="pl-PL" sz="16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  <a: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another type of reduction which collects stream elements into container: collections, maps, char buffers, …</a:t>
            </a:r>
            <a:endParaRPr lang="pl-PL" sz="1600" dirty="0" smtClean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collect() uses argument of type Collector responsible for collecting</a:t>
            </a:r>
            <a:endParaRPr lang="en-US" sz="16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Collectors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utility class provides multiple types of collectors out of the box</a:t>
            </a:r>
          </a:p>
          <a:p>
            <a:endParaRPr lang="en-US" sz="16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à"/>
            </a:pPr>
            <a:r>
              <a:rPr lang="pl-PL" sz="1600" i="1" dirty="0" err="1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pl-PL" sz="1600" i="1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l-PL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creates a list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1600" dirty="0" err="1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toSet</a:t>
            </a:r>
            <a:r>
              <a:rPr lang="pl-PL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creates a set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l-PL" sz="1600" dirty="0" smtClean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l-PL" sz="1600" dirty="0" err="1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toCollection</a:t>
            </a:r>
            <a:r>
              <a:rPr lang="pl-PL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(Supplier) – 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 an arbitrary collection Supplier is a lambda expression creating a collection</a:t>
            </a:r>
            <a:r>
              <a:rPr lang="pl-PL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(col::</a:t>
            </a:r>
            <a:r>
              <a:rPr lang="pl-PL" sz="16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l-PL" sz="16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collect() – exampl</a:t>
            </a:r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641574"/>
            <a:ext cx="8568952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java.util.stream.Collectors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pl-PL" sz="1600" dirty="0">
              <a:latin typeface="Consolas" panose="020B0609020204030204" pitchFamily="49" charset="0"/>
            </a:endParaRPr>
          </a:p>
          <a:p>
            <a:r>
              <a:rPr lang="pl-PL" sz="1600" dirty="0" smtClean="0">
                <a:latin typeface="Consolas" panose="020B0609020204030204" pitchFamily="49" charset="0"/>
              </a:rPr>
              <a:t>// ...</a:t>
            </a:r>
            <a:endParaRPr lang="pl-PL" sz="1600" dirty="0">
              <a:latin typeface="Consolas" panose="020B0609020204030204" pitchFamily="49" charset="0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List&lt;String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l-PL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pl-PL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pl-PL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"pies"</a:t>
            </a:r>
            <a:r>
              <a:rPr lang="pl-PL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l-PL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ala</a:t>
            </a:r>
            <a:r>
              <a:rPr lang="pl-PL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l-PL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"kot"</a:t>
            </a:r>
            <a:r>
              <a:rPr lang="pl-PL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l-PL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ala</a:t>
            </a:r>
            <a:r>
              <a:rPr lang="pl-PL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l-PL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"kot</a:t>
            </a:r>
            <a:r>
              <a:rPr lang="pl-PL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l-PL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Set&lt;String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l-PL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wset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words.stream</a:t>
            </a:r>
            <a:r>
              <a:rPr lang="pl-PL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().</a:t>
            </a:r>
            <a:r>
              <a:rPr lang="pl-PL" sz="1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collect</a:t>
            </a:r>
            <a:r>
              <a:rPr lang="pl-PL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pl-PL" sz="1600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toSet</a:t>
            </a:r>
            <a:r>
              <a:rPr lang="pl-PL" sz="16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())</a:t>
            </a:r>
            <a:r>
              <a:rPr lang="pl-PL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wset</a:t>
            </a:r>
            <a:r>
              <a:rPr lang="pl-PL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wset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l-PL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words.stream</a:t>
            </a:r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().</a:t>
            </a:r>
            <a:r>
              <a:rPr lang="pl-PL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collect</a:t>
            </a:r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pl-PL" sz="16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toCollection</a:t>
            </a:r>
            <a:r>
              <a:rPr lang="pl-PL" sz="1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pl-PL" sz="16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TreeSet</a:t>
            </a:r>
            <a:r>
              <a:rPr lang="pl-PL" sz="1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pl-PL" sz="16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pl-PL" sz="1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))</a:t>
            </a:r>
            <a:r>
              <a:rPr lang="pl-PL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wset</a:t>
            </a:r>
            <a:r>
              <a:rPr lang="pl-PL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4726885"/>
            <a:ext cx="1926501" cy="646331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i-FI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[</a:t>
            </a:r>
            <a:r>
              <a:rPr lang="fi-FI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kot, pies, ala]</a:t>
            </a:r>
          </a:p>
          <a:p>
            <a:r>
              <a:rPr lang="fi-FI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[ala, kot, pies]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Collectors building maps </a:t>
            </a:r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– </a:t>
            </a:r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groupingBy</a:t>
            </a:r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lists of countries for particular continents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import</a:t>
            </a:r>
            <a:r>
              <a:rPr lang="pl-PL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static</a:t>
            </a:r>
            <a:r>
              <a:rPr lang="pl-PL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java.util.stream.Collectors</a:t>
            </a:r>
            <a:r>
              <a:rPr lang="pl-PL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.*;</a:t>
            </a:r>
          </a:p>
          <a:p>
            <a:r>
              <a:rPr lang="pl-PL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//...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List&lt;Country&gt;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clist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// ...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l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ist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of all countries</a:t>
            </a:r>
            <a:endParaRPr lang="pl-PL" sz="1600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Map&lt;String, List&lt;Country&gt;&gt;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contMap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contMap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FF0000"/>
                </a:solidFill>
                <a:latin typeface="Consolas"/>
              </a:rPr>
              <a:t>clist.stream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()</a:t>
            </a:r>
          </a:p>
          <a:p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               .</a:t>
            </a:r>
            <a:r>
              <a:rPr lang="pl-PL" sz="1600" b="1" dirty="0" err="1" smtClean="0">
                <a:solidFill>
                  <a:srgbClr val="FF0000"/>
                </a:solidFill>
                <a:latin typeface="Consolas"/>
              </a:rPr>
              <a:t>collect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FF0000"/>
                </a:solidFill>
                <a:latin typeface="Consolas"/>
              </a:rPr>
              <a:t>groupingBy</a:t>
            </a:r>
            <a:r>
              <a:rPr lang="pl-PL" sz="1600" b="1" i="1" dirty="0" smtClean="0">
                <a:solidFill>
                  <a:srgbClr val="FF0000"/>
                </a:solidFill>
                <a:latin typeface="Consolas"/>
              </a:rPr>
              <a:t>(Country::</a:t>
            </a:r>
            <a:r>
              <a:rPr lang="pl-PL" sz="1600" b="1" i="1" dirty="0" err="1" smtClean="0">
                <a:solidFill>
                  <a:srgbClr val="FF0000"/>
                </a:solidFill>
                <a:latin typeface="Consolas"/>
              </a:rPr>
              <a:t>getContCode</a:t>
            </a:r>
            <a:r>
              <a:rPr lang="pl-PL" sz="1600" b="1" i="1" dirty="0" smtClean="0">
                <a:solidFill>
                  <a:srgbClr val="FF0000"/>
                </a:solidFill>
                <a:latin typeface="Consolas"/>
              </a:rPr>
              <a:t>))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contMap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.forEach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 (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cont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cclist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 -&gt; 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cont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 - 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cclist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.size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7236296" y="2132856"/>
            <a:ext cx="1296144" cy="138499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EU - 53</a:t>
            </a:r>
          </a:p>
          <a:p>
            <a:r>
              <a:rPr lang="pt-BR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AS - 52</a:t>
            </a:r>
          </a:p>
          <a:p>
            <a:r>
              <a:rPr lang="pt-BR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NA - 41</a:t>
            </a:r>
          </a:p>
          <a:p>
            <a:r>
              <a:rPr lang="pt-BR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OC - 27</a:t>
            </a:r>
          </a:p>
          <a:p>
            <a:r>
              <a:rPr lang="pt-BR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AF - 58</a:t>
            </a:r>
          </a:p>
          <a:p>
            <a:r>
              <a:rPr lang="pt-BR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AN - 5</a:t>
            </a:r>
          </a:p>
          <a:p>
            <a:r>
              <a:rPr lang="pt-BR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SA - 14</a:t>
            </a:r>
            <a:endParaRPr lang="pl-PL" sz="120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95536" y="4149080"/>
            <a:ext cx="8352928" cy="156966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Argument of </a:t>
            </a:r>
            <a:r>
              <a:rPr lang="en-US" altLang="ja-JP" sz="1600" b="1" dirty="0" err="1" smtClean="0">
                <a:solidFill>
                  <a:srgbClr val="000000"/>
                </a:solidFill>
                <a:latin typeface="Verdana"/>
              </a:rPr>
              <a:t>Collectors.groupingBy</a:t>
            </a:r>
            <a:r>
              <a:rPr lang="ja-JP" altLang="en-US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method is a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function returning key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for the mapping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,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which is a result of processing of consecutive element – in the above example method 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getContCode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() (continent code)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Elements of the stream with the same key are added to the 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/>
              </a:rPr>
              <a:t>bucket 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/>
              </a:rPr>
              <a:t>for  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/>
              </a:rPr>
              <a:t>the given key</a:t>
            </a:r>
            <a:endParaRPr lang="pl-PL" sz="1600" b="1" u="sng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Collectors building maps </a:t>
            </a:r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– </a:t>
            </a:r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toMap</a:t>
            </a:r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496944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ja-JP" sz="1600" b="1" dirty="0" err="1" smtClean="0">
                <a:solidFill>
                  <a:srgbClr val="000000"/>
                </a:solidFill>
                <a:latin typeface="Verdana"/>
              </a:rPr>
              <a:t>Collectors.toMap</a:t>
            </a:r>
            <a:r>
              <a:rPr lang="pl-PL" altLang="ja-JP" sz="1600" b="1" dirty="0" smtClean="0">
                <a:solidFill>
                  <a:srgbClr val="000000"/>
                </a:solidFill>
                <a:latin typeface="Verdana"/>
              </a:rPr>
              <a:t>()</a:t>
            </a: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enables constructing maps in a more direct way</a:t>
            </a:r>
          </a:p>
          <a:p>
            <a:r>
              <a:rPr lang="ja-JP" altLang="en-US" sz="1600" dirty="0" smtClean="0">
                <a:solidFill>
                  <a:srgbClr val="000000"/>
                </a:solidFill>
                <a:latin typeface="Verdana"/>
              </a:rPr>
              <a:t/>
            </a:r>
            <a:br>
              <a:rPr lang="ja-JP" altLang="en-US" sz="1600" dirty="0" smtClean="0">
                <a:solidFill>
                  <a:srgbClr val="000000"/>
                </a:solidFill>
                <a:latin typeface="Verdana"/>
              </a:rPr>
            </a:b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This method accepts two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function converting element into a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1" dirty="0">
                <a:solidFill>
                  <a:srgbClr val="00B050"/>
                </a:solidFill>
                <a:latin typeface="Verdana"/>
              </a:rPr>
              <a:t>f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unction converting element into a value to be stored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for the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given key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22392" y="3287886"/>
            <a:ext cx="8498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Map&lt;String,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popMap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dirty="0" err="1" smtClean="0">
                <a:solidFill>
                  <a:srgbClr val="FF0000"/>
                </a:solidFill>
                <a:latin typeface="Consolas"/>
              </a:rPr>
              <a:t>clist.stream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()</a:t>
            </a:r>
          </a:p>
          <a:p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         .</a:t>
            </a:r>
            <a:r>
              <a:rPr lang="pl-PL" sz="1600" b="1" dirty="0" err="1" smtClean="0">
                <a:solidFill>
                  <a:srgbClr val="FF0000"/>
                </a:solidFill>
                <a:latin typeface="Consolas"/>
              </a:rPr>
              <a:t>collect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FF0000"/>
                </a:solidFill>
                <a:latin typeface="Consolas"/>
              </a:rPr>
              <a:t>toMap</a:t>
            </a:r>
            <a:r>
              <a:rPr lang="pl-PL" sz="1600" b="1" i="1" dirty="0" smtClean="0">
                <a:solidFill>
                  <a:srgbClr val="FF0000"/>
                </a:solidFill>
                <a:latin typeface="Consolas"/>
              </a:rPr>
              <a:t>(Country::getIso2, Country::</a:t>
            </a:r>
            <a:r>
              <a:rPr lang="pl-PL" sz="1600" b="1" i="1" dirty="0" err="1" smtClean="0">
                <a:solidFill>
                  <a:srgbClr val="FF0000"/>
                </a:solidFill>
                <a:latin typeface="Consolas"/>
              </a:rPr>
              <a:t>getPopul</a:t>
            </a:r>
            <a:r>
              <a:rPr lang="pl-PL" sz="1600" b="1" i="1" dirty="0" smtClean="0">
                <a:solidFill>
                  <a:srgbClr val="FF0000"/>
                </a:solidFill>
                <a:latin typeface="Consolas"/>
              </a:rPr>
              <a:t>))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l-PL" altLang="ja-JP" sz="1600" dirty="0" smtClean="0">
              <a:solidFill>
                <a:srgbClr val="000000"/>
              </a:solidFill>
              <a:latin typeface="Verdana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Collectors and “streams in streams”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Store population of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neighbours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 of the given country</a:t>
            </a:r>
            <a:endParaRPr lang="pl-PL" altLang="ja-JP" sz="1600" b="1" dirty="0" smtClean="0">
              <a:solidFill>
                <a:srgbClr val="00B050"/>
              </a:solidFill>
              <a:latin typeface="Verdana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2564904"/>
            <a:ext cx="64807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Map&lt;String,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nsumPop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clist</a:t>
            </a:r>
            <a:endParaRPr lang="pl-PL" sz="1600" dirty="0" smtClean="0">
              <a:solidFill>
                <a:srgbClr val="6A3E3E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filter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-&gt;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.getNeighbours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() !=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collect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toMap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pl-PL" sz="1600" b="1" dirty="0" smtClean="0">
                <a:solidFill>
                  <a:srgbClr val="00B0F0"/>
                </a:solidFill>
                <a:latin typeface="Consolas"/>
              </a:rPr>
              <a:t>c -&gt; </a:t>
            </a:r>
            <a:r>
              <a:rPr lang="pl-PL" sz="1600" b="1" dirty="0" err="1" smtClean="0">
                <a:solidFill>
                  <a:srgbClr val="00B0F0"/>
                </a:solidFill>
                <a:latin typeface="Consolas"/>
              </a:rPr>
              <a:t>c.getName</a:t>
            </a:r>
            <a:r>
              <a:rPr lang="pl-PL" sz="1600" b="1" dirty="0" smtClean="0">
                <a:solidFill>
                  <a:srgbClr val="00B0F0"/>
                </a:solidFill>
                <a:latin typeface="Consolas"/>
              </a:rPr>
              <a:t>()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c -&gt; </a:t>
            </a:r>
            <a:r>
              <a:rPr lang="pl-PL" sz="1600" b="1" dirty="0" err="1" smtClean="0">
                <a:solidFill>
                  <a:srgbClr val="FF0000"/>
                </a:solidFill>
                <a:latin typeface="Consolas"/>
              </a:rPr>
              <a:t>c.getNeighbours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()</a:t>
            </a:r>
          </a:p>
          <a:p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                  .</a:t>
            </a:r>
            <a:r>
              <a:rPr lang="pl-PL" sz="1600" b="1" dirty="0" err="1" smtClean="0">
                <a:solidFill>
                  <a:srgbClr val="FF0000"/>
                </a:solidFill>
                <a:latin typeface="Consolas"/>
              </a:rPr>
              <a:t>stream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()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                  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.</a:t>
            </a:r>
            <a:r>
              <a:rPr lang="pl-PL" sz="1600" b="1" dirty="0" err="1" smtClean="0">
                <a:solidFill>
                  <a:srgbClr val="FF0000"/>
                </a:solidFill>
                <a:latin typeface="Consolas"/>
              </a:rPr>
              <a:t>mapToDouble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pl-PL" sz="1600" b="1" dirty="0" err="1" smtClean="0">
                <a:solidFill>
                  <a:srgbClr val="FF0000"/>
                </a:solidFill>
                <a:latin typeface="Consolas"/>
              </a:rPr>
              <a:t>popMap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::</a:t>
            </a:r>
            <a:r>
              <a:rPr lang="pl-PL" sz="1600" b="1" dirty="0" err="1" smtClean="0">
                <a:solidFill>
                  <a:srgbClr val="FF0000"/>
                </a:solidFill>
                <a:latin typeface="Consolas"/>
              </a:rPr>
              <a:t>get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).sum()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   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);</a:t>
            </a:r>
          </a:p>
        </p:txBody>
      </p:sp>
      <p:sp>
        <p:nvSpPr>
          <p:cNvPr id="11" name="Nawias klamrowy zamykający 10"/>
          <p:cNvSpPr/>
          <p:nvPr/>
        </p:nvSpPr>
        <p:spPr>
          <a:xfrm>
            <a:off x="6588224" y="3955708"/>
            <a:ext cx="216024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/>
          <p:cNvSpPr txBox="1"/>
          <p:nvPr/>
        </p:nvSpPr>
        <p:spPr>
          <a:xfrm>
            <a:off x="6948264" y="4243740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value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Five countries with the biggest population of </a:t>
            </a: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neighbouring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countries</a:t>
            </a:r>
            <a:endParaRPr lang="en-US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nsumPop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.entrySet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it-IT" sz="1600" dirty="0" smtClean="0">
                <a:solidFill>
                  <a:srgbClr val="000000"/>
                </a:solidFill>
                <a:latin typeface="Consolas"/>
              </a:rPr>
              <a:t>  .sorted( (</a:t>
            </a:r>
            <a:r>
              <a:rPr lang="it-IT" sz="1600" dirty="0" smtClean="0">
                <a:solidFill>
                  <a:srgbClr val="6A3E3E"/>
                </a:solidFill>
                <a:latin typeface="Consolas"/>
              </a:rPr>
              <a:t>e1</a:t>
            </a:r>
            <a:r>
              <a:rPr lang="it-IT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600" dirty="0" smtClean="0">
                <a:solidFill>
                  <a:srgbClr val="6A3E3E"/>
                </a:solidFill>
                <a:latin typeface="Consolas"/>
              </a:rPr>
              <a:t>e2</a:t>
            </a:r>
            <a:r>
              <a:rPr lang="it-IT" sz="1600" dirty="0" smtClean="0">
                <a:solidFill>
                  <a:srgbClr val="000000"/>
                </a:solidFill>
                <a:latin typeface="Consolas"/>
              </a:rPr>
              <a:t>) -&gt; (</a:t>
            </a:r>
            <a:r>
              <a:rPr lang="it-IT" sz="1600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it-IT" sz="1600" b="1" dirty="0" smtClean="0">
                <a:solidFill>
                  <a:srgbClr val="000000"/>
                </a:solidFill>
                <a:latin typeface="Consolas"/>
              </a:rPr>
              <a:t>) (</a:t>
            </a:r>
            <a:r>
              <a:rPr lang="it-IT" sz="1600" b="1" dirty="0" smtClean="0">
                <a:solidFill>
                  <a:srgbClr val="6A3E3E"/>
                </a:solidFill>
                <a:latin typeface="Consolas"/>
              </a:rPr>
              <a:t>e2</a:t>
            </a:r>
            <a:r>
              <a:rPr lang="it-IT" sz="1600" b="1" dirty="0" smtClean="0">
                <a:solidFill>
                  <a:srgbClr val="000000"/>
                </a:solidFill>
                <a:latin typeface="Consolas"/>
              </a:rPr>
              <a:t>.getValue() - </a:t>
            </a:r>
            <a:r>
              <a:rPr lang="it-IT" sz="1600" b="1" dirty="0" smtClean="0">
                <a:solidFill>
                  <a:srgbClr val="6A3E3E"/>
                </a:solidFill>
                <a:latin typeface="Consolas"/>
              </a:rPr>
              <a:t>e1</a:t>
            </a:r>
            <a:r>
              <a:rPr lang="it-IT" sz="1600" b="1" dirty="0" smtClean="0">
                <a:solidFill>
                  <a:srgbClr val="000000"/>
                </a:solidFill>
                <a:latin typeface="Consolas"/>
              </a:rPr>
              <a:t>.getValue()) 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limit(5)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forEach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en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-&gt; 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.printf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"%s - %.3f\n"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en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.getKey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(), 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en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.getValue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 / 1000)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);</a:t>
            </a:r>
          </a:p>
          <a:p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555776" y="3717032"/>
            <a:ext cx="3384376" cy="101566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Myanmar - 2732728.144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Pakistan - 2609196.604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Nepal - 2503152.018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Bhutan - 2503152.018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China - 1760676.670</a:t>
            </a:r>
            <a:endParaRPr lang="pl-PL" sz="120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Notion of stream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188041"/>
            <a:ext cx="8496944" cy="58477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stream enables us to define a set of operations in terms of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should be done in consecutive stages of processing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2154342"/>
            <a:ext cx="8496944" cy="338554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 are also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effective in processing large data sets</a:t>
            </a:r>
            <a:endParaRPr lang="pl-PL" sz="1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23528" y="3390091"/>
            <a:ext cx="8496944" cy="830997"/>
          </a:xfrm>
          <a:prstGeom prst="rect">
            <a:avLst/>
          </a:prstGeom>
          <a:solidFill>
            <a:schemeClr val="accent2">
              <a:lumMod val="20000"/>
              <a:lumOff val="80000"/>
              <a:alpha val="71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 NOTICE</a:t>
            </a:r>
          </a:p>
          <a:p>
            <a:endParaRPr lang="en-US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confuse stream processing with I/O streams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from java.io package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generate</a:t>
            </a:r>
            <a:r>
              <a:rPr lang="pl-PL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95536" y="1052736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ja-JP" sz="1600" b="1" dirty="0" err="1" smtClean="0">
                <a:solidFill>
                  <a:srgbClr val="000000"/>
                </a:solidFill>
                <a:latin typeface="Verdana"/>
              </a:rPr>
              <a:t>Stream.generate</a:t>
            </a:r>
            <a:r>
              <a:rPr lang="pl-PL" altLang="ja-JP" sz="1600" b="1" dirty="0" smtClean="0">
                <a:solidFill>
                  <a:srgbClr val="000000"/>
                </a:solidFill>
                <a:latin typeface="Verdana"/>
              </a:rPr>
              <a:t>(Supplier)</a:t>
            </a:r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generates stream elements ad-hoc using given Supplier</a:t>
            </a:r>
            <a:endParaRPr lang="pl-PL" altLang="ja-JP" sz="1600" dirty="0" smtClean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51520" y="2855838"/>
            <a:ext cx="446449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Stream.</a:t>
            </a:r>
            <a:r>
              <a:rPr lang="pl-PL" sz="1600" i="1" smtClean="0">
                <a:solidFill>
                  <a:srgbClr val="000000"/>
                </a:solidFill>
                <a:latin typeface="Consolas"/>
              </a:rPr>
              <a:t>generate(Word::</a:t>
            </a:r>
            <a:r>
              <a:rPr lang="pl-PL" sz="1600" b="1" i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i="1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      .filter(</a:t>
            </a:r>
            <a:r>
              <a:rPr lang="pl-PL" sz="160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pl-PL" sz="1600" smtClean="0">
                <a:solidFill>
                  <a:srgbClr val="000000"/>
                </a:solidFill>
                <a:latin typeface="Consolas"/>
              </a:rPr>
              <a:t> -&gt; </a:t>
            </a:r>
            <a:r>
              <a:rPr lang="pl-PL" sz="160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pl-PL" sz="1600" smtClean="0">
                <a:solidFill>
                  <a:srgbClr val="000000"/>
                </a:solidFill>
                <a:latin typeface="Consolas"/>
              </a:rPr>
              <a:t>.size() &gt;= 5)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      .limit(5)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      .forEach(System.</a:t>
            </a:r>
            <a:r>
              <a:rPr lang="pl-PL" sz="1600" b="1" i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smtClean="0">
                <a:solidFill>
                  <a:srgbClr val="000000"/>
                </a:solidFill>
                <a:latin typeface="Consolas"/>
              </a:rPr>
              <a:t>::println);        </a:t>
            </a:r>
            <a:endParaRPr lang="pl-PL" sz="16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860032" y="2348880"/>
            <a:ext cx="381642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100" b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 Word {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11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100" b="1" smtClean="0">
                <a:solidFill>
                  <a:srgbClr val="000000"/>
                </a:solidFill>
                <a:latin typeface="Consolas"/>
              </a:rPr>
              <a:t> Random </a:t>
            </a:r>
            <a:r>
              <a:rPr lang="en-US" sz="1100" b="1" i="1" smtClean="0">
                <a:solidFill>
                  <a:srgbClr val="0000C0"/>
                </a:solidFill>
                <a:latin typeface="Consolas"/>
              </a:rPr>
              <a:t>rand</a:t>
            </a:r>
            <a:r>
              <a:rPr lang="en-US" sz="1100" b="1" i="1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i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i="1" smtClean="0">
                <a:solidFill>
                  <a:srgbClr val="000000"/>
                </a:solidFill>
                <a:latin typeface="Consolas"/>
              </a:rPr>
              <a:t> Random();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pl-PL" sz="1100" b="1" smtClean="0">
                <a:solidFill>
                  <a:srgbClr val="0000C0"/>
                </a:solidFill>
                <a:latin typeface="Consolas"/>
              </a:rPr>
              <a:t>word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b="1" smtClean="0">
                <a:solidFill>
                  <a:srgbClr val="2A00FF"/>
                </a:solidFill>
                <a:latin typeface="Consolas"/>
              </a:rPr>
              <a:t>""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Word() {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smtClean="0">
                <a:solidFill>
                  <a:srgbClr val="6A3E3E"/>
                </a:solidFill>
                <a:latin typeface="Consolas"/>
              </a:rPr>
              <a:t>count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b="1" i="1" smtClean="0">
                <a:solidFill>
                  <a:srgbClr val="0000C0"/>
                </a:solidFill>
                <a:latin typeface="Consolas"/>
              </a:rPr>
              <a:t>rand</a:t>
            </a:r>
            <a:r>
              <a:rPr lang="pl-PL" sz="1100" b="1" i="1" smtClean="0">
                <a:solidFill>
                  <a:srgbClr val="000000"/>
                </a:solidFill>
                <a:latin typeface="Consolas"/>
              </a:rPr>
              <a:t>.nextInt(10) + 1;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smtClean="0">
                <a:solidFill>
                  <a:srgbClr val="6A3E3E"/>
                </a:solidFill>
                <a:latin typeface="Consolas"/>
              </a:rPr>
              <a:t>count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-- &gt; 0) {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b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smtClean="0">
                <a:solidFill>
                  <a:srgbClr val="6A3E3E"/>
                </a:solidFill>
                <a:latin typeface="Consolas"/>
              </a:rPr>
              <a:t>rl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b="1" i="1" smtClean="0">
                <a:solidFill>
                  <a:srgbClr val="0000C0"/>
                </a:solidFill>
                <a:latin typeface="Consolas"/>
              </a:rPr>
              <a:t>rand</a:t>
            </a:r>
            <a:r>
              <a:rPr lang="pl-PL" sz="1100" b="1" i="1" smtClean="0">
                <a:solidFill>
                  <a:srgbClr val="000000"/>
                </a:solidFill>
                <a:latin typeface="Consolas"/>
              </a:rPr>
              <a:t>.nextInt(</a:t>
            </a:r>
            <a:r>
              <a:rPr lang="pl-PL" sz="1100" b="1" i="1" smtClean="0">
                <a:solidFill>
                  <a:srgbClr val="2A00FF"/>
                </a:solidFill>
                <a:latin typeface="Consolas"/>
              </a:rPr>
              <a:t>'z'</a:t>
            </a:r>
            <a:r>
              <a:rPr lang="pl-PL" sz="1100" b="1" i="1" smtClean="0">
                <a:solidFill>
                  <a:srgbClr val="000000"/>
                </a:solidFill>
                <a:latin typeface="Consolas"/>
              </a:rPr>
              <a:t> - </a:t>
            </a:r>
            <a:r>
              <a:rPr lang="pl-PL" sz="1100" b="1" i="1" smtClean="0">
                <a:solidFill>
                  <a:srgbClr val="2A00FF"/>
                </a:solidFill>
                <a:latin typeface="Consolas"/>
              </a:rPr>
              <a:t>'a'</a:t>
            </a:r>
            <a:r>
              <a:rPr lang="pl-PL" sz="1100" b="1" i="1" smtClean="0">
                <a:solidFill>
                  <a:srgbClr val="000000"/>
                </a:solidFill>
                <a:latin typeface="Consolas"/>
              </a:rPr>
              <a:t> + 1);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smtClean="0">
                <a:solidFill>
                  <a:srgbClr val="0000C0"/>
                </a:solidFill>
                <a:latin typeface="Consolas"/>
              </a:rPr>
              <a:t>word</a:t>
            </a:r>
            <a:r>
              <a:rPr lang="pl-PL" sz="1100" smtClean="0">
                <a:solidFill>
                  <a:srgbClr val="000000"/>
                </a:solidFill>
                <a:latin typeface="Consolas"/>
              </a:rPr>
              <a:t> += (</a:t>
            </a:r>
            <a:r>
              <a:rPr lang="pl-PL" sz="1100" b="1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) (</a:t>
            </a:r>
            <a:r>
              <a:rPr lang="pl-PL" sz="1100" b="1" smtClean="0">
                <a:solidFill>
                  <a:srgbClr val="2A00FF"/>
                </a:solidFill>
                <a:latin typeface="Consolas"/>
              </a:rPr>
              <a:t>'a'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100" b="1" smtClean="0">
                <a:solidFill>
                  <a:srgbClr val="6A3E3E"/>
                </a:solidFill>
                <a:latin typeface="Consolas"/>
              </a:rPr>
              <a:t>rl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 size() { 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smtClean="0">
                <a:solidFill>
                  <a:srgbClr val="0000C0"/>
                </a:solidFill>
                <a:latin typeface="Consolas"/>
              </a:rPr>
              <a:t>word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.length(); 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 String toString() {  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smtClean="0">
                <a:solidFill>
                  <a:srgbClr val="0000C0"/>
                </a:solidFill>
                <a:latin typeface="Consolas"/>
              </a:rPr>
              <a:t>word</a:t>
            </a:r>
            <a:r>
              <a:rPr lang="pl-PL" sz="1100" b="1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10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1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23528" y="4376137"/>
            <a:ext cx="3384376" cy="101566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eivub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biyro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shkzzlaq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dyetgip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wvvkzcbc</a:t>
            </a:r>
            <a:endParaRPr lang="pl-PL" sz="120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Random number generator and </a:t>
            </a:r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joining</a:t>
            </a:r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() 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19675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>
                <a:solidFill>
                  <a:srgbClr val="FF0000"/>
                </a:solidFill>
                <a:latin typeface="Verdana"/>
              </a:rPr>
              <a:t>Random.ints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(...),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/>
              </a:rPr>
              <a:t>Random.doubles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(...),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/>
              </a:rPr>
              <a:t>Random.longs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(...)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are pseudo-random number generators</a:t>
            </a:r>
            <a:endParaRPr lang="pl-PL" altLang="ja-JP" sz="1600" dirty="0" smtClean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51520" y="2477214"/>
            <a:ext cx="316835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// Collectors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static import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res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Random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ints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(1, 50)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distinct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.limit(6)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mapToObj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(String::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valueOf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l-PL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.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sorted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</a:t>
            </a:r>
            <a:endParaRPr lang="pl-PL" sz="1400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.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collect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joining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", 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highlight>
                  <a:srgbClr val="E8F2FE"/>
                </a:highlight>
                <a:latin typeface="Consolas"/>
              </a:rPr>
              <a:t>res</a:t>
            </a:r>
            <a:r>
              <a:rPr lang="pl-PL" sz="14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  <a:endParaRPr lang="pl-PL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95536" y="4952201"/>
            <a:ext cx="2160240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13, 14, 17, 21, 25, 47</a:t>
            </a:r>
            <a:endParaRPr lang="pl-PL" sz="120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707904" y="2636912"/>
            <a:ext cx="5184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ja-JP" sz="1400" dirty="0" err="1">
                <a:solidFill>
                  <a:srgbClr val="000000"/>
                </a:solidFill>
                <a:latin typeface="Verdana"/>
              </a:rPr>
              <a:t>i</a:t>
            </a:r>
            <a:r>
              <a:rPr lang="en-US" altLang="ja-JP" sz="1400" dirty="0" err="1" smtClean="0">
                <a:solidFill>
                  <a:srgbClr val="000000"/>
                </a:solidFill>
                <a:latin typeface="Verdana"/>
              </a:rPr>
              <a:t>nts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(start, end) generates pseudo-random numbers start..end-1 of </a:t>
            </a:r>
            <a:r>
              <a:rPr lang="en-US" altLang="ja-JP" sz="1400" dirty="0" err="1" smtClean="0">
                <a:solidFill>
                  <a:srgbClr val="000000"/>
                </a:solidFill>
                <a:latin typeface="Verdana"/>
              </a:rPr>
              <a:t>IntStream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type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ja-JP" sz="1400" dirty="0" smtClean="0">
              <a:solidFill>
                <a:srgbClr val="000000"/>
              </a:solidFill>
              <a:latin typeface="Verdan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ja-JP" sz="1400" dirty="0">
                <a:solidFill>
                  <a:srgbClr val="000000"/>
                </a:solidFill>
                <a:latin typeface="Verdana"/>
              </a:rPr>
              <a:t>d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istinct() ensures unique 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values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ja-JP" sz="1400" dirty="0" smtClean="0">
              <a:solidFill>
                <a:srgbClr val="000000"/>
              </a:solidFill>
              <a:latin typeface="Verdan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limit constrains number of 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values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ja-JP" sz="1400" dirty="0" smtClean="0">
              <a:solidFill>
                <a:srgbClr val="000000"/>
              </a:solidFill>
              <a:latin typeface="Verdan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ja-JP" sz="1400" b="1" dirty="0" err="1" smtClean="0">
                <a:solidFill>
                  <a:srgbClr val="00B050"/>
                </a:solidFill>
                <a:latin typeface="Verdana"/>
              </a:rPr>
              <a:t>mapToObj</a:t>
            </a:r>
            <a:r>
              <a:rPr lang="en-US" altLang="ja-JP" sz="1400" b="1" dirty="0" smtClean="0">
                <a:solidFill>
                  <a:srgbClr val="00B050"/>
                </a:solidFill>
                <a:latin typeface="Verdana"/>
              </a:rPr>
              <a:t>() converts into a Stream&lt;String</a:t>
            </a:r>
            <a:r>
              <a:rPr lang="en-US" altLang="ja-JP" sz="1400" b="1" dirty="0" smtClean="0">
                <a:solidFill>
                  <a:srgbClr val="00B050"/>
                </a:solidFill>
                <a:latin typeface="Verdana"/>
              </a:rPr>
              <a:t>&gt;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ja-JP" sz="1400" dirty="0" smtClean="0">
              <a:solidFill>
                <a:srgbClr val="000000"/>
              </a:solidFill>
              <a:latin typeface="Verdan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ja-JP" sz="1400" dirty="0">
                <a:solidFill>
                  <a:srgbClr val="000000"/>
                </a:solidFill>
                <a:latin typeface="Verdana"/>
              </a:rPr>
              <a:t>s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orted() sorts input (String) 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values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ja-JP" sz="1400" dirty="0" smtClean="0">
              <a:solidFill>
                <a:srgbClr val="000000"/>
              </a:solidFill>
              <a:latin typeface="Verdan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ja-JP" sz="1400" b="1" dirty="0" err="1" smtClean="0">
                <a:solidFill>
                  <a:srgbClr val="FF0000"/>
                </a:solidFill>
                <a:latin typeface="Verdana"/>
              </a:rPr>
              <a:t>Collectors.joining</a:t>
            </a:r>
            <a:r>
              <a:rPr lang="en-US" altLang="ja-JP" sz="1400" b="1" dirty="0" smtClean="0">
                <a:solidFill>
                  <a:srgbClr val="FF0000"/>
                </a:solidFill>
                <a:latin typeface="Verdana"/>
              </a:rPr>
              <a:t>(separator) – concatenates element into single String with the given separator</a:t>
            </a:r>
          </a:p>
        </p:txBody>
      </p:sp>
    </p:spTree>
    <p:extLst>
      <p:ext uri="{BB962C8B-B14F-4D97-AF65-F5344CB8AC3E}">
        <p14:creationId xmlns:p14="http://schemas.microsoft.com/office/powerpoint/2010/main" val="7186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iterate</a:t>
            </a:r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()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1196752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Stream.iterate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(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initVal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, 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UnaryOperator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 f)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generates the following values: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b="1" dirty="0" err="1" smtClean="0">
                <a:solidFill>
                  <a:srgbClr val="FF0000"/>
                </a:solidFill>
                <a:latin typeface="Verdana"/>
              </a:rPr>
              <a:t>initVal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, f(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/>
              </a:rPr>
              <a:t>initVal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), f(f(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/>
              </a:rPr>
              <a:t>initVal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)), f(f(f(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/>
              </a:rPr>
              <a:t>initVal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))), …</a:t>
            </a:r>
            <a:endParaRPr lang="pl-PL" altLang="ja-JP" sz="1600" b="1" dirty="0" smtClean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23528" y="2835513"/>
            <a:ext cx="8352928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l =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iterate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(1, n-&gt; n*3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limit(5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collect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toList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(l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l-P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6660232" y="3590508"/>
            <a:ext cx="201622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nsolas"/>
              </a:rPr>
              <a:t>[</a:t>
            </a:r>
            <a:r>
              <a:rPr lang="pl-PL" sz="1400" b="1" dirty="0" smtClean="0">
                <a:solidFill>
                  <a:schemeClr val="bg1"/>
                </a:solidFill>
                <a:latin typeface="Consolas"/>
              </a:rPr>
              <a:t>1</a:t>
            </a:r>
            <a:r>
              <a:rPr lang="pl-PL" sz="1400" b="1" dirty="0">
                <a:solidFill>
                  <a:schemeClr val="bg1"/>
                </a:solidFill>
                <a:latin typeface="Consolas"/>
              </a:rPr>
              <a:t>, 3, 9, 27, </a:t>
            </a:r>
            <a:r>
              <a:rPr lang="pl-PL" sz="1400" b="1" dirty="0" smtClean="0">
                <a:solidFill>
                  <a:schemeClr val="bg1"/>
                </a:solidFill>
                <a:latin typeface="Consolas"/>
              </a:rPr>
              <a:t>81]</a:t>
            </a:r>
            <a:endParaRPr lang="pl-PL" sz="1400" b="1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2076" y="2348879"/>
            <a:ext cx="8498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B0F0"/>
                </a:solidFill>
                <a:latin typeface="Verdana"/>
              </a:rPr>
              <a:t>Consecutive values for geometric progression aka. </a:t>
            </a:r>
            <a:r>
              <a:rPr lang="en-US" altLang="ja-JP" sz="1600" b="1" dirty="0">
                <a:solidFill>
                  <a:srgbClr val="00B0F0"/>
                </a:solidFill>
                <a:latin typeface="Verdana"/>
              </a:rPr>
              <a:t>g</a:t>
            </a:r>
            <a:r>
              <a:rPr lang="en-US" altLang="ja-JP" sz="1600" b="1" dirty="0" smtClean="0">
                <a:solidFill>
                  <a:srgbClr val="00B0F0"/>
                </a:solidFill>
                <a:latin typeface="Verdana"/>
              </a:rPr>
              <a:t>eometric sequence</a:t>
            </a:r>
            <a:endParaRPr lang="pl-PL" altLang="ja-JP" sz="1600" b="1" dirty="0" smtClean="0">
              <a:solidFill>
                <a:srgbClr val="00B0F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186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Parallel streams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Methods (1) </a:t>
            </a:r>
            <a:r>
              <a:rPr lang="pl-PL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parallelStream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 (2)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parallel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enable parallel stream processing, but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always processing may be performed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ot always parallel processing increases performance</a:t>
            </a:r>
            <a:endParaRPr lang="en-US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Thread.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sleep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(1000);</a:t>
            </a:r>
            <a:endParaRPr lang="pl-PL" sz="1600" i="1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}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InterruptedException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ex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b="1" dirty="0" err="1" smtClean="0">
                <a:solidFill>
                  <a:srgbClr val="2A00FF"/>
                </a:solidFill>
                <a:latin typeface="Consolas"/>
              </a:rPr>
              <a:t>interrupted</a:t>
            </a:r>
            <a:r>
              <a:rPr lang="pl-PL" sz="16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2A00FF"/>
                </a:solidFill>
                <a:latin typeface="Consolas"/>
              </a:rPr>
              <a:t>"Result for "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 dirty="0" smtClean="0">
                <a:solidFill>
                  <a:srgbClr val="2A00FF"/>
                </a:solidFill>
                <a:latin typeface="Consolas"/>
              </a:rPr>
              <a:t>" is ready."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Parallel vs. sequential streams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List&lt;String&gt;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"A"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"B"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"C"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"D"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processor count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: "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 +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400" b="1" dirty="0" err="1" smtClean="0">
                <a:solidFill>
                  <a:srgbClr val="00B050"/>
                </a:solidFill>
                <a:latin typeface="Consolas"/>
              </a:rPr>
              <a:t>Runtime.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getRuntime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().</a:t>
            </a:r>
            <a:r>
              <a:rPr lang="pl-PL" sz="1400" b="1" i="1" dirty="0" err="1" smtClean="0">
                <a:solidFill>
                  <a:srgbClr val="00B050"/>
                </a:solidFill>
                <a:latin typeface="Consolas"/>
              </a:rPr>
              <a:t>availableProcessors</a:t>
            </a:r>
            <a:r>
              <a:rPr lang="pl-PL" sz="1400" b="1" i="1" dirty="0" smtClean="0">
                <a:solidFill>
                  <a:srgbClr val="00B050"/>
                </a:solidFill>
                <a:latin typeface="Consolas"/>
              </a:rPr>
              <a:t>()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sequential stream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smtClean="0">
                <a:solidFill>
                  <a:srgbClr val="6A3E3E"/>
                </a:solidFill>
                <a:latin typeface="Consolas"/>
              </a:rPr>
              <a:t>start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currentTimeMillis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list.stream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()</a:t>
            </a:r>
          </a:p>
          <a:p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      .map(s -&gt; </a:t>
            </a:r>
            <a:r>
              <a:rPr lang="pl-PL" sz="1400" b="1" i="1" dirty="0" err="1" smtClean="0">
                <a:solidFill>
                  <a:srgbClr val="FF0000"/>
                </a:solidFill>
                <a:latin typeface="Consolas"/>
              </a:rPr>
              <a:t>eval</a:t>
            </a:r>
            <a:r>
              <a:rPr lang="pl-PL" sz="1400" b="1" i="1" dirty="0" smtClean="0">
                <a:solidFill>
                  <a:srgbClr val="FF0000"/>
                </a:solidFill>
                <a:latin typeface="Consolas"/>
              </a:rPr>
              <a:t>(s))</a:t>
            </a:r>
          </a:p>
          <a:p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      .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forEach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FF0000"/>
                </a:solidFill>
                <a:latin typeface="Consolas"/>
              </a:rPr>
              <a:t>out</a:t>
            </a:r>
            <a:r>
              <a:rPr lang="pl-PL" sz="1400" b="1" i="1" dirty="0" smtClean="0">
                <a:solidFill>
                  <a:srgbClr val="FF0000"/>
                </a:solidFill>
                <a:latin typeface="Consolas"/>
              </a:rPr>
              <a:t>::</a:t>
            </a:r>
            <a:r>
              <a:rPr lang="pl-PL" sz="1400" b="1" i="1" dirty="0" err="1" smtClean="0">
                <a:solidFill>
                  <a:srgbClr val="FF0000"/>
                </a:solidFill>
                <a:latin typeface="Consolas"/>
              </a:rPr>
              <a:t>println</a:t>
            </a:r>
            <a:r>
              <a:rPr lang="pl-PL" sz="1400" b="1" i="1" dirty="0" smtClean="0">
                <a:solidFill>
                  <a:srgbClr val="FF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.printf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time (s)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: %.2f\n"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                (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currentTimeMillis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() - </a:t>
            </a:r>
            <a:r>
              <a:rPr lang="pl-PL" sz="1400" i="1" dirty="0" smtClean="0">
                <a:solidFill>
                  <a:srgbClr val="6A3E3E"/>
                </a:solidFill>
                <a:latin typeface="Consolas"/>
              </a:rPr>
              <a:t>start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)/1000 );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parallel stream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start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currentTimeMillis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b="1" dirty="0" err="1" smtClean="0">
                <a:solidFill>
                  <a:srgbClr val="00B0F0"/>
                </a:solidFill>
                <a:latin typeface="Consolas"/>
              </a:rPr>
              <a:t>list.parallelStream</a:t>
            </a:r>
            <a:r>
              <a:rPr lang="pl-PL" sz="1400" b="1" dirty="0" smtClean="0">
                <a:solidFill>
                  <a:srgbClr val="00B0F0"/>
                </a:solidFill>
                <a:latin typeface="Consolas"/>
              </a:rPr>
              <a:t>()</a:t>
            </a:r>
          </a:p>
          <a:p>
            <a:r>
              <a:rPr lang="pl-PL" sz="1400" b="1" dirty="0" smtClean="0">
                <a:solidFill>
                  <a:srgbClr val="00B0F0"/>
                </a:solidFill>
                <a:latin typeface="Consolas"/>
              </a:rPr>
              <a:t>      .map(s -&gt; </a:t>
            </a:r>
            <a:r>
              <a:rPr lang="pl-PL" sz="1400" b="1" i="1" dirty="0" err="1" smtClean="0">
                <a:solidFill>
                  <a:srgbClr val="00B0F0"/>
                </a:solidFill>
                <a:latin typeface="Consolas"/>
              </a:rPr>
              <a:t>eval</a:t>
            </a:r>
            <a:r>
              <a:rPr lang="pl-PL" sz="1400" b="1" i="1" dirty="0" smtClean="0">
                <a:solidFill>
                  <a:srgbClr val="00B0F0"/>
                </a:solidFill>
                <a:latin typeface="Consolas"/>
              </a:rPr>
              <a:t>(s))            </a:t>
            </a:r>
          </a:p>
          <a:p>
            <a:r>
              <a:rPr lang="pl-PL" sz="1400" b="1" dirty="0" smtClean="0">
                <a:solidFill>
                  <a:srgbClr val="00B0F0"/>
                </a:solidFill>
                <a:latin typeface="Consolas"/>
              </a:rPr>
              <a:t>      .</a:t>
            </a:r>
            <a:r>
              <a:rPr lang="pl-PL" sz="1400" b="1" dirty="0" err="1" smtClean="0">
                <a:solidFill>
                  <a:srgbClr val="00B0F0"/>
                </a:solidFill>
                <a:latin typeface="Consolas"/>
              </a:rPr>
              <a:t>forEach</a:t>
            </a:r>
            <a:r>
              <a:rPr lang="pl-PL" sz="1400" b="1" dirty="0" smtClean="0">
                <a:solidFill>
                  <a:srgbClr val="00B0F0"/>
                </a:solidFill>
                <a:latin typeface="Consolas"/>
              </a:rPr>
              <a:t>(</a:t>
            </a:r>
            <a:r>
              <a:rPr lang="pl-PL" sz="1400" b="1" dirty="0" err="1" smtClean="0">
                <a:solidFill>
                  <a:srgbClr val="00B0F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B0F0"/>
                </a:solidFill>
                <a:latin typeface="Consolas"/>
              </a:rPr>
              <a:t>out</a:t>
            </a:r>
            <a:r>
              <a:rPr lang="pl-PL" sz="1400" b="1" i="1" dirty="0" smtClean="0">
                <a:solidFill>
                  <a:srgbClr val="00B0F0"/>
                </a:solidFill>
                <a:latin typeface="Consolas"/>
              </a:rPr>
              <a:t>::</a:t>
            </a:r>
            <a:r>
              <a:rPr lang="pl-PL" sz="1400" b="1" i="1" dirty="0" err="1" smtClean="0">
                <a:solidFill>
                  <a:srgbClr val="00B0F0"/>
                </a:solidFill>
                <a:latin typeface="Consolas"/>
              </a:rPr>
              <a:t>println</a:t>
            </a:r>
            <a:r>
              <a:rPr lang="pl-PL" sz="1400" b="1" i="1" dirty="0" smtClean="0">
                <a:solidFill>
                  <a:srgbClr val="00B0F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.printf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time (s)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: %.2f\n"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    (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currentTimeMillis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() - </a:t>
            </a:r>
            <a:r>
              <a:rPr lang="pl-PL" sz="1400" i="1" dirty="0" smtClean="0">
                <a:solidFill>
                  <a:srgbClr val="6A3E3E"/>
                </a:solidFill>
                <a:latin typeface="Consolas"/>
              </a:rPr>
              <a:t>start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)/1000 );</a:t>
            </a:r>
            <a:endParaRPr lang="pl-PL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868144" y="3800073"/>
            <a:ext cx="2736304" cy="24929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Proces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count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: 4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equential stream</a:t>
            </a:r>
            <a:endParaRPr lang="pl-PL" sz="12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for A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ready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for B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ready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for C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ready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for D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ready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ime (s)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: 4.11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arallel stream</a:t>
            </a:r>
            <a:endParaRPr lang="pl-PL" sz="12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for C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ready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for A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ready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for B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ready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for D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ready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ime (s)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: 1.14</a:t>
            </a:r>
          </a:p>
        </p:txBody>
      </p:sp>
    </p:spTree>
    <p:extLst>
      <p:ext uri="{BB962C8B-B14F-4D97-AF65-F5344CB8AC3E}">
        <p14:creationId xmlns:p14="http://schemas.microsoft.com/office/powerpoint/2010/main" val="7186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Switching between parallel and sequential processing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1052736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Streams enable to define that some of the operations are processed in parallel and others are processed sequentially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instance we can invoke filter() and map() in parallel and </a:t>
            </a:r>
            <a:r>
              <a:rPr lang="en-US" sz="16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forEach</a:t>
            </a:r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sequentially</a:t>
            </a:r>
            <a:endParaRPr lang="pl-PL" sz="1600" b="1" dirty="0" smtClean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699792" y="2996952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str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.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.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parallel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()</a:t>
            </a:r>
          </a:p>
          <a:p>
            <a:r>
              <a:rPr lang="pl-PL" sz="1400" b="1" dirty="0">
                <a:solidFill>
                  <a:srgbClr val="00B050"/>
                </a:solidFill>
                <a:latin typeface="Consolas"/>
              </a:rPr>
              <a:t>   .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filter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(...)</a:t>
            </a:r>
          </a:p>
          <a:p>
            <a:r>
              <a:rPr lang="pl-PL" sz="1400" b="1" dirty="0">
                <a:solidFill>
                  <a:srgbClr val="00B050"/>
                </a:solidFill>
                <a:latin typeface="Consolas"/>
              </a:rPr>
              <a:t>   .map(...)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.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sequential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()</a:t>
            </a:r>
          </a:p>
          <a:p>
            <a:r>
              <a:rPr lang="pl-PL" sz="1400" b="1" dirty="0">
                <a:solidFill>
                  <a:srgbClr val="FF0000"/>
                </a:solidFill>
                <a:latin typeface="Consolas"/>
              </a:rPr>
              <a:t>   .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forEach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(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System.out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::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println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)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; </a:t>
            </a:r>
            <a:endParaRPr lang="pl-PL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Files.walk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() - example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1052736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rint out all .java files going down the structure of directory “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someDir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96222" y="2132856"/>
            <a:ext cx="8352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Predicate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&lt;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Path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&gt; 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isFile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 = 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Files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::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isRegularFile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;</a:t>
            </a:r>
          </a:p>
          <a:p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Predicate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&lt;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Path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&gt; 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isJava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 =  p -&gt; 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p.toString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().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endsWith</a:t>
            </a:r>
            <a:r>
              <a:rPr lang="pl-PL" sz="1400" b="1" dirty="0">
                <a:solidFill>
                  <a:srgbClr val="FF0000"/>
                </a:solidFill>
                <a:latin typeface="Consolas"/>
              </a:rPr>
              <a:t>(".</a:t>
            </a:r>
            <a:r>
              <a:rPr lang="pl-PL" sz="1400" b="1" dirty="0" err="1">
                <a:solidFill>
                  <a:srgbClr val="FF0000"/>
                </a:solidFill>
                <a:latin typeface="Consolas"/>
              </a:rPr>
              <a:t>java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");</a:t>
            </a:r>
            <a:endParaRPr lang="en-US" sz="1400" b="1" dirty="0" smtClean="0">
              <a:solidFill>
                <a:srgbClr val="FF0000"/>
              </a:solidFill>
              <a:latin typeface="Consolas"/>
            </a:endParaRPr>
          </a:p>
          <a:p>
            <a:endParaRPr lang="pl-PL" sz="1400" dirty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Files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walk(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Paths.get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someDir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"))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filter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isFile.and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400" b="1" dirty="0" err="1">
                <a:solidFill>
                  <a:srgbClr val="00B050"/>
                </a:solidFill>
                <a:latin typeface="Consolas"/>
              </a:rPr>
              <a:t>isJava</a:t>
            </a:r>
            <a:r>
              <a:rPr lang="pl-PL" sz="1400" b="1" dirty="0">
                <a:solidFill>
                  <a:srgbClr val="00B050"/>
                </a:solidFill>
                <a:latin typeface="Consolas"/>
              </a:rPr>
              <a:t>))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map(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Path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getFileName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forEach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System.out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l-P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86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Pattern.splitAsStream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>
                <a:solidFill>
                  <a:srgbClr val="000000"/>
                </a:solidFill>
                <a:latin typeface="Verdana"/>
              </a:rPr>
              <a:t>Pattern.s</a:t>
            </a:r>
            <a:r>
              <a:rPr lang="pl-PL" altLang="ja-JP" sz="1600" b="1" dirty="0" err="1" smtClean="0">
                <a:solidFill>
                  <a:srgbClr val="000000"/>
                </a:solidFill>
                <a:latin typeface="Verdana"/>
              </a:rPr>
              <a:t>plitAsStream</a:t>
            </a: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string</a:t>
            </a: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)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returns a stream of values extracted by regular expression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Calculate sum of all integer numbers read from the text file</a:t>
            </a:r>
          </a:p>
          <a:p>
            <a:endParaRPr lang="pl-PL" sz="1600" dirty="0" smtClean="0">
              <a:solidFill>
                <a:srgbClr val="000000"/>
              </a:solidFill>
              <a:latin typeface="Verdana"/>
              <a:ea typeface="Verdana" pitchFamily="34" charset="0"/>
              <a:cs typeface="Verdana" pitchFamily="34" charset="0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cont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Files.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lines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Paths.get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plik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))</a:t>
            </a:r>
            <a:endParaRPr lang="pl-PL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           .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collect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Collectors.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joining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)); 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//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 concatenate  lines</a:t>
            </a:r>
            <a:endParaRPr lang="en-US" sz="1600" b="1" dirty="0">
              <a:solidFill>
                <a:srgbClr val="00B050"/>
              </a:solidFill>
              <a:latin typeface="Consolas"/>
            </a:endParaRPr>
          </a:p>
          <a:p>
            <a:endParaRPr lang="pl-PL" sz="1600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Pattern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Pattern.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compile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"\\D+"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// split by non-digit [^0-9]</a:t>
            </a:r>
            <a:endParaRPr lang="pl-PL" sz="1600" b="1" dirty="0" smtClean="0">
              <a:solidFill>
                <a:srgbClr val="FF0000"/>
              </a:solidFill>
              <a:latin typeface="Consolas"/>
            </a:endParaRPr>
          </a:p>
          <a:p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long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sum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.splitAsStream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cont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    .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filter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-&gt; !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))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// </a:t>
            </a:r>
            <a:r>
              <a:rPr lang="pl-PL" sz="1600" b="1" dirty="0" err="1" smtClean="0">
                <a:solidFill>
                  <a:srgbClr val="00B050"/>
                </a:solidFill>
                <a:latin typeface="Consolas"/>
                <a:sym typeface="Wingdings" pitchFamily="2" charset="2"/>
              </a:rPr>
              <a:t>split</a:t>
            </a:r>
            <a:endParaRPr lang="pl-PL" sz="1600" b="1" dirty="0" smtClean="0">
              <a:solidFill>
                <a:srgbClr val="00B050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    .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filter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-&gt;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.length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() &lt; 9) 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// 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up to 8 digits</a:t>
            </a:r>
            <a:endParaRPr lang="pl-PL" sz="1600" b="1" dirty="0" smtClean="0">
              <a:solidFill>
                <a:srgbClr val="00B050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    .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mapToInt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parseInt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    .sum();</a:t>
            </a:r>
          </a:p>
        </p:txBody>
      </p:sp>
    </p:spTree>
    <p:extLst>
      <p:ext uri="{BB962C8B-B14F-4D97-AF65-F5344CB8AC3E}">
        <p14:creationId xmlns:p14="http://schemas.microsoft.com/office/powerpoint/2010/main" val="7186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08720"/>
            <a:ext cx="8568952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Intermediate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operation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result constitutes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consecutive stream in the pipeline – for instance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map()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filter()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u="sng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Stateless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intermediate operations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not require information about the values of the previously processed elements – for instance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filter()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map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u="sng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Stateful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intermediate operations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which require storing information about other elements – i.e. not only about the currently processed one – e.g.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sorted()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or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distinct()</a:t>
            </a:r>
            <a:endParaRPr lang="en-US" sz="1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Stream processing – types of pipeline operations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01460" y="3645024"/>
            <a:ext cx="8568952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Terminal pipeline operations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terminating stream processing – for instance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collect()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forEach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</a:t>
            </a:r>
            <a:r>
              <a:rPr lang="en-US" sz="1600" b="1" u="sng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cannot invoke any stream operation after terminal one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75895" y="4913873"/>
            <a:ext cx="856895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Short-circuit operations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preceding pipeline operations are finished earlier – i.e. no further items are processed if short-circuit operation produces final result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Short-circuit operations may be both intermediate as well as terminal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80728"/>
            <a:ext cx="8568952" cy="4278094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Intermediate stream operations are lazy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i.e. they are not executed until the terminal operation is called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elements of the stream are processed only until the final result is unknown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Stream elements can be generated ad-hoc by generators or iterators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in general such streams could be infinite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instance pseudo-random number generator can generate infinite sequence which can be limited to 100 elements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Stream operations can be run in parallel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i.e. in separate threads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</a:t>
            </a:r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parallel()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method we can easily delegate the responsibility for assigning tasks to particular threads to Java Virtual Machine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can pass lambda-expressions to stream operations which </a:t>
            </a: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favours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consistency and maintainability of the source code</a:t>
            </a:r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Features of stream operations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052736"/>
            <a:ext cx="8568952" cy="4832092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Collection – with stream() method of Collection interface – e.g.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list.stream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Array – static method stream() of Arrays class –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Arrays.stream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(array)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String – with method chars()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 of parameters –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Stream.of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(parameters)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File – a stream of lines of a file static method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Files.lines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 or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BufferedReader.lines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Directory – a stream representing directory tree –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Files.walk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 or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Files.find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Archive files – stream() method of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ZipFile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JarFile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representing entries of an archive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 –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Pattern.splitAsStream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CharSequence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stream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matches for the regular expression found in the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CharSequence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passed as the argument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Generating values with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Stream.generate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 or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Stream.iterate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Generating random values with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Random.ints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 method – pseudo-random integer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nubers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Lazy concatenation of streams with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Stream.concat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(stream1, stream2)</a:t>
            </a:r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Stream sources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Intermediate operations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47092"/>
              </p:ext>
            </p:extLst>
          </p:nvPr>
        </p:nvGraphicFramePr>
        <p:xfrm>
          <a:off x="395536" y="1196752"/>
          <a:ext cx="8352928" cy="457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544616"/>
              </a:tblGrid>
              <a:tr h="3788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smtClean="0"/>
                        <a:t>map(Function)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transforms</a:t>
                      </a:r>
                      <a:r>
                        <a:rPr lang="en-US" baseline="0" dirty="0" smtClean="0"/>
                        <a:t> elements of stream with function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flatMap</a:t>
                      </a:r>
                      <a:r>
                        <a:rPr lang="en-US" dirty="0" smtClean="0"/>
                        <a:t>(Function)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transforms elements of</a:t>
                      </a:r>
                      <a:r>
                        <a:rPr lang="en-US" baseline="0" dirty="0" smtClean="0"/>
                        <a:t> multiple streams and flattens into single stream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smtClean="0"/>
                        <a:t>filter(Predicate)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 elements based on predicate 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smtClean="0"/>
                        <a:t>distinct()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</a:t>
                      </a:r>
                      <a:r>
                        <a:rPr lang="en-US" baseline="0" dirty="0" smtClean="0"/>
                        <a:t> of u</a:t>
                      </a:r>
                      <a:r>
                        <a:rPr lang="en-US" dirty="0" smtClean="0"/>
                        <a:t>nique</a:t>
                      </a:r>
                      <a:r>
                        <a:rPr lang="en-US" baseline="0" dirty="0" smtClean="0"/>
                        <a:t> elements – based on equals() result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smtClean="0"/>
                        <a:t>sorted()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of sorted elements – natural order or</a:t>
                      </a:r>
                      <a:r>
                        <a:rPr lang="en-US" baseline="0" dirty="0" smtClean="0"/>
                        <a:t> based on comparator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smtClean="0"/>
                        <a:t>unordered()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</a:t>
                      </a:r>
                      <a:r>
                        <a:rPr lang="en-US" baseline="0" dirty="0" smtClean="0"/>
                        <a:t> of u</a:t>
                      </a:r>
                      <a:r>
                        <a:rPr lang="en-US" dirty="0" smtClean="0"/>
                        <a:t>nordered elements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smtClean="0"/>
                        <a:t>limit(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of first n elements – short-circuit</a:t>
                      </a:r>
                      <a:r>
                        <a:rPr lang="en-US" baseline="0" dirty="0" smtClean="0"/>
                        <a:t> operation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generate(Supplier)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of elements generated</a:t>
                      </a:r>
                      <a:r>
                        <a:rPr lang="en-US" baseline="0" dirty="0" smtClean="0"/>
                        <a:t> by Supplier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smtClean="0"/>
                        <a:t>iterate(</a:t>
                      </a:r>
                      <a:r>
                        <a:rPr lang="en-US" dirty="0" err="1" smtClean="0"/>
                        <a:t>init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UnaryOperator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</a:t>
                      </a:r>
                      <a:r>
                        <a:rPr lang="en-US" baseline="0" dirty="0" smtClean="0"/>
                        <a:t> generated iteratively by </a:t>
                      </a:r>
                      <a:r>
                        <a:rPr lang="en-US" baseline="0" dirty="0" err="1" smtClean="0"/>
                        <a:t>UnaryOperator</a:t>
                      </a:r>
                      <a:r>
                        <a:rPr lang="en-US" baseline="0" dirty="0" smtClean="0"/>
                        <a:t> initialized originally with </a:t>
                      </a:r>
                      <a:r>
                        <a:rPr lang="en-US" baseline="0" dirty="0" err="1" smtClean="0"/>
                        <a:t>init</a:t>
                      </a:r>
                      <a:r>
                        <a:rPr lang="en-US" baseline="0" dirty="0" smtClean="0"/>
                        <a:t> value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5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Intermediate operations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89127"/>
              </p:ext>
            </p:extLst>
          </p:nvPr>
        </p:nvGraphicFramePr>
        <p:xfrm>
          <a:off x="395536" y="881340"/>
          <a:ext cx="8352928" cy="5355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544616"/>
              </a:tblGrid>
              <a:tr h="3788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substream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substream</a:t>
                      </a:r>
                      <a:r>
                        <a:rPr lang="en-US" baseline="0" dirty="0" smtClean="0"/>
                        <a:t> (e.g. from 10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element, or from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to 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) – short-circuit operation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</a:t>
                      </a:r>
                      <a:r>
                        <a:rPr lang="en-US" baseline="0" dirty="0" smtClean="0"/>
                        <a:t> whose operations are performed in parallel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smtClean="0"/>
                        <a:t>sequential()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whose</a:t>
                      </a:r>
                      <a:r>
                        <a:rPr lang="en-US" baseline="0" dirty="0" smtClean="0"/>
                        <a:t> operations are performed sequentially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allMatch</a:t>
                      </a:r>
                      <a:r>
                        <a:rPr lang="en-US" dirty="0" smtClean="0"/>
                        <a:t>(Predicate)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all elements</a:t>
                      </a:r>
                      <a:r>
                        <a:rPr lang="en-US" baseline="0" dirty="0" smtClean="0"/>
                        <a:t> of stream meet predicate –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short-circuit operation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anyMatch</a:t>
                      </a:r>
                      <a:r>
                        <a:rPr lang="en-US" dirty="0" smtClean="0"/>
                        <a:t>(Predicate)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any element meets</a:t>
                      </a:r>
                      <a:r>
                        <a:rPr lang="en-US" baseline="0" dirty="0" smtClean="0"/>
                        <a:t> predicate –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short-circuit operation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noneMatch</a:t>
                      </a:r>
                      <a:r>
                        <a:rPr lang="en-US" dirty="0" smtClean="0"/>
                        <a:t>(Predicate)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no element meets predicate –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short-circuit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operation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findAny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element of  stream or null if stream empty –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short-circuit operation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findFirst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element</a:t>
                      </a:r>
                      <a:r>
                        <a:rPr lang="en-US" baseline="0" dirty="0" smtClean="0"/>
                        <a:t> of stream or null if stream empty –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short-circuit operation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smtClean="0"/>
                        <a:t>count()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of stream elements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0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Reduction 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operations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1382"/>
              </p:ext>
            </p:extLst>
          </p:nvPr>
        </p:nvGraphicFramePr>
        <p:xfrm>
          <a:off x="395536" y="1196752"/>
          <a:ext cx="8352928" cy="371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544616"/>
              </a:tblGrid>
              <a:tr h="3788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forEach</a:t>
                      </a:r>
                      <a:r>
                        <a:rPr lang="en-US" dirty="0" smtClean="0"/>
                        <a:t>(Consumer)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 an operation on</a:t>
                      </a:r>
                      <a:r>
                        <a:rPr lang="en-US" baseline="0" dirty="0" smtClean="0"/>
                        <a:t> each element – the order of processed elements does not need to be the same as in input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forEachOrdered</a:t>
                      </a:r>
                      <a:r>
                        <a:rPr lang="en-US" dirty="0" smtClean="0"/>
                        <a:t>(Consumer)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original order of input data</a:t>
                      </a:r>
                      <a:r>
                        <a:rPr lang="en-US" baseline="0" dirty="0" smtClean="0"/>
                        <a:t> is preserved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smtClean="0"/>
                        <a:t>reduce()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r>
                        <a:rPr lang="en-US" baseline="0" dirty="0" smtClean="0"/>
                        <a:t>s input values into single value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reduces input values into</a:t>
                      </a:r>
                      <a:r>
                        <a:rPr lang="en-US" baseline="0" dirty="0" smtClean="0"/>
                        <a:t> a container (collection, map, buffer, another stream)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smtClean="0"/>
                        <a:t>max() / min()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maximum/minimum element of the stream</a:t>
                      </a:r>
                      <a:r>
                        <a:rPr lang="en-US" baseline="0" dirty="0" smtClean="0"/>
                        <a:t> – based on natural order or comparator</a:t>
                      </a:r>
                      <a:endParaRPr lang="pl-PL" dirty="0"/>
                    </a:p>
                  </a:txBody>
                  <a:tcPr/>
                </a:tc>
              </a:tr>
              <a:tr h="378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toArray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</a:t>
                      </a:r>
                      <a:r>
                        <a:rPr lang="en-US" baseline="0" dirty="0" smtClean="0"/>
                        <a:t> stream into array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1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3631</Words>
  <Application>Microsoft Office PowerPoint</Application>
  <PresentationFormat>Pokaz na ekranie (4:3)</PresentationFormat>
  <Paragraphs>587</Paragraphs>
  <Slides>37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38" baseType="lpstr">
      <vt:lpstr>Motyw pakietu Office</vt:lpstr>
      <vt:lpstr>Stream (pipeline) processing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edek</cp:lastModifiedBy>
  <cp:revision>231</cp:revision>
  <dcterms:created xsi:type="dcterms:W3CDTF">2014-11-19T15:38:20Z</dcterms:created>
  <dcterms:modified xsi:type="dcterms:W3CDTF">2017-11-24T05:55:15Z</dcterms:modified>
</cp:coreProperties>
</file>