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95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259" r:id="rId18"/>
    <p:sldId id="296" r:id="rId19"/>
    <p:sldId id="314" r:id="rId20"/>
    <p:sldId id="315" r:id="rId21"/>
    <p:sldId id="316" r:id="rId2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40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E948-4134-4B58-A818-B990AC9E83F2}" type="datetimeFigureOut">
              <a:rPr lang="pl-PL" smtClean="0"/>
              <a:t>24.11.2017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3FFC9-5507-4B32-BF04-DE80748B01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096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EF1-911E-4F52-B0DD-0F8591F80B8F}" type="datetime1">
              <a:rPr lang="pl-PL" smtClean="0"/>
              <a:t>24.11.2017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B9C9-DB98-4704-BFD0-176B136271D5}" type="datetime1">
              <a:rPr lang="pl-PL" smtClean="0"/>
              <a:t>24.11.2017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08CA-632D-452D-873F-C09365B76B14}" type="datetime1">
              <a:rPr lang="pl-PL" smtClean="0"/>
              <a:t>24.11.2017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752-07E6-4867-A4F7-16CACBB03F69}" type="datetime1">
              <a:rPr lang="pl-PL" smtClean="0"/>
              <a:t>24.11.2017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C9A3-89CE-4FB0-A08D-ECEA93D7CC4C}" type="datetime1">
              <a:rPr lang="pl-PL" smtClean="0"/>
              <a:t>24.11.2017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EF68-5C67-46A6-B7C7-FA5681EA5FEA}" type="datetime1">
              <a:rPr lang="pl-PL" smtClean="0"/>
              <a:t>24.11.2017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C982-2624-4BA5-A971-A3CFA5A4DE6B}" type="datetime1">
              <a:rPr lang="pl-PL" smtClean="0"/>
              <a:t>24.11.2017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B73D-EA36-4917-84F5-A5ED0BD41602}" type="datetime1">
              <a:rPr lang="pl-PL" smtClean="0"/>
              <a:t>24.11.2017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4885-2A42-49D4-A9B6-6A21C217D984}" type="datetime1">
              <a:rPr lang="pl-PL" smtClean="0"/>
              <a:t>24.11.2017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947C-8EDF-485E-9D17-63132530998A}" type="datetime1">
              <a:rPr lang="pl-PL" smtClean="0"/>
              <a:t>24.11.2017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18A7-8E4E-4056-A7AA-DE44B43E56E0}" type="datetime1">
              <a:rPr lang="pl-PL" smtClean="0"/>
              <a:t>24.11.2017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C4D8-916E-4C2F-BFF0-2E29572CA842}" type="datetime1">
              <a:rPr lang="pl-PL" smtClean="0"/>
              <a:t>24.11.2017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706489"/>
            <a:ext cx="7772400" cy="2594719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Input/Output</a:t>
            </a:r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Streams</a:t>
            </a:r>
            <a:r>
              <a:rPr lang="pl-PL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pl-PL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l-PL" sz="3600" b="1" dirty="0" smtClean="0"/>
              <a:t/>
            </a:r>
            <a:br>
              <a:rPr lang="pl-PL" sz="3600" b="1" dirty="0" smtClean="0"/>
            </a:br>
            <a:endParaRPr lang="pl-PL" sz="36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Binary streams (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DataInputStream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/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DataOutputStream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)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59532" y="1052735"/>
            <a:ext cx="856895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public static void main(String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double[] a = { 1, 2, 3, 4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double[] b = { 7, 8, 9, 10 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("Dane A", a);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("Dane B", b);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obsA.show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obsB.show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out = new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dane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obsA.writeTo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(out);</a:t>
            </a:r>
          </a:p>
          <a:p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obsB.writeTo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(out);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in = new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dane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"));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new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Obs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().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readFrom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(in).show();</a:t>
            </a:r>
          </a:p>
          <a:p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new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Obs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().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readFrom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(in).show();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in.close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5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Encoding (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InputStreamReader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/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OutputStreamWriter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)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45468" y="908720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class Convert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public static void main(String[]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[0],     //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 file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in_enc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[1],     //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 charset (encoding)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[2],     //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 file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out_enc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[3];     //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 charset (encoding)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in = new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new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InputStreamReader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fis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in_enc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out = new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new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OutputStreamWriter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out_enc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line;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while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((line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!= null)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out.write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out.newLine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2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Object serialization (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ObjectInputStream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/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ObjectOutputStream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)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45468" y="836712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ObjectInputStream.readObject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ObjectOutputStream.writeObject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(Object o)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51992" y="1772816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objects of classes implementing </a:t>
            </a:r>
            <a:r>
              <a:rPr 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marker/tag interface Serializable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can be serialized with </a:t>
            </a:r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ObjectInputStream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ObjectOutputStream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45468" y="2636912"/>
            <a:ext cx="85689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public class Travel implements Serializable {</a:t>
            </a:r>
          </a:p>
          <a:p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...</a:t>
            </a: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new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(file));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out.writeObject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(travel);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out.close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in = new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(new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(file));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travel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Travel)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in.readObject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45468" y="5733256"/>
            <a:ext cx="8568952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fields are not serialized</a:t>
            </a: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well as </a:t>
            </a:r>
            <a:r>
              <a:rPr lang="en-US" sz="14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fields declared as transient</a:t>
            </a:r>
          </a:p>
        </p:txBody>
      </p:sp>
    </p:spTree>
    <p:extLst>
      <p:ext uri="{BB962C8B-B14F-4D97-AF65-F5344CB8AC3E}">
        <p14:creationId xmlns:p14="http://schemas.microsoft.com/office/powerpoint/2010/main" val="25105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Pipelines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31012" y="908720"/>
            <a:ext cx="8568952" cy="37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Pipelines enable </a:t>
            </a:r>
            <a:r>
              <a:rPr 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communication between concurrently running threads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251520" y="1412776"/>
            <a:ext cx="3744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DataPutter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extends Thread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private final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OutputStream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out;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public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DataPutter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out = o;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public void run()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try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for (char c = 'a'; c &lt;= 'z';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out.write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 catch(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return;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4499992" y="1412776"/>
            <a:ext cx="3744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DataGetter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extends Thread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private final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in;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public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DataGetter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in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public void run()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try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while ((c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in.read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 != -1)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((char) 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 catch(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return;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277848" y="4869160"/>
            <a:ext cx="8470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class Main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public static void main(String[]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throws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PipedOutputStream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pout =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new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PipedOutputStream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PipedInputStream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pin =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new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PipedInputStream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(pout)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new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DataPutter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(pout).start();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new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DataGetter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(pin).start();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File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947308"/>
              </p:ext>
            </p:extLst>
          </p:nvPr>
        </p:nvGraphicFramePr>
        <p:xfrm>
          <a:off x="395536" y="1010632"/>
          <a:ext cx="8352928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464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method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boolean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canRead</a:t>
                      </a:r>
                      <a:r>
                        <a:rPr lang="en-US" sz="1600" dirty="0" smtClean="0"/>
                        <a:t>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 whether</a:t>
                      </a:r>
                      <a:r>
                        <a:rPr lang="en-US" sz="1600" baseline="0" dirty="0" smtClean="0"/>
                        <a:t> file is readable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boolean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canWrite</a:t>
                      </a:r>
                      <a:r>
                        <a:rPr lang="en-US" sz="1600" dirty="0" smtClean="0"/>
                        <a:t>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 whether file is writable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boolean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createNewFile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aseline="0" dirty="0" smtClean="0"/>
                        <a:t>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</a:t>
                      </a:r>
                      <a:r>
                        <a:rPr lang="en-US" sz="1600" baseline="0" dirty="0" smtClean="0"/>
                        <a:t> a new file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static File </a:t>
                      </a:r>
                      <a:r>
                        <a:rPr lang="en-US" sz="1600" dirty="0" err="1" smtClean="0"/>
                        <a:t>createTempFile</a:t>
                      </a:r>
                      <a:r>
                        <a:rPr lang="en-US" sz="1600" dirty="0" smtClean="0"/>
                        <a:t>(String prefix,</a:t>
                      </a:r>
                    </a:p>
                    <a:p>
                      <a:pPr algn="l"/>
                      <a:r>
                        <a:rPr lang="en-US" sz="1600" baseline="0" dirty="0" smtClean="0"/>
                        <a:t>    </a:t>
                      </a:r>
                      <a:r>
                        <a:rPr lang="en-US" sz="1600" dirty="0" smtClean="0"/>
                        <a:t>String suffix)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 new temporary file in default temporary directory</a:t>
                      </a:r>
                      <a:r>
                        <a:rPr lang="en-US" sz="1600" baseline="0" dirty="0" smtClean="0"/>
                        <a:t> (</a:t>
                      </a:r>
                      <a:r>
                        <a:rPr lang="en-US" sz="1600" b="1" baseline="0" dirty="0" err="1" smtClean="0">
                          <a:solidFill>
                            <a:srgbClr val="FF0000"/>
                          </a:solidFill>
                        </a:rPr>
                        <a:t>java.io.tmpdir</a:t>
                      </a:r>
                      <a:r>
                        <a:rPr lang="en-US" sz="1600" baseline="0" dirty="0" smtClean="0"/>
                        <a:t> Java property)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static File </a:t>
                      </a:r>
                      <a:r>
                        <a:rPr lang="en-US" sz="1600" dirty="0" err="1" smtClean="0"/>
                        <a:t>createTempFile</a:t>
                      </a:r>
                      <a:r>
                        <a:rPr lang="en-US" sz="1600" dirty="0" smtClean="0"/>
                        <a:t>(String</a:t>
                      </a:r>
                      <a:r>
                        <a:rPr lang="en-US" sz="1600" baseline="0" dirty="0" smtClean="0"/>
                        <a:t> prefix, </a:t>
                      </a:r>
                    </a:p>
                    <a:p>
                      <a:pPr algn="l"/>
                      <a:r>
                        <a:rPr lang="en-US" sz="1600" baseline="0" dirty="0" smtClean="0"/>
                        <a:t>    String suffix, File directory)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 temporary file in given directory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boolean</a:t>
                      </a:r>
                      <a:r>
                        <a:rPr lang="en-US" sz="1600" dirty="0" smtClean="0"/>
                        <a:t> delete()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delete file or directory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boolean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deleteOnExit</a:t>
                      </a:r>
                      <a:r>
                        <a:rPr lang="en-US" sz="1600" dirty="0" smtClean="0"/>
                        <a:t>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marks a file to be deleted on application exit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boolean</a:t>
                      </a:r>
                      <a:r>
                        <a:rPr lang="en-US" sz="1600" dirty="0" smtClean="0"/>
                        <a:t> exists()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</a:t>
                      </a:r>
                      <a:r>
                        <a:rPr lang="en-US" sz="1600" baseline="0" dirty="0" smtClean="0"/>
                        <a:t> whether file/directory exists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String </a:t>
                      </a:r>
                      <a:r>
                        <a:rPr lang="en-US" sz="1600" dirty="0" err="1" smtClean="0"/>
                        <a:t>getName</a:t>
                      </a:r>
                      <a:r>
                        <a:rPr lang="en-US" sz="1600" dirty="0" smtClean="0"/>
                        <a:t>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r>
                        <a:rPr lang="en-US" sz="1600" baseline="0" dirty="0" smtClean="0"/>
                        <a:t> of file/directory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String </a:t>
                      </a:r>
                      <a:r>
                        <a:rPr lang="en-US" sz="1600" dirty="0" err="1" smtClean="0"/>
                        <a:t>getParent</a:t>
                      </a:r>
                      <a:r>
                        <a:rPr lang="en-US" sz="1600" dirty="0" smtClean="0"/>
                        <a:t>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 of parent directory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String </a:t>
                      </a:r>
                      <a:r>
                        <a:rPr lang="en-US" sz="1600" dirty="0" err="1" smtClean="0"/>
                        <a:t>getPath</a:t>
                      </a:r>
                      <a:r>
                        <a:rPr lang="en-US" sz="1600" dirty="0" smtClean="0"/>
                        <a:t>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absolute path of file/directory</a:t>
                      </a:r>
                      <a:endParaRPr lang="pl-P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7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File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37292"/>
              </p:ext>
            </p:extLst>
          </p:nvPr>
        </p:nvGraphicFramePr>
        <p:xfrm>
          <a:off x="395536" y="973544"/>
          <a:ext cx="835292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5040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method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boolean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isDirectory</a:t>
                      </a:r>
                      <a:r>
                        <a:rPr lang="en-US" sz="1600" baseline="0" dirty="0" smtClean="0"/>
                        <a:t>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 whether File instance</a:t>
                      </a:r>
                      <a:r>
                        <a:rPr lang="en-US" sz="1600" baseline="0" dirty="0" smtClean="0"/>
                        <a:t> is a directory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boolean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isFile</a:t>
                      </a:r>
                      <a:r>
                        <a:rPr lang="en-US" sz="1600" dirty="0" smtClean="0"/>
                        <a:t>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 whether</a:t>
                      </a:r>
                      <a:r>
                        <a:rPr lang="en-US" sz="1600" baseline="0" dirty="0" smtClean="0"/>
                        <a:t> File instance is a file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boolean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isHidden</a:t>
                      </a:r>
                      <a:r>
                        <a:rPr lang="en-US" sz="1600" dirty="0" smtClean="0"/>
                        <a:t>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 whether File</a:t>
                      </a:r>
                      <a:r>
                        <a:rPr lang="en-US" sz="1600" baseline="0" dirty="0" smtClean="0"/>
                        <a:t> instance points to hidden file/directory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long </a:t>
                      </a:r>
                      <a:r>
                        <a:rPr lang="en-US" sz="1600" dirty="0" err="1" smtClean="0"/>
                        <a:t>lastModified</a:t>
                      </a:r>
                      <a:r>
                        <a:rPr lang="en-US" sz="1600" dirty="0" smtClean="0"/>
                        <a:t>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last modification timestamp (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since beginning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of era</a:t>
                      </a:r>
                      <a:r>
                        <a:rPr lang="en-US" sz="1600" baseline="0" dirty="0" smtClean="0"/>
                        <a:t>)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long length()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file length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String[] list()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names of</a:t>
                      </a:r>
                      <a:r>
                        <a:rPr lang="en-US" sz="1600" baseline="0" dirty="0" smtClean="0"/>
                        <a:t> files/directories in a directory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String[]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list(</a:t>
                      </a:r>
                      <a:r>
                        <a:rPr lang="en-US" sz="1600" dirty="0" err="1" smtClean="0"/>
                        <a:t>FilenameFilter</a:t>
                      </a:r>
                      <a:r>
                        <a:rPr lang="en-US" sz="1600" baseline="0" dirty="0" smtClean="0"/>
                        <a:t> filter)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names of files/directories meeting filter predicate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File[] </a:t>
                      </a:r>
                      <a:r>
                        <a:rPr lang="en-US" sz="1600" dirty="0" err="1" smtClean="0"/>
                        <a:t>listFiles</a:t>
                      </a:r>
                      <a:r>
                        <a:rPr lang="en-US" sz="1600" dirty="0" smtClean="0"/>
                        <a:t>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files/directories in a directory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File[</a:t>
                      </a:r>
                      <a:r>
                        <a:rPr lang="en-US" sz="1600" baseline="0" dirty="0" smtClean="0"/>
                        <a:t>] </a:t>
                      </a:r>
                      <a:r>
                        <a:rPr lang="en-US" sz="1600" baseline="0" dirty="0" err="1" smtClean="0"/>
                        <a:t>listFiles</a:t>
                      </a:r>
                      <a:r>
                        <a:rPr lang="en-US" sz="1600" baseline="0" dirty="0" smtClean="0"/>
                        <a:t>(</a:t>
                      </a:r>
                      <a:r>
                        <a:rPr lang="en-US" sz="1600" baseline="0" dirty="0" err="1" smtClean="0"/>
                        <a:t>FileFilter</a:t>
                      </a:r>
                      <a:r>
                        <a:rPr lang="en-US" sz="1600" baseline="0" dirty="0" smtClean="0"/>
                        <a:t> filter)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files/directories meeting filter predicate</a:t>
                      </a:r>
                      <a:r>
                        <a:rPr lang="en-US" sz="1600" baseline="0" dirty="0" smtClean="0"/>
                        <a:t> (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e.g. lambda</a:t>
                      </a:r>
                      <a:r>
                        <a:rPr lang="en-US" sz="1600" baseline="0" dirty="0" smtClean="0"/>
                        <a:t>)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File[] </a:t>
                      </a:r>
                      <a:r>
                        <a:rPr lang="en-US" sz="1600" dirty="0" err="1" smtClean="0"/>
                        <a:t>listFiles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FilenameFilter</a:t>
                      </a:r>
                      <a:r>
                        <a:rPr lang="en-US" sz="1600" dirty="0" smtClean="0"/>
                        <a:t> filter)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files/directories</a:t>
                      </a:r>
                      <a:r>
                        <a:rPr lang="en-US" sz="1600" baseline="0" dirty="0" smtClean="0"/>
                        <a:t> meeting filter predicate (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e.g. lambda</a:t>
                      </a:r>
                      <a:r>
                        <a:rPr lang="en-US" sz="1600" baseline="0" dirty="0" smtClean="0"/>
                        <a:t>)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static</a:t>
                      </a:r>
                      <a:r>
                        <a:rPr lang="en-US" sz="1600" baseline="0" dirty="0" smtClean="0"/>
                        <a:t> File[] </a:t>
                      </a:r>
                      <a:r>
                        <a:rPr lang="en-US" sz="1600" baseline="0" dirty="0" err="1" smtClean="0"/>
                        <a:t>listRoots</a:t>
                      </a:r>
                      <a:r>
                        <a:rPr lang="en-US" sz="1600" baseline="0" dirty="0" smtClean="0"/>
                        <a:t>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 of root directories in (volumes in Windows, "/" in</a:t>
                      </a:r>
                      <a:r>
                        <a:rPr lang="en-US" sz="1600" baseline="0" dirty="0" smtClean="0"/>
                        <a:t> Unix)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boolean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mkdir</a:t>
                      </a:r>
                      <a:r>
                        <a:rPr lang="en-US" sz="1600" dirty="0" smtClean="0"/>
                        <a:t>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 directory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boolean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mkdirs</a:t>
                      </a:r>
                      <a:r>
                        <a:rPr lang="en-US" sz="1600" baseline="0" dirty="0" smtClean="0"/>
                        <a:t>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 directory</a:t>
                      </a:r>
                      <a:r>
                        <a:rPr lang="en-US" sz="1600" baseline="0" dirty="0" smtClean="0"/>
                        <a:t> and non-existing parent directories</a:t>
                      </a:r>
                      <a:endParaRPr lang="pl-P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4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File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631907"/>
              </p:ext>
            </p:extLst>
          </p:nvPr>
        </p:nvGraphicFramePr>
        <p:xfrm>
          <a:off x="395536" y="987936"/>
          <a:ext cx="83529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5040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method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boolean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renameTo</a:t>
                      </a:r>
                      <a:r>
                        <a:rPr lang="en-US" sz="1600" dirty="0" smtClean="0"/>
                        <a:t>(File destination)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rename/move</a:t>
                      </a:r>
                      <a:r>
                        <a:rPr lang="en-US" sz="1600" baseline="0" dirty="0" smtClean="0"/>
                        <a:t> file/directory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boolean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setLastModified</a:t>
                      </a:r>
                      <a:r>
                        <a:rPr lang="en-US" sz="1600" dirty="0" smtClean="0"/>
                        <a:t>(long time)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 file/directory timestamp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boolean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setReadOnly</a:t>
                      </a:r>
                      <a:r>
                        <a:rPr lang="en-US" sz="1600" dirty="0" smtClean="0"/>
                        <a:t>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marks</a:t>
                      </a:r>
                      <a:r>
                        <a:rPr lang="en-US" sz="1600" baseline="0" dirty="0" smtClean="0"/>
                        <a:t> file as read-only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URI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toURI</a:t>
                      </a:r>
                      <a:r>
                        <a:rPr lang="en-US" sz="1600" baseline="0" dirty="0" smtClean="0"/>
                        <a:t>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creates a URI for a file/directory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URL </a:t>
                      </a:r>
                      <a:r>
                        <a:rPr lang="en-US" sz="1600" dirty="0" err="1" smtClean="0"/>
                        <a:t>toURL</a:t>
                      </a:r>
                      <a:r>
                        <a:rPr lang="en-US" sz="1600" dirty="0" smtClean="0"/>
                        <a:t>()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creates a URI for a file/directory</a:t>
                      </a:r>
                      <a:endParaRPr lang="pl-PL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1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80728"/>
            <a:ext cx="8568952" cy="338554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RandomAccessFile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enables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accessing file randomly – i.e. not </a:t>
            </a:r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sequenatially</a:t>
            </a:r>
            <a:endParaRPr lang="en-US" sz="1600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RandomAccessFile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97483" y="1691516"/>
            <a:ext cx="8470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filename, String mode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(File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String mode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Mode:</a:t>
            </a:r>
          </a:p>
          <a:p>
            <a:endParaRPr lang="en-US" sz="13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pl-PL" sz="13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"r</a:t>
            </a:r>
            <a:r>
              <a:rPr lang="pl-PL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</a:t>
            </a:r>
            <a:r>
              <a:rPr lang="en-US" sz="13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z="13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read-only access</a:t>
            </a:r>
          </a:p>
          <a:p>
            <a:pPr marL="342900" indent="-342900">
              <a:buAutoNum type="arabicPeriod"/>
            </a:pPr>
            <a:r>
              <a:rPr lang="pl-PL" sz="13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pl-PL" sz="13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rw</a:t>
            </a:r>
            <a:r>
              <a:rPr lang="pl-PL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</a:t>
            </a:r>
            <a:r>
              <a:rPr lang="en-US" sz="13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z="13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read-write access</a:t>
            </a:r>
          </a:p>
          <a:p>
            <a:pPr marL="342900" indent="-342900">
              <a:buAutoNum type="arabicPeriod"/>
            </a:pPr>
            <a:r>
              <a:rPr lang="pl-PL" sz="13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pl-PL" sz="13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rws</a:t>
            </a:r>
            <a:r>
              <a:rPr lang="pl-PL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 "</a:t>
            </a:r>
            <a:r>
              <a:rPr lang="pl-PL" sz="13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rwd</a:t>
            </a:r>
            <a:r>
              <a:rPr lang="pl-PL" sz="13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</a:t>
            </a:r>
            <a:r>
              <a:rPr lang="en-US" sz="13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read-write </a:t>
            </a:r>
            <a:r>
              <a:rPr lang="en-US" sz="13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enforcing flushing any change to the disk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27388" y="4005064"/>
            <a:ext cx="847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read... </a:t>
            </a:r>
            <a:r>
              <a:rPr lang="en-US" sz="13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write... </a:t>
            </a:r>
            <a:r>
              <a:rPr lang="en-US" sz="13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– e.g. </a:t>
            </a:r>
            <a:r>
              <a:rPr lang="en-US" sz="13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readDouble</a:t>
            </a:r>
            <a:r>
              <a:rPr lang="en-US" sz="13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(), </a:t>
            </a:r>
            <a:r>
              <a:rPr lang="en-US" sz="13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readLine</a:t>
            </a:r>
            <a:r>
              <a:rPr lang="en-US" sz="13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(), </a:t>
            </a:r>
            <a:r>
              <a:rPr lang="en-US" sz="13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writeInt</a:t>
            </a:r>
            <a:r>
              <a:rPr lang="en-US" sz="13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(),</a:t>
            </a:r>
            <a:r>
              <a:rPr lang="en-US" sz="13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Archiving, compression and decompression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303718"/>
              </p:ext>
            </p:extLst>
          </p:nvPr>
        </p:nvGraphicFramePr>
        <p:xfrm>
          <a:off x="395536" y="973544"/>
          <a:ext cx="835292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5040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Class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Deflater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ZLIB library based compression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Inflater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ZLIB library based</a:t>
                      </a:r>
                      <a:r>
                        <a:rPr lang="en-US" sz="1600" baseline="0" dirty="0" smtClean="0"/>
                        <a:t> decompression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DeflaterOutputStream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ZLIB library based compression</a:t>
                      </a:r>
                      <a:endParaRPr lang="pl-PL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InflaterInputStream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ZLIB library based decompression</a:t>
                      </a:r>
                      <a:endParaRPr lang="pl-PL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GZIPInputStream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GZIP algorithm based decompression</a:t>
                      </a:r>
                      <a:endParaRPr lang="pl-PL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GZIPOutputStream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GZIP algorithm based compression</a:t>
                      </a:r>
                      <a:endParaRPr lang="pl-PL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ZipInputStream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ZIP algorithm based decompression</a:t>
                      </a:r>
                      <a:endParaRPr lang="pl-PL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ZipOutputStream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ZIP algorithm based compression</a:t>
                      </a:r>
                      <a:endParaRPr lang="pl-PL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 smtClean="0"/>
                        <a:t>ZipEntry</a:t>
                      </a:r>
                      <a:endParaRPr lang="en-US" sz="16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ZIP archive entry</a:t>
                      </a:r>
                      <a:endParaRPr lang="pl-PL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ZipFile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ZIP archive file</a:t>
                      </a:r>
                      <a:endParaRPr lang="pl-P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0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Archiving, compression and decompression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95536" y="1183972"/>
            <a:ext cx="84706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file 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("file.zip");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buffered = new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ZipInputStream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zip =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new 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ZipInputStream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(buffered)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ZipEntry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entry;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while ((entry = 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zip.getNextEntry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!= null)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String name =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entry.getName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if (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entry.isDirectory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...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create directory</a:t>
            </a:r>
          </a:p>
          <a:p>
            <a:endParaRPr lang="en-US" sz="14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else {</a:t>
            </a:r>
          </a:p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...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extract file entry content</a:t>
            </a:r>
          </a:p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Input/Output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 in Java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869811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Packages:</a:t>
            </a:r>
          </a:p>
          <a:p>
            <a:pPr marL="342900" indent="-342900">
              <a:buAutoNum type="arabicPeriod"/>
            </a:pP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java.io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old (but not obsolete) API</a:t>
            </a:r>
          </a:p>
          <a:p>
            <a:pPr marL="342900" indent="-342900">
              <a:buAutoNum type="arabicPeriod"/>
            </a:pPr>
            <a:r>
              <a:rPr lang="en-US" altLang="ja-JP" sz="16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java.nio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new/non-blocking API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37300" y="1938318"/>
            <a:ext cx="8496944" cy="338554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– sequence of data (usually bytes or characters) 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37300" y="2507412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stream has either (1)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(2)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destination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ile</a:t>
            </a:r>
          </a:p>
          <a:p>
            <a:pPr marL="342900" indent="-342900"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emory buffer</a:t>
            </a:r>
          </a:p>
          <a:p>
            <a:pPr marL="342900" indent="-342900"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URI</a:t>
            </a:r>
          </a:p>
          <a:p>
            <a:pPr marL="342900" indent="-342900"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etwork socket</a:t>
            </a:r>
          </a:p>
          <a:p>
            <a:pPr marL="342900" indent="-342900"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21648" y="4247217"/>
            <a:ext cx="8496944" cy="2062103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usage scenario:</a:t>
            </a:r>
          </a:p>
          <a:p>
            <a:endParaRPr lang="en-US" altLang="ja-JP" sz="16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associating a stream with source or destination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by using specific type of stream</a:t>
            </a:r>
          </a:p>
          <a:p>
            <a:pPr marL="342900" indent="-342900">
              <a:buAutoNum type="arabicPeriod"/>
            </a:pP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opening a stream</a:t>
            </a:r>
          </a:p>
          <a:p>
            <a:pPr marL="342900" indent="-342900">
              <a:buAutoNum type="arabicPeriod"/>
            </a:pP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either (1) reading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from a stream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(2)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writing data to the stream</a:t>
            </a:r>
          </a:p>
          <a:p>
            <a:pPr marL="342900" indent="-342900">
              <a:buAutoNum type="arabicPeriod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losing a 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Archiving, compression and decompression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94467" y="980728"/>
            <a:ext cx="84706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ZipOutputFile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zip;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file.isDirectory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files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file.listFiles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files.length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// perform operation recursively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...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else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filename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file.getPath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// strip Window volume name, e.g. 'D:' if needed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ZipEntry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entry = new 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ZipEntry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(filename);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zip.putNextEntry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(entry);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buffered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new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BUFFER_SIZE);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byte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data[] = new byte[BUF_SIZE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while ((count =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buffer.read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(data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!= -1)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until end of file is reached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zip.write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(data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 0, count);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buffered.close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zip.closeEntry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Scanner – simple parser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23528" y="1052736"/>
            <a:ext cx="8470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ScannerTest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private static String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s1 = "1 2 3";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private static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s2 = "Jan Kowalski/1200\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Grabowski/1500";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public static main(String[] arguments)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Scanner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scan1 = new Scanner(s1);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while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scan1.hasNextInt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scan1.nextInt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Scanner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scan2 = new Scanner(s2);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while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(scan2.hasNextLine())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Scanner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scan3 = new Scanner(scan2.nextLine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        .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useDelimiter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("/");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String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scan3.next();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double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salary =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scan3.nextDouble();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Input/Output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 in Java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188041"/>
            <a:ext cx="8496944" cy="107721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separate </a:t>
            </a:r>
            <a:r>
              <a:rPr lang="en-US" altLang="ja-JP" sz="16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hierarchies of stream implementations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en-US" altLang="ja-JP" sz="16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 streams</a:t>
            </a:r>
          </a:p>
          <a:p>
            <a:pPr marL="342900" indent="-342900">
              <a:buAutoNum type="arabicPeriod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utput streams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2636912"/>
            <a:ext cx="8496944" cy="1815882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 distinction may be based on type of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atomic data unit a stream operates on</a:t>
            </a:r>
          </a:p>
          <a:p>
            <a:endParaRPr lang="en-US" altLang="ja-JP" sz="1600" b="1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ja-JP" sz="1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byte streams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(i.e. derived classes of 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InputStream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OutputStream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US" altLang="ja-JP" sz="16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haracter streams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(i.e. Reader and Writer subclasses)</a:t>
            </a:r>
          </a:p>
        </p:txBody>
      </p:sp>
    </p:spTree>
    <p:extLst>
      <p:ext uri="{BB962C8B-B14F-4D97-AF65-F5344CB8AC3E}">
        <p14:creationId xmlns:p14="http://schemas.microsoft.com/office/powerpoint/2010/main" val="27544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Basic stream methods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01739"/>
              </p:ext>
            </p:extLst>
          </p:nvPr>
        </p:nvGraphicFramePr>
        <p:xfrm>
          <a:off x="395536" y="1412776"/>
          <a:ext cx="835292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8326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reading data from a stream source (</a:t>
                      </a:r>
                      <a:r>
                        <a:rPr lang="en-US" dirty="0" err="1" smtClean="0"/>
                        <a:t>InputStream</a:t>
                      </a:r>
                      <a:r>
                        <a:rPr lang="en-US" dirty="0" smtClean="0"/>
                        <a:t>/Reader)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writing data to a stream destination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OutputStream</a:t>
                      </a:r>
                      <a:r>
                        <a:rPr lang="en-US" baseline="0" dirty="0" smtClean="0"/>
                        <a:t>/Writer)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skip()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skips given number of data units (</a:t>
                      </a:r>
                      <a:r>
                        <a:rPr lang="en-US" dirty="0" err="1" smtClean="0"/>
                        <a:t>InputStream</a:t>
                      </a:r>
                      <a:r>
                        <a:rPr lang="en-US" dirty="0" smtClean="0"/>
                        <a:t>/Reader)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marks a given position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always supported</a:t>
                      </a:r>
                      <a:r>
                        <a:rPr lang="en-US" dirty="0" smtClean="0"/>
                        <a:t>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reset()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resets position to 0 or previously marked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always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supported</a:t>
                      </a:r>
                      <a:r>
                        <a:rPr lang="en-US" baseline="0" dirty="0" smtClean="0"/>
                        <a:t>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closes the stream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5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Types of sources and destinations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57443"/>
              </p:ext>
            </p:extLst>
          </p:nvPr>
        </p:nvGraphicFramePr>
        <p:xfrm>
          <a:off x="395536" y="1412776"/>
          <a:ext cx="835292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902252"/>
                <a:gridCol w="34344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source/destination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</a:t>
                      </a:r>
                      <a:r>
                        <a:rPr lang="en-US" baseline="0" dirty="0" smtClean="0"/>
                        <a:t> streams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 streams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ByteArrayInputStream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ByteArrayOutputStream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CharArrayReader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CharArrayWriter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StringBufferInputStream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StringReader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StringWriter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pipeline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PipedInputStream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PipedOutputStream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PipedReader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PipedWriter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FileInputStream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FileOutputStream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FileReader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FileWriter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2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Processing streams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16693"/>
              </p:ext>
            </p:extLst>
          </p:nvPr>
        </p:nvGraphicFramePr>
        <p:xfrm>
          <a:off x="395536" y="1052736"/>
          <a:ext cx="8352929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2736304"/>
                <a:gridCol w="3168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of processing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</a:t>
                      </a:r>
                      <a:r>
                        <a:rPr lang="en-US" baseline="0" dirty="0" smtClean="0"/>
                        <a:t> streams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 streams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buffering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BufferedInputStream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BufferedOutputStream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BufferedReader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BufferedWriter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filtering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FilterInputStream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FilterOutputStream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FilterReader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FiterWriter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conversion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sz="1600" baseline="0" dirty="0" smtClean="0"/>
                        <a:t>(bytes → characters)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InputStreamReader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OutputStreamWriter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stream concatenation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SequenceInputStream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object serialization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ObjectInputStream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ObjectOutputStream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 structures conversion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DataInputStream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DataOutputStream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counting input lines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LineNumberInputStream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LineNumberReader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input preview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PushbackInputStream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PushbackReader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printing (e.g.</a:t>
                      </a:r>
                      <a:r>
                        <a:rPr lang="en-US" sz="1600" baseline="0" dirty="0" smtClean="0"/>
                        <a:t> to console)</a:t>
                      </a:r>
                      <a:endParaRPr lang="pl-P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PrintStream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PrintWriter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7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Buffering (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BufferedReader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/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BufferedWriter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)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192684"/>
            <a:ext cx="85689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("file.txt");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associate stream with source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wrap with buffering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read line by line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line;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while  ((line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 != null) {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until next line exists</a:t>
            </a:r>
          </a:p>
          <a:p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...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perform an action on input line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09816" y="4293096"/>
            <a:ext cx="8496944" cy="338554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closing 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BufferedWriter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buffer content is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flushed to the destination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23528" y="5106670"/>
            <a:ext cx="8496944" cy="338554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also enforce flushing with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flush()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3888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Binary streams (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DataInputStream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/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DataOutputStream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)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192684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Type </a:t>
            </a:r>
            <a:r>
              <a:rPr lang="en-US" sz="1600" b="1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readType</a:t>
            </a:r>
            <a:r>
              <a:rPr lang="en-US" sz="16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US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readDouble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readInt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 ...</a:t>
            </a:r>
          </a:p>
          <a:p>
            <a:r>
              <a:rPr lang="en-US" sz="16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writeType</a:t>
            </a:r>
            <a:r>
              <a:rPr lang="en-US" sz="16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(Type value) 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– </a:t>
            </a:r>
            <a:r>
              <a:rPr lang="en-US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writeDouble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(double value), </a:t>
            </a:r>
            <a:r>
              <a:rPr lang="en-US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writeInt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value), ...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59532" y="2348880"/>
            <a:ext cx="85689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String name;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double[] data;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public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public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double[]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name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data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21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Binary streams (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DataInputStream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/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DataOutputStream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)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59532" y="1052735"/>
            <a:ext cx="85689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writeTo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dout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throws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dout.writeUTF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(name);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dout.writeInt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data.length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for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dout.writeDouble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(data[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Obs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readFrom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din) throws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name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din.readUTF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din.readInt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data = new double[n];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for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data[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din.readDouble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return this;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public void show()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for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+ " ");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("");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9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1977</Words>
  <Application>Microsoft Office PowerPoint</Application>
  <PresentationFormat>Pokaz na ekranie (4:3)</PresentationFormat>
  <Paragraphs>465</Paragraphs>
  <Slides>21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Motyw pakietu Office</vt:lpstr>
      <vt:lpstr>Input/Output Streams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Krzysztof</dc:creator>
  <cp:lastModifiedBy>edek</cp:lastModifiedBy>
  <cp:revision>294</cp:revision>
  <dcterms:created xsi:type="dcterms:W3CDTF">2014-11-19T15:38:20Z</dcterms:created>
  <dcterms:modified xsi:type="dcterms:W3CDTF">2017-11-24T05:56:11Z</dcterms:modified>
</cp:coreProperties>
</file>