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95" r:id="rId4"/>
    <p:sldId id="317" r:id="rId5"/>
    <p:sldId id="332" r:id="rId6"/>
    <p:sldId id="318" r:id="rId7"/>
    <p:sldId id="319" r:id="rId8"/>
    <p:sldId id="320" r:id="rId9"/>
    <p:sldId id="301" r:id="rId10"/>
    <p:sldId id="302" r:id="rId11"/>
    <p:sldId id="322" r:id="rId12"/>
    <p:sldId id="321" r:id="rId13"/>
    <p:sldId id="325" r:id="rId14"/>
    <p:sldId id="323" r:id="rId15"/>
    <p:sldId id="324" r:id="rId16"/>
    <p:sldId id="326" r:id="rId17"/>
    <p:sldId id="327" r:id="rId18"/>
    <p:sldId id="328" r:id="rId19"/>
    <p:sldId id="330" r:id="rId20"/>
    <p:sldId id="329" r:id="rId21"/>
    <p:sldId id="331" r:id="rId2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6E948-4134-4B58-A818-B990AC9E83F2}" type="datetimeFigureOut">
              <a:rPr lang="pl-PL" smtClean="0"/>
              <a:t>29.11.2016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3FFC9-5507-4B32-BF04-DE80748B01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096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EEF1-911E-4F52-B0DD-0F8591F80B8F}" type="datetime1">
              <a:rPr lang="pl-PL" smtClean="0"/>
              <a:t>29.11.2016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B9C9-DB98-4704-BFD0-176B136271D5}" type="datetime1">
              <a:rPr lang="pl-PL" smtClean="0"/>
              <a:t>29.11.2016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08CA-632D-452D-873F-C09365B76B14}" type="datetime1">
              <a:rPr lang="pl-PL" smtClean="0"/>
              <a:t>29.11.2016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C752-07E6-4867-A4F7-16CACBB03F69}" type="datetime1">
              <a:rPr lang="pl-PL" smtClean="0"/>
              <a:t>29.11.2016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C9A3-89CE-4FB0-A08D-ECEA93D7CC4C}" type="datetime1">
              <a:rPr lang="pl-PL" smtClean="0"/>
              <a:t>29.11.2016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EF68-5C67-46A6-B7C7-FA5681EA5FEA}" type="datetime1">
              <a:rPr lang="pl-PL" smtClean="0"/>
              <a:t>29.11.2016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C982-2624-4BA5-A971-A3CFA5A4DE6B}" type="datetime1">
              <a:rPr lang="pl-PL" smtClean="0"/>
              <a:t>29.11.2016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B73D-EA36-4917-84F5-A5ED0BD41602}" type="datetime1">
              <a:rPr lang="pl-PL" smtClean="0"/>
              <a:t>29.11.2016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4885-2A42-49D4-A9B6-6A21C217D984}" type="datetime1">
              <a:rPr lang="pl-PL" smtClean="0"/>
              <a:t>29.11.2016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947C-8EDF-485E-9D17-63132530998A}" type="datetime1">
              <a:rPr lang="pl-PL" smtClean="0"/>
              <a:t>29.11.2016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18A7-8E4E-4056-A7AA-DE44B43E56E0}" type="datetime1">
              <a:rPr lang="pl-PL" smtClean="0"/>
              <a:t>29.11.2016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BC4D8-916E-4C2F-BFF0-2E29572CA842}" type="datetime1">
              <a:rPr lang="pl-PL" smtClean="0"/>
              <a:t>29.11.2016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706489"/>
            <a:ext cx="7772400" cy="2594719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Reflection in Java</a:t>
            </a:r>
            <a:r>
              <a:rPr lang="pl-PL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pl-PL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pl-PL" sz="3600" b="1" dirty="0" smtClean="0"/>
              <a:t/>
            </a:r>
            <a:br>
              <a:rPr lang="pl-PL" sz="3600" b="1" dirty="0" smtClean="0"/>
            </a:br>
            <a:endParaRPr lang="pl-PL" sz="36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  <a:ea typeface="Verdana" pitchFamily="34" charset="0"/>
                <a:cs typeface="Verdana" pitchFamily="34" charset="0"/>
              </a:rPr>
              <a:t>j</a:t>
            </a:r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ava.lang.Class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 methods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047419"/>
              </p:ext>
            </p:extLst>
          </p:nvPr>
        </p:nvGraphicFramePr>
        <p:xfrm>
          <a:off x="395536" y="937096"/>
          <a:ext cx="8352928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  <a:gridCol w="48965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method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features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getClasses</a:t>
                      </a:r>
                      <a:r>
                        <a:rPr lang="en-US" sz="1600" dirty="0" smtClean="0"/>
                        <a:t>()</a:t>
                      </a:r>
                    </a:p>
                    <a:p>
                      <a:r>
                        <a:rPr lang="en-US" sz="1600" dirty="0" err="1" smtClean="0"/>
                        <a:t>getDeclaredClasses</a:t>
                      </a:r>
                      <a:r>
                        <a:rPr lang="en-US" sz="1600" dirty="0" smtClean="0"/>
                        <a:t>()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inner</a:t>
                      </a:r>
                      <a:r>
                        <a:rPr lang="en-US" sz="1600" baseline="0" dirty="0" smtClean="0"/>
                        <a:t> classes of  the class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declared</a:t>
                      </a:r>
                      <a:r>
                        <a:rPr lang="en-US" sz="1600" baseline="0" dirty="0" smtClean="0"/>
                        <a:t> – </a:t>
                      </a:r>
                      <a:r>
                        <a:rPr lang="en-US" sz="1600" b="1" baseline="0" dirty="0" smtClean="0">
                          <a:solidFill>
                            <a:srgbClr val="00B050"/>
                          </a:solidFill>
                        </a:rPr>
                        <a:t>all methods declared in the given class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rgbClr val="00B0F0"/>
                          </a:solidFill>
                        </a:rPr>
                        <a:t>not declared</a:t>
                      </a:r>
                      <a:r>
                        <a:rPr lang="en-US" sz="1600" baseline="0" dirty="0" smtClean="0"/>
                        <a:t> – </a:t>
                      </a:r>
                      <a:r>
                        <a:rPr lang="en-US" sz="1600" b="1" baseline="0" dirty="0" smtClean="0">
                          <a:solidFill>
                            <a:srgbClr val="00B050"/>
                          </a:solidFill>
                        </a:rPr>
                        <a:t>only public methods but also classes inherited from base classes</a:t>
                      </a:r>
                      <a:endParaRPr lang="pl-PL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getConstructors</a:t>
                      </a:r>
                      <a:r>
                        <a:rPr lang="en-US" sz="1600" dirty="0" smtClean="0"/>
                        <a:t>()</a:t>
                      </a:r>
                    </a:p>
                    <a:p>
                      <a:r>
                        <a:rPr lang="en-US" sz="1600" dirty="0" err="1" smtClean="0"/>
                        <a:t>getDeclaredConstructors</a:t>
                      </a:r>
                      <a:r>
                        <a:rPr lang="en-US" sz="1600" dirty="0" smtClean="0"/>
                        <a:t>()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constructors of  the class</a:t>
                      </a:r>
                    </a:p>
                    <a:p>
                      <a:r>
                        <a:rPr lang="en-US" sz="1600" dirty="0" smtClean="0"/>
                        <a:t>declared – all</a:t>
                      </a:r>
                      <a:r>
                        <a:rPr lang="en-US" sz="1600" baseline="0" dirty="0" smtClean="0"/>
                        <a:t> constructors</a:t>
                      </a:r>
                    </a:p>
                    <a:p>
                      <a:r>
                        <a:rPr lang="en-US" sz="1600" baseline="0" dirty="0" smtClean="0"/>
                        <a:t>not declared – only public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getConstructor</a:t>
                      </a:r>
                      <a:r>
                        <a:rPr lang="en-US" sz="1600" dirty="0" smtClean="0"/>
                        <a:t>(Class[])</a:t>
                      </a:r>
                    </a:p>
                    <a:p>
                      <a:r>
                        <a:rPr lang="en-US" sz="1600" dirty="0" err="1" smtClean="0"/>
                        <a:t>getDeclaredConstructor</a:t>
                      </a:r>
                      <a:r>
                        <a:rPr lang="en-US" sz="1600" dirty="0" smtClean="0"/>
                        <a:t>(Class[])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constructor of the given signature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getMethods</a:t>
                      </a:r>
                      <a:r>
                        <a:rPr lang="en-US" sz="1600" dirty="0" smtClean="0"/>
                        <a:t>()</a:t>
                      </a:r>
                    </a:p>
                    <a:p>
                      <a:r>
                        <a:rPr lang="en-US" sz="1600" dirty="0" err="1" smtClean="0"/>
                        <a:t>getDeclaredMethods</a:t>
                      </a:r>
                      <a:r>
                        <a:rPr lang="en-US" sz="1600" dirty="0" smtClean="0"/>
                        <a:t>()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methods of the given class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getMethod</a:t>
                      </a:r>
                      <a:r>
                        <a:rPr lang="en-US" sz="1600" dirty="0" smtClean="0"/>
                        <a:t>(String, Class[])</a:t>
                      </a:r>
                    </a:p>
                    <a:p>
                      <a:r>
                        <a:rPr lang="en-US" sz="1600" dirty="0" err="1" smtClean="0"/>
                        <a:t>getDeclaredMethod</a:t>
                      </a:r>
                      <a:r>
                        <a:rPr lang="en-US" sz="1600" dirty="0" smtClean="0"/>
                        <a:t>(String,</a:t>
                      </a:r>
                      <a:r>
                        <a:rPr lang="en-US" sz="1600" baseline="0" dirty="0" smtClean="0"/>
                        <a:t> Class[])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</a:t>
                      </a:r>
                      <a:r>
                        <a:rPr lang="en-US" sz="1600" baseline="0" dirty="0" smtClean="0"/>
                        <a:t> of the given name and signature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getFields</a:t>
                      </a:r>
                      <a:r>
                        <a:rPr lang="en-US" sz="1600" dirty="0" smtClean="0"/>
                        <a:t>()</a:t>
                      </a:r>
                    </a:p>
                    <a:p>
                      <a:r>
                        <a:rPr lang="en-US" sz="1600" dirty="0" err="1" smtClean="0"/>
                        <a:t>getDeclaredFields</a:t>
                      </a:r>
                      <a:r>
                        <a:rPr lang="en-US" sz="1600" dirty="0" smtClean="0"/>
                        <a:t>()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fields of the given</a:t>
                      </a:r>
                      <a:r>
                        <a:rPr lang="en-US" sz="1600" baseline="0" dirty="0" smtClean="0"/>
                        <a:t> reference type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getField</a:t>
                      </a:r>
                      <a:r>
                        <a:rPr lang="en-US" sz="1600" dirty="0" smtClean="0"/>
                        <a:t>(String)</a:t>
                      </a:r>
                    </a:p>
                    <a:p>
                      <a:r>
                        <a:rPr lang="en-US" sz="1600" dirty="0" err="1" smtClean="0"/>
                        <a:t>getDeclaredField</a:t>
                      </a:r>
                      <a:r>
                        <a:rPr lang="en-US" sz="1600" dirty="0" smtClean="0"/>
                        <a:t>(String)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field of the given name</a:t>
                      </a:r>
                      <a:endParaRPr lang="pl-PL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27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Reflection – sample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980728"/>
            <a:ext cx="85689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public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public </a:t>
            </a:r>
            <a:r>
              <a:rPr lang="en-US" sz="1600" b="1" u="sng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field;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 </a:t>
            </a:r>
            <a:r>
              <a:rPr lang="en-US" sz="1600" b="1" u="sng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b="1" u="sng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staticField</a:t>
            </a: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sz="1600" b="1" u="sng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public </a:t>
            </a:r>
            <a:r>
              <a:rPr lang="en-US" sz="1600" b="1" u="sng" dirty="0">
                <a:solidFill>
                  <a:srgbClr val="00B050"/>
                </a:solidFill>
                <a:latin typeface="Consolas" panose="020B0609020204030204" pitchFamily="49" charset="0"/>
              </a:rPr>
              <a:t>String method()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en-US" sz="1600" b="1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 </a:t>
            </a:r>
            <a:r>
              <a:rPr lang="en-US" sz="1600" b="1" u="sng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b="1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b="1" u="sng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1600" b="1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b="1" u="sng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b="1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a)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...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private String </a:t>
            </a:r>
            <a:r>
              <a:rPr lang="en-US" sz="1600" b="1" u="sng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privateMethod</a:t>
            </a:r>
            <a:r>
              <a:rPr lang="en-US" sz="1600" b="1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	...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 </a:t>
            </a:r>
            <a:r>
              <a:rPr lang="en-US" sz="1600" b="1" u="sng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InnerClass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880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Reflection – sample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37054"/>
            <a:ext cx="84969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try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Method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u="sng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MyClass.class.getMethod</a:t>
            </a:r>
            <a:r>
              <a:rPr lang="en-US" sz="1600" b="1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("method");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catch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NoSuchMethodException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ex)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ex.printStackTrace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23528" y="3413318"/>
            <a:ext cx="84969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try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Field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field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u="sng" dirty="0" err="1">
                <a:solidFill>
                  <a:srgbClr val="00B050"/>
                </a:solidFill>
                <a:latin typeface="Consolas" panose="020B0609020204030204" pitchFamily="49" charset="0"/>
              </a:rPr>
              <a:t>MyClass.class.getDeclaredField</a:t>
            </a:r>
            <a:r>
              <a:rPr lang="en-US" sz="1600" b="1" u="sng" dirty="0">
                <a:solidFill>
                  <a:srgbClr val="00B050"/>
                </a:solidFill>
                <a:latin typeface="Consolas" panose="020B0609020204030204" pitchFamily="49" charset="0"/>
              </a:rPr>
              <a:t>("</a:t>
            </a:r>
            <a:r>
              <a:rPr lang="en-US" sz="1600" b="1" u="sng" dirty="0" err="1">
                <a:solidFill>
                  <a:srgbClr val="00B050"/>
                </a:solidFill>
                <a:latin typeface="Consolas" panose="020B0609020204030204" pitchFamily="49" charset="0"/>
              </a:rPr>
              <a:t>staticField</a:t>
            </a:r>
            <a:r>
              <a:rPr lang="en-US" sz="1600" b="1" u="sng" dirty="0">
                <a:solidFill>
                  <a:srgbClr val="00B050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catch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NoSuchFieldException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ex)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ex.printStackTrace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73840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Reflection – sample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196752"/>
            <a:ext cx="84969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Class&lt;?&gt;[] classes = </a:t>
            </a:r>
            <a:r>
              <a:rPr lang="en-US" sz="1600" b="1" u="sng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MyClass.class.getDeclaredClasses</a:t>
            </a: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try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Method m = </a:t>
            </a:r>
            <a:r>
              <a:rPr lang="en-US" sz="1600" b="1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MyClass.class.getDeclaredMethod</a:t>
            </a:r>
            <a:r>
              <a:rPr lang="en-US" sz="16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("</a:t>
            </a:r>
            <a:r>
              <a:rPr lang="en-US" sz="1600" b="1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privateMethod</a:t>
            </a:r>
            <a:r>
              <a:rPr lang="en-US" sz="16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m.getName</a:t>
            </a:r>
            <a:r>
              <a:rPr lang="en-US" sz="16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catch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NoSuchMethodException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ex)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ex.printStackTrace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74071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Accessing non-public members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57476" y="2708920"/>
            <a:ext cx="8496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try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Constructor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&lt;?&gt; constructor =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MyClass.class.getConstructor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instance = (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constructor.newInstance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Method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m = </a:t>
            </a:r>
            <a:r>
              <a:rPr lang="en-US" sz="1300" b="1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MyClass.class.getDeclaredMethod</a:t>
            </a:r>
            <a:r>
              <a:rPr lang="en-US" sz="13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("</a:t>
            </a:r>
            <a:r>
              <a:rPr lang="en-US" sz="1300" b="1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privateMethod</a:t>
            </a:r>
            <a:r>
              <a:rPr lang="en-US" sz="13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m.getName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b="1" u="sng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m.setAccessible</a:t>
            </a:r>
            <a:r>
              <a:rPr lang="en-US" sz="1300" b="1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(true</a:t>
            </a:r>
            <a:r>
              <a:rPr lang="en-US" sz="1300" b="1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r>
              <a:rPr lang="en-US" sz="13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SWITCHES OFF PROTECTION MECHANISM</a:t>
            </a:r>
            <a:endParaRPr lang="en-US" sz="1300" b="1" u="sng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m.invoke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(instance);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catch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InstantiationException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ex) 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ex.printStackTrace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catch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NoSuchMethodException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ex) 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ex.printStackTrace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catch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InvocationTargetException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ex)  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ex.printStackTrace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catch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IllegalAccessException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ex) 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ex.printStackTrace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57476" y="923236"/>
            <a:ext cx="8496944" cy="156966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Reflection enables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bypassing protection mechanism built-in Java 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language</a:t>
            </a:r>
          </a:p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feature is most commonly used for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accessing non-public API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some external library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unit tests 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to verify </a:t>
            </a:r>
            <a:r>
              <a:rPr lang="en-US" altLang="ja-JP" sz="16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behaviour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members we do not want to publish</a:t>
            </a:r>
          </a:p>
        </p:txBody>
      </p:sp>
    </p:spTree>
    <p:extLst>
      <p:ext uri="{BB962C8B-B14F-4D97-AF65-F5344CB8AC3E}">
        <p14:creationId xmlns:p14="http://schemas.microsoft.com/office/powerpoint/2010/main" val="372158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Reflection and parametrized types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57476" y="2636912"/>
            <a:ext cx="84969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public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class Container&lt;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private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final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_value;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public Container(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Class&lt;</a:t>
            </a:r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TType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&gt; c, Class&lt;?&gt;[] </a:t>
            </a:r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parameterTypes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, Object[] 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parameters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throws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NoSuchMethodException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InvocationTargetException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IllegalAccessException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InstantiationException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Constructor&lt;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TType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 constructor = </a:t>
            </a:r>
            <a:r>
              <a:rPr lang="en-US" sz="1400" b="1" u="sng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c.getConstructor</a:t>
            </a:r>
            <a:r>
              <a:rPr lang="en-US" sz="1400" b="1" u="sng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b="1" u="sng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parameterTypes</a:t>
            </a:r>
            <a:r>
              <a:rPr lang="en-US" sz="1400" b="1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_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value = </a:t>
            </a:r>
            <a:r>
              <a:rPr lang="en-US" sz="1400" b="1" u="sng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constructor.newInstance</a:t>
            </a:r>
            <a:r>
              <a:rPr lang="en-US" sz="1400" b="1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(parameters);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57476" y="923236"/>
            <a:ext cx="8496944" cy="156966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Reflection also enables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bypassing constraints of parametrized – i.e. generic types</a:t>
            </a:r>
          </a:p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instance Java –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unlike Microsoft C#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en-US" altLang="ja-JP" sz="1600" b="1" u="sng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does not support </a:t>
            </a:r>
            <a:r>
              <a:rPr lang="en-US" altLang="ja-JP" sz="1600" b="1" i="1" u="sng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 </a:t>
            </a:r>
            <a:r>
              <a:rPr lang="en-US" altLang="ja-JP" sz="1600" b="1" i="1" u="sng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TType</a:t>
            </a:r>
            <a:r>
              <a:rPr lang="en-US" altLang="ja-JP" sz="1600" b="1" i="1" u="sng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i.e. instantiating generic type</a:t>
            </a:r>
          </a:p>
        </p:txBody>
      </p:sp>
    </p:spTree>
    <p:extLst>
      <p:ext uri="{BB962C8B-B14F-4D97-AF65-F5344CB8AC3E}">
        <p14:creationId xmlns:p14="http://schemas.microsoft.com/office/powerpoint/2010/main" val="297928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Reflection and generics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57476" y="3645024"/>
            <a:ext cx="849694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TType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private </a:t>
            </a:r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TType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data;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private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TType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next;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public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Node(</a:t>
            </a:r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TType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TType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next)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data;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next;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public </a:t>
            </a:r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TType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return data;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57476" y="923236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Java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generic types are erased during compilation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57476" y="1628800"/>
            <a:ext cx="8496944" cy="1938992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i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“During </a:t>
            </a:r>
            <a:r>
              <a:rPr lang="en-US" altLang="ja-JP" sz="16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type erasure process, the </a:t>
            </a:r>
            <a:r>
              <a:rPr lang="en-US" altLang="ja-JP" sz="16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compiler erases all type parameters and replaces each </a:t>
            </a:r>
            <a:r>
              <a:rPr lang="en-US" altLang="ja-JP" sz="1600" b="1" i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b="1" i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i="1" u="sng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its </a:t>
            </a:r>
            <a:r>
              <a:rPr lang="en-US" altLang="ja-JP" sz="1600" b="1" i="1" u="sng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first bound if the type parameter is bounded</a:t>
            </a:r>
            <a:r>
              <a:rPr lang="en-US" altLang="ja-JP" sz="16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or </a:t>
            </a:r>
            <a:endParaRPr lang="en-US" altLang="ja-JP" sz="1600" b="1" i="1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b="1" i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i="1" u="sng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 </a:t>
            </a:r>
            <a:r>
              <a:rPr lang="en-US" altLang="ja-JP" sz="1600" b="1" i="1" u="sng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the type parameter is unbounded</a:t>
            </a:r>
            <a:r>
              <a:rPr lang="en-US" altLang="ja-JP" sz="1600" i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.”</a:t>
            </a:r>
          </a:p>
          <a:p>
            <a:pPr algn="r"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Oracle Java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11417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Reflection and generics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57476" y="2060848"/>
            <a:ext cx="849694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private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next;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public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Node(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next)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data;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next;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public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return data;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57476" y="923236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Since </a:t>
            </a:r>
            <a:r>
              <a:rPr lang="en-US" altLang="ja-JP" sz="1600" b="1" u="sng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TType</a:t>
            </a:r>
            <a:r>
              <a:rPr lang="en-US" altLang="ja-JP" sz="1600" b="1" u="sng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unbounded 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i.e. not constrained e.g. with extends – </a:t>
            </a:r>
            <a:r>
              <a:rPr lang="en-US" altLang="ja-JP" sz="16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TType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occurrences are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replaced with </a:t>
            </a:r>
            <a:r>
              <a:rPr lang="en-US" altLang="ja-JP" sz="1600" b="1" dirty="0" err="1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java.lang.Object</a:t>
            </a:r>
            <a:endParaRPr lang="en-US" altLang="ja-JP" sz="1600" b="1" dirty="0" smtClean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68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Reflection and generics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57476" y="980728"/>
            <a:ext cx="47185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en-US" sz="12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Ttype</a:t>
            </a:r>
            <a:r>
              <a:rPr lang="en-US" sz="12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extends Comparable&lt;</a:t>
            </a:r>
            <a:r>
              <a:rPr lang="en-US" sz="12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TType</a:t>
            </a:r>
            <a:r>
              <a:rPr lang="en-US" sz="12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&gt;&gt;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private </a:t>
            </a:r>
            <a:r>
              <a:rPr lang="en-US" sz="12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TType</a:t>
            </a:r>
            <a:r>
              <a:rPr lang="en-US" sz="12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data;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private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Node&lt;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TType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public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Node(</a:t>
            </a:r>
            <a:r>
              <a:rPr lang="en-US" sz="12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TType</a:t>
            </a:r>
            <a:r>
              <a:rPr lang="en-US" sz="12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Node&lt;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TType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next)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data;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this.next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next;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public </a:t>
            </a:r>
            <a:r>
              <a:rPr lang="en-US" sz="12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TType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 return data;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4572000" y="3068960"/>
            <a:ext cx="45365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Generic parameter has been replaced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with </a:t>
            </a:r>
            <a:r>
              <a:rPr lang="en-US" sz="1600" b="1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Comparable</a:t>
            </a:r>
            <a:endParaRPr lang="en-US" sz="1600" b="1" u="sng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public class Node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private </a:t>
            </a:r>
            <a:r>
              <a:rPr lang="en-US" sz="12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Comparable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data;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private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public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Node(</a:t>
            </a:r>
            <a:r>
              <a:rPr lang="en-US" sz="12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Comparable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next)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data;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this.next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next;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public </a:t>
            </a:r>
            <a:r>
              <a:rPr lang="en-US" sz="12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Comparable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 return data;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5239916" y="970618"/>
            <a:ext cx="3438048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u="sng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case </a:t>
            </a:r>
            <a:r>
              <a:rPr lang="en-US" altLang="ja-JP" sz="1600" b="1" u="sng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TType</a:t>
            </a:r>
            <a:r>
              <a:rPr lang="en-US" altLang="ja-JP" sz="1600" b="1" u="sng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bounded with Comparable&lt;</a:t>
            </a:r>
            <a:r>
              <a:rPr lang="en-US" altLang="ja-JP" sz="1600" b="1" u="sng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TType</a:t>
            </a:r>
            <a:r>
              <a:rPr lang="en-US" altLang="ja-JP" sz="1600" b="1" u="sng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en-US" altLang="ja-JP" sz="16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78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Reflection and generics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51012" y="1124744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appears however that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all information about generics is erased from the bytecode during compilation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35008" y="2420888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During run-time we can get quite much info about generic types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case we use reflection methods introduced together with generics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i.e. since Java 1.5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40336" y="4150637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But 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is some limitation 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we can get much information, but only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generic parameter is replaced with actual type during compile-time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not during 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304664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Java Virtual Machine and bytecode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836712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– </a:t>
            </a:r>
            <a:r>
              <a:rPr lang="en-US" altLang="ja-JP" sz="1600" b="1" u="sng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unlike natively compiled languages 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is an </a:t>
            </a:r>
            <a:r>
              <a:rPr lang="en-US" altLang="ja-JP" sz="1600" b="1" u="sng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interpreted language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ompiler generates </a:t>
            </a:r>
            <a:r>
              <a:rPr lang="en-US" altLang="ja-JP" sz="1600" b="1" u="sng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bytecode which is further interpreted by virtual machine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36224" y="2204864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Interpreting executed code by runtime enables so called 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dynamic programming 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i.e. </a:t>
            </a:r>
            <a:r>
              <a:rPr lang="en-US" altLang="ja-JP" sz="1600" b="1" u="sng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shaping program execution during runtime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23528" y="3212976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Dynamic programming in Java is enabled by </a:t>
            </a:r>
            <a:r>
              <a:rPr lang="en-US" altLang="ja-JP" sz="1600" b="1" u="sng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mechanism of reflection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313324" y="3789040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Reflection enables </a:t>
            </a:r>
            <a:r>
              <a:rPr lang="en-US" altLang="ja-JP" sz="1600" b="1" u="sng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turning meta-data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i.e.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about data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u="sng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into regular data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322472" y="4739660"/>
            <a:ext cx="8496944" cy="156966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Meta-data is often referred as </a:t>
            </a:r>
            <a:r>
              <a:rPr lang="en-US" altLang="ja-JP" sz="1600" b="1" u="sng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non-first-class object/citizen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i.e. </a:t>
            </a:r>
            <a:r>
              <a:rPr lang="en-US" altLang="ja-JP" sz="1600" b="1" u="sng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 which cannot be processed by the program</a:t>
            </a:r>
          </a:p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concept of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first-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second-class objects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was authored by </a:t>
            </a:r>
            <a:r>
              <a:rPr lang="en-US" altLang="ja-JP" sz="16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Christoper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Strachey in 1960s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Reflection and generics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467544" y="1052736"/>
            <a:ext cx="209843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Pair&lt;S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T&gt; 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first;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T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last;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...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1763688" y="2060848"/>
            <a:ext cx="6984776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Test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private Pair&lt;String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, String&gt; </a:t>
            </a:r>
            <a:r>
              <a:rPr lang="en-US" sz="13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pair 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= new </a:t>
            </a:r>
            <a:r>
              <a:rPr lang="en-US" sz="13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Pair&lt;</a:t>
            </a:r>
            <a:r>
              <a:rPr lang="en-US" sz="13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String,String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&gt;("A", "B");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Test()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...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Type type1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3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this.getClass</a:t>
            </a:r>
            <a:r>
              <a:rPr lang="en-US" sz="13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       .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getDeclaredField</a:t>
            </a:r>
            <a:r>
              <a:rPr lang="en-US" sz="13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("pair")</a:t>
            </a:r>
          </a:p>
          <a:p>
            <a:r>
              <a:rPr lang="en-US" sz="13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        .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getGenericType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("pair type: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" +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type1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Type type2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3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this.pair</a:t>
            </a:r>
            <a:endParaRPr lang="en-US" sz="1300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       .</a:t>
            </a:r>
            <a:r>
              <a:rPr lang="en-US" sz="13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getClass</a:t>
            </a:r>
            <a:r>
              <a:rPr lang="en-US" sz="13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       .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getDeclaredField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("first</a:t>
            </a:r>
            <a:r>
              <a:rPr lang="en-US" sz="13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       .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getGenericType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("first type: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" +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type2);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...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3343964" y="5708000"/>
            <a:ext cx="5434548" cy="49244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pair type: Pair&lt;</a:t>
            </a:r>
            <a:r>
              <a:rPr lang="en-US" sz="13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java.lang.String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java.lang.String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sz="1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irst type: 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endParaRPr lang="en-US" sz="13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2483768" y="980728"/>
            <a:ext cx="62947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Actual types replacing generic parameters in field “pair” are specified during compile-time</a:t>
            </a:r>
          </a:p>
        </p:txBody>
      </p:sp>
    </p:spTree>
    <p:extLst>
      <p:ext uri="{BB962C8B-B14F-4D97-AF65-F5344CB8AC3E}">
        <p14:creationId xmlns:p14="http://schemas.microsoft.com/office/powerpoint/2010/main" val="276148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Reflection and generics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179512" y="836712"/>
            <a:ext cx="878497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Test {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void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showParameterTypeInfo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(Object o)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Class c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o.getClass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Type superclass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sz="13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.getGenericSuperclass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("class of object: " + c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+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"\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nsuperclass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of object:"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superclass);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Test()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...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Pair&lt;String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Integer&gt;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pair1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new </a:t>
            </a:r>
            <a:r>
              <a:rPr lang="en-US" sz="13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Pair&lt;String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, Integer&gt;("a", 10</a:t>
            </a:r>
            <a:r>
              <a:rPr lang="en-US" sz="13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); // generic type</a:t>
            </a:r>
          </a:p>
          <a:p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                                                                     // instance</a:t>
            </a:r>
            <a:endParaRPr lang="en-US" sz="13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showParameterTypeInfo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(pair1);</a:t>
            </a: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below minor modification but having much impact on information about type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// curly brackets </a:t>
            </a:r>
            <a:r>
              <a:rPr lang="en-US" sz="13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denote anonymous class which inherits from</a:t>
            </a:r>
            <a:r>
              <a:rPr lang="en-US" sz="13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// </a:t>
            </a:r>
            <a:r>
              <a:rPr lang="en-US" sz="13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Pair&lt;String, Integer&gt;</a:t>
            </a:r>
            <a:r>
              <a:rPr lang="en-US" sz="13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and therefore generic parameters are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// replace with concrete types during compile-time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Pair&lt;String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Integer&gt;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pair2 = </a:t>
            </a:r>
            <a:r>
              <a:rPr lang="en-US" sz="13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new Pair&lt;String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, Integer&gt;("a", 10) </a:t>
            </a:r>
            <a:r>
              <a:rPr lang="en-US" sz="13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{}; // creates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                                                   // anonymous type</a:t>
            </a:r>
            <a:endParaRPr lang="en-US" sz="13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showParameterTypeInfo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(pair2);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2915816" y="5416768"/>
            <a:ext cx="6048672" cy="89255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class of object: class </a:t>
            </a:r>
            <a:r>
              <a:rPr lang="en-US" sz="1300" b="1" u="sng" dirty="0" smtClean="0">
                <a:solidFill>
                  <a:srgbClr val="92D050"/>
                </a:solidFill>
                <a:latin typeface="Consolas" panose="020B0609020204030204" pitchFamily="49" charset="0"/>
              </a:rPr>
              <a:t>Pair</a:t>
            </a:r>
            <a:endParaRPr lang="en-US" sz="1300" b="1" u="sng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1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uperclass of object: </a:t>
            </a:r>
            <a:r>
              <a:rPr lang="en-US" sz="1300" b="1" u="sng" dirty="0" smtClean="0">
                <a:solidFill>
                  <a:srgbClr val="92D050"/>
                </a:solidFill>
                <a:latin typeface="Consolas" panose="020B0609020204030204" pitchFamily="49" charset="0"/>
              </a:rPr>
              <a:t>class </a:t>
            </a:r>
            <a:r>
              <a:rPr lang="en-US" sz="1300" b="1" u="sng" dirty="0" err="1">
                <a:solidFill>
                  <a:srgbClr val="92D050"/>
                </a:solidFill>
                <a:latin typeface="Consolas" panose="020B0609020204030204" pitchFamily="49" charset="0"/>
              </a:rPr>
              <a:t>java.lang.Object</a:t>
            </a:r>
            <a:endParaRPr lang="en-US" sz="1300" b="1" u="sng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sz="1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lass of object: class </a:t>
            </a:r>
            <a:r>
              <a:rPr lang="en-US" sz="1300" b="1" u="sng" dirty="0" smtClean="0">
                <a:solidFill>
                  <a:srgbClr val="FFFF00"/>
                </a:solidFill>
                <a:latin typeface="Consolas" panose="020B0609020204030204" pitchFamily="49" charset="0"/>
              </a:rPr>
              <a:t>Test$1</a:t>
            </a:r>
            <a:endParaRPr lang="en-US" sz="1300" b="1" u="sng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1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uperclass of object: </a:t>
            </a:r>
            <a:r>
              <a:rPr lang="en-US" sz="1300" b="1" u="sng" dirty="0" smtClean="0">
                <a:solidFill>
                  <a:srgbClr val="FFFF00"/>
                </a:solidFill>
                <a:latin typeface="Consolas" panose="020B0609020204030204" pitchFamily="49" charset="0"/>
              </a:rPr>
              <a:t>Pair&lt;</a:t>
            </a:r>
            <a:r>
              <a:rPr lang="en-US" sz="1300" b="1" u="sng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java.lang.String</a:t>
            </a:r>
            <a:r>
              <a:rPr lang="en-US" sz="1300" b="1" u="sng" dirty="0" smtClean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1300" b="1" u="sng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java.lang.Integer</a:t>
            </a:r>
            <a:r>
              <a:rPr lang="en-US" sz="1300" b="1" u="sng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</a:t>
            </a:r>
            <a:r>
              <a:rPr lang="en-US" sz="1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083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java.lang.Class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&lt;</a:t>
            </a:r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TClass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 extends Class&lt;</a:t>
            </a:r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TClass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&gt;&gt;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58300" y="1011888"/>
            <a:ext cx="8469068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 </a:t>
            </a:r>
            <a:r>
              <a:rPr lang="en-US" altLang="ja-JP" sz="16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java.lang.Object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defines method </a:t>
            </a:r>
            <a:r>
              <a:rPr lang="en-US" altLang="ja-JP" sz="16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getClass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returning class of the object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58300" y="2165955"/>
            <a:ext cx="8469068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class – i.e. reference type – in Java is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represented by single </a:t>
            </a:r>
            <a:r>
              <a:rPr lang="en-US" altLang="ja-JP" sz="16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java.lang.Class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ja-JP" sz="16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TClass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extends Class&lt;</a:t>
            </a:r>
            <a:r>
              <a:rPr lang="en-US" altLang="ja-JP" sz="16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TClass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&gt;&gt; object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302770"/>
              </p:ext>
            </p:extLst>
          </p:nvPr>
        </p:nvGraphicFramePr>
        <p:xfrm>
          <a:off x="342296" y="4509120"/>
          <a:ext cx="849004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59697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getSuperClass</a:t>
                      </a:r>
                      <a:r>
                        <a:rPr lang="en-US" dirty="0" smtClean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base class/super class for the given reference type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getInterfaces</a:t>
                      </a:r>
                      <a:r>
                        <a:rPr lang="en-US" dirty="0" smtClean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interfaces implemented/extended</a:t>
                      </a:r>
                      <a:r>
                        <a:rPr lang="en-US" baseline="0" dirty="0" smtClean="0"/>
                        <a:t> by the given class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newInstance</a:t>
                      </a:r>
                      <a:r>
                        <a:rPr lang="en-US" dirty="0" smtClean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instance of</a:t>
                      </a:r>
                      <a:r>
                        <a:rPr lang="en-US" baseline="0" dirty="0" smtClean="0"/>
                        <a:t> the given class</a:t>
                      </a:r>
                      <a:r>
                        <a:rPr lang="en-US" dirty="0" smtClean="0"/>
                        <a:t>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requires default </a:t>
                      </a:r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parameterless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constructor</a:t>
                      </a:r>
                      <a:r>
                        <a:rPr lang="en-US" dirty="0" smtClean="0"/>
                        <a:t>)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pole tekstowe 7"/>
          <p:cNvSpPr txBox="1"/>
          <p:nvPr/>
        </p:nvSpPr>
        <p:spPr>
          <a:xfrm>
            <a:off x="358300" y="3390091"/>
            <a:ext cx="8469068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regular == operator (i.e. compare reference values)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compare objects representing types of different objects</a:t>
            </a:r>
          </a:p>
        </p:txBody>
      </p:sp>
    </p:spTree>
    <p:extLst>
      <p:ext uri="{BB962C8B-B14F-4D97-AF65-F5344CB8AC3E}">
        <p14:creationId xmlns:p14="http://schemas.microsoft.com/office/powerpoint/2010/main" val="27544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java.lang.Class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&lt;</a:t>
            </a:r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TClass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 extends Class&lt;</a:t>
            </a:r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TClass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&gt;&gt;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30424" y="1126301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</a:t>
            </a:r>
            <a:r>
              <a:rPr lang="en-US" altLang="ja-JP" sz="16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Class.forName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(&lt;fully-qualified-class-name&gt;) 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enables us to get instance of the given class –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requested class is loaded by class loader if it has not been loaded yet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20552" y="2492896"/>
            <a:ext cx="8496944" cy="156966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Alternatively – </a:t>
            </a:r>
            <a:r>
              <a:rPr lang="en-US" altLang="ja-JP" sz="1600" b="1" u="sng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more safely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we could use 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static field “class” which is provided by each class</a:t>
            </a:r>
          </a:p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Field “class” refers to </a:t>
            </a:r>
            <a:r>
              <a:rPr lang="en-US" altLang="ja-JP" sz="16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java.lang.Class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ja-JP" sz="16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TType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instance representing the given class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28232" y="4263479"/>
            <a:ext cx="8496944" cy="461665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 load </a:t>
            </a:r>
            <a:r>
              <a:rPr lang="en-US" altLang="ja-JP" sz="1600" b="1" u="sng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static block is invoked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which initializes class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23528" y="4964975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Wrapper classes for primitive types 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i.e. Integer, Long, Double apart from “class” static field provide 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static field “TYPE” representing primitive corresponding types</a:t>
            </a:r>
          </a:p>
        </p:txBody>
      </p:sp>
    </p:spTree>
    <p:extLst>
      <p:ext uri="{BB962C8B-B14F-4D97-AF65-F5344CB8AC3E}">
        <p14:creationId xmlns:p14="http://schemas.microsoft.com/office/powerpoint/2010/main" val="324286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java.lang.Class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&lt;</a:t>
            </a:r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TClass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 extends Class&lt;</a:t>
            </a:r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TClass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&gt;&gt;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9532" y="1124744"/>
            <a:ext cx="84609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Class c1 = </a:t>
            </a:r>
            <a:r>
              <a:rPr lang="en-US" sz="1600" b="1" u="sng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Class.forName</a:t>
            </a:r>
            <a:r>
              <a:rPr lang="en-US" sz="1600" b="1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("</a:t>
            </a:r>
            <a:r>
              <a:rPr lang="en-US" sz="1600" b="1" u="sng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MyClass</a:t>
            </a:r>
            <a:r>
              <a:rPr lang="en-US" sz="1600" b="1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Class&lt;</a:t>
            </a:r>
            <a:r>
              <a:rPr lang="en-US" sz="1600" b="1" u="sng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MyClass</a:t>
            </a:r>
            <a:r>
              <a:rPr lang="en-US" sz="1600" b="1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&gt; c2 = </a:t>
            </a:r>
            <a:r>
              <a:rPr lang="en-US" sz="1600" b="1" u="sng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MyClass.class</a:t>
            </a:r>
            <a:r>
              <a:rPr lang="en-US" sz="1600" b="1" u="sng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  <a:endParaRPr lang="en-US" sz="1600" b="1" u="sng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 { // static block run on class load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...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u="sng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Class&lt;Integer&gt; </a:t>
            </a:r>
            <a:r>
              <a:rPr lang="en-US" sz="1600" b="1" u="sng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wrapperClass</a:t>
            </a:r>
            <a:r>
              <a:rPr lang="en-US" sz="1600" b="1" u="sng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u="sng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Integer.class</a:t>
            </a:r>
            <a:r>
              <a:rPr lang="en-US" sz="1600" b="1" u="sng" dirty="0" smtClean="0">
                <a:solidFill>
                  <a:srgbClr val="00B0F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b="1" u="sng" dirty="0" smtClean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sz="1600" b="1" u="sng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Class&lt;Integer&gt; </a:t>
            </a:r>
            <a:r>
              <a:rPr lang="en-US" sz="1600" b="1" u="sng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primitiveType</a:t>
            </a:r>
            <a:r>
              <a:rPr lang="en-US" sz="1600" b="1" u="sng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u="sng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Integer.TYPE</a:t>
            </a:r>
            <a:r>
              <a:rPr lang="en-US" sz="1600" b="1" u="sng" dirty="0" smtClean="0">
                <a:solidFill>
                  <a:srgbClr val="00B0F0"/>
                </a:solidFill>
                <a:latin typeface="Consolas" panose="020B0609020204030204" pitchFamily="49" charset="0"/>
              </a:rPr>
              <a:t>;</a:t>
            </a:r>
            <a:endParaRPr lang="en-US" sz="1600" b="1" u="sng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33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java.lang.Class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&lt;</a:t>
            </a:r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TClass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 extends Class&lt;</a:t>
            </a:r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TClass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&gt;&gt;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11816" y="1412776"/>
            <a:ext cx="856895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Class c1 = </a:t>
            </a:r>
            <a:r>
              <a:rPr lang="en-US" sz="1600" b="1" u="sng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Class.forName</a:t>
            </a:r>
            <a:r>
              <a:rPr lang="en-US" sz="1600" b="1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("</a:t>
            </a:r>
            <a:r>
              <a:rPr lang="en-US" sz="1600" b="1" u="sng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MyClass</a:t>
            </a:r>
            <a:r>
              <a:rPr lang="en-US" sz="1600" b="1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"); </a:t>
            </a:r>
            <a:r>
              <a:rPr lang="en-US" sz="1600" b="1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default empty package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instance1 = </a:t>
            </a:r>
            <a:r>
              <a:rPr lang="en-US" sz="1600" b="1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600" b="1" u="sng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MyClass</a:t>
            </a:r>
            <a:r>
              <a:rPr lang="en-US" sz="1600" b="1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)c1.newInstance();</a:t>
            </a:r>
          </a:p>
          <a:p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Class c2 = </a:t>
            </a:r>
            <a:r>
              <a:rPr lang="en-US" sz="1600" b="1" u="sng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MyClass.class</a:t>
            </a: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instance2 = </a:t>
            </a: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b="1" u="sng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MyClass</a:t>
            </a: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)c2.newInstance();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 (</a:t>
            </a:r>
            <a:r>
              <a:rPr lang="en-US" sz="1600" b="1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c1 == c2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("c1 and c2 refer to the same object");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52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Reflection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30424" y="1011888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Reflection is built-in mechanism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provided by </a:t>
            </a:r>
            <a:r>
              <a:rPr lang="en-US" altLang="ja-JP" sz="1600" b="1" u="sng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Core Reflection API 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composed of classes in package </a:t>
            </a:r>
            <a:r>
              <a:rPr lang="en-US" altLang="ja-JP" sz="16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java.lang.reflect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class </a:t>
            </a:r>
            <a:r>
              <a:rPr lang="en-US" altLang="ja-JP" sz="16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java.lang.Class</a:t>
            </a:r>
            <a:endParaRPr lang="en-US" altLang="ja-JP" sz="1600" b="1" dirty="0" smtClean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38888" y="2276872"/>
            <a:ext cx="8496944" cy="3785652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Reflection enables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getting information about features of a class, a method or a field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ja-JP" sz="1600" b="1" dirty="0" smtClean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perating on a field of an object or class (static) 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i.e. reading or modifying its value –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 its name passed as a String value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ja-JP" sz="16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alling methods of an object or class (static) by passing their names as String values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ja-JP" sz="1600" b="1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reating instances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class represented by </a:t>
            </a:r>
            <a:r>
              <a:rPr lang="en-US" altLang="ja-JP" sz="16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java.lang.Class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instance</a:t>
            </a:r>
          </a:p>
        </p:txBody>
      </p:sp>
    </p:spTree>
    <p:extLst>
      <p:ext uri="{BB962C8B-B14F-4D97-AF65-F5344CB8AC3E}">
        <p14:creationId xmlns:p14="http://schemas.microsoft.com/office/powerpoint/2010/main" val="335181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Reflection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66744" y="1196752"/>
            <a:ext cx="8496944" cy="156966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Without reflection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 for instance 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would not be able to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 a list of fields or methods implemented by the given reference type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list of parameters of the method 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30876" y="3064892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Class c = </a:t>
            </a:r>
            <a:r>
              <a:rPr lang="en-US" sz="1600" b="1" u="sng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MyClass.class</a:t>
            </a:r>
            <a:r>
              <a:rPr lang="en-US" sz="16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sz="1600" b="1" u="sng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instance = </a:t>
            </a:r>
            <a:r>
              <a:rPr lang="en-US" sz="1600" b="1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u="sng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MyClass</a:t>
            </a:r>
            <a:r>
              <a:rPr lang="en-US" sz="1600" b="1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600" b="1" u="sng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c.newInstance</a:t>
            </a:r>
            <a:r>
              <a:rPr lang="en-US" sz="1600" b="1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instance.field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"value";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Field[] fields = </a:t>
            </a:r>
            <a:r>
              <a:rPr lang="en-US" sz="1600" b="1" u="sng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instance.getDeclaredFields</a:t>
            </a: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Method[] methods = </a:t>
            </a:r>
            <a:r>
              <a:rPr lang="en-US" sz="1600" b="1" u="sng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instance.getDeclaredMethods</a:t>
            </a: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Field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field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u="sng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instance.getDeclaredField</a:t>
            </a:r>
            <a:r>
              <a:rPr lang="en-US" sz="1600" b="1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("field");</a:t>
            </a:r>
          </a:p>
          <a:p>
            <a:r>
              <a:rPr lang="en-US" sz="1600" b="1" u="sng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field.set</a:t>
            </a:r>
            <a:r>
              <a:rPr lang="en-US" sz="1600" b="1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(instance, "value");</a:t>
            </a:r>
          </a:p>
        </p:txBody>
      </p:sp>
    </p:spTree>
    <p:extLst>
      <p:ext uri="{BB962C8B-B14F-4D97-AF65-F5344CB8AC3E}">
        <p14:creationId xmlns:p14="http://schemas.microsoft.com/office/powerpoint/2010/main" val="303679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  <a:ea typeface="Verdana" pitchFamily="34" charset="0"/>
                <a:cs typeface="Verdana" pitchFamily="34" charset="0"/>
              </a:rPr>
              <a:t>j</a:t>
            </a:r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ava.lang.reflect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 package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41664"/>
              </p:ext>
            </p:extLst>
          </p:nvPr>
        </p:nvGraphicFramePr>
        <p:xfrm>
          <a:off x="395536" y="1196752"/>
          <a:ext cx="8352928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58326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Array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instantiating</a:t>
                      </a:r>
                      <a:r>
                        <a:rPr lang="en-US" baseline="0" dirty="0" smtClean="0"/>
                        <a:t> arrays, getting and setting arrays elements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getting</a:t>
                      </a:r>
                      <a:r>
                        <a:rPr lang="en-US" baseline="0" dirty="0" smtClean="0"/>
                        <a:t> information (meta-data) about given constructor of the reference type</a:t>
                      </a:r>
                    </a:p>
                    <a:p>
                      <a:r>
                        <a:rPr lang="en-US" baseline="0" dirty="0" smtClean="0"/>
                        <a:t>creating a reference type instance with the given constructor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getting information (meta-data) about</a:t>
                      </a:r>
                      <a:r>
                        <a:rPr lang="en-US" baseline="0" dirty="0" smtClean="0"/>
                        <a:t> given type of reference type</a:t>
                      </a:r>
                    </a:p>
                    <a:p>
                      <a:r>
                        <a:rPr lang="en-US" dirty="0" smtClean="0"/>
                        <a:t>getting field value for the object or class</a:t>
                      </a:r>
                      <a:r>
                        <a:rPr lang="en-US" baseline="0" dirty="0" smtClean="0"/>
                        <a:t> (static)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getting information (meta-data) about given</a:t>
                      </a:r>
                      <a:r>
                        <a:rPr lang="en-US" baseline="0" dirty="0" smtClean="0"/>
                        <a:t> method of reference  type – i.e. 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</a:rPr>
                        <a:t>signature of the method,</a:t>
                      </a:r>
                    </a:p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invoking method for object or class (static)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Modifier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represents modifier of reference type members (i.e.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private,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protected, public, package private</a:t>
                      </a:r>
                      <a:r>
                        <a:rPr lang="en-US" baseline="0" dirty="0" smtClean="0"/>
                        <a:t>)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5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2034</Words>
  <Application>Microsoft Office PowerPoint</Application>
  <PresentationFormat>Pokaz na ekranie (4:3)</PresentationFormat>
  <Paragraphs>366</Paragraphs>
  <Slides>21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2" baseType="lpstr">
      <vt:lpstr>Motyw pakietu Office</vt:lpstr>
      <vt:lpstr>Reflection in Java 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</dc:title>
  <dc:creator>Krzysztof</dc:creator>
  <cp:lastModifiedBy>edek</cp:lastModifiedBy>
  <cp:revision>394</cp:revision>
  <dcterms:created xsi:type="dcterms:W3CDTF">2014-11-19T15:38:20Z</dcterms:created>
  <dcterms:modified xsi:type="dcterms:W3CDTF">2016-11-29T12:04:18Z</dcterms:modified>
</cp:coreProperties>
</file>