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95" r:id="rId4"/>
    <p:sldId id="317" r:id="rId5"/>
    <p:sldId id="333" r:id="rId6"/>
    <p:sldId id="334" r:id="rId7"/>
    <p:sldId id="335" r:id="rId8"/>
    <p:sldId id="336" r:id="rId9"/>
    <p:sldId id="337" r:id="rId10"/>
    <p:sldId id="339" r:id="rId11"/>
    <p:sldId id="338" r:id="rId12"/>
    <p:sldId id="340" r:id="rId13"/>
    <p:sldId id="332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01.12.2017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FFC9-5507-4B32-BF04-DE80748B01D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02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FFC9-5507-4B32-BF04-DE80748B01D9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0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EF1-911E-4F52-B0DD-0F8591F80B8F}" type="datetime1">
              <a:rPr lang="pl-PL" smtClean="0"/>
              <a:t>01.12.2017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B9C9-DB98-4704-BFD0-176B136271D5}" type="datetime1">
              <a:rPr lang="pl-PL" smtClean="0"/>
              <a:t>01.12.2017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08CA-632D-452D-873F-C09365B76B14}" type="datetime1">
              <a:rPr lang="pl-PL" smtClean="0"/>
              <a:t>01.12.2017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752-07E6-4867-A4F7-16CACBB03F69}" type="datetime1">
              <a:rPr lang="pl-PL" smtClean="0"/>
              <a:t>01.12.2017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C9A3-89CE-4FB0-A08D-ECEA93D7CC4C}" type="datetime1">
              <a:rPr lang="pl-PL" smtClean="0"/>
              <a:t>01.12.2017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EF68-5C67-46A6-B7C7-FA5681EA5FEA}" type="datetime1">
              <a:rPr lang="pl-PL" smtClean="0"/>
              <a:t>01.12.2017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82-2624-4BA5-A971-A3CFA5A4DE6B}" type="datetime1">
              <a:rPr lang="pl-PL" smtClean="0"/>
              <a:t>01.12.2017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B73D-EA36-4917-84F5-A5ED0BD41602}" type="datetime1">
              <a:rPr lang="pl-PL" smtClean="0"/>
              <a:t>01.12.2017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4885-2A42-49D4-A9B6-6A21C217D984}" type="datetime1">
              <a:rPr lang="pl-PL" smtClean="0"/>
              <a:t>01.12.2017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947C-8EDF-485E-9D17-63132530998A}" type="datetime1">
              <a:rPr lang="pl-PL" smtClean="0"/>
              <a:t>01.12.2017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18A7-8E4E-4056-A7AA-DE44B43E56E0}" type="datetime1">
              <a:rPr lang="pl-PL" smtClean="0"/>
              <a:t>01.12.2017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C4D8-916E-4C2F-BFF0-2E29572CA842}" type="datetime1">
              <a:rPr lang="pl-PL" smtClean="0"/>
              <a:t>01.12.2017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bcel/" TargetMode="External"/><Relationship Id="rId2" Type="http://schemas.openxmlformats.org/officeDocument/2006/relationships/hyperlink" Target="http://jboss.com/products/javassis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Meta-data and annotations</a:t>
            </a:r>
            <a:endParaRPr lang="pl-PL" sz="36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@Documented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2422" y="101382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Meta-annotation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@Documented publishes information about annotation in documentation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generated by </a:t>
            </a:r>
            <a:r>
              <a:rPr lang="en-US" altLang="ja-JP" sz="1600" b="1" i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javadoc</a:t>
            </a:r>
            <a:endParaRPr lang="en-US" altLang="ja-JP" sz="1600" b="1" i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30424" y="2060848"/>
            <a:ext cx="4889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eu.glowacki.utp.annotations.documented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java.lang.annotation.Documented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@Documented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@interface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SampleDocumentedAnnotation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912822" y="3717032"/>
            <a:ext cx="48965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eu.glowacki.utp.annotations.documented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@author Edgar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Głowacki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SampleDocumentedAnnotation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NotDocumentedAnnotation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DocumentedClass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7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@Inherited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2422" y="941819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Meta-annotation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@Inherited mark the annotation to inherited by the subclasses of the decorated class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0424" y="1988840"/>
            <a:ext cx="4745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java.lang.annotation.Inherited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@Inherited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@Retention(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RetentionPolicy.RUNTIME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@interface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InheritedAnnotation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271192" y="3933056"/>
            <a:ext cx="4745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InheritedAnnotation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NotInheritedAnnotation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InheritedSampleBase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635896" y="5103296"/>
            <a:ext cx="460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InheritedSampleSubclass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extends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InheritedSampleBase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1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Built-in regular annotations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2422" y="112474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@Deprecated – given element is obsolete and should be no longer used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Usages of elements decorated with @Deprecated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reported by compiler as warning or error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89954" y="28529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ja-JP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SupressWarnings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supresses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reporting warnings by compiler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while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obsolete or protected API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94106" y="4221088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@Override – extends Java compiler capabilities with checking whether method overrides polymorphic method defined in superclass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Microsoft C# using ‘override’ keyword is obligatory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denoting overriding method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6981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@Override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9532" y="1124744"/>
            <a:ext cx="84609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Push extends </a:t>
            </a:r>
            <a:r>
              <a:rPr lang="en-US" sz="1400" dirty="0" err="1">
                <a:latin typeface="Consolas" panose="020B0609020204030204" pitchFamily="49" charset="0"/>
              </a:rPr>
              <a:t>JButton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public Dimension </a:t>
            </a:r>
            <a:r>
              <a:rPr lang="en-US" sz="14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getPrefferedSize</a:t>
            </a:r>
            <a:r>
              <a:rPr lang="en-US" sz="14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 ... </a:t>
            </a:r>
            <a:r>
              <a:rPr lang="en-US" sz="1400" dirty="0" smtClean="0">
                <a:latin typeface="Consolas" panose="020B0609020204030204" pitchFamily="49" charset="0"/>
              </a:rPr>
              <a:t>}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should be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getPreferredSize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 // double ‘r’ instead of double ‘f’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 // compiler does not report error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79768" y="3125867"/>
            <a:ext cx="8460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Push extends </a:t>
            </a:r>
            <a:r>
              <a:rPr lang="en-US" sz="1400" dirty="0" err="1">
                <a:latin typeface="Consolas" panose="020B0609020204030204" pitchFamily="49" charset="0"/>
              </a:rPr>
              <a:t>JButton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public </a:t>
            </a:r>
            <a:r>
              <a:rPr lang="en-US" sz="1400" dirty="0">
                <a:latin typeface="Consolas" panose="020B0609020204030204" pitchFamily="49" charset="0"/>
              </a:rPr>
              <a:t>Dimension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getPrefferedSize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{ ... </a:t>
            </a:r>
            <a:r>
              <a:rPr lang="en-US" sz="1400" dirty="0" smtClean="0">
                <a:latin typeface="Consolas" panose="020B0609020204030204" pitchFamily="49" charset="0"/>
              </a:rPr>
              <a:t>}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// compiler reports error since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// there is no method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// </a:t>
            </a:r>
            <a:r>
              <a:rPr lang="en-US" sz="1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getPrefferedSize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 in the base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// class to be overridden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Custom annotation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2422" y="1124744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&lt;access-modifier&gt; @interface &lt;annotation-name&gt; {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  &lt;type&gt; &lt;property&gt;();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  &lt;type&gt; &lt;property&gt;() default &lt;default-value&gt;;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ja-JP" sz="1600" b="1" dirty="0" smtClean="0">
              <a:solidFill>
                <a:srgbClr val="00B05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2422" y="3284984"/>
            <a:ext cx="8460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@interface </a:t>
            </a:r>
            <a:r>
              <a:rPr lang="en-US" sz="1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Description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  String text() default </a:t>
            </a:r>
            <a:r>
              <a:rPr lang="en-US" sz="1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"Missing Description";</a:t>
            </a:r>
            <a:endParaRPr 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version() default 1;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907704" y="4588318"/>
            <a:ext cx="4979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@Description(text="Vegetables",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version=2)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smtClean="0">
                <a:latin typeface="Consolas" panose="020B0609020204030204" pitchFamily="49" charset="0"/>
              </a:rPr>
              <a:t>Vegetables </a:t>
            </a:r>
            <a:r>
              <a:rPr lang="en-US" sz="1600" dirty="0">
                <a:latin typeface="Consolas" panose="020B0609020204030204" pitchFamily="49" charset="0"/>
              </a:rPr>
              <a:t>{ ...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907704" y="5436513"/>
            <a:ext cx="6901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@Description(version=2) </a:t>
            </a:r>
            <a:r>
              <a:rPr lang="en-US" sz="1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// using default for 'text' property</a:t>
            </a:r>
            <a:endParaRPr 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smtClean="0">
                <a:latin typeface="Consolas" panose="020B0609020204030204" pitchFamily="49" charset="0"/>
              </a:rPr>
              <a:t>Fruits </a:t>
            </a:r>
            <a:r>
              <a:rPr lang="en-US" sz="1600" dirty="0">
                <a:latin typeface="Consolas" panose="020B0609020204030204" pitchFamily="49" charset="0"/>
              </a:rPr>
              <a:t>{ ...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Custom annotation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0424" y="2193290"/>
            <a:ext cx="846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@interface </a:t>
            </a:r>
            <a:r>
              <a:rPr lang="en-US" sz="1600" dirty="0" err="1" smtClean="0">
                <a:latin typeface="Consolas" panose="020B0609020204030204" pitchFamily="49" charset="0"/>
              </a:rPr>
              <a:t>CustomAnnotation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30424" y="3429000"/>
            <a:ext cx="570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CustomAnnotation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("Value for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CustomAnnotation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 smtClean="0">
                <a:latin typeface="Consolas" panose="020B0609020204030204" pitchFamily="49" charset="0"/>
              </a:rPr>
              <a:t>CustomClass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 ...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30424" y="121784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value() denotes value for an annotation</a:t>
            </a:r>
          </a:p>
        </p:txBody>
      </p:sp>
    </p:spTree>
    <p:extLst>
      <p:ext uri="{BB962C8B-B14F-4D97-AF65-F5344CB8AC3E}">
        <p14:creationId xmlns:p14="http://schemas.microsoft.com/office/powerpoint/2010/main" val="5714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Custom annotation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09680" y="134076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values of annotation properties we simply navigate with '.' (dot)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09680" y="2495798"/>
            <a:ext cx="8460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@interface Description {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  String text() default "Missing Description";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version() default 1;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annotation.text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annotation.version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Processing annotation in run-time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09680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properties require specifying @Retention(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RetentionPolicy.RUNTIME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7672" y="200898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access run-time annotations with reflection</a:t>
            </a:r>
            <a:endParaRPr lang="en-US" altLang="ja-JP" sz="1600" b="1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88048"/>
              </p:ext>
            </p:extLst>
          </p:nvPr>
        </p:nvGraphicFramePr>
        <p:xfrm>
          <a:off x="395536" y="3676992"/>
          <a:ext cx="83529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296"/>
                <a:gridCol w="4366632"/>
              </a:tblGrid>
              <a:tr h="309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</a:t>
                      </a:r>
                      <a:r>
                        <a:rPr lang="en-US" baseline="0" dirty="0" smtClean="0"/>
                        <a:t>  extends Annotation&gt; </a:t>
                      </a:r>
                      <a:r>
                        <a:rPr lang="en-US" baseline="0" dirty="0" err="1" smtClean="0"/>
                        <a:t>getAnnotation</a:t>
                      </a:r>
                      <a:r>
                        <a:rPr lang="en-US" baseline="0" dirty="0" smtClean="0"/>
                        <a:t>(</a:t>
                      </a:r>
                    </a:p>
                    <a:p>
                      <a:r>
                        <a:rPr lang="en-US" baseline="0" dirty="0" smtClean="0"/>
                        <a:t>    Class&lt;T&gt;)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 annotation of the given type from the element (Class, Method, …) –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null if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element was not decorated with annotation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Annotation[]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getAnnotations</a:t>
                      </a:r>
                      <a:r>
                        <a:rPr lang="en-US" baseline="0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</a:t>
                      </a:r>
                      <a:r>
                        <a:rPr lang="en-US" baseline="0" dirty="0" smtClean="0"/>
                        <a:t> all annotations given element was decorated with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isAnnotationPresent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Class&lt;?</a:t>
                      </a:r>
                      <a:r>
                        <a:rPr lang="en-US" baseline="0" dirty="0" smtClean="0"/>
                        <a:t> extends Annotation&gt;)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element was</a:t>
                      </a:r>
                      <a:r>
                        <a:rPr lang="en-US" baseline="0" dirty="0" smtClean="0"/>
                        <a:t> decorated with annotation of the given type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309680" y="2598003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eta-data classes (1) Class, (2) Method, (3) Field, etc. define methods we can access annotations with</a:t>
            </a:r>
          </a:p>
        </p:txBody>
      </p:sp>
    </p:spTree>
    <p:extLst>
      <p:ext uri="{BB962C8B-B14F-4D97-AF65-F5344CB8AC3E}">
        <p14:creationId xmlns:p14="http://schemas.microsoft.com/office/powerpoint/2010/main" val="20664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Processing annotation in run-time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09680" y="963305"/>
            <a:ext cx="8460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Target(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ElementType.FIELD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@Retention(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RetentionPolicy.RUNTIME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@interface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PlaceComponent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String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container();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09680" y="2420888"/>
            <a:ext cx="8460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smtClean="0">
                <a:latin typeface="Consolas" panose="020B0609020204030204" pitchFamily="49" charset="0"/>
              </a:rPr>
              <a:t>Sample extends </a:t>
            </a:r>
            <a:r>
              <a:rPr lang="en-US" sz="1400" dirty="0" err="1">
                <a:latin typeface="Consolas" panose="020B0609020204030204" pitchFamily="49" charset="0"/>
              </a:rPr>
              <a:t>JFrame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JComponent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cp</a:t>
            </a:r>
            <a:r>
              <a:rPr lang="en-US" sz="1400" dirty="0" smtClean="0">
                <a:latin typeface="Consolas" panose="020B0609020204030204" pitchFamily="49" charset="0"/>
              </a:rPr>
              <a:t> = (</a:t>
            </a:r>
            <a:r>
              <a:rPr lang="en-US" sz="1400" dirty="0" err="1" smtClean="0">
                <a:latin typeface="Consolas" panose="020B0609020204030204" pitchFamily="49" charset="0"/>
              </a:rPr>
              <a:t>JComponent</a:t>
            </a:r>
            <a:r>
              <a:rPr lang="en-US" sz="1400" dirty="0" smtClean="0">
                <a:latin typeface="Consolas" panose="020B0609020204030204" pitchFamily="49" charset="0"/>
              </a:rPr>
              <a:t>) </a:t>
            </a:r>
            <a:r>
              <a:rPr lang="en-US" sz="1400" dirty="0" err="1" smtClean="0">
                <a:latin typeface="Consolas" panose="020B0609020204030204" pitchFamily="49" charset="0"/>
              </a:rPr>
              <a:t>getContentPane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PlaceComponent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(container="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cp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JPanel</a:t>
            </a:r>
            <a:r>
              <a:rPr lang="en-US" sz="1400" dirty="0">
                <a:latin typeface="Consolas" panose="020B0609020204030204" pitchFamily="49" charset="0"/>
              </a:rPr>
              <a:t> p1 = new </a:t>
            </a:r>
            <a:r>
              <a:rPr lang="en-US" sz="1400" dirty="0" err="1">
                <a:latin typeface="Consolas" panose="020B0609020204030204" pitchFamily="49" charset="0"/>
              </a:rPr>
              <a:t>JPanel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PlaceComponent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(container="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cp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") </a:t>
            </a:r>
            <a:r>
              <a:rPr lang="en-US" sz="1400" dirty="0" err="1">
                <a:latin typeface="Consolas" panose="020B0609020204030204" pitchFamily="49" charset="0"/>
              </a:rPr>
              <a:t>JPanel</a:t>
            </a:r>
            <a:r>
              <a:rPr lang="en-US" sz="1400" dirty="0">
                <a:latin typeface="Consolas" panose="020B0609020204030204" pitchFamily="49" charset="0"/>
              </a:rPr>
              <a:t> p2 = new </a:t>
            </a:r>
            <a:r>
              <a:rPr lang="en-US" sz="1400" dirty="0" err="1">
                <a:latin typeface="Consolas" panose="020B0609020204030204" pitchFamily="49" charset="0"/>
              </a:rPr>
              <a:t>JPanel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PlaceComponent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(container="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p1") </a:t>
            </a:r>
            <a:r>
              <a:rPr lang="en-US" sz="1400" dirty="0" err="1">
                <a:latin typeface="Consolas" panose="020B0609020204030204" pitchFamily="49" charset="0"/>
              </a:rPr>
              <a:t>JButton</a:t>
            </a:r>
            <a:r>
              <a:rPr lang="en-US" sz="1400" dirty="0">
                <a:latin typeface="Consolas" panose="020B0609020204030204" pitchFamily="49" charset="0"/>
              </a:rPr>
              <a:t> b1 = new </a:t>
            </a:r>
            <a:r>
              <a:rPr lang="en-US" sz="1400" dirty="0" err="1">
                <a:latin typeface="Consolas" panose="020B0609020204030204" pitchFamily="49" charset="0"/>
              </a:rPr>
              <a:t>JButton</a:t>
            </a:r>
            <a:r>
              <a:rPr lang="en-US" sz="1400" dirty="0" smtClean="0">
                <a:latin typeface="Consolas" panose="020B0609020204030204" pitchFamily="49" charset="0"/>
              </a:rPr>
              <a:t>("Button </a:t>
            </a:r>
            <a:r>
              <a:rPr lang="en-US" sz="1400" dirty="0">
                <a:latin typeface="Consolas" panose="020B0609020204030204" pitchFamily="49" charset="0"/>
              </a:rPr>
              <a:t>1");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PlaceComponent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(container="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p1") </a:t>
            </a:r>
            <a:r>
              <a:rPr lang="en-US" sz="1400" dirty="0" err="1">
                <a:latin typeface="Consolas" panose="020B0609020204030204" pitchFamily="49" charset="0"/>
              </a:rPr>
              <a:t>JButton</a:t>
            </a:r>
            <a:r>
              <a:rPr lang="en-US" sz="1400" dirty="0">
                <a:latin typeface="Consolas" panose="020B0609020204030204" pitchFamily="49" charset="0"/>
              </a:rPr>
              <a:t> b2 = new </a:t>
            </a:r>
            <a:r>
              <a:rPr lang="en-US" sz="1400" dirty="0" err="1">
                <a:latin typeface="Consolas" panose="020B0609020204030204" pitchFamily="49" charset="0"/>
              </a:rPr>
              <a:t>JButton</a:t>
            </a:r>
            <a:r>
              <a:rPr lang="en-US" sz="1400" dirty="0" smtClean="0">
                <a:latin typeface="Consolas" panose="020B0609020204030204" pitchFamily="49" charset="0"/>
              </a:rPr>
              <a:t>("Button </a:t>
            </a:r>
            <a:r>
              <a:rPr lang="en-US" sz="1400" dirty="0">
                <a:latin typeface="Consolas" panose="020B0609020204030204" pitchFamily="49" charset="0"/>
              </a:rPr>
              <a:t>2");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 public Sample()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</a:rPr>
              <a:t>locateComponents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Processing annotation in run-time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09680" y="1186294"/>
            <a:ext cx="84609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private void </a:t>
            </a:r>
            <a:r>
              <a:rPr lang="en-US" sz="1400" dirty="0" err="1">
                <a:latin typeface="Consolas" panose="020B0609020204030204" pitchFamily="49" charset="0"/>
              </a:rPr>
              <a:t>locateComponents</a:t>
            </a:r>
            <a:r>
              <a:rPr lang="en-US" sz="1400" dirty="0">
                <a:latin typeface="Consolas" panose="020B0609020204030204" pitchFamily="49" charset="0"/>
              </a:rPr>
              <a:t>() throws Exception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Class c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  </a:t>
            </a:r>
            <a:r>
              <a:rPr lang="en-US" sz="1400" dirty="0" err="1">
                <a:latin typeface="Consolas" panose="020B0609020204030204" pitchFamily="49" charset="0"/>
              </a:rPr>
              <a:t>getClass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for (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Field f :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.getDeclaredFields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PlaceComponent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annot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f.getAnnotation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PlaceComponent.class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if 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annot</a:t>
            </a:r>
            <a:r>
              <a:rPr lang="en-US" sz="1400" dirty="0">
                <a:latin typeface="Consolas" panose="020B0609020204030204" pitchFamily="49" charset="0"/>
              </a:rPr>
              <a:t> == null</a:t>
            </a:r>
            <a:r>
              <a:rPr lang="en-US" sz="1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continue;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annot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String </a:t>
            </a:r>
            <a:r>
              <a:rPr lang="en-US" sz="1400" dirty="0" err="1">
                <a:latin typeface="Consolas" panose="020B0609020204030204" pitchFamily="49" charset="0"/>
              </a:rPr>
              <a:t>contName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annot.container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Field </a:t>
            </a:r>
            <a:r>
              <a:rPr lang="en-US" sz="1400" dirty="0" err="1">
                <a:latin typeface="Consolas" panose="020B0609020204030204" pitchFamily="49" charset="0"/>
              </a:rPr>
              <a:t>contField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.getDeclaredField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contName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Object </a:t>
            </a:r>
            <a:r>
              <a:rPr lang="en-US" sz="1400" dirty="0">
                <a:latin typeface="Consolas" panose="020B0609020204030204" pitchFamily="49" charset="0"/>
              </a:rPr>
              <a:t>container = </a:t>
            </a:r>
            <a:r>
              <a:rPr lang="en-US" sz="1400" dirty="0" err="1">
                <a:latin typeface="Consolas" panose="020B0609020204030204" pitchFamily="49" charset="0"/>
              </a:rPr>
              <a:t>contField.get</a:t>
            </a:r>
            <a:r>
              <a:rPr lang="en-US" sz="1400" dirty="0">
                <a:latin typeface="Consolas" panose="020B0609020204030204" pitchFamily="49" charset="0"/>
              </a:rPr>
              <a:t>(this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Method </a:t>
            </a:r>
            <a:r>
              <a:rPr lang="en-US" sz="1400" dirty="0">
                <a:latin typeface="Consolas" panose="020B0609020204030204" pitchFamily="49" charset="0"/>
              </a:rPr>
              <a:t>m = </a:t>
            </a:r>
            <a:r>
              <a:rPr lang="en-US" sz="1400" dirty="0" smtClean="0">
                <a:latin typeface="Consolas" panose="020B0609020204030204" pitchFamily="49" charset="0"/>
              </a:rPr>
              <a:t>container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.</a:t>
            </a:r>
            <a:r>
              <a:rPr lang="en-US" sz="1400" dirty="0" err="1">
                <a:latin typeface="Consolas" panose="020B0609020204030204" pitchFamily="49" charset="0"/>
              </a:rPr>
              <a:t>getClass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.</a:t>
            </a:r>
            <a:r>
              <a:rPr lang="en-US" sz="1400" dirty="0" err="1">
                <a:latin typeface="Consolas" panose="020B0609020204030204" pitchFamily="49" charset="0"/>
              </a:rPr>
              <a:t>getMethod</a:t>
            </a:r>
            <a:r>
              <a:rPr lang="en-US" sz="1400" dirty="0">
                <a:latin typeface="Consolas" panose="020B0609020204030204" pitchFamily="49" charset="0"/>
              </a:rPr>
              <a:t>("add", </a:t>
            </a:r>
            <a:r>
              <a:rPr lang="en-US" sz="1400" dirty="0" err="1">
                <a:latin typeface="Consolas" panose="020B0609020204030204" pitchFamily="49" charset="0"/>
              </a:rPr>
              <a:t>Component.class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m.invoke</a:t>
            </a:r>
            <a:r>
              <a:rPr lang="en-US" sz="1400" dirty="0" smtClean="0">
                <a:latin typeface="Consolas" panose="020B0609020204030204" pitchFamily="49" charset="0"/>
              </a:rPr>
              <a:t>(container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f.get</a:t>
            </a:r>
            <a:r>
              <a:rPr lang="en-US" sz="1400" dirty="0">
                <a:latin typeface="Consolas" panose="020B0609020204030204" pitchFamily="49" charset="0"/>
              </a:rPr>
              <a:t>(this</a:t>
            </a:r>
            <a:r>
              <a:rPr lang="en-US" sz="1400" dirty="0" smtClean="0">
                <a:latin typeface="Consolas" panose="020B0609020204030204" pitchFamily="49" charset="0"/>
              </a:rPr>
              <a:t>));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5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Annotations as part of meta-data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04535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Meta-data – data describing data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undergoes processing</a:t>
            </a: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other words meta-data include definitions of structures of the processed data and other accompanying information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36224" y="263691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 language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accompanying data structures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existed for quite a long time, e.g.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@author documentation property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used by </a:t>
            </a:r>
            <a:r>
              <a:rPr lang="en-US" altLang="ja-JP" sz="1600" b="1" i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javadoc</a:t>
            </a:r>
            <a:r>
              <a:rPr lang="en-US" altLang="ja-JP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389414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1.5 annotations can be used for decorating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packages, types, member of types, parameters or local variables</a:t>
            </a:r>
            <a:endParaRPr lang="en-US" altLang="ja-JP" sz="1600" b="1" u="sng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04608" y="515719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Microsoft .NET attributes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constitute counterpart for Java annotations exist since the very beginning – i.e. version 1.0</a:t>
            </a:r>
            <a:endParaRPr lang="en-US" altLang="ja-JP" sz="1600" b="1" u="sng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Processing annotation in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compile-time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9680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Annotations processed during compile-time enable generating source code or other required files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09680" y="221571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Annotations to be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processed by compiler are denoted with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@Retention(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RetentionPolicy.SOURCE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94832" y="3380799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compilation annotations are not processed with reflection but with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 processors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classes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</a:t>
            </a:r>
            <a:r>
              <a:rPr lang="en-US" altLang="ja-JP" sz="1600" b="1" u="sng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javax.annotation.processing.Processor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94832" y="486916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 processors extend compiler capabilities and must be available in compiler build path</a:t>
            </a:r>
          </a:p>
        </p:txBody>
      </p:sp>
    </p:spTree>
    <p:extLst>
      <p:ext uri="{BB962C8B-B14F-4D97-AF65-F5344CB8AC3E}">
        <p14:creationId xmlns:p14="http://schemas.microsoft.com/office/powerpoint/2010/main" val="42453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Processing annotation in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compile-time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9680" y="105273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Initially – i.e. in Java 1.5 since when annotations are available –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 processors were run with separate tool APT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annotation processing tool</a:t>
            </a:r>
            <a:endParaRPr lang="en-US" altLang="ja-JP" sz="1600" b="1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79240" y="234888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1.6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APT constitutes a part of Java compiler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80356" y="32129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 Processor run by compiler is our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class which interprets given type of annotation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95264" y="443711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compiler loads particular annotation processors from JAR files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annotation processor implementations enumerated in embedded resource file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ja-JP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META-INF/services/</a:t>
            </a:r>
            <a:r>
              <a:rPr lang="en-US" altLang="ja-JP" sz="1600" b="1" u="sng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javax.annotation.processing.Processor</a:t>
            </a:r>
            <a:endParaRPr lang="en-US" altLang="ja-JP" sz="1600" b="1" u="sng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Processing annotation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in compile-time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09680" y="1052736"/>
            <a:ext cx="8460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@Retention(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RetentionPolicy.SOURCE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@interface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SourceCodeAnnotation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message();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9680" y="2477795"/>
            <a:ext cx="8460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SupportedAnnotationTypes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eu.glowacki.utp.annotation.SourceCodeAnnotation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SupportedSourceVersion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(SourceVersion.RELEASE_8)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SourceCodeAnnotationProcessor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extends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AbstractProcessor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process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Set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&lt;? extends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TypeElement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&gt; annotations,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RoundEnvironment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environment)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...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4480" y="4922004"/>
            <a:ext cx="846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content of </a:t>
            </a:r>
            <a:r>
              <a:rPr lang="en-US" altLang="ja-JP" sz="14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META-INF/services/</a:t>
            </a:r>
            <a:r>
              <a:rPr lang="en-US" altLang="ja-JP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javax.annotation.processing.Processor</a:t>
            </a:r>
            <a:endParaRPr lang="en-US" sz="14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eu.glowacki.utp.annotation.processing.SourceCodeAnnotationProcessors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Processing annotation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in compile-time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09680" y="1052736"/>
            <a:ext cx="84609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SourceCodeAnnotation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(message="CLASS")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class Sample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SourceCodeAnnotation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(message="CLASS SCOPE METHOD")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public </a:t>
            </a:r>
            <a:r>
              <a:rPr lang="en-US" sz="1400" dirty="0">
                <a:latin typeface="Consolas" panose="020B0609020204030204" pitchFamily="49" charset="0"/>
              </a:rPr>
              <a:t>static void main(String...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SourceCodeAnnotation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(message="OBJECT SCOPE METHOD")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public </a:t>
            </a:r>
            <a:r>
              <a:rPr lang="en-US" sz="1400" dirty="0">
                <a:latin typeface="Consolas" panose="020B0609020204030204" pitchFamily="49" charset="0"/>
              </a:rPr>
              <a:t>void method() {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SourceCodeAnnotation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(message="CLASS SCOPE FIELD")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public </a:t>
            </a:r>
            <a:r>
              <a:rPr lang="en-US" sz="1400" dirty="0">
                <a:latin typeface="Consolas" panose="020B0609020204030204" pitchFamily="49" charset="0"/>
              </a:rPr>
              <a:t>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_</a:t>
            </a:r>
            <a:r>
              <a:rPr lang="en-US" sz="1400" dirty="0" err="1">
                <a:latin typeface="Consolas" panose="020B0609020204030204" pitchFamily="49" charset="0"/>
              </a:rPr>
              <a:t>staticField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SourceCodeAnnotation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(message="OBJECT SCOPE FIELD")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_field;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@Retention(</a:t>
            </a:r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RetentionPolicy.CLASS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9680" y="1196752"/>
            <a:ext cx="8496944" cy="415498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Annotations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retained in bytecode can be further used by various tools processing bytecode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such as:</a:t>
            </a:r>
          </a:p>
          <a:p>
            <a:pPr>
              <a:lnSpc>
                <a:spcPct val="150000"/>
              </a:lnSpc>
            </a:pPr>
            <a:endParaRPr lang="en-US" altLang="ja-JP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Javassist</a:t>
            </a: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</a:t>
            </a:r>
            <a:r>
              <a:rPr lang="pl-PL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jboss.com/products/javassist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tool for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modifying existing Java classes or defining new classes while they are loaded by class loader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Code Engineering Library (BCEL) (</a:t>
            </a: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http://jakarta.apache.org/bcel</a:t>
            </a:r>
            <a:r>
              <a:rPr lang="pl-PL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/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library which facilitates modifying Java bytecode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user does </a:t>
            </a:r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operate on the level of bytecode opcodes but objects which represents desired transforms</a:t>
            </a:r>
            <a:endParaRPr lang="en-US" altLang="ja-JP" sz="16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What annotations can be used for?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129968"/>
            <a:ext cx="8469068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Improving verification of source code by compiler by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extending inherent features of Java language (e.g. @override)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Generating some auxiliary source code or files during compilation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Configuring the implementation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Generating deployment descriptors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 by application servers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8300" y="3501008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Annotations are widely used especially as replacement for multiple deployment descriptors, ORM mappings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 previously stored in files which accompanied the byte code</a:t>
            </a:r>
          </a:p>
        </p:txBody>
      </p:sp>
    </p:spTree>
    <p:extLst>
      <p:ext uri="{BB962C8B-B14F-4D97-AF65-F5344CB8AC3E}">
        <p14:creationId xmlns:p14="http://schemas.microsoft.com/office/powerpoint/2010/main" val="2754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Pros and cons of annotations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30424" y="1124744"/>
            <a:ext cx="8496944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 ADVANTAGE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 introduced by annotations are closely bound with the related source code which decreases probability of making an error – annotation usages are also verified by compiler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no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longer need to create some additional files in which we can introduce some errors to be detected during run-time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2756" y="3933056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DISADVANTAGE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Annotations extend both syntax and semantics of Java language which may be mutually inconsistent and entail unexpected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endParaRPr lang="en-US" altLang="ja-JP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developer must be aware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particular annotation should be used for</a:t>
            </a:r>
          </a:p>
        </p:txBody>
      </p:sp>
    </p:spTree>
    <p:extLst>
      <p:ext uri="{BB962C8B-B14F-4D97-AF65-F5344CB8AC3E}">
        <p14:creationId xmlns:p14="http://schemas.microsoft.com/office/powerpoint/2010/main" val="32428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Types </a:t>
            </a:r>
            <a:r>
              <a:rPr lang="en-US" sz="2400" smtClean="0">
                <a:latin typeface="+mj-lt"/>
                <a:ea typeface="Verdana" pitchFamily="34" charset="0"/>
                <a:cs typeface="Verdana" pitchFamily="34" charset="0"/>
              </a:rPr>
              <a:t>of annotations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30424" y="1124744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built-in annotations</a:t>
            </a:r>
          </a:p>
          <a:p>
            <a:pPr>
              <a:lnSpc>
                <a:spcPct val="150000"/>
              </a:lnSpc>
            </a:pPr>
            <a:endParaRPr lang="en-US" altLang="ja-JP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egular annotations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extending syntax and semantics of Java language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eta-annotations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annotations specifying some constraints for regular annotations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18612" y="371703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User-defined annotations</a:t>
            </a:r>
          </a:p>
          <a:p>
            <a:pPr>
              <a:lnSpc>
                <a:spcPct val="150000"/>
              </a:lnSpc>
            </a:pPr>
            <a:endParaRPr lang="en-US" altLang="ja-JP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compile-time processed annotations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run-time processed annotations</a:t>
            </a:r>
          </a:p>
        </p:txBody>
      </p:sp>
    </p:spTree>
    <p:extLst>
      <p:ext uri="{BB962C8B-B14F-4D97-AF65-F5344CB8AC3E}">
        <p14:creationId xmlns:p14="http://schemas.microsoft.com/office/powerpoint/2010/main" val="29745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@Target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30424" y="2091620"/>
            <a:ext cx="8496944" cy="378565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packages –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@Target(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ElementType.PACKAGE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ElementType.TYPE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ja-JP" sz="1600" b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Target(</a:t>
            </a:r>
            <a:r>
              <a:rPr lang="en-US" altLang="ja-JP" sz="1600" b="1" dirty="0" err="1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ElementType.TYPE</a:t>
            </a:r>
            <a:r>
              <a:rPr lang="en-US" altLang="ja-JP" sz="1600" b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fields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ElementType.FIELD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 –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Target(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ElementType.CONSTRUCTOR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– </a:t>
            </a:r>
            <a:r>
              <a:rPr lang="en-US" altLang="ja-JP" sz="16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ja-JP" sz="1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Target(</a:t>
            </a:r>
            <a:r>
              <a:rPr lang="en-US" altLang="ja-JP" sz="1600" b="1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ElementType.METHOD</a:t>
            </a:r>
            <a:r>
              <a:rPr lang="en-US" altLang="ja-JP" sz="1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rameters –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@Target(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ElementType.PARAMETER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 variables –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@Target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ja-JP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ElementType.LOCAL_VARIABLE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 annotations – meta-annotations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@Target(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ElementType.ANNOTATIION_TYPE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0424" y="100086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Meta-annotation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@Target enables specifying target elements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052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@Target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30424" y="2021939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decorated with meta-annotation @Target can be applied to elements of any type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0424" y="323567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specify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targets for an annotation by passing an array of values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0424" y="1124744"/>
            <a:ext cx="84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@Target(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ElementType.METHOD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 @interface Test {}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30424" y="4140369"/>
            <a:ext cx="84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@Target({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ElementType.METHOD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ElementType.TYPE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 @interface Test {}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@Retention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2422" y="1013827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Meta-annotation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@Retention enables defining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etention policy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annotation –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stage at which the annotation is visible and can be processed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10758" y="2420888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RetentionPolicy.SOURCE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annotation is only accessible only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compilation of source code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bytecode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code annotations can be used for code generation with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nnotation processor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can be attached to the compiler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0758" y="4235604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RetentionPolicy.CLASS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annotation is accessible in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bytecode for further processing of the compiled classes</a:t>
            </a:r>
          </a:p>
          <a:p>
            <a:pPr>
              <a:lnSpc>
                <a:spcPct val="1500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retained annotation is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visible in bytecode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could be useful if we wanted to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bytecode based on the annotation</a:t>
            </a:r>
          </a:p>
        </p:txBody>
      </p:sp>
    </p:spTree>
    <p:extLst>
      <p:ext uri="{BB962C8B-B14F-4D97-AF65-F5344CB8AC3E}">
        <p14:creationId xmlns:p14="http://schemas.microsoft.com/office/powerpoint/2010/main" val="30544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@Retention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12422" y="101382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RetentionPolicy.RUNTIME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annotation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accessible during run-time – i.e. with reflection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0424" y="2204864"/>
            <a:ext cx="8460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@Target(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ElementType.TYPE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@Retention(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RetentionPolicy.SOURCE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public @interface Bean {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ublic class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MyBean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property1;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property2;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1863</Words>
  <Application>Microsoft Office PowerPoint</Application>
  <PresentationFormat>Pokaz na ekranie (4:3)</PresentationFormat>
  <Paragraphs>288</Paragraphs>
  <Slides>24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Meta-data and annotations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517</cp:revision>
  <dcterms:created xsi:type="dcterms:W3CDTF">2014-11-19T15:38:20Z</dcterms:created>
  <dcterms:modified xsi:type="dcterms:W3CDTF">2017-12-03T12:05:49Z</dcterms:modified>
</cp:coreProperties>
</file>