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380" r:id="rId4"/>
    <p:sldId id="378" r:id="rId5"/>
    <p:sldId id="381" r:id="rId6"/>
    <p:sldId id="352" r:id="rId7"/>
    <p:sldId id="382" r:id="rId8"/>
    <p:sldId id="353" r:id="rId9"/>
    <p:sldId id="383" r:id="rId10"/>
    <p:sldId id="399" r:id="rId11"/>
    <p:sldId id="384" r:id="rId12"/>
    <p:sldId id="385" r:id="rId13"/>
    <p:sldId id="354" r:id="rId14"/>
    <p:sldId id="355" r:id="rId15"/>
    <p:sldId id="356" r:id="rId16"/>
    <p:sldId id="386" r:id="rId17"/>
    <p:sldId id="387" r:id="rId18"/>
    <p:sldId id="388" r:id="rId19"/>
    <p:sldId id="357" r:id="rId20"/>
    <p:sldId id="389" r:id="rId21"/>
    <p:sldId id="390" r:id="rId22"/>
    <p:sldId id="391" r:id="rId23"/>
    <p:sldId id="395" r:id="rId24"/>
    <p:sldId id="392" r:id="rId25"/>
    <p:sldId id="393" r:id="rId26"/>
    <p:sldId id="394" r:id="rId27"/>
    <p:sldId id="358" r:id="rId28"/>
    <p:sldId id="396" r:id="rId29"/>
    <p:sldId id="397" r:id="rId30"/>
    <p:sldId id="398" r:id="rId3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E948-4134-4B58-A818-B990AC9E83F2}" type="datetimeFigureOut">
              <a:rPr lang="pl-PL" smtClean="0"/>
              <a:t>14.12.2018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FFC9-5507-4B32-BF04-DE80748B01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C83E-7509-4818-A473-80C4C09927FC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B11A-9DFB-49F9-B013-B61F1B541E6F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E0-1B02-4B27-A53A-A460501099DD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8F41-37B5-478F-B206-A38BD029D8E6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C3-16FC-42D7-8A06-04A635753280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C0DC-0EAE-4799-8AA2-D5ADC6126D1F}" type="datetime1">
              <a:rPr lang="pl-PL" smtClean="0"/>
              <a:t>14.12.2018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AB44-96D8-42EB-AB43-64882FE088E2}" type="datetime1">
              <a:rPr lang="pl-PL" smtClean="0"/>
              <a:t>14.12.2018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7C0D-BA15-46CF-84F4-57B5A54781F5}" type="datetime1">
              <a:rPr lang="pl-PL" smtClean="0"/>
              <a:t>14.12.2018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C335-8333-4867-A92A-2278DB0A5F95}" type="datetime1">
              <a:rPr lang="pl-PL" smtClean="0"/>
              <a:t>14.12.2018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98E3-AB72-4301-A8B0-CE916D212B90}" type="datetime1">
              <a:rPr lang="pl-PL" smtClean="0"/>
              <a:t>14.12.2018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2BD6-E531-453B-BBCA-9F501AFBB753}" type="datetime1">
              <a:rPr lang="pl-PL" smtClean="0"/>
              <a:t>14.12.2018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089A-9863-4A9D-830A-59B206CD6F05}" type="datetime1">
              <a:rPr lang="pl-PL" smtClean="0"/>
              <a:t>14.12.2018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Edgar Głowacki 2016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Java_Persistence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Java_Persistence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Java_Persistence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068960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Java Persistence API</a:t>
            </a:r>
            <a:b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b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Object/Relational Mapping in Java</a:t>
            </a:r>
            <a:endParaRPr lang="pl-PL" sz="27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Object Relational Mapping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004535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implementations for both competitive software platforms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most widely used for development of enterprise business applications –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Java™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Microsoft .NET©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8300" y="2507412"/>
            <a:ext cx="8469068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owes its popularity especially to Hibernate</a:t>
            </a:r>
            <a:endParaRPr lang="en-US" altLang="ja-JP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Hibernate is one of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community developed Java-based implementation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by many people is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intuitively associated with ORM concept as such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although Hibernate was not the first ORM implementation</a:t>
            </a:r>
            <a:endParaRPr lang="en-US" altLang="ja-JP" sz="16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8300" y="4437112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Hibernate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emerged as an alternative to entity beans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 concept resolving issue of manual mapping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between object-oriented structures and query result sets or parameters</a:t>
            </a:r>
            <a:endParaRPr lang="en-US" altLang="ja-JP" sz="16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Hibernate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2876743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Hibernate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authors – unlike EJB – wanted entity classes to be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Java™ classes – Plain Old Java™ Objects (POJO)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no constraints imposed by used technology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8300" y="4375952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an approach enabled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separating domain model from implementation of persistence tier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58300" y="5465364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Hibernate has enabled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configuration based on XML files (*.hbm.xml)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1404" y="995244"/>
            <a:ext cx="8469068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 Java Beans drawback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was that each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bean had to implement specific interfaces to make it usable by the framework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entity beans were considered as a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heavy weight implementation of persistence tier</a:t>
            </a:r>
          </a:p>
        </p:txBody>
      </p:sp>
    </p:spTree>
    <p:extLst>
      <p:ext uri="{BB962C8B-B14F-4D97-AF65-F5344CB8AC3E}">
        <p14:creationId xmlns:p14="http://schemas.microsoft.com/office/powerpoint/2010/main" val="267659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358300" y="1052736"/>
            <a:ext cx="8469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&lt;!DOCTYPE hibernate-mapping PUBLIC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"-//Hibernate/Hibernate Mapping DTD//EN"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"http://www.hibernate.org/dtd/hibernate-mapping-3.0.dtd"&gt; 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&lt;hibernate-mapping&gt;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&lt;class name="Employee" table="EMPLOYEE"&gt;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&lt;meta attribute="class-description"&gt;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This class contains the employee detail.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&lt;/meta&gt;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&lt;id name="id" type="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" column="id"&gt;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&lt;generator class="native"/&gt;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&lt;/id&gt;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&lt;property name="</a:t>
            </a:r>
            <a:r>
              <a:rPr lang="en-US" sz="1400" b="1" dirty="0" err="1">
                <a:latin typeface="Consolas" panose="020B0609020204030204" pitchFamily="49" charset="0"/>
              </a:rPr>
              <a:t>firstName</a:t>
            </a:r>
            <a:r>
              <a:rPr lang="en-US" sz="1400" b="1" dirty="0">
                <a:latin typeface="Consolas" panose="020B0609020204030204" pitchFamily="49" charset="0"/>
              </a:rPr>
              <a:t>" column="</a:t>
            </a:r>
            <a:r>
              <a:rPr lang="en-US" sz="1400" b="1" dirty="0" err="1">
                <a:latin typeface="Consolas" panose="020B0609020204030204" pitchFamily="49" charset="0"/>
              </a:rPr>
              <a:t>first_name</a:t>
            </a:r>
            <a:r>
              <a:rPr lang="en-US" sz="1400" b="1" dirty="0">
                <a:latin typeface="Consolas" panose="020B0609020204030204" pitchFamily="49" charset="0"/>
              </a:rPr>
              <a:t>" type="string" /&gt;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&lt;property name="</a:t>
            </a:r>
            <a:r>
              <a:rPr lang="en-US" sz="1400" b="1" dirty="0" err="1">
                <a:latin typeface="Consolas" panose="020B0609020204030204" pitchFamily="49" charset="0"/>
              </a:rPr>
              <a:t>lastName</a:t>
            </a:r>
            <a:r>
              <a:rPr lang="en-US" sz="1400" b="1" dirty="0">
                <a:latin typeface="Consolas" panose="020B0609020204030204" pitchFamily="49" charset="0"/>
              </a:rPr>
              <a:t>" column="</a:t>
            </a:r>
            <a:r>
              <a:rPr lang="en-US" sz="1400" b="1" dirty="0" err="1">
                <a:latin typeface="Consolas" panose="020B0609020204030204" pitchFamily="49" charset="0"/>
              </a:rPr>
              <a:t>last_name</a:t>
            </a:r>
            <a:r>
              <a:rPr lang="en-US" sz="1400" b="1" dirty="0">
                <a:latin typeface="Consolas" panose="020B0609020204030204" pitchFamily="49" charset="0"/>
              </a:rPr>
              <a:t>" type="string" /&gt;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&lt;property name="salary" column="salary" type="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&lt;/class&gt;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&lt;/hibernate-mapping&gt;</a:t>
            </a: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Hibernate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8300" y="5240048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XML-based mappings are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still supported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however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nowadays considered obsolete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since it mapping could only be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verified during run-time</a:t>
            </a:r>
          </a:p>
        </p:txBody>
      </p:sp>
    </p:spTree>
    <p:extLst>
      <p:ext uri="{BB962C8B-B14F-4D97-AF65-F5344CB8AC3E}">
        <p14:creationId xmlns:p14="http://schemas.microsoft.com/office/powerpoint/2010/main" val="41515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Java™ Persistence API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58300" y="1048668"/>
            <a:ext cx="8469068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Annotations introduced in Java™ since version 1.5 enabled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replacing XML-based configuration with decorating a class and its members with corresponding annotations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4108" y="2492896"/>
            <a:ext cx="8469068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Workgroup elaborating EJB specification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decided to specify bean configuration – including entity beans – with annotation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5812" y="3573016"/>
            <a:ext cx="8469068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version 3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Hibernate is one of the implementation of Java™ Persistence API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generic API used for object persistence in Java™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0112" y="4673276"/>
            <a:ext cx="8469068" cy="461665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widely used implementation of Java Persistence API is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Eclipse Link</a:t>
            </a:r>
          </a:p>
        </p:txBody>
      </p:sp>
    </p:spTree>
    <p:extLst>
      <p:ext uri="{BB962C8B-B14F-4D97-AF65-F5344CB8AC3E}">
        <p14:creationId xmlns:p14="http://schemas.microsoft.com/office/powerpoint/2010/main" val="227147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Annotation-based mapping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8300" y="1052736"/>
            <a:ext cx="84690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@Table(name = "CITY",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uniqueConstraints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= {//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UniqueConstraint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"CITY_ID_UQ",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columnNames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= { "CITY_ID" }), //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UniqueConstraint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"CITY_NAME_UQ",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columnNames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= { "CITY_NAME" }) //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public class City extends </a:t>
            </a:r>
            <a:r>
              <a:rPr lang="en-US" sz="1100" b="1" dirty="0" err="1">
                <a:latin typeface="Consolas" panose="020B0609020204030204" pitchFamily="49" charset="0"/>
              </a:rPr>
              <a:t>EntityBase</a:t>
            </a:r>
            <a:r>
              <a:rPr lang="en-US" sz="1100" b="1" dirty="0">
                <a:latin typeface="Consolas" panose="020B0609020204030204" pitchFamily="49" charset="0"/>
              </a:rPr>
              <a:t> {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@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GeneratedValue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(strategy =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GenerationType.SEQUENCE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, generator = "CITY_SEQ")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@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SequenceGenerator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(name = "CITY_SEQ",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sequenceName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= "CITY_SEQ",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allocationSize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@Column(name = "CITY_ID",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nullable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= false)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private </a:t>
            </a:r>
            <a:r>
              <a:rPr lang="en-US" sz="1100" b="1" dirty="0" err="1">
                <a:latin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</a:rPr>
              <a:t> id;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@Column(name = "CITY_NAME",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nullable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= false)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private String name;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public </a:t>
            </a:r>
            <a:r>
              <a:rPr lang="en-US" sz="1100" b="1" dirty="0" err="1">
                <a:latin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getId</a:t>
            </a:r>
            <a:r>
              <a:rPr lang="en-US" sz="11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return this.id;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public void </a:t>
            </a:r>
            <a:r>
              <a:rPr lang="en-US" sz="1100" b="1" dirty="0" err="1">
                <a:latin typeface="Consolas" panose="020B0609020204030204" pitchFamily="49" charset="0"/>
              </a:rPr>
              <a:t>setId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</a:rPr>
              <a:t> id)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this.id = id;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public String </a:t>
            </a:r>
            <a:r>
              <a:rPr lang="en-US" sz="1100" b="1" dirty="0" err="1"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return name;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public void </a:t>
            </a:r>
            <a:r>
              <a:rPr lang="en-US" sz="1100" b="1" dirty="0" err="1">
                <a:latin typeface="Consolas" panose="020B0609020204030204" pitchFamily="49" charset="0"/>
              </a:rPr>
              <a:t>setName</a:t>
            </a:r>
            <a:r>
              <a:rPr lang="en-US" sz="1100" b="1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73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Primary key mapping – simple key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8300" y="836712"/>
            <a:ext cx="84690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City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@Id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GeneratedValue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(strategy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GenerationType.SEQUENCE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generator = "CITY_SEQ")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SequenceGenerator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"CITY_SEQ",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sequenceName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"CITY_SEQ",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allocationSize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@Column(name = "CITY_ID",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nullable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false)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id;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8300" y="3573016"/>
            <a:ext cx="8469068" cy="2677656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@Id denotes simple primary key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an entity of either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primitive 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primitive wrapper 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java.util.Date</a:t>
            </a:r>
            <a:endParaRPr lang="en-US" altLang="ja-JP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java.sql.Date</a:t>
            </a:r>
            <a:endParaRPr lang="en-US" altLang="ja-JP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java.math.BigDecimal</a:t>
            </a:r>
            <a:endParaRPr lang="en-US" altLang="ja-JP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java.math.BigInteger</a:t>
            </a:r>
            <a:endParaRPr lang="en-US" altLang="ja-JP" sz="16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Primary key mapping – composite key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8300" y="2492896"/>
            <a:ext cx="36376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IdClass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ProjectId.class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departmentId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long </a:t>
            </a:r>
            <a:r>
              <a:rPr lang="en-US" sz="1400" b="1" dirty="0" err="1">
                <a:latin typeface="Consolas" panose="020B0609020204030204" pitchFamily="49" charset="0"/>
              </a:rPr>
              <a:t>projectId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ProjectId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departmentId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long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projectId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8300" y="908720"/>
            <a:ext cx="846906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JPA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supports composite primary keys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however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are not recommended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should only be used for mapping existing legacy database schemata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4427984" y="2564904"/>
            <a:ext cx="41485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EmbeddedId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ProjectId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projectId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@Embeddable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ProjectId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departmentId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long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projectId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83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Primary key mapping – generating key values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8300" y="948784"/>
            <a:ext cx="8469068" cy="415498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JPA supports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four different strategies for generating primary key values</a:t>
            </a:r>
          </a:p>
          <a:p>
            <a:pPr>
              <a:lnSpc>
                <a:spcPct val="150000"/>
              </a:lnSpc>
            </a:pPr>
            <a:endParaRPr lang="en-US" altLang="ja-JP" sz="16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GenerationType.AUTO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(default strategy which does not need to be specified explicitly) – a provider (i.e. JPA implementation) should pick id generation strategy appropriate for the given database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GenerationType.IDENTITY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 provider will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database identity column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not  always supported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 err="1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GenerationType.SEQUENCE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provider will use sequence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not supported by all DBMS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GenerationType.TABLE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 provider will use 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table to store identity for given entity </a:t>
            </a:r>
            <a:r>
              <a:rPr lang="en-US" altLang="ja-JP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portable solution</a:t>
            </a:r>
          </a:p>
        </p:txBody>
      </p:sp>
    </p:spTree>
    <p:extLst>
      <p:ext uri="{BB962C8B-B14F-4D97-AF65-F5344CB8AC3E}">
        <p14:creationId xmlns:p14="http://schemas.microsoft.com/office/powerpoint/2010/main" val="1884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Primary key mapping – 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generating key values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58300" y="836712"/>
            <a:ext cx="658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latin typeface="Consolas" panose="020B0609020204030204" pitchFamily="49" charset="0"/>
              </a:rPr>
              <a:t>WithAuto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@Id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GeneratedValue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(strategy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GenerationType.AUTO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latin typeface="Consolas" panose="020B0609020204030204" pitchFamily="49" charset="0"/>
              </a:rPr>
              <a:t> long id;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8300" y="2012647"/>
            <a:ext cx="6877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latin typeface="Consolas" panose="020B0609020204030204" pitchFamily="49" charset="0"/>
              </a:rPr>
              <a:t>WithIdentity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@Id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GeneratedValue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(strategy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GenerationType.IDENTITY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latin typeface="Consolas" panose="020B0609020204030204" pitchFamily="49" charset="0"/>
              </a:rPr>
              <a:t>long id;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50308" y="3284984"/>
            <a:ext cx="8470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Define a sequence - might also be defined in another class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SequenceGenerator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seq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",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initialValue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1,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allocationSize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100)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latin typeface="Consolas" panose="020B0609020204030204" pitchFamily="49" charset="0"/>
              </a:rPr>
              <a:t>WithSequence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GeneratedValue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(strategy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GenerationType.SEQUENCE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generator="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seq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@Id long id;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4725144"/>
            <a:ext cx="8470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TableGenerator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"tab",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table = "IDENTITY"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pkColumnName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"PRIMARY_KEY_COLUMN"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valueColumnName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"PRIMARY_KEY_VALUE",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pkColumnValue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"ENTITY_WITH_TABLE_ID"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initialValue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0,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allocationSize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50)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latin typeface="Consolas" panose="020B0609020204030204" pitchFamily="49" charset="0"/>
              </a:rPr>
              <a:t>EntityWithTableId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GeneratedValue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(strategy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GenerationType.TABLE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generator = "tab")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@Id long id;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82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Defining indices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1052736"/>
            <a:ext cx="69500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@Index(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name = "EMP_NAME_INDEX",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columnNames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{ "F_NAME", "L_NAME" })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Employee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@Id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long id;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@Index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@Column(name = "F_NAME")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String </a:t>
            </a:r>
            <a:r>
              <a:rPr lang="en-US" sz="1400" b="1" dirty="0" err="1">
                <a:latin typeface="Consolas" panose="020B0609020204030204" pitchFamily="49" charset="0"/>
              </a:rPr>
              <a:t>firstName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@Index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@Column(name = "L_NAME")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String </a:t>
            </a:r>
            <a:r>
              <a:rPr lang="en-US" sz="1400" b="1" dirty="0" err="1">
                <a:latin typeface="Consolas" panose="020B0609020204030204" pitchFamily="49" charset="0"/>
              </a:rPr>
              <a:t>lastName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409474" y="5138608"/>
            <a:ext cx="5746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INDEX INDEX_EMPLOYEE_F_NAME ON EMPLOYEE (F_NAME)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INDEX INDEX_EMPLOYEE_L_NAME ON EMPLOYEE (L_NAME)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 INDEX EMP_NAME_INDEX ON EMPLOYEE (F_NAME, L_NAME)</a:t>
            </a:r>
          </a:p>
        </p:txBody>
      </p:sp>
    </p:spTree>
    <p:extLst>
      <p:ext uri="{BB962C8B-B14F-4D97-AF65-F5344CB8AC3E}">
        <p14:creationId xmlns:p14="http://schemas.microsoft.com/office/powerpoint/2010/main" val="304078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Impedance Mismatch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83671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Object-oriented general purpose programming languages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since mid-1990’s the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frequently used tools for application development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49212" y="178366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 programming languages have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advantages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esp. as regards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reflecting business domain in language structures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1680" y="5157192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OO programing language at the same time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inherently support effective saving/restoring states of data structures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they operate on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40456" y="2714144"/>
            <a:ext cx="8496944" cy="230832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 programming languages provide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features which are indispensable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development of behavioral aspect of the 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polymorphism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inheritance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 programming extensions – i.e. lambda expressions,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publisher-subscriber (event handling), 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Unique constraint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1052736"/>
            <a:ext cx="846217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@Table(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name = "CITY",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uniqueConstraints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 //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@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UniqueConstraint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(name = "CITY_ID_UQ",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columnNames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 "CITY_ID" }), //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@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UniqueConstraint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(name = "CITY_NAME_UQ",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columnNames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 "CITY_NAME" }), //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@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UniqueConstraint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(name = “CITY_ID_NAME”,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columnNames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"CITY_ID", "CITY_NAME"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City extends </a:t>
            </a:r>
            <a:r>
              <a:rPr lang="en-US" sz="1400" b="1" dirty="0" err="1">
                <a:latin typeface="Consolas" panose="020B0609020204030204" pitchFamily="49" charset="0"/>
              </a:rPr>
              <a:t>EntityBase</a:t>
            </a:r>
            <a:r>
              <a:rPr lang="en-US" sz="1400" b="1" dirty="0">
                <a:latin typeface="Consolas" panose="020B0609020204030204" pitchFamily="49" charset="0"/>
              </a:rPr>
              <a:t>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@Id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</a:t>
            </a:r>
            <a:r>
              <a:rPr lang="en-US" sz="1400" b="1" dirty="0" err="1">
                <a:latin typeface="Consolas" panose="020B0609020204030204" pitchFamily="49" charset="0"/>
              </a:rPr>
              <a:t>GeneratedValue</a:t>
            </a:r>
            <a:r>
              <a:rPr lang="en-US" sz="1400" b="1" dirty="0">
                <a:latin typeface="Consolas" panose="020B0609020204030204" pitchFamily="49" charset="0"/>
              </a:rPr>
              <a:t>(strategy = </a:t>
            </a:r>
            <a:r>
              <a:rPr lang="en-US" sz="1400" b="1" dirty="0" err="1">
                <a:latin typeface="Consolas" panose="020B0609020204030204" pitchFamily="49" charset="0"/>
              </a:rPr>
              <a:t>GenerationType.SEQUENCE</a:t>
            </a:r>
            <a:r>
              <a:rPr lang="en-US" sz="1400" b="1" dirty="0">
                <a:latin typeface="Consolas" panose="020B0609020204030204" pitchFamily="49" charset="0"/>
              </a:rPr>
              <a:t>, generator = "CITY_SEQ")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</a:t>
            </a:r>
            <a:r>
              <a:rPr lang="en-US" sz="1400" b="1" dirty="0" err="1">
                <a:latin typeface="Consolas" panose="020B0609020204030204" pitchFamily="49" charset="0"/>
              </a:rPr>
              <a:t>SequenceGenerator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name = "CITY_SEQ", </a:t>
            </a:r>
            <a:r>
              <a:rPr lang="en-US" sz="1400" b="1" dirty="0" err="1">
                <a:latin typeface="Consolas" panose="020B0609020204030204" pitchFamily="49" charset="0"/>
              </a:rPr>
              <a:t>sequenceName</a:t>
            </a:r>
            <a:r>
              <a:rPr lang="en-US" sz="1400" b="1" dirty="0">
                <a:latin typeface="Consolas" panose="020B0609020204030204" pitchFamily="49" charset="0"/>
              </a:rPr>
              <a:t> = "CITY_SEQ", </a:t>
            </a:r>
            <a:r>
              <a:rPr lang="en-US" sz="1400" b="1" dirty="0" err="1">
                <a:latin typeface="Consolas" panose="020B0609020204030204" pitchFamily="49" charset="0"/>
              </a:rPr>
              <a:t>allocationSize</a:t>
            </a:r>
            <a:r>
              <a:rPr lang="en-US" sz="1400" b="1" dirty="0">
                <a:latin typeface="Consolas" panose="020B0609020204030204" pitchFamily="49" charset="0"/>
              </a:rPr>
              <a:t> = 1)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@Column(name = "CITY_ID", </a:t>
            </a:r>
            <a:r>
              <a:rPr lang="en-US" sz="1400" b="1" dirty="0" err="1">
                <a:latin typeface="Consolas" panose="020B0609020204030204" pitchFamily="49" charset="0"/>
              </a:rPr>
              <a:t>nullable</a:t>
            </a:r>
            <a:r>
              <a:rPr lang="en-US" sz="1400" b="1" dirty="0">
                <a:latin typeface="Consolas" panose="020B0609020204030204" pitchFamily="49" charset="0"/>
              </a:rPr>
              <a:t> = false)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latin typeface="Consolas" panose="020B06090202040302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</a:rPr>
              <a:t> id;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@Column(name = "CITY_NAME", </a:t>
            </a:r>
            <a:r>
              <a:rPr lang="en-US" sz="1400" b="1" dirty="0" err="1">
                <a:latin typeface="Consolas" panose="020B0609020204030204" pitchFamily="49" charset="0"/>
              </a:rPr>
              <a:t>nullable</a:t>
            </a:r>
            <a:r>
              <a:rPr lang="en-US" sz="1400" b="1" dirty="0">
                <a:latin typeface="Consolas" panose="020B0609020204030204" pitchFamily="49" charset="0"/>
              </a:rPr>
              <a:t> = false)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String name;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2036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Mapping many-to-one associations – foreign keys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1052736"/>
            <a:ext cx="84621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@Table(name = "ADDRESS")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Address extends </a:t>
            </a:r>
            <a:r>
              <a:rPr lang="en-US" sz="1400" b="1" dirty="0" err="1">
                <a:latin typeface="Consolas" panose="020B0609020204030204" pitchFamily="49" charset="0"/>
              </a:rPr>
              <a:t>EntityBase</a:t>
            </a:r>
            <a:r>
              <a:rPr lang="en-US" sz="1400" b="1" dirty="0">
                <a:latin typeface="Consolas" panose="020B0609020204030204" pitchFamily="49" charset="0"/>
              </a:rPr>
              <a:t>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ManyToOne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targetEntity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City.class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JoinColumn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name = "CITY_ID",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nullable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false,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foreignKey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ForeignKey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"ADDRESS_CITY_FK"))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City </a:t>
            </a:r>
            <a:r>
              <a:rPr lang="en-US" sz="1400" b="1" dirty="0" err="1">
                <a:latin typeface="Consolas" panose="020B0609020204030204" pitchFamily="49" charset="0"/>
              </a:rPr>
              <a:t>city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ManyToOne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targetEntity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PostalCode.class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JoinColumn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name = "POSTAL_CODE_ID",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nullable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false,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foreignKey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= 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ForeignKey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"ADDRESS_POSTAL_CODE_FK"))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62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Mapping one-to-many or one-to-one associations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822191"/>
            <a:ext cx="846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latin typeface="Consolas" panose="020B0609020204030204" pitchFamily="49" charset="0"/>
              </a:rPr>
              <a:t>DiscriminatorValue</a:t>
            </a:r>
            <a:r>
              <a:rPr lang="en-US" sz="1200" b="1" dirty="0">
                <a:latin typeface="Consolas" panose="020B0609020204030204" pitchFamily="49" charset="0"/>
              </a:rPr>
              <a:t>("IT-SUPPORT-TEAM")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@Table(name = "IT_SUPPORT_TEAM")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latin typeface="Consolas" panose="020B0609020204030204" pitchFamily="49" charset="0"/>
              </a:rPr>
              <a:t>ITSupportTeam</a:t>
            </a:r>
            <a:r>
              <a:rPr lang="en-US" sz="1200" b="1" dirty="0">
                <a:latin typeface="Consolas" panose="020B0609020204030204" pitchFamily="49" charset="0"/>
              </a:rPr>
              <a:t> extends Team {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OneToMany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fetch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FetchType.LAZY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targetEntity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ITSpecialist.class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JoinTable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"IT_SUPPORT_TEAM_IT_SPECIALIST")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private List&lt;</a:t>
            </a:r>
            <a:r>
              <a:rPr lang="en-US" sz="1200" b="1" dirty="0" err="1">
                <a:latin typeface="Consolas" panose="020B0609020204030204" pitchFamily="49" charset="0"/>
              </a:rPr>
              <a:t>ITSpecialist</a:t>
            </a:r>
            <a:r>
              <a:rPr lang="en-US" sz="1200" b="1" dirty="0">
                <a:latin typeface="Consolas" panose="020B0609020204030204" pitchFamily="49" charset="0"/>
              </a:rPr>
              <a:t>&gt; </a:t>
            </a:r>
            <a:r>
              <a:rPr lang="en-US" sz="1200" b="1" dirty="0" err="1">
                <a:latin typeface="Consolas" panose="020B0609020204030204" pitchFamily="49" charset="0"/>
              </a:rPr>
              <a:t>itSpecialists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8300" y="3356992"/>
            <a:ext cx="8462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@Inheritance(strategy = </a:t>
            </a:r>
            <a:r>
              <a:rPr lang="en-US" sz="1200" b="1" dirty="0" err="1">
                <a:latin typeface="Consolas" panose="020B0609020204030204" pitchFamily="49" charset="0"/>
              </a:rPr>
              <a:t>InheritanceType.JOINED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latin typeface="Consolas" panose="020B0609020204030204" pitchFamily="49" charset="0"/>
              </a:rPr>
              <a:t>DiscriminatorColumn</a:t>
            </a:r>
            <a:r>
              <a:rPr lang="en-US" sz="1200" b="1" dirty="0">
                <a:latin typeface="Consolas" panose="020B0609020204030204" pitchFamily="49" charset="0"/>
              </a:rPr>
              <a:t>(name = "TEAM_TYPE")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@Table(name = "TEAM")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 abstract class Team extends </a:t>
            </a:r>
            <a:r>
              <a:rPr lang="en-US" sz="1200" b="1" dirty="0" err="1">
                <a:latin typeface="Consolas" panose="020B0609020204030204" pitchFamily="49" charset="0"/>
              </a:rPr>
              <a:t>EntityBase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OneToOne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fetch 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FetchType.EAGER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targetEntity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ProjectManager.class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optional = false)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JoinColumn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name = "PROJECT_MANAGER_ID",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= 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"TEAM_PROJECT_MANAGER_FK"))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private </a:t>
            </a:r>
            <a:r>
              <a:rPr lang="en-US" sz="1200" b="1" dirty="0" err="1">
                <a:latin typeface="Consolas" panose="020B0609020204030204" pitchFamily="49" charset="0"/>
              </a:rPr>
              <a:t>ProjectManager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projectManager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64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Mapping many-to-many associations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51520" y="908715"/>
            <a:ext cx="42857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@</a:t>
            </a:r>
            <a:r>
              <a:rPr lang="en-US" sz="1100" b="1" dirty="0" err="1">
                <a:latin typeface="Consolas" panose="020B0609020204030204" pitchFamily="49" charset="0"/>
              </a:rPr>
              <a:t>DiscriminatorValue</a:t>
            </a:r>
            <a:r>
              <a:rPr lang="en-US" sz="1100" b="1" dirty="0">
                <a:latin typeface="Consolas" panose="020B0609020204030204" pitchFamily="49" charset="0"/>
              </a:rPr>
              <a:t>("DEVELOPER")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public class Developer extends Employee {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ManyToMany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fetch =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FetchType.LAZY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targetEntity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DevelopmentTeam.class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JoinTable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 //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name = "DEVELOPMENT_TEAM_DEVELOPER", //</a:t>
            </a:r>
          </a:p>
          <a:p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joinColumns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 // 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@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JoinColumn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name = "DEVELOPER_ID",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referencedColumnName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"EMPLOYEE_ID")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, //</a:t>
            </a:r>
          </a:p>
          <a:p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inverseJoinColumns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= { // 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@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JoinColumn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name = "DEVELOPMENT_TEAM_ID",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referencedColumnName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= "TEAM_ID")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}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//</a:t>
            </a:r>
          </a:p>
          <a:p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private List&lt;</a:t>
            </a:r>
            <a:r>
              <a:rPr lang="en-US" sz="1100" b="1" dirty="0" err="1">
                <a:latin typeface="Consolas" panose="020B0609020204030204" pitchFamily="49" charset="0"/>
              </a:rPr>
              <a:t>DevelopmentTeam</a:t>
            </a:r>
            <a:r>
              <a:rPr lang="en-US" sz="1100" b="1" dirty="0">
                <a:latin typeface="Consolas" panose="020B0609020204030204" pitchFamily="49" charset="0"/>
              </a:rPr>
              <a:t>&gt; teams;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788024" y="1671766"/>
            <a:ext cx="42484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@</a:t>
            </a:r>
            <a:r>
              <a:rPr lang="en-US" sz="1100" b="1" dirty="0" err="1">
                <a:latin typeface="Consolas" panose="020B0609020204030204" pitchFamily="49" charset="0"/>
              </a:rPr>
              <a:t>DiscriminatorValue</a:t>
            </a:r>
            <a:r>
              <a:rPr lang="en-US" sz="1100" b="1" dirty="0">
                <a:latin typeface="Consolas" panose="020B0609020204030204" pitchFamily="49" charset="0"/>
              </a:rPr>
              <a:t>("DEVELOPMENT-TEAM")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@Table(name = "DEVELOPMENT_TEAM")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public class </a:t>
            </a:r>
            <a:r>
              <a:rPr lang="en-US" sz="1100" b="1" dirty="0" err="1">
                <a:latin typeface="Consolas" panose="020B0609020204030204" pitchFamily="49" charset="0"/>
              </a:rPr>
              <a:t>DevelopmentTeam</a:t>
            </a:r>
            <a:r>
              <a:rPr lang="en-US" sz="1100" b="1" dirty="0">
                <a:latin typeface="Consolas" panose="020B0609020204030204" pitchFamily="49" charset="0"/>
              </a:rPr>
              <a:t> extends Team {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ManyToMany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fetch = </a:t>
            </a:r>
            <a:r>
              <a:rPr lang="en-US" sz="1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FetchType.LAZY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targetEntity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Developer.class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JoinTable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 //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name = "DEVELOPMENT_TEAM_DEVELOPER", //</a:t>
            </a:r>
          </a:p>
          <a:p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joinColumns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= { // 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@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JoinColumn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name = "DEVELOPMENT_TEAM_ID",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referencedColumnName</a:t>
            </a:r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= "TEAM_ID")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}</a:t>
            </a:r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, //</a:t>
            </a:r>
          </a:p>
          <a:p>
            <a:endParaRPr lang="en-US" sz="11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inverseJoinColumns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 //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@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JoinColumn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name = "DEVELOPER_ID",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referencedColumnName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"EMPLOYEE_ID")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1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private List&lt;Developer&gt; developers;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14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Mapping inheritance – single table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908720"/>
            <a:ext cx="8462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@Inheritance(strategy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InheritanceType.SINGLE_TABLE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DiscriminatorColumn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"PROJ_TYPE")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ForceDiscriminator</a:t>
            </a:r>
            <a:endParaRPr lang="en-US" sz="1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@Table(name = "PROJECT")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abstract class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@Id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long id;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8300" y="3356992"/>
            <a:ext cx="44297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DiscriminatorValue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("L")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latin typeface="Consolas" panose="020B0609020204030204" pitchFamily="49" charset="0"/>
              </a:rPr>
              <a:t>LargeProject</a:t>
            </a:r>
            <a:r>
              <a:rPr lang="en-US" sz="1400" b="1" dirty="0">
                <a:latin typeface="Consolas" panose="020B0609020204030204" pitchFamily="49" charset="0"/>
              </a:rPr>
              <a:t> extends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latin typeface="Consolas" panose="020B0609020204030204" pitchFamily="49" charset="0"/>
              </a:rPr>
              <a:t>BigDecimal</a:t>
            </a:r>
            <a:r>
              <a:rPr lang="en-US" sz="1400" b="1" dirty="0">
                <a:latin typeface="Consolas" panose="020B0609020204030204" pitchFamily="49" charset="0"/>
              </a:rPr>
              <a:t> budget;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355976" y="4707141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DiscriminatorValue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("S")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latin typeface="Consolas" panose="020B0609020204030204" pitchFamily="49" charset="0"/>
              </a:rPr>
              <a:t>SmallProject</a:t>
            </a:r>
            <a:r>
              <a:rPr lang="en-US" sz="1400" b="1" dirty="0">
                <a:latin typeface="Consolas" panose="020B0609020204030204" pitchFamily="49" charset="0"/>
              </a:rPr>
              <a:t> extends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8300" y="5939988"/>
            <a:ext cx="464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</a:t>
            </a:r>
            <a:r>
              <a:rPr lang="en-US" altLang="ja-JP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https://en.wikibooks.org/wiki/Java_Persistence</a:t>
            </a:r>
            <a:endParaRPr lang="en-US" altLang="ja-JP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9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Mapping inheritance – joined, multiple table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836712"/>
            <a:ext cx="8462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@Inheritance(strategy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InheritanceType.JOINED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DiscriminatorColumn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(name = "PROJ_TYPE")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@Table(name="PROJECT")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abstract class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@Id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long id;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8300" y="2996952"/>
            <a:ext cx="4429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DiscriminatorValue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("L")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@Table(name = "LARGEPROJECT")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latin typeface="Consolas" panose="020B0609020204030204" pitchFamily="49" charset="0"/>
              </a:rPr>
              <a:t>LargeProject</a:t>
            </a:r>
            <a:r>
              <a:rPr lang="en-US" sz="1400" b="1" dirty="0">
                <a:latin typeface="Consolas" panose="020B0609020204030204" pitchFamily="49" charset="0"/>
              </a:rPr>
              <a:t> extends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latin typeface="Consolas" panose="020B0609020204030204" pitchFamily="49" charset="0"/>
              </a:rPr>
              <a:t>BigDecimal</a:t>
            </a:r>
            <a:r>
              <a:rPr lang="en-US" sz="1400" b="1" dirty="0">
                <a:latin typeface="Consolas" panose="020B0609020204030204" pitchFamily="49" charset="0"/>
              </a:rPr>
              <a:t> budget;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355976" y="4581128"/>
            <a:ext cx="4536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DiscriminatorValue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("S")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@Table(name = "SMALLPROJECT")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latin typeface="Consolas" panose="020B0609020204030204" pitchFamily="49" charset="0"/>
              </a:rPr>
              <a:t>SmallProject</a:t>
            </a:r>
            <a:r>
              <a:rPr lang="en-US" sz="1400" b="1" dirty="0">
                <a:latin typeface="Consolas" panose="020B0609020204030204" pitchFamily="49" charset="0"/>
              </a:rPr>
              <a:t> extends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8300" y="5939988"/>
            <a:ext cx="457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</a:t>
            </a:r>
            <a:r>
              <a:rPr lang="en-US" altLang="ja-JP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https://en.wikibooks.org/wiki/Java_Persistence</a:t>
            </a:r>
            <a:endParaRPr lang="en-US" altLang="ja-JP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7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Mapping inheritance – table per class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58300" y="1036474"/>
            <a:ext cx="8462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@Inheritance(strategy 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InheritanceType.TABLE_PER_CLASS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abstract class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@Id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long id;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58300" y="2996952"/>
            <a:ext cx="44297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@Table(name = "LARGEPROJECT")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latin typeface="Consolas" panose="020B0609020204030204" pitchFamily="49" charset="0"/>
              </a:rPr>
              <a:t>LargeProject</a:t>
            </a:r>
            <a:r>
              <a:rPr lang="en-US" sz="1400" b="1" dirty="0">
                <a:latin typeface="Consolas" panose="020B0609020204030204" pitchFamily="49" charset="0"/>
              </a:rPr>
              <a:t> extends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private </a:t>
            </a:r>
            <a:r>
              <a:rPr lang="en-US" sz="1400" b="1" dirty="0" err="1">
                <a:latin typeface="Consolas" panose="020B0609020204030204" pitchFamily="49" charset="0"/>
              </a:rPr>
              <a:t>BigDecimal</a:t>
            </a:r>
            <a:r>
              <a:rPr lang="en-US" sz="1400" b="1" dirty="0">
                <a:latin typeface="Consolas" panose="020B0609020204030204" pitchFamily="49" charset="0"/>
              </a:rPr>
              <a:t> budget;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355976" y="4491117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@Table(name="SMALLPROJECT")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latin typeface="Consolas" panose="020B0609020204030204" pitchFamily="49" charset="0"/>
              </a:rPr>
              <a:t>SmallProject</a:t>
            </a:r>
            <a:r>
              <a:rPr lang="en-US" sz="1400" b="1" dirty="0">
                <a:latin typeface="Consolas" panose="020B0609020204030204" pitchFamily="49" charset="0"/>
              </a:rPr>
              <a:t> extends Project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58300" y="5939988"/>
            <a:ext cx="457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 </a:t>
            </a:r>
            <a:r>
              <a:rPr lang="en-US" altLang="ja-JP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https://en.wikibooks.org/wiki/Java_Persistence</a:t>
            </a:r>
            <a:endParaRPr lang="en-US" altLang="ja-JP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1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Calling stored routines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8300" y="933683"/>
            <a:ext cx="84621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NamedStoredProcedureQueries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({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NamedStoredProcedureQuery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name = "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PostalCodeGet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", // query name to further refer to in the application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        // code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resultClasses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PostalCode.class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procedureName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</a:rPr>
              <a:t> = "POSTAL_CODE_GET"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parameters = {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StoredProcedureParameter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mode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ParameterMode.REF_CURSOR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name = "POSTAL_CODE_CURSOR", type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Void.class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),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StoredProcedureParameter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mode = ParameterMode.IN,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name = "POSTAL_CODE_ID",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type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Integer.class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),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StoredProcedureParameter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mode = ParameterMode.IN,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name = "POSTAL_CODE",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type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String.class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),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@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StoredProcedureParameter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mode = ParameterMode.IN,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name = "CITY_NAME",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type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String.class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),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) //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@Entity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@Table(name = "POSTAL_CODE")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latin typeface="Consolas" panose="020B0609020204030204" pitchFamily="49" charset="0"/>
              </a:rPr>
              <a:t>PostalCode</a:t>
            </a:r>
            <a:r>
              <a:rPr lang="en-US" sz="1200" b="1" dirty="0">
                <a:latin typeface="Consolas" panose="020B0609020204030204" pitchFamily="49" charset="0"/>
              </a:rPr>
              <a:t> extends </a:t>
            </a:r>
            <a:r>
              <a:rPr lang="en-US" sz="1200" b="1" dirty="0" err="1">
                <a:latin typeface="Consolas" panose="020B0609020204030204" pitchFamily="49" charset="0"/>
              </a:rPr>
              <a:t>EntityBase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55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Calling stored routines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8300" y="933683"/>
            <a:ext cx="8462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...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public List&lt;</a:t>
            </a:r>
            <a:r>
              <a:rPr lang="en-US" sz="1400" b="1" dirty="0" err="1"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latin typeface="Consolas" panose="020B0609020204030204" pitchFamily="49" charset="0"/>
              </a:rPr>
              <a:t>getByQueryNative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PostalCodeQuery</a:t>
            </a:r>
            <a:r>
              <a:rPr lang="en-US" sz="1400" b="1" dirty="0">
                <a:latin typeface="Consolas" panose="020B0609020204030204" pitchFamily="49" charset="0"/>
              </a:rPr>
              <a:t> query)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latin typeface="Consolas" panose="020B0609020204030204" pitchFamily="49" charset="0"/>
              </a:rPr>
              <a:t>StoredProcedureQuery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namedQuery</a:t>
            </a:r>
            <a:r>
              <a:rPr lang="en-US" sz="1400" b="1" dirty="0">
                <a:latin typeface="Consolas" panose="020B0609020204030204" pitchFamily="49" charset="0"/>
              </a:rPr>
              <a:t> = this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.</a:t>
            </a:r>
            <a:r>
              <a:rPr lang="en-US" sz="1400" b="1" dirty="0" err="1">
                <a:latin typeface="Consolas" panose="020B0609020204030204" pitchFamily="49" charset="0"/>
              </a:rPr>
              <a:t>entityManager</a:t>
            </a:r>
            <a:r>
              <a:rPr lang="en-US" sz="1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createNamedStoredProcedureQuery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PostalCodeGet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namedQuery.setParameter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("POSTAL_CODE_ID",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query._id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namedQuery.setParameter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("POSTAL_CODE", query._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namedQuery.setParameter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("CITY_NAME", query._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cityName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namedQuery.execute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List&lt;</a:t>
            </a:r>
            <a:r>
              <a:rPr lang="en-US" sz="1400" b="1" dirty="0" err="1"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latin typeface="Consolas" panose="020B0609020204030204" pitchFamily="49" charset="0"/>
              </a:rPr>
              <a:t>postalCodes</a:t>
            </a:r>
            <a:r>
              <a:rPr lang="en-US" sz="1400" b="1" dirty="0">
                <a:latin typeface="Consolas" panose="020B0609020204030204" pitchFamily="49" charset="0"/>
              </a:rPr>
              <a:t> = (List&lt;</a:t>
            </a:r>
            <a:r>
              <a:rPr lang="en-US" sz="1400" b="1" dirty="0" err="1"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latin typeface="Consolas" panose="020B0609020204030204" pitchFamily="49" charset="0"/>
              </a:rPr>
              <a:t>&gt;)</a:t>
            </a:r>
            <a:r>
              <a:rPr lang="en-US" sz="1400" b="1" dirty="0" err="1">
                <a:latin typeface="Consolas" panose="020B0609020204030204" pitchFamily="49" charset="0"/>
              </a:rPr>
              <a:t>namedQuery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getOutputParameterValue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("POSTAL_CODE_CURSOR");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return </a:t>
            </a:r>
            <a:r>
              <a:rPr lang="en-US" sz="1400" b="1" dirty="0" err="1">
                <a:latin typeface="Consolas" panose="020B0609020204030204" pitchFamily="49" charset="0"/>
              </a:rPr>
              <a:t>postalCodes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54418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Criteria-based queries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8300" y="933683"/>
            <a:ext cx="84621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public final class </a:t>
            </a:r>
            <a:r>
              <a:rPr lang="en-US" sz="1400" b="1" dirty="0" err="1">
                <a:latin typeface="Consolas" panose="020B0609020204030204" pitchFamily="49" charset="0"/>
              </a:rPr>
              <a:t>PostalCodeQuery</a:t>
            </a:r>
            <a:r>
              <a:rPr lang="en-US" sz="1400" b="1" dirty="0">
                <a:latin typeface="Consolas" panose="020B0609020204030204" pitchFamily="49" charset="0"/>
              </a:rPr>
              <a:t> {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Integer _id;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public String _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   public String _</a:t>
            </a:r>
            <a:r>
              <a:rPr lang="en-US" sz="1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cityName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final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hasId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this.isSet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(_id);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hasPostalCode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this.isSet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(_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public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hasCityName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this.isSet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(_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cityName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public void clear()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_id = null;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_</a:t>
            </a:r>
            <a:r>
              <a:rPr lang="en-US" sz="1400" b="1" dirty="0" err="1">
                <a:latin typeface="Consolas" panose="020B0609020204030204" pitchFamily="49" charset="0"/>
              </a:rPr>
              <a:t>cityName</a:t>
            </a:r>
            <a:r>
              <a:rPr lang="en-US" sz="1400" b="1" dirty="0">
                <a:latin typeface="Consolas" panose="020B0609020204030204" pitchFamily="49" charset="0"/>
              </a:rPr>
              <a:t> = null;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_</a:t>
            </a:r>
            <a:r>
              <a:rPr lang="en-US" sz="1400" b="1" dirty="0" err="1">
                <a:latin typeface="Consolas" panose="020B0609020204030204" pitchFamily="49" charset="0"/>
              </a:rPr>
              <a:t>postalCode</a:t>
            </a:r>
            <a:r>
              <a:rPr lang="en-US" sz="1400" b="1" dirty="0">
                <a:latin typeface="Consolas" panose="020B0609020204030204" pitchFamily="49" charset="0"/>
              </a:rPr>
              <a:t> = null;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9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Impedance Mismatch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1476" y="198884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Relational database engines are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designed for effective search and storage of data – based on various types of indices (B-tree, hash)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2552" y="3127608"/>
            <a:ext cx="8496944" cy="2677656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provide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integrity protection measures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disallow any modifications which would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violate integrity of stored data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 records referred by foreign 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non-unique primary key values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disallowed null values</a:t>
            </a: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triggers (not-quite recommended), but sometimes indispensable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335540" y="90872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1990’s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is stored in relational databases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are proven to be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reliable and efficient tool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280108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Criteria-based queries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58300" y="933683"/>
            <a:ext cx="846217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public List&lt;</a:t>
            </a:r>
            <a:r>
              <a:rPr lang="en-US" sz="1300" b="1" dirty="0" err="1"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latin typeface="Consolas" panose="020B0609020204030204" pitchFamily="49" charset="0"/>
              </a:rPr>
              <a:t>&gt; </a:t>
            </a:r>
            <a:r>
              <a:rPr lang="en-US" sz="1300" b="1" dirty="0" err="1">
                <a:latin typeface="Consolas" panose="020B0609020204030204" pitchFamily="49" charset="0"/>
              </a:rPr>
              <a:t>getByQuery</a:t>
            </a:r>
            <a:r>
              <a:rPr lang="en-US" sz="1300" b="1" dirty="0"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latin typeface="Consolas" panose="020B0609020204030204" pitchFamily="49" charset="0"/>
              </a:rPr>
              <a:t>PostalCodeQuery</a:t>
            </a:r>
            <a:r>
              <a:rPr lang="en-US" sz="1300" b="1" dirty="0">
                <a:latin typeface="Consolas" panose="020B0609020204030204" pitchFamily="49" charset="0"/>
              </a:rPr>
              <a:t> query) {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CriteriaBuilder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builder =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this.criteriaBuilder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CriteriaQuery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&gt; criteria =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this.criteria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(builder);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Root&lt;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&gt;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this.getRoot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(criteria);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if 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query.hasId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3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criteria.where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builder.equal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postalCode.get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("id"),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query._id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}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if 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query.hasPostalCode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3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criteria.where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builder.equal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postalCode.get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("code"), query._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}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if (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query.hasCityName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en-US" sz="13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   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EntityType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postalCodeType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this.entityType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PostalCode.class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Join&lt;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, City&gt; city =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//</a:t>
            </a:r>
          </a:p>
          <a:p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.join(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postalCodeType.getDeclaredSingularAttribute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("city", </a:t>
            </a:r>
            <a:r>
              <a:rPr lang="en-US" sz="1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City.class</a:t>
            </a:r>
            <a:r>
              <a:rPr lang="en-US" sz="1300" b="1" dirty="0">
                <a:solidFill>
                  <a:srgbClr val="00B0F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criteria</a:t>
            </a:r>
          </a:p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.where(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builder.like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city.get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("name"), query._</a:t>
            </a: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cityName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}</a:t>
            </a:r>
          </a:p>
          <a:p>
            <a:endParaRPr lang="en-US" sz="1300" b="1" dirty="0">
              <a:latin typeface="Consolas" panose="020B06090202040302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</a:rPr>
              <a:t>    Query </a:t>
            </a:r>
            <a:r>
              <a:rPr lang="en-US" sz="1300" b="1" dirty="0" err="1">
                <a:latin typeface="Consolas" panose="020B0609020204030204" pitchFamily="49" charset="0"/>
              </a:rPr>
              <a:t>criteriaQuery</a:t>
            </a:r>
            <a:r>
              <a:rPr lang="en-US" sz="1300" b="1" dirty="0"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latin typeface="Consolas" panose="020B0609020204030204" pitchFamily="49" charset="0"/>
              </a:rPr>
              <a:t>this.entityManager</a:t>
            </a:r>
            <a:r>
              <a:rPr lang="en-US" sz="1300" b="1" dirty="0">
                <a:latin typeface="Consolas" panose="020B0609020204030204" pitchFamily="49" charset="0"/>
              </a:rPr>
              <a:t>()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(criteria)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    return (List&lt;</a:t>
            </a:r>
            <a:r>
              <a:rPr lang="en-US" sz="1300" b="1" dirty="0" err="1">
                <a:latin typeface="Consolas" panose="020B0609020204030204" pitchFamily="49" charset="0"/>
              </a:rPr>
              <a:t>PostalCode</a:t>
            </a:r>
            <a:r>
              <a:rPr lang="en-US" sz="1300" b="1" dirty="0">
                <a:latin typeface="Consolas" panose="020B0609020204030204" pitchFamily="49" charset="0"/>
              </a:rPr>
              <a:t>&gt;)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criteriaQuery.getResultList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300" b="1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850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Impedance Mismatch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86378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 of two different approaches in representing data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(1) object-oriented and (2) relational is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neither easy nor seamless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1388" y="423193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Developers need to resolve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of so called object-relational impedance mismatch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124744"/>
            <a:ext cx="8496944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of modern OLTP solutions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composed of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 developed in OO programming language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relational database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26558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Data Access Objects and Data Transfer Objects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23528" y="227687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separates accessing data source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which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necessarily need to be a relational database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other tiers of the application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31388" y="3429000"/>
            <a:ext cx="8496944" cy="2677656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 is an adapter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which – in most cases manually –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converts in both directions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 (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Transfer Objects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i.e. data structures used in application, which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 to schema of data stored in relational database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parameters of SQL statements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23528" y="1124744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or less systematic approach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cope with impedance mismatch was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Access Objects (DAO)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10281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Concept of Object-Relational Mapping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76660"/>
            <a:ext cx="8496944" cy="2308324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Object-Relational Mapping (ORM)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evolved from DAO as a more generic approach which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exempts developer from manually copying values between DTOs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results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parameters of SQL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(SELECT) and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DML statements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(INSERT, UPDATE, DELETE)</a:t>
            </a:r>
            <a:endParaRPr lang="en-US" altLang="ja-JP" sz="16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49976" y="3534107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is founded on concept of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object-oriented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 model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schema of relational database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45060" y="4667652"/>
            <a:ext cx="8496944" cy="156966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mapping can be considered as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of configuration (or </a:t>
            </a:r>
            <a:r>
              <a:rPr lang="en-US" altLang="ja-JP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rules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enable converting both: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results into DTOs (entities)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DTOs (entities) into parameters of SQL and DML statements</a:t>
            </a:r>
          </a:p>
        </p:txBody>
      </p:sp>
    </p:spTree>
    <p:extLst>
      <p:ext uri="{BB962C8B-B14F-4D97-AF65-F5344CB8AC3E}">
        <p14:creationId xmlns:p14="http://schemas.microsoft.com/office/powerpoint/2010/main" val="90972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SQL dialects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0872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Theoretically all relational database engines use SQL language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(SQL comprises: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DQL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DML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altLang="ja-JP" sz="1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DCL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for storing and fetching data</a:t>
            </a:r>
            <a:endParaRPr lang="en-US" altLang="ja-JP" sz="1600" b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49976" y="1916832"/>
            <a:ext cx="8496944" cy="830997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 in practice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particular database engines use their proprietary SQL variants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called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dialects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45060" y="3007800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Accessing a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relational database with JDBC entails sending raw SQL statements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statements complying with dialect of the given DBMS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5158749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implementations by design support multiple database engines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in most cases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inherent support for dialects of all DBMS used in practice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37280" y="4077072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an application whose persistence is based on </a:t>
            </a:r>
            <a:r>
              <a:rPr lang="en-US" altLang="ja-JP" sz="160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submitting SQL dialect statements via JDBC API is </a:t>
            </a:r>
            <a:r>
              <a:rPr lang="en-US" altLang="ja-JP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portable across various DBMS</a:t>
            </a:r>
          </a:p>
        </p:txBody>
      </p:sp>
    </p:spTree>
    <p:extLst>
      <p:ext uri="{BB962C8B-B14F-4D97-AF65-F5344CB8AC3E}">
        <p14:creationId xmlns:p14="http://schemas.microsoft.com/office/powerpoint/2010/main" val="318008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ORM disadvantages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41612" y="5036983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also happens that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implementation generate faulty or inefficient ad-hoc queries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but such cases are considered as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bugs and are resolved by vendors – in most cases communities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353404" y="1072876"/>
            <a:ext cx="8496944" cy="411908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as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technology is not perfect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i.e. it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some disadvantages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41612" y="1709976"/>
            <a:ext cx="8496944" cy="781240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adversaries 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that ORM do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take advantage of essential features provided by database engines such as </a:t>
            </a:r>
            <a:r>
              <a:rPr lang="en-US" altLang="ja-JP" sz="1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bulk DML operations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41612" y="2780928"/>
            <a:ext cx="8496944" cy="1938992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 very often mentioned drawback is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compile and determine execution plan for each dynamically generated SQL statement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disadvantage is actually consequence of major ORM advantage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i.e. generating DBMS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portable ad-hoc queries based on criteria defined in object-oriented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33620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Edgar Głowacki 2016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Verdana" pitchFamily="34" charset="0"/>
                <a:cs typeface="Verdana" pitchFamily="34" charset="0"/>
              </a:rPr>
              <a:t>ORM disadvantages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53404" y="910277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People who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probably do not know features of contemporary ORM implementations also state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ORM usage may enforce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‘poor database design’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53404" y="2263512"/>
            <a:ext cx="8496944" cy="2677656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Such </a:t>
            </a: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 is completely false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rather is </a:t>
            </a:r>
            <a:r>
              <a:rPr lang="en-US" altLang="ja-JP" sz="16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evidence of ignorance of its author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ORM implementations do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impose any constraints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but rather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enforce good practices in database design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such as</a:t>
            </a:r>
          </a:p>
          <a:p>
            <a:pPr>
              <a:lnSpc>
                <a:spcPct val="150000"/>
              </a:lnSpc>
            </a:pPr>
            <a:endParaRPr lang="en-US" altLang="ja-JP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avoiding composite keys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16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surrogate identities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6304" y="5108991"/>
            <a:ext cx="8496944" cy="1150571"/>
          </a:xfrm>
          <a:prstGeom prst="rect">
            <a:avLst/>
          </a:prstGeom>
          <a:solidFill>
            <a:schemeClr val="tx2">
              <a:lumMod val="40000"/>
              <a:lumOff val="60000"/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 advantage of ORM is that it </a:t>
            </a:r>
            <a:r>
              <a:rPr lang="en-US" altLang="ja-JP" sz="16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high cohesion of the features related with accessing data source</a:t>
            </a:r>
            <a:r>
              <a:rPr lang="en-US" altLang="ja-JP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putting them in a single place </a:t>
            </a:r>
            <a:r>
              <a:rPr lang="en-US" altLang="ja-JP" sz="16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 dispersing amongst application and stored routines</a:t>
            </a:r>
          </a:p>
        </p:txBody>
      </p:sp>
    </p:spTree>
    <p:extLst>
      <p:ext uri="{BB962C8B-B14F-4D97-AF65-F5344CB8AC3E}">
        <p14:creationId xmlns:p14="http://schemas.microsoft.com/office/powerpoint/2010/main" val="10186850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3772</Words>
  <Application>Microsoft Office PowerPoint</Application>
  <PresentationFormat>Pokaz na ekranie (4:3)</PresentationFormat>
  <Paragraphs>559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Verdana</vt:lpstr>
      <vt:lpstr>Wingdings</vt:lpstr>
      <vt:lpstr>Motyw pakietu Office</vt:lpstr>
      <vt:lpstr>Java Persistence API  Object/Relational Mapping in Java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Edgar Glowacki</cp:lastModifiedBy>
  <cp:revision>957</cp:revision>
  <dcterms:created xsi:type="dcterms:W3CDTF">2014-11-19T15:38:20Z</dcterms:created>
  <dcterms:modified xsi:type="dcterms:W3CDTF">2018-12-14T08:27:42Z</dcterms:modified>
</cp:coreProperties>
</file>