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380" r:id="rId4"/>
    <p:sldId id="378" r:id="rId5"/>
    <p:sldId id="400" r:id="rId6"/>
    <p:sldId id="381" r:id="rId7"/>
    <p:sldId id="352" r:id="rId8"/>
    <p:sldId id="401" r:id="rId9"/>
    <p:sldId id="402" r:id="rId10"/>
    <p:sldId id="38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353" r:id="rId19"/>
    <p:sldId id="410" r:id="rId20"/>
    <p:sldId id="411" r:id="rId21"/>
    <p:sldId id="412" r:id="rId22"/>
    <p:sldId id="419" r:id="rId23"/>
    <p:sldId id="413" r:id="rId24"/>
    <p:sldId id="414" r:id="rId25"/>
    <p:sldId id="415" r:id="rId26"/>
    <p:sldId id="416" r:id="rId27"/>
    <p:sldId id="417" r:id="rId28"/>
    <p:sldId id="418" r:id="rId29"/>
    <p:sldId id="421" r:id="rId30"/>
    <p:sldId id="420" r:id="rId31"/>
    <p:sldId id="422" r:id="rId32"/>
    <p:sldId id="423" r:id="rId33"/>
    <p:sldId id="424" r:id="rId34"/>
    <p:sldId id="425" r:id="rId35"/>
    <p:sldId id="426" r:id="rId36"/>
    <p:sldId id="383" r:id="rId3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6E948-4134-4B58-A818-B990AC9E83F2}" type="datetimeFigureOut">
              <a:rPr lang="pl-PL" smtClean="0"/>
              <a:t>11.01.2019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3FFC9-5507-4B32-BF04-DE80748B01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096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C83E-7509-4818-A473-80C4C09927FC}" type="datetime1">
              <a:rPr lang="pl-PL" smtClean="0"/>
              <a:t>11.01.2019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B11A-9DFB-49F9-B013-B61F1B541E6F}" type="datetime1">
              <a:rPr lang="pl-PL" smtClean="0"/>
              <a:t>11.01.2019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53E0-1B02-4B27-A53A-A460501099DD}" type="datetime1">
              <a:rPr lang="pl-PL" smtClean="0"/>
              <a:t>11.01.2019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8F41-37B5-478F-B206-A38BD029D8E6}" type="datetime1">
              <a:rPr lang="pl-PL" smtClean="0"/>
              <a:t>11.01.2019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CC3-16FC-42D7-8A06-04A635753280}" type="datetime1">
              <a:rPr lang="pl-PL" smtClean="0"/>
              <a:t>11.01.2019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C0DC-0EAE-4799-8AA2-D5ADC6126D1F}" type="datetime1">
              <a:rPr lang="pl-PL" smtClean="0"/>
              <a:t>11.01.2019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AB44-96D8-42EB-AB43-64882FE088E2}" type="datetime1">
              <a:rPr lang="pl-PL" smtClean="0"/>
              <a:t>11.01.2019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7C0D-BA15-46CF-84F4-57B5A54781F5}" type="datetime1">
              <a:rPr lang="pl-PL" smtClean="0"/>
              <a:t>11.01.2019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C335-8333-4867-A92A-2278DB0A5F95}" type="datetime1">
              <a:rPr lang="pl-PL" smtClean="0"/>
              <a:t>11.01.2019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98E3-AB72-4301-A8B0-CE916D212B90}" type="datetime1">
              <a:rPr lang="pl-PL" smtClean="0"/>
              <a:t>11.01.2019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2BD6-E531-453B-BBCA-9F501AFBB753}" type="datetime1">
              <a:rPr lang="pl-PL" smtClean="0"/>
              <a:t>11.01.2019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E089A-9863-4A9D-830A-59B206CD6F05}" type="datetime1">
              <a:rPr lang="pl-PL" smtClean="0"/>
              <a:t>11.01.2019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© Edgar Głowacki 2016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3068960"/>
            <a:ext cx="7772400" cy="72008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Java Concurrency</a:t>
            </a:r>
            <a:endParaRPr lang="pl-PL" sz="27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Separating task from hosting thread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3404" y="1000868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 can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focus on implementing Runnable interface – i.e. task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53404" y="1840756"/>
            <a:ext cx="8496944" cy="2677656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Custom Runnable implementations can be run by various Executors:</a:t>
            </a:r>
          </a:p>
          <a:p>
            <a:pPr>
              <a:lnSpc>
                <a:spcPct val="150000"/>
              </a:lnSpc>
            </a:pPr>
            <a:endParaRPr lang="en-US" altLang="ja-JP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single-threaded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en-US" altLang="ja-JP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Executors.newSingleThreadExecutor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fixed-size pool of threads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altLang="ja-JP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Executors.newFixedThreadPool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dynamic-size pool of threads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altLang="ja-JP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Executors.newCachedThreadPool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scheduler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en-US" altLang="ja-JP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Executors.newScheduled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– threads are run periodically based on a defined schedule</a:t>
            </a:r>
          </a:p>
        </p:txBody>
      </p:sp>
    </p:spTree>
    <p:extLst>
      <p:ext uri="{BB962C8B-B14F-4D97-AF65-F5344CB8AC3E}">
        <p14:creationId xmlns:p14="http://schemas.microsoft.com/office/powerpoint/2010/main" val="3180083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Separating task from hosting thread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58300" y="1052736"/>
            <a:ext cx="8469068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nsolas" panose="020B0609020204030204" pitchFamily="49" charset="0"/>
              </a:rPr>
              <a:t>import </a:t>
            </a:r>
            <a:r>
              <a:rPr lang="en-US" sz="1100" b="1" dirty="0" err="1">
                <a:latin typeface="Consolas" panose="020B0609020204030204" pitchFamily="49" charset="0"/>
              </a:rPr>
              <a:t>java.util.concurrent</a:t>
            </a:r>
            <a:r>
              <a:rPr lang="en-US" sz="1100" b="1" dirty="0">
                <a:latin typeface="Consolas" panose="020B0609020204030204" pitchFamily="49" charset="0"/>
              </a:rPr>
              <a:t>.*;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Task implements Runnable {</a:t>
            </a:r>
          </a:p>
          <a:p>
            <a:endParaRPr lang="en-US" sz="11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  private String name;</a:t>
            </a:r>
          </a:p>
          <a:p>
            <a:endParaRPr lang="en-US" sz="11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  public Task(String name) {</a:t>
            </a:r>
          </a:p>
          <a:p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    this.name = name;</a:t>
            </a:r>
          </a:p>
          <a:p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11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  public void run() {</a:t>
            </a:r>
          </a:p>
          <a:p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    for (</a:t>
            </a:r>
            <a:r>
              <a:rPr lang="en-US" sz="1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=1; </a:t>
            </a:r>
            <a:r>
              <a:rPr lang="en-US" sz="1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 &lt;= 4; </a:t>
            </a:r>
            <a:r>
              <a:rPr lang="en-US" sz="1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(name + " " + </a:t>
            </a:r>
            <a:r>
              <a:rPr lang="en-US" sz="1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Thread.yield</a:t>
            </a:r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</a:rPr>
              <a:t>public class Main {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</a:rPr>
              <a:t>  public static void main(String[] </a:t>
            </a:r>
            <a:r>
              <a:rPr lang="en-US" sz="1100" b="1" dirty="0" err="1">
                <a:latin typeface="Consolas" panose="020B0609020204030204" pitchFamily="49" charset="0"/>
              </a:rPr>
              <a:t>args</a:t>
            </a:r>
            <a:r>
              <a:rPr lang="en-US" sz="11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Executor exec = </a:t>
            </a:r>
            <a:r>
              <a:rPr lang="en-US" sz="1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Executors.newFixedThreadPool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(2);</a:t>
            </a:r>
          </a:p>
          <a:p>
            <a:endParaRPr 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for (</a:t>
            </a:r>
            <a:r>
              <a:rPr lang="en-US" sz="11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=1; </a:t>
            </a:r>
            <a:r>
              <a:rPr lang="en-US" sz="11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&lt;=4; </a:t>
            </a:r>
            <a:r>
              <a:rPr lang="en-US" sz="11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exec.execute</a:t>
            </a:r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(new Task("Task " + </a:t>
            </a:r>
            <a:r>
              <a:rPr lang="en-US" sz="11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5515000" y="3356992"/>
            <a:ext cx="3312368" cy="28007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1100" b="1" dirty="0">
                <a:latin typeface="Consolas" panose="020B0609020204030204" pitchFamily="49" charset="0"/>
              </a:rPr>
              <a:t>Task 1 1</a:t>
            </a:r>
          </a:p>
          <a:p>
            <a:r>
              <a:rPr lang="nb-NO" sz="1100" b="1" dirty="0">
                <a:latin typeface="Consolas" panose="020B0609020204030204" pitchFamily="49" charset="0"/>
              </a:rPr>
              <a:t>Task 2 1</a:t>
            </a:r>
          </a:p>
          <a:p>
            <a:r>
              <a:rPr lang="nb-NO" sz="1100" b="1" dirty="0">
                <a:latin typeface="Consolas" panose="020B0609020204030204" pitchFamily="49" charset="0"/>
              </a:rPr>
              <a:t>Task 1 2</a:t>
            </a:r>
          </a:p>
          <a:p>
            <a:r>
              <a:rPr lang="nb-NO" sz="1100" b="1" dirty="0">
                <a:latin typeface="Consolas" panose="020B0609020204030204" pitchFamily="49" charset="0"/>
              </a:rPr>
              <a:t>Task 2 2</a:t>
            </a:r>
          </a:p>
          <a:p>
            <a:r>
              <a:rPr lang="nb-NO" sz="1100" b="1" dirty="0">
                <a:latin typeface="Consolas" panose="020B0609020204030204" pitchFamily="49" charset="0"/>
              </a:rPr>
              <a:t>Task 1 3</a:t>
            </a:r>
          </a:p>
          <a:p>
            <a:r>
              <a:rPr lang="nb-NO" sz="1100" b="1" dirty="0">
                <a:latin typeface="Consolas" panose="020B0609020204030204" pitchFamily="49" charset="0"/>
              </a:rPr>
              <a:t>Task 2 3</a:t>
            </a:r>
          </a:p>
          <a:p>
            <a:r>
              <a:rPr lang="nb-NO" sz="1100" b="1" dirty="0">
                <a:latin typeface="Consolas" panose="020B0609020204030204" pitchFamily="49" charset="0"/>
              </a:rPr>
              <a:t>Task 1 4</a:t>
            </a:r>
          </a:p>
          <a:p>
            <a:r>
              <a:rPr lang="nb-NO" sz="1100" b="1" dirty="0">
                <a:latin typeface="Consolas" panose="020B0609020204030204" pitchFamily="49" charset="0"/>
              </a:rPr>
              <a:t>Task 2 4</a:t>
            </a:r>
          </a:p>
          <a:p>
            <a:r>
              <a:rPr lang="nb-NO" sz="1100" b="1" dirty="0">
                <a:latin typeface="Consolas" panose="020B0609020204030204" pitchFamily="49" charset="0"/>
              </a:rPr>
              <a:t>Task 3 1</a:t>
            </a:r>
          </a:p>
          <a:p>
            <a:r>
              <a:rPr lang="nb-NO" sz="1100" b="1" dirty="0">
                <a:latin typeface="Consolas" panose="020B0609020204030204" pitchFamily="49" charset="0"/>
              </a:rPr>
              <a:t>Task 4 1</a:t>
            </a:r>
          </a:p>
          <a:p>
            <a:r>
              <a:rPr lang="nb-NO" sz="1100" b="1" dirty="0">
                <a:latin typeface="Consolas" panose="020B0609020204030204" pitchFamily="49" charset="0"/>
              </a:rPr>
              <a:t>Task 3 2</a:t>
            </a:r>
          </a:p>
          <a:p>
            <a:r>
              <a:rPr lang="nb-NO" sz="1100" b="1" dirty="0">
                <a:latin typeface="Consolas" panose="020B0609020204030204" pitchFamily="49" charset="0"/>
              </a:rPr>
              <a:t>Task 4 2</a:t>
            </a:r>
          </a:p>
          <a:p>
            <a:r>
              <a:rPr lang="nb-NO" sz="1100" b="1" dirty="0">
                <a:latin typeface="Consolas" panose="020B0609020204030204" pitchFamily="49" charset="0"/>
              </a:rPr>
              <a:t>Task 3 3</a:t>
            </a:r>
          </a:p>
          <a:p>
            <a:r>
              <a:rPr lang="nb-NO" sz="1100" b="1" dirty="0">
                <a:latin typeface="Consolas" panose="020B0609020204030204" pitchFamily="49" charset="0"/>
              </a:rPr>
              <a:t>Task 4 3</a:t>
            </a:r>
          </a:p>
          <a:p>
            <a:r>
              <a:rPr lang="nb-NO" sz="1100" b="1" dirty="0">
                <a:latin typeface="Consolas" panose="020B0609020204030204" pitchFamily="49" charset="0"/>
              </a:rPr>
              <a:t>Task 3 4</a:t>
            </a:r>
          </a:p>
          <a:p>
            <a:r>
              <a:rPr lang="nb-NO" sz="1100" b="1" dirty="0">
                <a:latin typeface="Consolas" panose="020B0609020204030204" pitchFamily="49" charset="0"/>
              </a:rPr>
              <a:t>Task 4 4</a:t>
            </a:r>
            <a:endParaRPr lang="en-US" sz="11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03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Shutting down executor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53404" y="1063584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executor has been shut down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(with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shutdown()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method) it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must not accept any further tasks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However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 being executed will be continued until it finishes 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353404" y="2647760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 </a:t>
            </a:r>
            <a:r>
              <a:rPr lang="en-US" altLang="ja-JP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awaitTermination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suspends calling thread until executor finishes executing task but no longer than given amount of time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353404" y="3861048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 </a:t>
            </a:r>
            <a:r>
              <a:rPr lang="en-US" altLang="ja-JP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awaitTermination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disposes resources allocated by executor instance</a:t>
            </a:r>
          </a:p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 will not exit until executor releases its resources</a:t>
            </a:r>
          </a:p>
        </p:txBody>
      </p:sp>
    </p:spTree>
    <p:extLst>
      <p:ext uri="{BB962C8B-B14F-4D97-AF65-F5344CB8AC3E}">
        <p14:creationId xmlns:p14="http://schemas.microsoft.com/office/powerpoint/2010/main" val="487688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Shutting down executor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251520" y="908720"/>
            <a:ext cx="864096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" b="1" dirty="0">
                <a:latin typeface="Consolas" panose="020B0609020204030204" pitchFamily="49" charset="0"/>
              </a:rPr>
              <a:t>public static void main(String[] </a:t>
            </a:r>
            <a:r>
              <a:rPr lang="en-US" sz="1150" b="1" dirty="0" err="1">
                <a:latin typeface="Consolas" panose="020B0609020204030204" pitchFamily="49" charset="0"/>
              </a:rPr>
              <a:t>args</a:t>
            </a:r>
            <a:r>
              <a:rPr lang="en-US" sz="115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150" b="1" dirty="0">
                <a:latin typeface="Consolas" panose="020B0609020204030204" pitchFamily="49" charset="0"/>
              </a:rPr>
              <a:t>  </a:t>
            </a:r>
            <a:r>
              <a:rPr lang="en-US" sz="1150" b="1" dirty="0" err="1">
                <a:latin typeface="Consolas" panose="020B0609020204030204" pitchFamily="49" charset="0"/>
              </a:rPr>
              <a:t>ExecutorService</a:t>
            </a:r>
            <a:r>
              <a:rPr lang="en-US" sz="1150" b="1" dirty="0">
                <a:latin typeface="Consolas" panose="020B0609020204030204" pitchFamily="49" charset="0"/>
              </a:rPr>
              <a:t> exec = </a:t>
            </a:r>
            <a:r>
              <a:rPr lang="en-US" sz="1150" b="1" dirty="0" err="1">
                <a:latin typeface="Consolas" panose="020B0609020204030204" pitchFamily="49" charset="0"/>
              </a:rPr>
              <a:t>Executors.newFixedThreadPool</a:t>
            </a:r>
            <a:r>
              <a:rPr lang="en-US" sz="1150" b="1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150" b="1" dirty="0">
                <a:latin typeface="Consolas" panose="020B0609020204030204" pitchFamily="49" charset="0"/>
              </a:rPr>
              <a:t>  for (</a:t>
            </a:r>
            <a:r>
              <a:rPr lang="en-US" sz="1150" b="1" dirty="0" err="1">
                <a:latin typeface="Consolas" panose="020B0609020204030204" pitchFamily="49" charset="0"/>
              </a:rPr>
              <a:t>int</a:t>
            </a:r>
            <a:r>
              <a:rPr lang="en-US" sz="1150" b="1" dirty="0">
                <a:latin typeface="Consolas" panose="020B0609020204030204" pitchFamily="49" charset="0"/>
              </a:rPr>
              <a:t> </a:t>
            </a:r>
            <a:r>
              <a:rPr lang="en-US" sz="1150" b="1" dirty="0" err="1">
                <a:latin typeface="Consolas" panose="020B0609020204030204" pitchFamily="49" charset="0"/>
              </a:rPr>
              <a:t>i</a:t>
            </a:r>
            <a:r>
              <a:rPr lang="en-US" sz="1150" b="1" dirty="0">
                <a:latin typeface="Consolas" panose="020B0609020204030204" pitchFamily="49" charset="0"/>
              </a:rPr>
              <a:t>=1; </a:t>
            </a:r>
            <a:r>
              <a:rPr lang="en-US" sz="1150" b="1" dirty="0" err="1">
                <a:latin typeface="Consolas" panose="020B0609020204030204" pitchFamily="49" charset="0"/>
              </a:rPr>
              <a:t>i</a:t>
            </a:r>
            <a:r>
              <a:rPr lang="en-US" sz="1150" b="1" dirty="0">
                <a:latin typeface="Consolas" panose="020B0609020204030204" pitchFamily="49" charset="0"/>
              </a:rPr>
              <a:t>&lt;=4; </a:t>
            </a:r>
            <a:r>
              <a:rPr lang="en-US" sz="1150" b="1" dirty="0" err="1">
                <a:latin typeface="Consolas" panose="020B0609020204030204" pitchFamily="49" charset="0"/>
              </a:rPr>
              <a:t>i</a:t>
            </a:r>
            <a:r>
              <a:rPr lang="en-US" sz="1150" b="1" dirty="0">
                <a:latin typeface="Consolas" panose="020B0609020204030204" pitchFamily="49" charset="0"/>
              </a:rPr>
              <a:t>++) {</a:t>
            </a:r>
          </a:p>
          <a:p>
            <a:r>
              <a:rPr lang="en-US" sz="1150" b="1" dirty="0">
                <a:latin typeface="Consolas" panose="020B0609020204030204" pitchFamily="49" charset="0"/>
              </a:rPr>
              <a:t>    </a:t>
            </a:r>
            <a:r>
              <a:rPr lang="en-US" sz="1150" b="1" dirty="0" err="1">
                <a:latin typeface="Consolas" panose="020B0609020204030204" pitchFamily="49" charset="0"/>
              </a:rPr>
              <a:t>exec.execute</a:t>
            </a:r>
            <a:r>
              <a:rPr lang="en-US" sz="1150" b="1" dirty="0">
                <a:latin typeface="Consolas" panose="020B0609020204030204" pitchFamily="49" charset="0"/>
              </a:rPr>
              <a:t>(new Task("Task " + </a:t>
            </a:r>
            <a:r>
              <a:rPr lang="en-US" sz="1150" b="1" dirty="0" err="1">
                <a:latin typeface="Consolas" panose="020B0609020204030204" pitchFamily="49" charset="0"/>
              </a:rPr>
              <a:t>i</a:t>
            </a:r>
            <a:r>
              <a:rPr lang="en-US" sz="1150" b="1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15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150" b="1" dirty="0">
                <a:latin typeface="Consolas" panose="020B0609020204030204" pitchFamily="49" charset="0"/>
              </a:rPr>
              <a:t>  </a:t>
            </a:r>
            <a:r>
              <a:rPr lang="en-US" sz="1150" b="1" dirty="0" err="1">
                <a:latin typeface="Consolas" panose="020B0609020204030204" pitchFamily="49" charset="0"/>
              </a:rPr>
              <a:t>Thread.yield</a:t>
            </a:r>
            <a:r>
              <a:rPr lang="en-US" sz="115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50" b="1" dirty="0">
                <a:latin typeface="Consolas" panose="020B0609020204030204" pitchFamily="49" charset="0"/>
              </a:rPr>
              <a:t>  </a:t>
            </a:r>
            <a:r>
              <a:rPr lang="en-US" sz="115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exec.shutdown</a:t>
            </a:r>
            <a:r>
              <a:rPr lang="en-US" sz="1150" b="1" dirty="0">
                <a:solidFill>
                  <a:srgbClr val="00B0F0"/>
                </a:solidFill>
                <a:latin typeface="Consolas" panose="020B0609020204030204" pitchFamily="49" charset="0"/>
              </a:rPr>
              <a:t>(); // shut down Executor</a:t>
            </a:r>
          </a:p>
          <a:p>
            <a:endParaRPr lang="en-US" sz="1150" b="1" dirty="0">
              <a:latin typeface="Consolas" panose="020B0609020204030204" pitchFamily="49" charset="0"/>
            </a:endParaRPr>
          </a:p>
          <a:p>
            <a:r>
              <a:rPr lang="en-US" sz="1150" b="1" dirty="0">
                <a:latin typeface="Consolas" panose="020B0609020204030204" pitchFamily="49" charset="0"/>
              </a:rPr>
              <a:t>  try {</a:t>
            </a:r>
          </a:p>
          <a:p>
            <a:r>
              <a:rPr lang="en-US" sz="1150" b="1" dirty="0">
                <a:latin typeface="Consolas" panose="020B0609020204030204" pitchFamily="49" charset="0"/>
              </a:rPr>
              <a:t>    </a:t>
            </a:r>
            <a:r>
              <a:rPr lang="en-US" sz="115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exec.execute</a:t>
            </a:r>
            <a:r>
              <a:rPr lang="en-US" sz="1150" b="1" dirty="0">
                <a:solidFill>
                  <a:srgbClr val="FF0000"/>
                </a:solidFill>
                <a:latin typeface="Consolas" panose="020B0609020204030204" pitchFamily="49" charset="0"/>
              </a:rPr>
              <a:t>(new Task("Task after shutdown")); // this task will not be executed and raise exception</a:t>
            </a:r>
          </a:p>
          <a:p>
            <a:r>
              <a:rPr lang="en-US" sz="1150" b="1" dirty="0">
                <a:latin typeface="Consolas" panose="020B0609020204030204" pitchFamily="49" charset="0"/>
              </a:rPr>
              <a:t>  } catch (</a:t>
            </a:r>
            <a:r>
              <a:rPr lang="en-US" sz="1150" b="1" dirty="0" err="1">
                <a:latin typeface="Consolas" panose="020B0609020204030204" pitchFamily="49" charset="0"/>
              </a:rPr>
              <a:t>RejectedExecutionException</a:t>
            </a:r>
            <a:r>
              <a:rPr lang="en-US" sz="1150" b="1" dirty="0">
                <a:latin typeface="Consolas" panose="020B0609020204030204" pitchFamily="49" charset="0"/>
              </a:rPr>
              <a:t>  </a:t>
            </a:r>
            <a:r>
              <a:rPr lang="en-US" sz="1150" b="1" dirty="0" err="1">
                <a:latin typeface="Consolas" panose="020B0609020204030204" pitchFamily="49" charset="0"/>
              </a:rPr>
              <a:t>exc</a:t>
            </a:r>
            <a:r>
              <a:rPr lang="en-US" sz="115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150" b="1" dirty="0">
                <a:latin typeface="Consolas" panose="020B0609020204030204" pitchFamily="49" charset="0"/>
              </a:rPr>
              <a:t>     </a:t>
            </a:r>
            <a:r>
              <a:rPr lang="en-US" sz="1150" b="1" dirty="0" err="1">
                <a:latin typeface="Consolas" panose="020B0609020204030204" pitchFamily="49" charset="0"/>
              </a:rPr>
              <a:t>exc.printStackTrace</a:t>
            </a:r>
            <a:r>
              <a:rPr lang="en-US" sz="115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5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150" b="1" dirty="0">
                <a:latin typeface="Consolas" panose="020B0609020204030204" pitchFamily="49" charset="0"/>
              </a:rPr>
              <a:t>  </a:t>
            </a:r>
          </a:p>
          <a:p>
            <a:r>
              <a:rPr lang="en-US" sz="1150" b="1" dirty="0">
                <a:latin typeface="Consolas" panose="020B0609020204030204" pitchFamily="49" charset="0"/>
              </a:rPr>
              <a:t>  try {</a:t>
            </a:r>
          </a:p>
          <a:p>
            <a:r>
              <a:rPr lang="en-US" sz="1150" b="1" dirty="0">
                <a:latin typeface="Consolas" panose="020B0609020204030204" pitchFamily="49" charset="0"/>
              </a:rPr>
              <a:t>    </a:t>
            </a:r>
            <a:r>
              <a:rPr lang="en-US" sz="115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exec.awaitTermination</a:t>
            </a:r>
            <a:r>
              <a:rPr lang="en-US" sz="1150" b="1" dirty="0">
                <a:solidFill>
                  <a:srgbClr val="00B050"/>
                </a:solidFill>
                <a:latin typeface="Consolas" panose="020B0609020204030204" pitchFamily="49" charset="0"/>
              </a:rPr>
              <a:t>(5, </a:t>
            </a:r>
            <a:r>
              <a:rPr lang="en-US" sz="115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TimeUnit.SECONDS</a:t>
            </a:r>
            <a:r>
              <a:rPr lang="en-US" sz="1150" b="1" dirty="0">
                <a:solidFill>
                  <a:srgbClr val="00B050"/>
                </a:solidFill>
                <a:latin typeface="Consolas" panose="020B0609020204030204" pitchFamily="49" charset="0"/>
              </a:rPr>
              <a:t>); // wait for the running tasks to complete</a:t>
            </a:r>
          </a:p>
          <a:p>
            <a:r>
              <a:rPr lang="en-US" sz="1150" b="1" dirty="0">
                <a:latin typeface="Consolas" panose="020B0609020204030204" pitchFamily="49" charset="0"/>
              </a:rPr>
              <a:t>  } catch(</a:t>
            </a:r>
            <a:r>
              <a:rPr lang="en-US" sz="1150" b="1" dirty="0" err="1">
                <a:latin typeface="Consolas" panose="020B0609020204030204" pitchFamily="49" charset="0"/>
              </a:rPr>
              <a:t>InterruptedException</a:t>
            </a:r>
            <a:r>
              <a:rPr lang="en-US" sz="1150" b="1" dirty="0">
                <a:latin typeface="Consolas" panose="020B0609020204030204" pitchFamily="49" charset="0"/>
              </a:rPr>
              <a:t> </a:t>
            </a:r>
            <a:r>
              <a:rPr lang="en-US" sz="1150" b="1" dirty="0" err="1">
                <a:latin typeface="Consolas" panose="020B0609020204030204" pitchFamily="49" charset="0"/>
              </a:rPr>
              <a:t>exc</a:t>
            </a:r>
            <a:r>
              <a:rPr lang="en-US" sz="1150" b="1" dirty="0">
                <a:latin typeface="Consolas" panose="020B0609020204030204" pitchFamily="49" charset="0"/>
              </a:rPr>
              <a:t>) { </a:t>
            </a:r>
            <a:r>
              <a:rPr lang="en-US" sz="1150" b="1" dirty="0" err="1">
                <a:latin typeface="Consolas" panose="020B0609020204030204" pitchFamily="49" charset="0"/>
              </a:rPr>
              <a:t>exc.printStackTrace</a:t>
            </a:r>
            <a:r>
              <a:rPr lang="en-US" sz="1150" b="1" dirty="0">
                <a:latin typeface="Consolas" panose="020B0609020204030204" pitchFamily="49" charset="0"/>
              </a:rPr>
              <a:t>(); }</a:t>
            </a:r>
          </a:p>
          <a:p>
            <a:r>
              <a:rPr lang="en-US" sz="1150" b="1" dirty="0">
                <a:latin typeface="Consolas" panose="020B0609020204030204" pitchFamily="49" charset="0"/>
              </a:rPr>
              <a:t>    </a:t>
            </a:r>
            <a:r>
              <a:rPr lang="en-US" sz="1150" b="1" dirty="0" err="1">
                <a:latin typeface="Consolas" panose="020B0609020204030204" pitchFamily="49" charset="0"/>
              </a:rPr>
              <a:t>System.out.println</a:t>
            </a:r>
            <a:r>
              <a:rPr lang="en-US" sz="1150" b="1" dirty="0">
                <a:latin typeface="Consolas" panose="020B0609020204030204" pitchFamily="49" charset="0"/>
              </a:rPr>
              <a:t>("Terminated: " + </a:t>
            </a:r>
            <a:r>
              <a:rPr lang="en-US" sz="1150" b="1" dirty="0" err="1">
                <a:latin typeface="Consolas" panose="020B0609020204030204" pitchFamily="49" charset="0"/>
              </a:rPr>
              <a:t>exec.isTerminated</a:t>
            </a:r>
            <a:r>
              <a:rPr lang="en-US" sz="1150" b="1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15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15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683568" y="4447272"/>
            <a:ext cx="8208912" cy="186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1150" b="1" dirty="0">
                <a:latin typeface="Consolas" panose="020B0609020204030204" pitchFamily="49" charset="0"/>
              </a:rPr>
              <a:t>.......</a:t>
            </a:r>
          </a:p>
          <a:p>
            <a:r>
              <a:rPr lang="nb-NO" sz="1150" b="1" dirty="0">
                <a:latin typeface="Consolas" panose="020B0609020204030204" pitchFamily="49" charset="0"/>
              </a:rPr>
              <a:t>Task 3 4</a:t>
            </a:r>
          </a:p>
          <a:p>
            <a:r>
              <a:rPr lang="nb-NO" sz="1150" b="1" dirty="0">
                <a:latin typeface="Consolas" panose="020B0609020204030204" pitchFamily="49" charset="0"/>
              </a:rPr>
              <a:t>Task 4 4</a:t>
            </a:r>
          </a:p>
          <a:p>
            <a:r>
              <a:rPr lang="nb-NO" sz="1150" b="1" dirty="0">
                <a:latin typeface="Consolas" panose="020B0609020204030204" pitchFamily="49" charset="0"/>
              </a:rPr>
              <a:t>Terminated: true</a:t>
            </a:r>
          </a:p>
          <a:p>
            <a:r>
              <a:rPr lang="nb-NO" sz="1150" b="1" dirty="0">
                <a:latin typeface="Consolas" panose="020B0609020204030204" pitchFamily="49" charset="0"/>
              </a:rPr>
              <a:t>java.util.concurrent.RejectedExecutionException</a:t>
            </a:r>
          </a:p>
          <a:p>
            <a:r>
              <a:rPr lang="nb-NO" sz="1150" b="1" dirty="0">
                <a:latin typeface="Consolas" panose="020B0609020204030204" pitchFamily="49" charset="0"/>
              </a:rPr>
              <a:t>    at java.util.concurrent.ThreadPoolExecutor$AbortPolicy.rejectedExecution(ThreadPoolExecutor.java:1477)</a:t>
            </a:r>
          </a:p>
          <a:p>
            <a:r>
              <a:rPr lang="nb-NO" sz="1150" b="1" dirty="0">
                <a:latin typeface="Consolas" panose="020B0609020204030204" pitchFamily="49" charset="0"/>
              </a:rPr>
              <a:t>    at java.util.concurrent.ThreadPoolExecutor.reject(ThreadPoolExecutor.java:384)</a:t>
            </a:r>
          </a:p>
          <a:p>
            <a:r>
              <a:rPr lang="nb-NO" sz="1150" b="1" dirty="0">
                <a:latin typeface="Consolas" panose="020B0609020204030204" pitchFamily="49" charset="0"/>
              </a:rPr>
              <a:t>    at java.util.concurrent.ThreadPoolExecutor.execute(ThreadPoolExecutor.java:856)</a:t>
            </a:r>
          </a:p>
          <a:p>
            <a:r>
              <a:rPr lang="nb-NO" sz="1150" b="1" dirty="0">
                <a:latin typeface="Consolas" panose="020B0609020204030204" pitchFamily="49" charset="0"/>
              </a:rPr>
              <a:t>    at exec0.Main.main(Main.java:34)</a:t>
            </a:r>
            <a:endParaRPr lang="en-US" sz="115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672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Shutting down executor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53404" y="908720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 </a:t>
            </a:r>
            <a:r>
              <a:rPr lang="en-US" altLang="ja-JP" sz="1600" b="1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shutdownNow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ends all tasks being executed and shuts down the executor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Calling </a:t>
            </a:r>
            <a:r>
              <a:rPr lang="en-US" altLang="ja-JP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shutdownNow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returns list of awaiting tasks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(Runnable instances)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179512" y="2167404"/>
            <a:ext cx="864096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" b="1" dirty="0">
                <a:latin typeface="Consolas" panose="020B0609020204030204" pitchFamily="49" charset="0"/>
              </a:rPr>
              <a:t>public static void main(String[] </a:t>
            </a:r>
            <a:r>
              <a:rPr lang="en-US" sz="1150" b="1" dirty="0" err="1">
                <a:latin typeface="Consolas" panose="020B0609020204030204" pitchFamily="49" charset="0"/>
              </a:rPr>
              <a:t>args</a:t>
            </a:r>
            <a:r>
              <a:rPr lang="en-US" sz="115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150" b="1" dirty="0">
                <a:latin typeface="Consolas" panose="020B0609020204030204" pitchFamily="49" charset="0"/>
              </a:rPr>
              <a:t>    </a:t>
            </a:r>
            <a:r>
              <a:rPr lang="en-US" sz="1150" b="1" dirty="0" err="1">
                <a:latin typeface="Consolas" panose="020B0609020204030204" pitchFamily="49" charset="0"/>
              </a:rPr>
              <a:t>ExecutorService</a:t>
            </a:r>
            <a:r>
              <a:rPr lang="en-US" sz="1150" b="1" dirty="0">
                <a:latin typeface="Consolas" panose="020B0609020204030204" pitchFamily="49" charset="0"/>
              </a:rPr>
              <a:t> exec = </a:t>
            </a:r>
            <a:r>
              <a:rPr lang="en-US" sz="1150" b="1" dirty="0" err="1">
                <a:latin typeface="Consolas" panose="020B0609020204030204" pitchFamily="49" charset="0"/>
              </a:rPr>
              <a:t>Executors.newFixedThreadPool</a:t>
            </a:r>
            <a:r>
              <a:rPr lang="en-US" sz="1150" b="1" dirty="0">
                <a:latin typeface="Consolas" panose="020B0609020204030204" pitchFamily="49" charset="0"/>
              </a:rPr>
              <a:t>(2);</a:t>
            </a:r>
          </a:p>
          <a:p>
            <a:endParaRPr lang="en-US" sz="1150" b="1" dirty="0">
              <a:latin typeface="Consolas" panose="020B0609020204030204" pitchFamily="49" charset="0"/>
            </a:endParaRPr>
          </a:p>
          <a:p>
            <a:r>
              <a:rPr lang="en-US" sz="1150" b="1" dirty="0">
                <a:latin typeface="Consolas" panose="020B0609020204030204" pitchFamily="49" charset="0"/>
              </a:rPr>
              <a:t>    </a:t>
            </a:r>
            <a:r>
              <a:rPr lang="en-US" sz="1200" b="1" dirty="0">
                <a:latin typeface="Consolas" panose="020B0609020204030204" pitchFamily="49" charset="0"/>
              </a:rPr>
              <a:t>for (</a:t>
            </a:r>
            <a:r>
              <a:rPr lang="en-US" sz="1200" b="1" dirty="0" err="1">
                <a:latin typeface="Consolas" panose="020B0609020204030204" pitchFamily="49" charset="0"/>
              </a:rPr>
              <a:t>int</a:t>
            </a:r>
            <a:r>
              <a:rPr lang="en-US" sz="1200" b="1" dirty="0">
                <a:latin typeface="Consolas" panose="020B0609020204030204" pitchFamily="49" charset="0"/>
              </a:rPr>
              <a:t> j = 0; j &lt; 4; </a:t>
            </a:r>
            <a:r>
              <a:rPr lang="en-US" sz="1200" b="1" dirty="0" err="1">
                <a:latin typeface="Consolas" panose="020B0609020204030204" pitchFamily="49" charset="0"/>
              </a:rPr>
              <a:t>j++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  <a:r>
              <a:rPr lang="en-US" sz="115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1150" b="1" dirty="0">
                <a:latin typeface="Consolas" panose="020B0609020204030204" pitchFamily="49" charset="0"/>
              </a:rPr>
              <a:t>        </a:t>
            </a:r>
            <a:r>
              <a:rPr lang="en-US" sz="1150" b="1" dirty="0" err="1">
                <a:latin typeface="Consolas" panose="020B0609020204030204" pitchFamily="49" charset="0"/>
              </a:rPr>
              <a:t>exec.execute</a:t>
            </a:r>
            <a:r>
              <a:rPr lang="en-US" sz="1150" b="1" dirty="0">
                <a:latin typeface="Consolas" panose="020B0609020204030204" pitchFamily="49" charset="0"/>
              </a:rPr>
              <a:t>(new Runnable() {</a:t>
            </a:r>
          </a:p>
          <a:p>
            <a:r>
              <a:rPr lang="en-US" sz="1150" b="1" dirty="0">
                <a:latin typeface="Consolas" panose="020B0609020204030204" pitchFamily="49" charset="0"/>
              </a:rPr>
              <a:t>            for (byte </a:t>
            </a:r>
            <a:r>
              <a:rPr lang="en-US" sz="1150" b="1" dirty="0" err="1">
                <a:latin typeface="Consolas" panose="020B0609020204030204" pitchFamily="49" charset="0"/>
              </a:rPr>
              <a:t>i</a:t>
            </a:r>
            <a:r>
              <a:rPr lang="en-US" sz="1150" b="1" dirty="0">
                <a:latin typeface="Consolas" panose="020B0609020204030204" pitchFamily="49" charset="0"/>
              </a:rPr>
              <a:t> = 0; </a:t>
            </a:r>
            <a:r>
              <a:rPr lang="en-US" sz="1150" b="1" dirty="0" err="1">
                <a:latin typeface="Consolas" panose="020B0609020204030204" pitchFamily="49" charset="0"/>
              </a:rPr>
              <a:t>i</a:t>
            </a:r>
            <a:r>
              <a:rPr lang="en-US" sz="1150" b="1" dirty="0">
                <a:latin typeface="Consolas" panose="020B0609020204030204" pitchFamily="49" charset="0"/>
              </a:rPr>
              <a:t> &lt;= 128; </a:t>
            </a:r>
            <a:r>
              <a:rPr lang="en-US" sz="1150" b="1" dirty="0" err="1">
                <a:latin typeface="Consolas" panose="020B0609020204030204" pitchFamily="49" charset="0"/>
              </a:rPr>
              <a:t>i</a:t>
            </a:r>
            <a:r>
              <a:rPr lang="en-US" sz="1150" b="1" dirty="0">
                <a:latin typeface="Consolas" panose="020B0609020204030204" pitchFamily="49" charset="0"/>
              </a:rPr>
              <a:t>++)</a:t>
            </a:r>
          </a:p>
          <a:p>
            <a:r>
              <a:rPr lang="en-US" sz="1150" b="1" dirty="0">
                <a:latin typeface="Consolas" panose="020B0609020204030204" pitchFamily="49" charset="0"/>
              </a:rPr>
              <a:t>              ;</a:t>
            </a:r>
          </a:p>
          <a:p>
            <a:r>
              <a:rPr lang="en-US" sz="1150" b="1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sz="1150" b="1" dirty="0">
                <a:latin typeface="Consolas" panose="020B0609020204030204" pitchFamily="49" charset="0"/>
              </a:rPr>
              <a:t>    }</a:t>
            </a:r>
          </a:p>
          <a:p>
            <a:endParaRPr lang="en-US" sz="1150" b="1" dirty="0">
              <a:latin typeface="Consolas" panose="020B0609020204030204" pitchFamily="49" charset="0"/>
            </a:endParaRPr>
          </a:p>
          <a:p>
            <a:r>
              <a:rPr lang="en-US" sz="1150" b="1" dirty="0">
                <a:latin typeface="Consolas" panose="020B0609020204030204" pitchFamily="49" charset="0"/>
              </a:rPr>
              <a:t>    try {</a:t>
            </a:r>
          </a:p>
          <a:p>
            <a:r>
              <a:rPr lang="en-US" sz="1150" b="1" dirty="0">
                <a:latin typeface="Consolas" panose="020B0609020204030204" pitchFamily="49" charset="0"/>
              </a:rPr>
              <a:t>       </a:t>
            </a:r>
            <a:r>
              <a:rPr lang="en-US" sz="1150" b="1" dirty="0" err="1">
                <a:latin typeface="Consolas" panose="020B0609020204030204" pitchFamily="49" charset="0"/>
              </a:rPr>
              <a:t>Thread.sleep</a:t>
            </a:r>
            <a:r>
              <a:rPr lang="en-US" sz="1150" b="1" dirty="0">
                <a:latin typeface="Consolas" panose="020B0609020204030204" pitchFamily="49" charset="0"/>
              </a:rPr>
              <a:t>(1000);</a:t>
            </a:r>
          </a:p>
          <a:p>
            <a:r>
              <a:rPr lang="en-US" sz="1150" b="1" dirty="0">
                <a:latin typeface="Consolas" panose="020B0609020204030204" pitchFamily="49" charset="0"/>
              </a:rPr>
              <a:t>    } catch (</a:t>
            </a:r>
            <a:r>
              <a:rPr lang="en-US" sz="1150" b="1" dirty="0" err="1">
                <a:latin typeface="Consolas" panose="020B0609020204030204" pitchFamily="49" charset="0"/>
              </a:rPr>
              <a:t>InterruptedException</a:t>
            </a:r>
            <a:r>
              <a:rPr lang="en-US" sz="1150" b="1" dirty="0">
                <a:latin typeface="Consolas" panose="020B0609020204030204" pitchFamily="49" charset="0"/>
              </a:rPr>
              <a:t> ex) {</a:t>
            </a:r>
          </a:p>
          <a:p>
            <a:r>
              <a:rPr lang="en-US" sz="1150" b="1" dirty="0">
                <a:latin typeface="Consolas" panose="020B0609020204030204" pitchFamily="49" charset="0"/>
              </a:rPr>
              <a:t>       </a:t>
            </a:r>
            <a:r>
              <a:rPr lang="en-US" sz="1150" b="1" dirty="0" err="1">
                <a:latin typeface="Consolas" panose="020B0609020204030204" pitchFamily="49" charset="0"/>
              </a:rPr>
              <a:t>ex.printStackTrace</a:t>
            </a:r>
            <a:r>
              <a:rPr lang="en-US" sz="115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150" b="1" dirty="0">
                <a:latin typeface="Consolas" panose="020B0609020204030204" pitchFamily="49" charset="0"/>
              </a:rPr>
              <a:t>    }</a:t>
            </a:r>
          </a:p>
          <a:p>
            <a:endParaRPr lang="en-US" sz="1150" b="1" dirty="0">
              <a:latin typeface="Consolas" panose="020B0609020204030204" pitchFamily="49" charset="0"/>
            </a:endParaRPr>
          </a:p>
          <a:p>
            <a:r>
              <a:rPr lang="en-US" sz="1150" b="1" dirty="0">
                <a:latin typeface="Consolas" panose="020B0609020204030204" pitchFamily="49" charset="0"/>
              </a:rPr>
              <a:t>    </a:t>
            </a:r>
            <a:r>
              <a:rPr lang="en-US" sz="1150" b="1" dirty="0">
                <a:solidFill>
                  <a:srgbClr val="FF0000"/>
                </a:solidFill>
                <a:latin typeface="Consolas" panose="020B0609020204030204" pitchFamily="49" charset="0"/>
              </a:rPr>
              <a:t>List&lt;Runnable&gt; awaiting = </a:t>
            </a:r>
            <a:r>
              <a:rPr lang="en-US" sz="115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exec.shutdownNow</a:t>
            </a:r>
            <a:r>
              <a:rPr lang="en-US" sz="115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50" b="1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23528" y="5550331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above code will not behave as we would expect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the </a:t>
            </a:r>
            <a:r>
              <a:rPr lang="en-US" altLang="ja-JP" sz="1600" b="1" u="sng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 threads of the pool will be run infinitely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Executor will not release its resources</a:t>
            </a:r>
          </a:p>
        </p:txBody>
      </p:sp>
    </p:spTree>
    <p:extLst>
      <p:ext uri="{BB962C8B-B14F-4D97-AF65-F5344CB8AC3E}">
        <p14:creationId xmlns:p14="http://schemas.microsoft.com/office/powerpoint/2010/main" val="3057572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Shutting down executor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53404" y="836712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 </a:t>
            </a:r>
            <a:r>
              <a:rPr lang="en-US" altLang="ja-JP" sz="1600" b="1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shutdownNow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ends all tasks being executed by calling interrupt() on corresponding threads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251520" y="1628800"/>
            <a:ext cx="864096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nsolas" panose="020B0609020204030204" pitchFamily="49" charset="0"/>
              </a:rPr>
              <a:t>public static void main(String[] </a:t>
            </a:r>
            <a:r>
              <a:rPr lang="en-US" sz="1100" b="1" dirty="0" err="1">
                <a:latin typeface="Consolas" panose="020B0609020204030204" pitchFamily="49" charset="0"/>
              </a:rPr>
              <a:t>args</a:t>
            </a:r>
            <a:r>
              <a:rPr lang="en-US" sz="11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</a:t>
            </a:r>
            <a:r>
              <a:rPr lang="en-US" sz="1100" b="1" dirty="0" err="1">
                <a:latin typeface="Consolas" panose="020B0609020204030204" pitchFamily="49" charset="0"/>
              </a:rPr>
              <a:t>ExecutorService</a:t>
            </a:r>
            <a:r>
              <a:rPr lang="en-US" sz="1100" b="1" dirty="0">
                <a:latin typeface="Consolas" panose="020B0609020204030204" pitchFamily="49" charset="0"/>
              </a:rPr>
              <a:t> exec = </a:t>
            </a:r>
            <a:r>
              <a:rPr lang="en-US" sz="1100" b="1" dirty="0" err="1">
                <a:latin typeface="Consolas" panose="020B0609020204030204" pitchFamily="49" charset="0"/>
              </a:rPr>
              <a:t>Executors.newFixedThreadPool</a:t>
            </a:r>
            <a:r>
              <a:rPr lang="en-US" sz="1100" b="1" dirty="0">
                <a:latin typeface="Consolas" panose="020B0609020204030204" pitchFamily="49" charset="0"/>
              </a:rPr>
              <a:t>(2);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</a:rPr>
              <a:t>    for (</a:t>
            </a:r>
            <a:r>
              <a:rPr lang="en-US" sz="1100" b="1" dirty="0" err="1">
                <a:latin typeface="Consolas" panose="020B0609020204030204" pitchFamily="49" charset="0"/>
              </a:rPr>
              <a:t>int</a:t>
            </a:r>
            <a:r>
              <a:rPr lang="en-US" sz="1100" b="1" dirty="0">
                <a:latin typeface="Consolas" panose="020B0609020204030204" pitchFamily="49" charset="0"/>
              </a:rPr>
              <a:t> j = 0; j &lt; 4; </a:t>
            </a:r>
            <a:r>
              <a:rPr lang="en-US" sz="1100" b="1" dirty="0" err="1">
                <a:latin typeface="Consolas" panose="020B0609020204030204" pitchFamily="49" charset="0"/>
              </a:rPr>
              <a:t>j++</a:t>
            </a:r>
            <a:r>
              <a:rPr lang="en-US" sz="11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</a:t>
            </a:r>
            <a:r>
              <a:rPr lang="en-US" sz="1100" b="1" dirty="0" err="1">
                <a:latin typeface="Consolas" panose="020B0609020204030204" pitchFamily="49" charset="0"/>
              </a:rPr>
              <a:t>exec.execute</a:t>
            </a:r>
            <a:r>
              <a:rPr lang="en-US" sz="1100" b="1" dirty="0">
                <a:latin typeface="Consolas" panose="020B0609020204030204" pitchFamily="49" charset="0"/>
              </a:rPr>
              <a:t>(new Runnable() {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   for (byte </a:t>
            </a:r>
            <a:r>
              <a:rPr lang="en-US" sz="1100" b="1" dirty="0" err="1">
                <a:latin typeface="Consolas" panose="020B0609020204030204" pitchFamily="49" charset="0"/>
              </a:rPr>
              <a:t>i</a:t>
            </a:r>
            <a:r>
              <a:rPr lang="en-US" sz="1100" b="1" dirty="0">
                <a:latin typeface="Consolas" panose="020B0609020204030204" pitchFamily="49" charset="0"/>
              </a:rPr>
              <a:t> = 0; </a:t>
            </a:r>
            <a:r>
              <a:rPr lang="en-US" sz="1100" b="1" dirty="0" err="1">
                <a:latin typeface="Consolas" panose="020B0609020204030204" pitchFamily="49" charset="0"/>
              </a:rPr>
              <a:t>i</a:t>
            </a:r>
            <a:r>
              <a:rPr lang="en-US" sz="1100" b="1" dirty="0">
                <a:latin typeface="Consolas" panose="020B0609020204030204" pitchFamily="49" charset="0"/>
              </a:rPr>
              <a:t> &lt;= 128; </a:t>
            </a:r>
            <a:r>
              <a:rPr lang="en-US" sz="1100" b="1" dirty="0" err="1">
                <a:latin typeface="Consolas" panose="020B0609020204030204" pitchFamily="49" charset="0"/>
              </a:rPr>
              <a:t>i</a:t>
            </a:r>
            <a:r>
              <a:rPr lang="en-US" sz="1100" b="1" dirty="0">
                <a:latin typeface="Consolas" panose="020B0609020204030204" pitchFamily="49" charset="0"/>
              </a:rPr>
              <a:t>++) {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</a:rPr>
              <a:t>               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if (</a:t>
            </a:r>
            <a:r>
              <a:rPr lang="en-US" sz="1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Thread.currentThread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().</a:t>
            </a:r>
            <a:r>
              <a:rPr lang="en-US" sz="1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isInterrupted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break;</a:t>
            </a:r>
          </a:p>
          <a:p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}</a:t>
            </a:r>
          </a:p>
          <a:p>
            <a:endParaRPr 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}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</a:rPr>
              <a:t>    try {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</a:t>
            </a:r>
            <a:r>
              <a:rPr lang="en-US" sz="1100" b="1" dirty="0" err="1">
                <a:latin typeface="Consolas" panose="020B0609020204030204" pitchFamily="49" charset="0"/>
              </a:rPr>
              <a:t>Thread.sleep</a:t>
            </a:r>
            <a:r>
              <a:rPr lang="en-US" sz="1100" b="1" dirty="0">
                <a:latin typeface="Consolas" panose="020B0609020204030204" pitchFamily="49" charset="0"/>
              </a:rPr>
              <a:t>(1000);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} catch (</a:t>
            </a:r>
            <a:r>
              <a:rPr lang="en-US" sz="1100" b="1" dirty="0" err="1">
                <a:latin typeface="Consolas" panose="020B0609020204030204" pitchFamily="49" charset="0"/>
              </a:rPr>
              <a:t>InterruptedException</a:t>
            </a:r>
            <a:r>
              <a:rPr lang="en-US" sz="1100" b="1" dirty="0">
                <a:latin typeface="Consolas" panose="020B0609020204030204" pitchFamily="49" charset="0"/>
              </a:rPr>
              <a:t> ex) {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</a:t>
            </a:r>
            <a:r>
              <a:rPr lang="en-US" sz="1100" b="1" dirty="0" err="1">
                <a:latin typeface="Consolas" panose="020B0609020204030204" pitchFamily="49" charset="0"/>
              </a:rPr>
              <a:t>ex.printStackTrace</a:t>
            </a:r>
            <a:r>
              <a:rPr lang="en-US" sz="11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}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</a:rPr>
              <a:t>    </a:t>
            </a:r>
            <a:r>
              <a:rPr lang="en-US" sz="1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exec.shutdownNow</a:t>
            </a:r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23528" y="5600088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Now </a:t>
            </a:r>
            <a:r>
              <a:rPr lang="en-US" altLang="ja-JP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shutdownNow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 call will effectively stop the threads in the pool</a:t>
            </a:r>
          </a:p>
        </p:txBody>
      </p:sp>
    </p:spTree>
    <p:extLst>
      <p:ext uri="{BB962C8B-B14F-4D97-AF65-F5344CB8AC3E}">
        <p14:creationId xmlns:p14="http://schemas.microsoft.com/office/powerpoint/2010/main" val="8659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Shutting down executor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53404" y="1052736"/>
            <a:ext cx="8496944" cy="1938992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However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need to remember that thread could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put to sleep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wait on the lock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wait for I/O operation to complete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e.g. wait for input from the user or network channel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53404" y="3356992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Therefore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apart from checking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INTERRUPTED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state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a thread we also need to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handle </a:t>
            </a:r>
            <a:r>
              <a:rPr lang="en-US" altLang="ja-JP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InterruptedException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accordingly</a:t>
            </a:r>
          </a:p>
        </p:txBody>
      </p:sp>
    </p:spTree>
    <p:extLst>
      <p:ext uri="{BB962C8B-B14F-4D97-AF65-F5344CB8AC3E}">
        <p14:creationId xmlns:p14="http://schemas.microsoft.com/office/powerpoint/2010/main" val="2209103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Shutting down executor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251520" y="1055633"/>
            <a:ext cx="864096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public static void main(String[] </a:t>
            </a:r>
            <a:r>
              <a:rPr lang="en-US" sz="1200" b="1" dirty="0" err="1">
                <a:latin typeface="Consolas" panose="020B0609020204030204" pitchFamily="49" charset="0"/>
              </a:rPr>
              <a:t>args</a:t>
            </a:r>
            <a:r>
              <a:rPr lang="en-US" sz="1200" b="1" dirty="0">
                <a:latin typeface="Consolas" panose="020B0609020204030204" pitchFamily="49" charset="0"/>
              </a:rPr>
              <a:t>) {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latin typeface="Consolas" panose="020B0609020204030204" pitchFamily="49" charset="0"/>
              </a:rPr>
              <a:t>ExecutorService</a:t>
            </a:r>
            <a:r>
              <a:rPr lang="en-US" sz="1200" b="1" dirty="0">
                <a:latin typeface="Consolas" panose="020B0609020204030204" pitchFamily="49" charset="0"/>
              </a:rPr>
              <a:t> exec = </a:t>
            </a:r>
            <a:r>
              <a:rPr lang="en-US" sz="1200" b="1" dirty="0" err="1">
                <a:latin typeface="Consolas" panose="020B0609020204030204" pitchFamily="49" charset="0"/>
              </a:rPr>
              <a:t>Executors.newFixedThreadPool</a:t>
            </a:r>
            <a:r>
              <a:rPr lang="en-US" sz="1200" b="1" dirty="0">
                <a:latin typeface="Consolas" panose="020B0609020204030204" pitchFamily="49" charset="0"/>
              </a:rPr>
              <a:t>(2);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for (</a:t>
            </a:r>
            <a:r>
              <a:rPr lang="en-US" sz="1200" b="1" dirty="0" err="1">
                <a:latin typeface="Consolas" panose="020B0609020204030204" pitchFamily="49" charset="0"/>
              </a:rPr>
              <a:t>int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i</a:t>
            </a:r>
            <a:r>
              <a:rPr lang="en-US" sz="1200" b="1" dirty="0">
                <a:latin typeface="Consolas" panose="020B0609020204030204" pitchFamily="49" charset="0"/>
              </a:rPr>
              <a:t>=1; </a:t>
            </a:r>
            <a:r>
              <a:rPr lang="en-US" sz="1200" b="1" dirty="0" err="1">
                <a:latin typeface="Consolas" panose="020B0609020204030204" pitchFamily="49" charset="0"/>
              </a:rPr>
              <a:t>i</a:t>
            </a:r>
            <a:r>
              <a:rPr lang="en-US" sz="1200" b="1" dirty="0">
                <a:latin typeface="Consolas" panose="020B0609020204030204" pitchFamily="49" charset="0"/>
              </a:rPr>
              <a:t>&lt;=4; </a:t>
            </a:r>
            <a:r>
              <a:rPr lang="en-US" sz="1200" b="1" dirty="0" err="1">
                <a:latin typeface="Consolas" panose="020B0609020204030204" pitchFamily="49" charset="0"/>
              </a:rPr>
              <a:t>i</a:t>
            </a:r>
            <a:r>
              <a:rPr lang="en-US" sz="1200" b="1" dirty="0">
                <a:latin typeface="Consolas" panose="020B0609020204030204" pitchFamily="49" charset="0"/>
              </a:rPr>
              <a:t>++) 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</a:t>
            </a:r>
            <a:r>
              <a:rPr lang="en-US" sz="1200" b="1" dirty="0" err="1">
                <a:latin typeface="Consolas" panose="020B0609020204030204" pitchFamily="49" charset="0"/>
              </a:rPr>
              <a:t>exec.execute</a:t>
            </a:r>
            <a:r>
              <a:rPr lang="en-US" sz="1200" b="1" dirty="0">
                <a:latin typeface="Consolas" panose="020B0609020204030204" pitchFamily="49" charset="0"/>
              </a:rPr>
              <a:t>(new Runnable() 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for (byte </a:t>
            </a:r>
            <a:r>
              <a:rPr lang="en-US" sz="1200" b="1" dirty="0" err="1">
                <a:latin typeface="Consolas" panose="020B0609020204030204" pitchFamily="49" charset="0"/>
              </a:rPr>
              <a:t>i</a:t>
            </a:r>
            <a:r>
              <a:rPr lang="en-US" sz="1200" b="1" dirty="0">
                <a:latin typeface="Consolas" panose="020B0609020204030204" pitchFamily="49" charset="0"/>
              </a:rPr>
              <a:t> = 0; </a:t>
            </a:r>
            <a:r>
              <a:rPr lang="en-US" sz="1200" b="1" dirty="0" err="1">
                <a:latin typeface="Consolas" panose="020B0609020204030204" pitchFamily="49" charset="0"/>
              </a:rPr>
              <a:t>i</a:t>
            </a:r>
            <a:r>
              <a:rPr lang="en-US" sz="1200" b="1" dirty="0">
                <a:latin typeface="Consolas" panose="020B0609020204030204" pitchFamily="49" charset="0"/>
              </a:rPr>
              <a:t> &lt;= 128; </a:t>
            </a:r>
            <a:r>
              <a:rPr lang="en-US" sz="1200" b="1" dirty="0" err="1">
                <a:latin typeface="Consolas" panose="020B0609020204030204" pitchFamily="49" charset="0"/>
              </a:rPr>
              <a:t>i</a:t>
            </a:r>
            <a:r>
              <a:rPr lang="en-US" sz="1200" b="1" dirty="0">
                <a:latin typeface="Consolas" panose="020B0609020204030204" pitchFamily="49" charset="0"/>
              </a:rPr>
              <a:t>++) {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   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if (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Thread.currentThread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().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isInterrupted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break;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}</a:t>
            </a:r>
          </a:p>
          <a:p>
            <a:endParaRPr lang="en-US" sz="12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      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try {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Thread.sleep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(3000);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} catch (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ex) {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break;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}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});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}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try 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</a:t>
            </a:r>
            <a:r>
              <a:rPr lang="en-US" sz="1200" b="1" dirty="0" err="1">
                <a:latin typeface="Consolas" panose="020B0609020204030204" pitchFamily="49" charset="0"/>
              </a:rPr>
              <a:t>Thread.sleep</a:t>
            </a:r>
            <a:r>
              <a:rPr lang="en-US" sz="1200" b="1" dirty="0">
                <a:latin typeface="Consolas" panose="020B0609020204030204" pitchFamily="49" charset="0"/>
              </a:rPr>
              <a:t>(1000);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} catch (</a:t>
            </a:r>
            <a:r>
              <a:rPr lang="en-US" sz="1200" b="1" dirty="0" err="1">
                <a:latin typeface="Consolas" panose="020B0609020204030204" pitchFamily="49" charset="0"/>
              </a:rPr>
              <a:t>InterruptedException</a:t>
            </a:r>
            <a:r>
              <a:rPr lang="en-US" sz="1200" b="1" dirty="0">
                <a:latin typeface="Consolas" panose="020B0609020204030204" pitchFamily="49" charset="0"/>
              </a:rPr>
              <a:t> ex) 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</a:t>
            </a:r>
            <a:r>
              <a:rPr lang="en-US" sz="1200" b="1" dirty="0" err="1">
                <a:latin typeface="Consolas" panose="020B0609020204030204" pitchFamily="49" charset="0"/>
              </a:rPr>
              <a:t>ex.printStackTrace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}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exec.shutdownNow</a:t>
            </a:r>
            <a:r>
              <a:rPr lang="en-US" sz="1200" b="1" dirty="0">
                <a:solidFill>
                  <a:srgbClr val="00B0F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544708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Consuming task result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3404" y="1072524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 </a:t>
            </a:r>
            <a:r>
              <a:rPr lang="en-US" altLang="ja-JP" sz="1600" b="1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Runnable.run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does not return value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Therefore it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does not allow passing task result to other parts of the application in an easy and intuitive way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281396" y="3645024"/>
            <a:ext cx="8640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public interface Callable&lt;V&gt; {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V call() throws Exception;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353404" y="2525995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address the above problem since Java 1.5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Callable&lt;V&gt;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interface has been introduced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353404" y="4667652"/>
            <a:ext cx="8496944" cy="156966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Callable&lt;V&gt;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enables: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ja-JP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getting call result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raising exception which must be handled by the consumer</a:t>
            </a:r>
          </a:p>
        </p:txBody>
      </p:sp>
    </p:spTree>
    <p:extLst>
      <p:ext uri="{BB962C8B-B14F-4D97-AF65-F5344CB8AC3E}">
        <p14:creationId xmlns:p14="http://schemas.microsoft.com/office/powerpoint/2010/main" val="3336200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Consuming task result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3404" y="1072524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Callable&lt;V&gt;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alone does not resolve the issue of consuming the task result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353404" y="2343070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Executors run tasks in separate threads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i.e.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asynchronously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53404" y="3174067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Thread which has submitted the task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does not have a clue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task result is ready to be consumed</a:t>
            </a:r>
          </a:p>
        </p:txBody>
      </p:sp>
    </p:spTree>
    <p:extLst>
      <p:ext uri="{BB962C8B-B14F-4D97-AF65-F5344CB8AC3E}">
        <p14:creationId xmlns:p14="http://schemas.microsoft.com/office/powerpoint/2010/main" val="167180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Thread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3404" y="980728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Thread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a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sequence of actions run in parallel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other similar sequences </a:t>
            </a:r>
            <a:r>
              <a:rPr lang="en-US" altLang="ja-JP" sz="16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within the context of the given operating system process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349212" y="1999688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Running more concurrent threads than processors/cores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the computer system is possible by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granting each thread a time slice (quantum of time)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31680" y="4365104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Multiple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threads are run in the same process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so they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have access to process context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(process resources – memory, file handlers, …)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53404" y="2998509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Switching thread contexts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(call stacks) by </a:t>
            </a:r>
            <a:r>
              <a:rPr lang="en-US" altLang="ja-JP" sz="1600" b="1" u="sng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pre-emptive multitasking scheduler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so quick that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has impression as if the threads are run in parallel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even if hardware capabilities are not sufficient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31680" y="5384064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Threads are called </a:t>
            </a:r>
            <a:r>
              <a:rPr lang="en-US" altLang="ja-JP" sz="1600" b="1" u="sng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lightweight processes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because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switching threads entails only switching stacks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instead of switching entire process contexts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Consuming task result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3404" y="1072524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the above reasons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since Java 1.5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Future&lt;TValue&gt;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interface has been introduced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145774"/>
              </p:ext>
            </p:extLst>
          </p:nvPr>
        </p:nvGraphicFramePr>
        <p:xfrm>
          <a:off x="353404" y="2636911"/>
          <a:ext cx="8395060" cy="280831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50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3678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baseline="0" dirty="0"/>
                        <a:t> cancel(</a:t>
                      </a:r>
                      <a:r>
                        <a:rPr lang="en-US" baseline="0" dirty="0" err="1"/>
                        <a:t>boolean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interruptRunningTask</a:t>
                      </a:r>
                      <a:r>
                        <a:rPr lang="en-US" baseline="0" dirty="0"/>
                        <a:t>)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cancel task</a:t>
                      </a:r>
                      <a:r>
                        <a:rPr lang="en-US" baseline="0" dirty="0"/>
                        <a:t> – interrupt running task if true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041">
                <a:tc>
                  <a:txBody>
                    <a:bodyPr/>
                    <a:lstStyle/>
                    <a:p>
                      <a:r>
                        <a:rPr lang="en-US" baseline="0" dirty="0"/>
                        <a:t>TValue get</a:t>
                      </a:r>
                      <a:r>
                        <a:rPr lang="en-US" dirty="0"/>
                        <a:t>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task value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678">
                <a:tc>
                  <a:txBody>
                    <a:bodyPr/>
                    <a:lstStyle/>
                    <a:p>
                      <a:r>
                        <a:rPr lang="en-US" baseline="0" dirty="0"/>
                        <a:t>TValue get</a:t>
                      </a:r>
                      <a:r>
                        <a:rPr lang="en-US" dirty="0"/>
                        <a:t>(long timeout, </a:t>
                      </a:r>
                      <a:r>
                        <a:rPr lang="en-US" dirty="0" err="1"/>
                        <a:t>TimeUnit</a:t>
                      </a:r>
                      <a:r>
                        <a:rPr lang="en-US" dirty="0"/>
                        <a:t> unit)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result or wait</a:t>
                      </a:r>
                      <a:r>
                        <a:rPr lang="en-US" baseline="0" dirty="0"/>
                        <a:t> for it until timeout elapses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0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isCanceled</a:t>
                      </a:r>
                      <a:r>
                        <a:rPr lang="en-US" baseline="0" dirty="0"/>
                        <a:t>()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 whether</a:t>
                      </a:r>
                      <a:r>
                        <a:rPr lang="en-US" baseline="0" dirty="0"/>
                        <a:t> task is cancelled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boolean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isDone</a:t>
                      </a:r>
                      <a:r>
                        <a:rPr lang="en-US" baseline="0" dirty="0"/>
                        <a:t>()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whether</a:t>
                      </a:r>
                      <a:r>
                        <a:rPr lang="en-US" baseline="0" dirty="0"/>
                        <a:t> task is done – i.e. result can be consumed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076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Consuming task result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3404" y="980728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 whose value could be consumed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must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 Runnable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Future&lt;TValue&gt;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53404" y="2093947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actual task definition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i.e. code to be executed should be specified in </a:t>
            </a:r>
            <a:r>
              <a:rPr lang="en-US" altLang="ja-JP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Callable.call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method implementation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53404" y="3284984"/>
            <a:ext cx="8496944" cy="461665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that purpose since Java 1.5 </a:t>
            </a:r>
            <a:r>
              <a:rPr lang="en-US" altLang="ja-JP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FutureTask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&lt;TValue&gt;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class has been provided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53404" y="4077072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specify task to execute by passing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either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(1) Callable&lt;TValue&gt;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</a:t>
            </a:r>
          </a:p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(2) Runnable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implementation to </a:t>
            </a:r>
            <a:r>
              <a:rPr lang="en-US" altLang="ja-JP" sz="1600" b="1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FutureTask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&lt;TValue&gt; constructor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353404" y="5312056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Passing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Runnable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</a:t>
            </a:r>
            <a:r>
              <a:rPr lang="en-US" altLang="ja-JP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FutureTask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&lt;TValue&gt;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means that the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 of the call will always be </a:t>
            </a:r>
            <a:r>
              <a:rPr lang="en-US" altLang="ja-JP" sz="16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166177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Consuming task result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251520" y="974333"/>
            <a:ext cx="86409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* @since 1.5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* @author Doug Lea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*/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public class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FutureTask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&lt;V&gt;</a:t>
            </a:r>
            <a:r>
              <a:rPr lang="en-US" sz="1400" b="1" dirty="0">
                <a:latin typeface="Consolas" panose="020B0609020204030204" pitchFamily="49" charset="0"/>
              </a:rPr>
              <a:t> implements 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Future&lt;V&gt;, Runnable </a:t>
            </a:r>
            <a:r>
              <a:rPr lang="en-US" sz="1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// .....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public </a:t>
            </a:r>
            <a:r>
              <a:rPr lang="en-US" sz="1400" b="1" dirty="0" err="1">
                <a:latin typeface="Consolas" panose="020B0609020204030204" pitchFamily="49" charset="0"/>
              </a:rPr>
              <a:t>FutureTask</a:t>
            </a:r>
            <a:r>
              <a:rPr lang="en-US" sz="1400" b="1" dirty="0">
                <a:latin typeface="Consolas" panose="020B0609020204030204" pitchFamily="49" charset="0"/>
              </a:rPr>
              <a:t>(Callable&lt;V&gt; callable)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if (callable == null)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throw new </a:t>
            </a:r>
            <a:r>
              <a:rPr lang="en-US" sz="1400" b="1" dirty="0" err="1">
                <a:latin typeface="Consolas" panose="020B0609020204030204" pitchFamily="49" charset="0"/>
              </a:rPr>
              <a:t>NullPointerException</a:t>
            </a:r>
            <a:r>
              <a:rPr lang="en-US" sz="1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sync = new Sync(callable);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public </a:t>
            </a:r>
            <a:r>
              <a:rPr lang="en-US" sz="1400" b="1" dirty="0" err="1">
                <a:latin typeface="Consolas" panose="020B0609020204030204" pitchFamily="49" charset="0"/>
              </a:rPr>
              <a:t>FutureTask</a:t>
            </a:r>
            <a:r>
              <a:rPr lang="en-US" sz="1400" b="1" dirty="0">
                <a:latin typeface="Consolas" panose="020B0609020204030204" pitchFamily="49" charset="0"/>
              </a:rPr>
              <a:t>(Runnable </a:t>
            </a:r>
            <a:r>
              <a:rPr lang="en-US" sz="1400" b="1" dirty="0" err="1">
                <a:latin typeface="Consolas" panose="020B0609020204030204" pitchFamily="49" charset="0"/>
              </a:rPr>
              <a:t>runnable</a:t>
            </a:r>
            <a:r>
              <a:rPr lang="en-US" sz="1400" b="1" dirty="0">
                <a:latin typeface="Consolas" panose="020B0609020204030204" pitchFamily="49" charset="0"/>
              </a:rPr>
              <a:t>, V result)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sync = new Sync(</a:t>
            </a:r>
            <a:r>
              <a:rPr lang="en-US" sz="1400" b="1" dirty="0" err="1">
                <a:latin typeface="Consolas" panose="020B0609020204030204" pitchFamily="49" charset="0"/>
              </a:rPr>
              <a:t>Executors.callable</a:t>
            </a:r>
            <a:r>
              <a:rPr lang="en-US" sz="1400" b="1" dirty="0">
                <a:latin typeface="Consolas" panose="020B0609020204030204" pitchFamily="49" charset="0"/>
              </a:rPr>
              <a:t>(runnable, result));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// .....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private final class Sync extends </a:t>
            </a:r>
            <a:r>
              <a:rPr lang="en-US" sz="1400" b="1" dirty="0" err="1">
                <a:latin typeface="Consolas" panose="020B0609020204030204" pitchFamily="49" charset="0"/>
              </a:rPr>
              <a:t>AbstractQueuedSynchronizer</a:t>
            </a:r>
            <a:r>
              <a:rPr lang="en-US" sz="14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// .....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private final Callable&lt;V&gt; callable;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// .....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Sync(Callable&lt;V&gt; callable)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latin typeface="Consolas" panose="020B0609020204030204" pitchFamily="49" charset="0"/>
              </a:rPr>
              <a:t>this.callable</a:t>
            </a:r>
            <a:r>
              <a:rPr lang="en-US" sz="1400" b="1" dirty="0">
                <a:latin typeface="Consolas" panose="020B0609020204030204" pitchFamily="49" charset="0"/>
              </a:rPr>
              <a:t> = callable;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// .....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4249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Consuming task result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251520" y="974333"/>
            <a:ext cx="8640960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Runnable r = new Runnable() {</a:t>
            </a:r>
          </a:p>
          <a:p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  public void run() {</a:t>
            </a:r>
          </a:p>
          <a:p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    // ...</a:t>
            </a:r>
          </a:p>
          <a:p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1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Callable&lt;String&gt; c = new Callable&lt;String&gt;() {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   public String call() throws Exception {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     String result;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     // ...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     return result;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FutureTask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&lt;Boolean&gt; task1 = new </a:t>
            </a:r>
            <a:r>
              <a:rPr lang="en-US" sz="1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FutureTask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&lt;Boolean&gt;(r, true);</a:t>
            </a:r>
          </a:p>
          <a:p>
            <a:r>
              <a:rPr lang="en-US" sz="1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FutureTask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&lt;Object&gt; task2 = new </a:t>
            </a:r>
            <a:r>
              <a:rPr lang="en-US" sz="1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FutureTask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&lt;?&gt;(</a:t>
            </a:r>
            <a:r>
              <a:rPr lang="en-US" sz="1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Executors.callable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(r));</a:t>
            </a:r>
          </a:p>
          <a:p>
            <a:r>
              <a:rPr lang="en-US" sz="1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FutureTask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&lt;String&gt; task3 = new </a:t>
            </a:r>
            <a:r>
              <a:rPr lang="en-US" sz="1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FutureTask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&lt;String&gt;(c);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</a:rPr>
              <a:t>Executor exec = </a:t>
            </a:r>
            <a:r>
              <a:rPr lang="en-US" sz="1100" b="1" dirty="0" err="1">
                <a:latin typeface="Consolas" panose="020B0609020204030204" pitchFamily="49" charset="0"/>
              </a:rPr>
              <a:t>Executors.new</a:t>
            </a:r>
            <a:r>
              <a:rPr lang="en-US" sz="1100" b="1" dirty="0">
                <a:latin typeface="Consolas" panose="020B0609020204030204" pitchFamily="49" charset="0"/>
              </a:rPr>
              <a:t>....();  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exec.execute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(task1);</a:t>
            </a:r>
          </a:p>
          <a:p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exec.execute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(task2);</a:t>
            </a:r>
          </a:p>
          <a:p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exec.execute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(task3);</a:t>
            </a:r>
          </a:p>
          <a:p>
            <a:endParaRPr lang="en-US" sz="11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 (!task1.isDone() || !task2.isDone() || !task3.isDone()) {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("in progress");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try { 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Thread.sleep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(100); } catch (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InterruptedException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ex) {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ex.printStackTrace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result = </a:t>
            </a:r>
            <a:r>
              <a:rPr lang="en-US" sz="11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task3.get();</a:t>
            </a:r>
            <a:endParaRPr lang="en-US" sz="11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246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Consuming task result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3404" y="1072524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ExecutorService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interface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provides some utility methods which facilitate submitting tasks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we do not need to create </a:t>
            </a:r>
            <a:r>
              <a:rPr lang="en-US" altLang="ja-JP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FutureTask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&lt;TValue&gt;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instance manually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125913"/>
              </p:ext>
            </p:extLst>
          </p:nvPr>
        </p:nvGraphicFramePr>
        <p:xfrm>
          <a:off x="353404" y="2636911"/>
          <a:ext cx="8395060" cy="2194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50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3678">
                <a:tc>
                  <a:txBody>
                    <a:bodyPr/>
                    <a:lstStyle/>
                    <a:p>
                      <a:r>
                        <a:rPr lang="en-US" dirty="0"/>
                        <a:t>&lt;T&gt; Future&lt;T&gt; submit(Callable&lt;T&gt; task)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submit task implemented as Callable&lt;T&gt;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041">
                <a:tc>
                  <a:txBody>
                    <a:bodyPr/>
                    <a:lstStyle/>
                    <a:p>
                      <a:r>
                        <a:rPr lang="en-US" dirty="0"/>
                        <a:t>&lt;T&gt; Future&lt;T&gt; submit(Runnable task)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submit</a:t>
                      </a:r>
                      <a:r>
                        <a:rPr lang="en-US" baseline="0" dirty="0"/>
                        <a:t> task implemented as Runnable</a:t>
                      </a:r>
                    </a:p>
                    <a:p>
                      <a:r>
                        <a:rPr lang="en-US" baseline="0" dirty="0"/>
                        <a:t>the result will be </a:t>
                      </a:r>
                      <a:r>
                        <a:rPr lang="en-US" b="1" baseline="0" dirty="0">
                          <a:solidFill>
                            <a:srgbClr val="00B050"/>
                          </a:solidFill>
                        </a:rPr>
                        <a:t>null</a:t>
                      </a:r>
                      <a:endParaRPr lang="pl-PL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678">
                <a:tc>
                  <a:txBody>
                    <a:bodyPr/>
                    <a:lstStyle/>
                    <a:p>
                      <a:r>
                        <a:rPr lang="en-US" dirty="0"/>
                        <a:t>&lt;T&gt; Future&lt;T&gt; submit(Runnable task, T result)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submit</a:t>
                      </a:r>
                      <a:r>
                        <a:rPr lang="en-US" baseline="0" dirty="0"/>
                        <a:t> task implemented as Runnable</a:t>
                      </a:r>
                    </a:p>
                    <a:p>
                      <a:r>
                        <a:rPr lang="en-US" baseline="0" dirty="0"/>
                        <a:t>the result will be the </a:t>
                      </a:r>
                      <a:r>
                        <a:rPr lang="en-US" b="1" baseline="0" dirty="0">
                          <a:solidFill>
                            <a:srgbClr val="00B050"/>
                          </a:solidFill>
                        </a:rPr>
                        <a:t>value of ‘result’ 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509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Consuming task result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251520" y="974333"/>
            <a:ext cx="864096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Runnable r = new Runnable()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public void run()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// ...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};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Callable&lt;String&gt; c = new Callable&lt;String&gt;()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public String call() throws Exception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String result;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// ...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return result;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};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Future&lt;Boolean&gt; future1 = </a:t>
            </a:r>
            <a:r>
              <a:rPr lang="pl-PL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ExecutorService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.submit(r, true);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Future&lt;Object&gt; future2 = </a:t>
            </a:r>
            <a:r>
              <a:rPr lang="pl-PL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ExecutorService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.submit(r);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Future&lt;String&gt; future3 = </a:t>
            </a:r>
            <a:r>
              <a:rPr lang="pl-PL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ExecutorService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.submit(c);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Executor exec = </a:t>
            </a:r>
            <a:r>
              <a:rPr lang="en-US" sz="1400" b="1" dirty="0" err="1">
                <a:latin typeface="Consolas" panose="020B0609020204030204" pitchFamily="49" charset="0"/>
              </a:rPr>
              <a:t>Executors.new</a:t>
            </a:r>
            <a:r>
              <a:rPr lang="en-US" sz="1400" b="1" dirty="0">
                <a:latin typeface="Consolas" panose="020B0609020204030204" pitchFamily="49" charset="0"/>
              </a:rPr>
              <a:t>....();  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exec.execute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(task1);</a:t>
            </a:r>
          </a:p>
          <a:p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exec.execute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(task1);</a:t>
            </a:r>
          </a:p>
          <a:p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exec.execute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(task2);</a:t>
            </a:r>
          </a:p>
        </p:txBody>
      </p:sp>
    </p:spTree>
    <p:extLst>
      <p:ext uri="{BB962C8B-B14F-4D97-AF65-F5344CB8AC3E}">
        <p14:creationId xmlns:p14="http://schemas.microsoft.com/office/powerpoint/2010/main" val="2118299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Consuming task result with callback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53404" y="1072524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However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creating </a:t>
            </a:r>
            <a:r>
              <a:rPr lang="en-US" altLang="ja-JP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FutureTask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&lt;TValue&gt;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instances manually has some advantage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over </a:t>
            </a:r>
            <a:r>
              <a:rPr lang="en-US" altLang="ja-JP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ExecutorService.submit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(…)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calls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53404" y="2204864"/>
            <a:ext cx="8496944" cy="156966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override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FutureTask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&lt;TValue&gt;.done()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method which is called when task either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completes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cancelled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251520" y="3991123"/>
            <a:ext cx="86409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Callable&lt;Integer&gt; callable = ...;</a:t>
            </a:r>
          </a:p>
          <a:p>
            <a:r>
              <a:rPr lang="en-US" sz="1400" b="1" dirty="0" err="1">
                <a:latin typeface="Consolas" panose="020B0609020204030204" pitchFamily="49" charset="0"/>
              </a:rPr>
              <a:t>ExecutorService</a:t>
            </a:r>
            <a:r>
              <a:rPr lang="en-US" sz="1400" b="1" dirty="0">
                <a:latin typeface="Consolas" panose="020B0609020204030204" pitchFamily="49" charset="0"/>
              </a:rPr>
              <a:t> exec = </a:t>
            </a:r>
            <a:r>
              <a:rPr lang="en-US" sz="1400" b="1" dirty="0" err="1">
                <a:latin typeface="Consolas" panose="020B0609020204030204" pitchFamily="49" charset="0"/>
              </a:rPr>
              <a:t>Executors.new</a:t>
            </a:r>
            <a:r>
              <a:rPr lang="en-US" sz="1400" b="1" dirty="0">
                <a:latin typeface="Consolas" panose="020B0609020204030204" pitchFamily="49" charset="0"/>
              </a:rPr>
              <a:t>...();</a:t>
            </a:r>
          </a:p>
          <a:p>
            <a:r>
              <a:rPr lang="en-US" sz="1400" b="1" dirty="0" err="1">
                <a:latin typeface="Consolas" panose="020B0609020204030204" pitchFamily="49" charset="0"/>
              </a:rPr>
              <a:t>exec.execute</a:t>
            </a:r>
            <a:r>
              <a:rPr lang="en-US" sz="1400" b="1" dirty="0">
                <a:latin typeface="Consolas" panose="020B0609020204030204" pitchFamily="49" charset="0"/>
              </a:rPr>
              <a:t>( new </a:t>
            </a:r>
            <a:r>
              <a:rPr lang="en-US" sz="1400" b="1" dirty="0" err="1">
                <a:latin typeface="Consolas" panose="020B0609020204030204" pitchFamily="49" charset="0"/>
              </a:rPr>
              <a:t>FutureTask</a:t>
            </a:r>
            <a:r>
              <a:rPr lang="en-US" sz="1400" b="1" dirty="0">
                <a:latin typeface="Consolas" panose="020B0609020204030204" pitchFamily="49" charset="0"/>
              </a:rPr>
              <a:t>&lt;Integer&gt;(callable) {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public void done() {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// done() method is called in case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// (1) task completes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// (2) task is cancelled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5672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Consuming task result with callback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251520" y="944136"/>
            <a:ext cx="86409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nsolas" panose="020B0609020204030204" pitchFamily="49" charset="0"/>
              </a:rPr>
              <a:t>public class </a:t>
            </a:r>
            <a:r>
              <a:rPr lang="en-US" sz="1100" b="1" dirty="0" err="1">
                <a:latin typeface="Consolas" panose="020B0609020204030204" pitchFamily="49" charset="0"/>
              </a:rPr>
              <a:t>Ftask</a:t>
            </a:r>
            <a:r>
              <a:rPr lang="en-US" sz="1100" b="1" dirty="0">
                <a:latin typeface="Consolas" panose="020B0609020204030204" pitchFamily="49" charset="0"/>
              </a:rPr>
              <a:t>&lt;V&gt; extends </a:t>
            </a:r>
            <a:r>
              <a:rPr lang="en-US" sz="1100" b="1" dirty="0" err="1">
                <a:latin typeface="Consolas" panose="020B0609020204030204" pitchFamily="49" charset="0"/>
              </a:rPr>
              <a:t>FutureTask</a:t>
            </a:r>
            <a:r>
              <a:rPr lang="en-US" sz="1100" b="1" dirty="0">
                <a:latin typeface="Consolas" panose="020B0609020204030204" pitchFamily="49" charset="0"/>
              </a:rPr>
              <a:t>&lt;V&gt; {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</a:rPr>
              <a:t>    private Method </a:t>
            </a:r>
            <a:r>
              <a:rPr lang="en-US" sz="1100" b="1" dirty="0" err="1">
                <a:latin typeface="Consolas" panose="020B0609020204030204" pitchFamily="49" charset="0"/>
              </a:rPr>
              <a:t>handlerMethod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private Object </a:t>
            </a:r>
            <a:r>
              <a:rPr lang="en-US" sz="1100" b="1" dirty="0" err="1">
                <a:latin typeface="Consolas" panose="020B0609020204030204" pitchFamily="49" charset="0"/>
              </a:rPr>
              <a:t>handlerObject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</a:rPr>
              <a:t>    public </a:t>
            </a:r>
            <a:r>
              <a:rPr lang="en-US" sz="1100" b="1" dirty="0" err="1">
                <a:latin typeface="Consolas" panose="020B0609020204030204" pitchFamily="49" charset="0"/>
              </a:rPr>
              <a:t>Ftask</a:t>
            </a:r>
            <a:r>
              <a:rPr lang="en-US" sz="1100" b="1" dirty="0">
                <a:latin typeface="Consolas" panose="020B0609020204030204" pitchFamily="49" charset="0"/>
              </a:rPr>
              <a:t>(Callable&lt;V&gt; callable, Object handler, String </a:t>
            </a:r>
            <a:r>
              <a:rPr lang="en-US" sz="1100" b="1" dirty="0" err="1">
                <a:latin typeface="Consolas" panose="020B0609020204030204" pitchFamily="49" charset="0"/>
              </a:rPr>
              <a:t>mname</a:t>
            </a:r>
            <a:r>
              <a:rPr lang="en-US" sz="1100" b="1" dirty="0">
                <a:latin typeface="Consolas" panose="020B0609020204030204" pitchFamily="49" charset="0"/>
              </a:rPr>
              <a:t>) throws Exception {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super(callable);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</a:t>
            </a:r>
            <a:r>
              <a:rPr lang="en-US" sz="1100" b="1" dirty="0" err="1">
                <a:latin typeface="Consolas" panose="020B0609020204030204" pitchFamily="49" charset="0"/>
              </a:rPr>
              <a:t>handlerObject</a:t>
            </a:r>
            <a:r>
              <a:rPr lang="en-US" sz="1100" b="1" dirty="0">
                <a:latin typeface="Consolas" panose="020B0609020204030204" pitchFamily="49" charset="0"/>
              </a:rPr>
              <a:t> = handler;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</a:t>
            </a:r>
            <a:r>
              <a:rPr lang="en-US" sz="1100" b="1" dirty="0" err="1">
                <a:latin typeface="Consolas" panose="020B0609020204030204" pitchFamily="49" charset="0"/>
              </a:rPr>
              <a:t>handlerMethod</a:t>
            </a:r>
            <a:r>
              <a:rPr lang="en-US" sz="1100" b="1" dirty="0"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latin typeface="Consolas" panose="020B0609020204030204" pitchFamily="49" charset="0"/>
              </a:rPr>
              <a:t>handler.getClass</a:t>
            </a:r>
            <a:r>
              <a:rPr lang="en-US" sz="1100" b="1" dirty="0">
                <a:latin typeface="Consolas" panose="020B0609020204030204" pitchFamily="49" charset="0"/>
              </a:rPr>
              <a:t>().</a:t>
            </a:r>
            <a:r>
              <a:rPr lang="en-US" sz="1100" b="1" dirty="0" err="1">
                <a:latin typeface="Consolas" panose="020B0609020204030204" pitchFamily="49" charset="0"/>
              </a:rPr>
              <a:t>getDeclaredMethod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latin typeface="Consolas" panose="020B0609020204030204" pitchFamily="49" charset="0"/>
              </a:rPr>
              <a:t>mname</a:t>
            </a:r>
            <a:r>
              <a:rPr lang="en-US" sz="1100" b="1" dirty="0"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latin typeface="Consolas" panose="020B0609020204030204" pitchFamily="49" charset="0"/>
              </a:rPr>
              <a:t>Object.class</a:t>
            </a:r>
            <a:r>
              <a:rPr lang="en-US" sz="1100" b="1" dirty="0"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latin typeface="Consolas" panose="020B0609020204030204" pitchFamily="49" charset="0"/>
              </a:rPr>
              <a:t>Exception.class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}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public void done() {</a:t>
            </a:r>
          </a:p>
          <a:p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V result = null;</a:t>
            </a:r>
          </a:p>
          <a:p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try {</a:t>
            </a:r>
          </a:p>
          <a:p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result = (V) </a:t>
            </a:r>
            <a:r>
              <a:rPr lang="en-US" sz="1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this.get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} catch(Exception </a:t>
            </a:r>
            <a:r>
              <a:rPr lang="en-US" sz="1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exc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try {</a:t>
            </a:r>
          </a:p>
          <a:p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handlerMethod.invoke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handlerObject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, null, </a:t>
            </a:r>
            <a:r>
              <a:rPr lang="en-US" sz="1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exc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} catch(Exception ex) {</a:t>
            </a:r>
          </a:p>
          <a:p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ex.printStackTrace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return;</a:t>
            </a:r>
          </a:p>
          <a:p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try {</a:t>
            </a:r>
          </a:p>
          <a:p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handlerMethod.invoke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handlerObject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, result, null);</a:t>
            </a:r>
          </a:p>
          <a:p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} catch(Exception </a:t>
            </a:r>
            <a:r>
              <a:rPr lang="en-US" sz="1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exc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exc.printStackTrace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138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Consuming task result with callback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251520" y="1142742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public abstract class </a:t>
            </a:r>
            <a:r>
              <a:rPr lang="en-US" sz="1200" b="1" dirty="0" err="1">
                <a:latin typeface="Consolas" panose="020B0609020204030204" pitchFamily="49" charset="0"/>
              </a:rPr>
              <a:t>AbstractTask</a:t>
            </a:r>
            <a:r>
              <a:rPr lang="en-US" sz="1200" b="1" dirty="0">
                <a:latin typeface="Consolas" panose="020B0609020204030204" pitchFamily="49" charset="0"/>
              </a:rPr>
              <a:t>&lt;V&gt; implements Callable&lt;V&gt; {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private String   name;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private </a:t>
            </a:r>
            <a:r>
              <a:rPr lang="en-US" sz="1200" b="1" dirty="0" err="1">
                <a:latin typeface="Consolas" panose="020B0609020204030204" pitchFamily="49" charset="0"/>
              </a:rPr>
              <a:t>FutureTask</a:t>
            </a:r>
            <a:r>
              <a:rPr lang="en-US" sz="1200" b="1" dirty="0">
                <a:latin typeface="Consolas" panose="020B0609020204030204" pitchFamily="49" charset="0"/>
              </a:rPr>
              <a:t>&lt;V&gt; task;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public </a:t>
            </a:r>
            <a:r>
              <a:rPr lang="en-US" sz="1200" b="1" dirty="0" err="1">
                <a:latin typeface="Consolas" panose="020B0609020204030204" pitchFamily="49" charset="0"/>
              </a:rPr>
              <a:t>AbstractTask</a:t>
            </a:r>
            <a:r>
              <a:rPr lang="en-US" sz="1200" b="1" dirty="0">
                <a:latin typeface="Consolas" panose="020B0609020204030204" pitchFamily="49" charset="0"/>
              </a:rPr>
              <a:t>(String name, Object </a:t>
            </a:r>
            <a:r>
              <a:rPr lang="en-US" sz="1200" b="1" dirty="0" err="1">
                <a:latin typeface="Consolas" panose="020B0609020204030204" pitchFamily="49" charset="0"/>
              </a:rPr>
              <a:t>resultHandler</a:t>
            </a:r>
            <a:r>
              <a:rPr lang="en-US" sz="1200" b="1" dirty="0">
                <a:latin typeface="Consolas" panose="020B0609020204030204" pitchFamily="49" charset="0"/>
              </a:rPr>
              <a:t>, String </a:t>
            </a:r>
            <a:r>
              <a:rPr lang="en-US" sz="1200" b="1" dirty="0" err="1">
                <a:latin typeface="Consolas" panose="020B0609020204030204" pitchFamily="49" charset="0"/>
              </a:rPr>
              <a:t>handlerMethodName</a:t>
            </a:r>
            <a:r>
              <a:rPr lang="en-US" sz="1200" b="1" dirty="0">
                <a:latin typeface="Consolas" panose="020B0609020204030204" pitchFamily="49" charset="0"/>
              </a:rPr>
              <a:t>) throws Exception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this.name = name;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task = new </a:t>
            </a:r>
            <a:r>
              <a:rPr lang="en-US" sz="1200" b="1" dirty="0" err="1">
                <a:latin typeface="Consolas" panose="020B0609020204030204" pitchFamily="49" charset="0"/>
              </a:rPr>
              <a:t>Ftask</a:t>
            </a:r>
            <a:r>
              <a:rPr lang="en-US" sz="1200" b="1" dirty="0">
                <a:latin typeface="Consolas" panose="020B0609020204030204" pitchFamily="49" charset="0"/>
              </a:rPr>
              <a:t>&lt;V&gt;(this, </a:t>
            </a:r>
            <a:r>
              <a:rPr lang="en-US" sz="1200" b="1" dirty="0" err="1">
                <a:latin typeface="Consolas" panose="020B0609020204030204" pitchFamily="49" charset="0"/>
              </a:rPr>
              <a:t>resultHandler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handlerMethodName</a:t>
            </a:r>
            <a:r>
              <a:rPr lang="en-US" sz="12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}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public </a:t>
            </a:r>
            <a:r>
              <a:rPr lang="en-US" sz="1200" b="1" dirty="0" err="1">
                <a:latin typeface="Consolas" panose="020B0609020204030204" pitchFamily="49" charset="0"/>
              </a:rPr>
              <a:t>FutureTask</a:t>
            </a:r>
            <a:r>
              <a:rPr lang="en-US" sz="1200" b="1" dirty="0">
                <a:latin typeface="Consolas" panose="020B0609020204030204" pitchFamily="49" charset="0"/>
              </a:rPr>
              <a:t>&lt;V&gt; </a:t>
            </a:r>
            <a:r>
              <a:rPr lang="en-US" sz="1200" b="1" dirty="0" err="1">
                <a:latin typeface="Consolas" panose="020B0609020204030204" pitchFamily="49" charset="0"/>
              </a:rPr>
              <a:t>getTask</a:t>
            </a:r>
            <a:r>
              <a:rPr lang="en-US" sz="1200" b="1" dirty="0">
                <a:latin typeface="Consolas" panose="020B0609020204030204" pitchFamily="49" charset="0"/>
              </a:rPr>
              <a:t>() { return task; }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public String </a:t>
            </a:r>
            <a:r>
              <a:rPr lang="en-US" sz="1200" b="1" dirty="0" err="1">
                <a:latin typeface="Consolas" panose="020B0609020204030204" pitchFamily="49" charset="0"/>
              </a:rPr>
              <a:t>getName</a:t>
            </a:r>
            <a:r>
              <a:rPr lang="en-US" sz="1200" b="1" dirty="0">
                <a:latin typeface="Consolas" panose="020B0609020204030204" pitchFamily="49" charset="0"/>
              </a:rPr>
              <a:t>() { return name; }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353404" y="4509120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Custom </a:t>
            </a:r>
            <a:r>
              <a:rPr lang="en-US" altLang="ja-JP" sz="1600" b="1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AbstractTask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&lt;V&gt;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implementing Callable&lt;V&gt; and containing </a:t>
            </a:r>
            <a:r>
              <a:rPr lang="en-US" altLang="ja-JP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FutureTask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&lt;V&gt; by composition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enables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verifying INTERRUPTED state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thread with </a:t>
            </a:r>
            <a:r>
              <a:rPr lang="en-US" altLang="ja-JP" sz="16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Future&lt;V&gt;.</a:t>
            </a:r>
            <a:r>
              <a:rPr lang="en-US" altLang="ja-JP" sz="1600" b="1" dirty="0" err="1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isCancelled</a:t>
            </a:r>
            <a:r>
              <a:rPr lang="en-US" altLang="ja-JP" sz="16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984028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Consuming task result with callback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51152" y="1052736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FutureTask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&lt;V&gt;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can be in four different states: </a:t>
            </a:r>
          </a:p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INITIAL (0)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RUNNING (1)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 (2)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and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CANCELLED (3)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53404" y="2132856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FutureTask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&lt;V&gt;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must not be run once again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after it reaches either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 (2)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CANCELLED (3)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state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251520" y="3356992"/>
            <a:ext cx="86409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latin typeface="Consolas" panose="020B0609020204030204" pitchFamily="49" charset="0"/>
              </a:rPr>
              <a:t>FutureTask</a:t>
            </a:r>
            <a:r>
              <a:rPr lang="en-US" sz="1400" b="1" dirty="0">
                <a:latin typeface="Consolas" panose="020B0609020204030204" pitchFamily="49" charset="0"/>
              </a:rPr>
              <a:t>&lt;Object&gt; task = new </a:t>
            </a:r>
            <a:r>
              <a:rPr lang="en-US" sz="1400" b="1" dirty="0" err="1">
                <a:latin typeface="Consolas" panose="020B0609020204030204" pitchFamily="49" charset="0"/>
              </a:rPr>
              <a:t>FutureTask</a:t>
            </a:r>
            <a:r>
              <a:rPr lang="en-US" sz="1400" b="1" dirty="0">
                <a:latin typeface="Consolas" panose="020B0609020204030204" pitchFamily="49" charset="0"/>
              </a:rPr>
              <a:t>&lt;Object&gt;(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new Callable&lt;Object&gt;()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public Object call()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  for (</a:t>
            </a:r>
            <a:r>
              <a:rPr lang="en-US" sz="1400" b="1" dirty="0" err="1">
                <a:latin typeface="Consolas" panose="020B06090202040302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</a:rPr>
              <a:t>= 1; </a:t>
            </a:r>
            <a:r>
              <a:rPr lang="en-US" sz="1400" b="1" dirty="0" err="1">
                <a:latin typeface="Consolas" panose="020B0609020204030204" pitchFamily="49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</a:rPr>
              <a:t> &lt;= 3; </a:t>
            </a:r>
            <a:r>
              <a:rPr lang="en-US" sz="1400" b="1" dirty="0" err="1">
                <a:latin typeface="Consolas" panose="020B0609020204030204" pitchFamily="49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      </a:t>
            </a:r>
            <a:r>
              <a:rPr lang="en-US" sz="1400" b="1" dirty="0" err="1"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latin typeface="Consolas" panose="020B0609020204030204" pitchFamily="49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  return null;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})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public void done()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  </a:t>
            </a:r>
            <a:r>
              <a:rPr lang="en-US" sz="1400" b="1" dirty="0" err="1"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latin typeface="Consolas" panose="020B0609020204030204" pitchFamily="49" charset="0"/>
              </a:rPr>
              <a:t>("Done.");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};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4774684" y="5877272"/>
            <a:ext cx="4104456" cy="461665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be continued on the next slide</a:t>
            </a:r>
            <a:endParaRPr lang="en-US" altLang="ja-JP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63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Thread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335540" y="980728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supported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multithreading API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since the very beginning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35540" y="1628800"/>
            <a:ext cx="8496944" cy="156966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instantiate a thread in the process hosting Java Virtual Machine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programmer needs to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create an instance of Thread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class and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invoke </a:t>
            </a:r>
            <a:r>
              <a:rPr lang="en-US" altLang="ja-JP" sz="1600" b="1" dirty="0" err="1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Thread.start</a:t>
            </a:r>
            <a:r>
              <a:rPr lang="en-US" altLang="ja-JP" sz="16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  <a:r>
              <a:rPr lang="en-US" altLang="ja-JP" sz="16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27548" y="3462099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However the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definition of the action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be executed should be specified in </a:t>
            </a:r>
            <a:r>
              <a:rPr lang="en-US" altLang="ja-JP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Runnable.run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method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a class implementing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Runnable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interface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335540" y="4479503"/>
            <a:ext cx="8496944" cy="461665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Thread implementing Runnable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provides empty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run()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definition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327548" y="5168040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Therefore alternatively a programmer can also define thread action by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overriding run() in a custom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Thread subclass</a:t>
            </a:r>
          </a:p>
        </p:txBody>
      </p:sp>
    </p:spTree>
    <p:extLst>
      <p:ext uri="{BB962C8B-B14F-4D97-AF65-F5344CB8AC3E}">
        <p14:creationId xmlns:p14="http://schemas.microsoft.com/office/powerpoint/2010/main" val="280108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Consuming task result with callback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251520" y="764704"/>
            <a:ext cx="864096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nsolas" panose="020B0609020204030204" pitchFamily="49" charset="0"/>
              </a:rPr>
              <a:t>  public static main(String... </a:t>
            </a:r>
            <a:r>
              <a:rPr lang="en-US" sz="1100" b="1" dirty="0" err="1">
                <a:latin typeface="Consolas" panose="020B0609020204030204" pitchFamily="49" charset="0"/>
              </a:rPr>
              <a:t>args</a:t>
            </a:r>
            <a:r>
              <a:rPr lang="en-US" sz="11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latin typeface="Consolas" panose="020B0609020204030204" pitchFamily="49" charset="0"/>
              </a:rPr>
              <a:t>ExecutorService</a:t>
            </a:r>
            <a:r>
              <a:rPr lang="en-US" sz="1100" b="1" dirty="0">
                <a:latin typeface="Consolas" panose="020B0609020204030204" pitchFamily="49" charset="0"/>
              </a:rPr>
              <a:t> exec = </a:t>
            </a:r>
            <a:r>
              <a:rPr lang="en-US" sz="1100" b="1" dirty="0" err="1">
                <a:latin typeface="Consolas" panose="020B0609020204030204" pitchFamily="49" charset="0"/>
              </a:rPr>
              <a:t>Executors.newSingleThreadExecutor</a:t>
            </a:r>
            <a:r>
              <a:rPr lang="en-US" sz="11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("Starting first task");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exec.execute</a:t>
            </a:r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(task);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try {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 </a:t>
            </a:r>
            <a:r>
              <a:rPr lang="en-US" sz="1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("Starting second task");</a:t>
            </a:r>
          </a:p>
          <a:p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exec.execute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(task);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 </a:t>
            </a:r>
            <a:r>
              <a:rPr lang="en-US" sz="1100" b="1" dirty="0" err="1">
                <a:latin typeface="Consolas" panose="020B0609020204030204" pitchFamily="49" charset="0"/>
              </a:rPr>
              <a:t>Thread.sleep</a:t>
            </a:r>
            <a:r>
              <a:rPr lang="en-US" sz="1100" b="1" dirty="0">
                <a:latin typeface="Consolas" panose="020B0609020204030204" pitchFamily="49" charset="0"/>
              </a:rPr>
              <a:t>(5000);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} catch(Exception </a:t>
            </a:r>
            <a:r>
              <a:rPr lang="en-US" sz="1100" b="1" dirty="0" err="1">
                <a:latin typeface="Consolas" panose="020B0609020204030204" pitchFamily="49" charset="0"/>
              </a:rPr>
              <a:t>exc</a:t>
            </a:r>
            <a:r>
              <a:rPr lang="en-US" sz="11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 </a:t>
            </a:r>
            <a:r>
              <a:rPr lang="en-US" sz="1100" b="1" dirty="0" err="1">
                <a:latin typeface="Consolas" panose="020B0609020204030204" pitchFamily="49" charset="0"/>
              </a:rPr>
              <a:t>exc.printStackTrace</a:t>
            </a:r>
            <a:r>
              <a:rPr lang="en-US" sz="11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}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("Executor shutdown now");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List&lt;Runnable&gt; awaiting = </a:t>
            </a:r>
            <a:r>
              <a:rPr lang="en-US" sz="1100" b="1" dirty="0" err="1">
                <a:latin typeface="Consolas" panose="020B0609020204030204" pitchFamily="49" charset="0"/>
              </a:rPr>
              <a:t>exec.shutdownNow</a:t>
            </a:r>
            <a:r>
              <a:rPr lang="en-US" sz="11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for (Runnable r : awaiting) {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 </a:t>
            </a:r>
            <a:r>
              <a:rPr lang="en-US" sz="1100" b="1" dirty="0" err="1">
                <a:latin typeface="Consolas" panose="020B0609020204030204" pitchFamily="49" charset="0"/>
              </a:rPr>
              <a:t>System.out.println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latin typeface="Consolas" panose="020B0609020204030204" pitchFamily="49" charset="0"/>
              </a:rPr>
              <a:t>r.getClass</a:t>
            </a:r>
            <a:r>
              <a:rPr lang="en-US" sz="1100" b="1" dirty="0">
                <a:latin typeface="Consolas" panose="020B0609020204030204" pitchFamily="49" charset="0"/>
              </a:rPr>
              <a:t>().</a:t>
            </a:r>
            <a:r>
              <a:rPr lang="en-US" sz="1100" b="1" dirty="0" err="1">
                <a:latin typeface="Consolas" panose="020B0609020204030204" pitchFamily="49" charset="0"/>
              </a:rPr>
              <a:t>getName</a:t>
            </a:r>
            <a:r>
              <a:rPr lang="en-US" sz="1100" b="1" dirty="0">
                <a:latin typeface="Consolas" panose="020B0609020204030204" pitchFamily="49" charset="0"/>
              </a:rPr>
              <a:t>()+'\n');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}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try {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 </a:t>
            </a:r>
            <a:r>
              <a:rPr lang="en-US" sz="1100" b="1" dirty="0" err="1">
                <a:latin typeface="Consolas" panose="020B0609020204030204" pitchFamily="49" charset="0"/>
              </a:rPr>
              <a:t>exec.awaitTermination</a:t>
            </a:r>
            <a:r>
              <a:rPr lang="en-US" sz="1100" b="1" dirty="0">
                <a:latin typeface="Consolas" panose="020B0609020204030204" pitchFamily="49" charset="0"/>
              </a:rPr>
              <a:t>(5, </a:t>
            </a:r>
            <a:r>
              <a:rPr lang="en-US" sz="1100" b="1" dirty="0" err="1">
                <a:latin typeface="Consolas" panose="020B0609020204030204" pitchFamily="49" charset="0"/>
              </a:rPr>
              <a:t>TimeUnit.SECONDS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} catch(</a:t>
            </a:r>
            <a:r>
              <a:rPr lang="en-US" sz="1100" b="1" dirty="0" err="1">
                <a:latin typeface="Consolas" panose="020B0609020204030204" pitchFamily="49" charset="0"/>
              </a:rPr>
              <a:t>InterruptedException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latin typeface="Consolas" panose="020B0609020204030204" pitchFamily="49" charset="0"/>
              </a:rPr>
              <a:t>exc</a:t>
            </a:r>
            <a:r>
              <a:rPr lang="en-US" sz="11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 </a:t>
            </a:r>
            <a:r>
              <a:rPr lang="en-US" sz="1100" b="1" dirty="0" err="1">
                <a:latin typeface="Consolas" panose="020B0609020204030204" pitchFamily="49" charset="0"/>
              </a:rPr>
              <a:t>exc.printStackTrace</a:t>
            </a:r>
            <a:r>
              <a:rPr lang="en-US" sz="11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}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5515000" y="3356992"/>
            <a:ext cx="3312368" cy="12772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nsolas" panose="020B0609020204030204" pitchFamily="49" charset="0"/>
              </a:rPr>
              <a:t>Starting first task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Starting second task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1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2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3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Done.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Executor shutdown now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53404" y="4797152"/>
            <a:ext cx="8496944" cy="156966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first task has been run and completed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second task has not been executed at all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exception has been raised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because the </a:t>
            </a:r>
            <a:r>
              <a:rPr lang="en-US" altLang="ja-JP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FutureTask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&lt;V&gt;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has been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already executed and accomplished</a:t>
            </a:r>
          </a:p>
        </p:txBody>
      </p:sp>
    </p:spTree>
    <p:extLst>
      <p:ext uri="{BB962C8B-B14F-4D97-AF65-F5344CB8AC3E}">
        <p14:creationId xmlns:p14="http://schemas.microsoft.com/office/powerpoint/2010/main" val="2754125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Thread pools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53404" y="908720"/>
            <a:ext cx="8496944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 </a:t>
            </a:r>
            <a:r>
              <a:rPr lang="en-US" altLang="ja-JP" sz="1600" b="1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Executors.newSingleThread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ja-JP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Executors.newFixedThreadPool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...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instance of </a:t>
            </a:r>
            <a:r>
              <a:rPr lang="en-US" altLang="ja-JP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ExecutorService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interface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41260" y="2237963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ExecutorService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interface extending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Executor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provides some additional methods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054249"/>
              </p:ext>
            </p:extLst>
          </p:nvPr>
        </p:nvGraphicFramePr>
        <p:xfrm>
          <a:off x="353404" y="3261320"/>
          <a:ext cx="8395060" cy="3048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74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3678">
                <a:tc>
                  <a:txBody>
                    <a:bodyPr/>
                    <a:lstStyle/>
                    <a:p>
                      <a:r>
                        <a:rPr lang="en-US" sz="1600" dirty="0"/>
                        <a:t>&lt;T&gt;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List&lt;Future&lt;T&gt;&gt; </a:t>
                      </a:r>
                      <a:r>
                        <a:rPr lang="en-US" sz="1600" dirty="0" err="1"/>
                        <a:t>invokeAll</a:t>
                      </a:r>
                      <a:r>
                        <a:rPr lang="en-US" sz="1600" dirty="0"/>
                        <a:t>(</a:t>
                      </a:r>
                    </a:p>
                    <a:p>
                      <a:r>
                        <a:rPr lang="en-US" sz="1600" dirty="0"/>
                        <a:t>    Collection&lt;Callable&lt;T&gt;&gt; tasks)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executes all tasks and returns</a:t>
                      </a:r>
                      <a:r>
                        <a:rPr lang="en-US" sz="1600" baseline="0" dirty="0"/>
                        <a:t> all results when all tasks complete</a:t>
                      </a:r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041">
                <a:tc>
                  <a:txBody>
                    <a:bodyPr/>
                    <a:lstStyle/>
                    <a:p>
                      <a:r>
                        <a:rPr lang="en-US" sz="1600" dirty="0"/>
                        <a:t>&lt;T&gt;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List&lt;Future&lt;T&gt;&gt;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 err="1"/>
                        <a:t>invokeAll</a:t>
                      </a:r>
                      <a:r>
                        <a:rPr lang="en-US" sz="1600" dirty="0"/>
                        <a:t>(</a:t>
                      </a:r>
                    </a:p>
                    <a:p>
                      <a:r>
                        <a:rPr lang="en-US" sz="1600" dirty="0"/>
                        <a:t>   Collection&lt;Callable&lt;T&gt;&gt; tasks, long timeout,</a:t>
                      </a:r>
                    </a:p>
                    <a:p>
                      <a:r>
                        <a:rPr lang="en-US" sz="1600" dirty="0"/>
                        <a:t>   </a:t>
                      </a:r>
                      <a:r>
                        <a:rPr lang="en-US" sz="1600" dirty="0" err="1"/>
                        <a:t>TimeUnit</a:t>
                      </a:r>
                      <a:r>
                        <a:rPr lang="en-US" sz="1600" dirty="0"/>
                        <a:t> unit)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as above but  invocation can be interrupted without throwing exception if timeout elapses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678">
                <a:tc>
                  <a:txBody>
                    <a:bodyPr/>
                    <a:lstStyle/>
                    <a:p>
                      <a:r>
                        <a:rPr lang="en-US" sz="1600" dirty="0"/>
                        <a:t>&lt;T&gt;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List&lt;Future&lt;T&gt;&gt; </a:t>
                      </a:r>
                      <a:r>
                        <a:rPr lang="en-US" sz="1600" dirty="0" err="1"/>
                        <a:t>invokeAny</a:t>
                      </a:r>
                      <a:r>
                        <a:rPr lang="en-US" sz="1600" dirty="0"/>
                        <a:t>(</a:t>
                      </a:r>
                    </a:p>
                    <a:p>
                      <a:r>
                        <a:rPr lang="en-US" sz="1600" dirty="0"/>
                        <a:t>    Collection&lt;Callable&lt;T&gt;&gt; tasks)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executes all tasks but returns result of the first which completes</a:t>
                      </a:r>
                    </a:p>
                    <a:p>
                      <a:r>
                        <a:rPr lang="en-US" sz="1600" baseline="0" dirty="0"/>
                        <a:t>the remaining tasks  are cancelled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678">
                <a:tc>
                  <a:txBody>
                    <a:bodyPr/>
                    <a:lstStyle/>
                    <a:p>
                      <a:r>
                        <a:rPr lang="en-US" sz="1600" dirty="0"/>
                        <a:t>&lt;T&gt;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List&lt;Future&lt;T&gt;&gt;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 err="1"/>
                        <a:t>invokeAny</a:t>
                      </a:r>
                      <a:r>
                        <a:rPr lang="en-US" sz="1600" dirty="0"/>
                        <a:t>(</a:t>
                      </a:r>
                    </a:p>
                    <a:p>
                      <a:r>
                        <a:rPr lang="en-US" sz="1600" dirty="0"/>
                        <a:t>   Collection&lt;Callable&lt;T&gt;&gt; tasks, long timeout,</a:t>
                      </a:r>
                    </a:p>
                    <a:p>
                      <a:r>
                        <a:rPr lang="en-US" sz="1600" dirty="0"/>
                        <a:t>   </a:t>
                      </a:r>
                      <a:r>
                        <a:rPr lang="en-US" sz="1600" dirty="0" err="1"/>
                        <a:t>TimeUnit</a:t>
                      </a:r>
                      <a:r>
                        <a:rPr lang="en-US" sz="1600" dirty="0"/>
                        <a:t> unit)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as above but  invocation can be interrupted without throwing exception if timeout elapses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392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Thread pools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41260" y="856852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Thread pools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instances of either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(1) </a:t>
            </a:r>
            <a:r>
              <a:rPr lang="en-US" altLang="ja-JP" sz="1600" b="1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ThreadPoolExecutor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</a:t>
            </a:r>
          </a:p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(2) </a:t>
            </a:r>
            <a:r>
              <a:rPr lang="en-US" altLang="ja-JP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ScheduledThreadPoolExecutor</a:t>
            </a:r>
            <a:endParaRPr lang="en-US" altLang="ja-JP" sz="16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008928"/>
              </p:ext>
            </p:extLst>
          </p:nvPr>
        </p:nvGraphicFramePr>
        <p:xfrm>
          <a:off x="353404" y="2782024"/>
          <a:ext cx="8395060" cy="3383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86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8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3678">
                <a:tc>
                  <a:txBody>
                    <a:bodyPr/>
                    <a:lstStyle/>
                    <a:p>
                      <a:r>
                        <a:rPr lang="en-US" sz="1600" dirty="0" err="1"/>
                        <a:t>poolCoreSize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guaranteed number of</a:t>
                      </a:r>
                      <a:r>
                        <a:rPr lang="en-US" sz="1600" baseline="0" dirty="0"/>
                        <a:t> threads in the pool</a:t>
                      </a:r>
                    </a:p>
                    <a:p>
                      <a:r>
                        <a:rPr lang="en-US" sz="1600" baseline="0" dirty="0"/>
                        <a:t>some of the threads may be idle waiting for tasks to be assigned</a:t>
                      </a:r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041">
                <a:tc>
                  <a:txBody>
                    <a:bodyPr/>
                    <a:lstStyle/>
                    <a:p>
                      <a:r>
                        <a:rPr lang="en-US" sz="1600" dirty="0" err="1"/>
                        <a:t>poolMaximumSize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maximum number of threads in the pool</a:t>
                      </a:r>
                    </a:p>
                    <a:p>
                      <a:r>
                        <a:rPr lang="en-US" sz="1600" baseline="0" dirty="0"/>
                        <a:t>in case there are tasks in the </a:t>
                      </a:r>
                      <a:r>
                        <a:rPr lang="en-US" sz="1600" b="1" baseline="0" dirty="0" err="1">
                          <a:solidFill>
                            <a:srgbClr val="FF0000"/>
                          </a:solidFill>
                        </a:rPr>
                        <a:t>workQueue</a:t>
                      </a:r>
                      <a:r>
                        <a:rPr lang="en-US" sz="16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baseline="0" dirty="0"/>
                        <a:t>(see below) new thread can be created until number of threads reaches </a:t>
                      </a:r>
                      <a:r>
                        <a:rPr lang="en-US" sz="1600" b="1" baseline="0" dirty="0" err="1">
                          <a:solidFill>
                            <a:srgbClr val="FF0000"/>
                          </a:solidFill>
                        </a:rPr>
                        <a:t>poolMaximumSize</a:t>
                      </a:r>
                      <a:endParaRPr lang="en-US" sz="16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678">
                <a:tc>
                  <a:txBody>
                    <a:bodyPr/>
                    <a:lstStyle/>
                    <a:p>
                      <a:r>
                        <a:rPr lang="en-US" sz="1600" dirty="0" err="1"/>
                        <a:t>keepAliveTime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amount of time the idle threads are maintained</a:t>
                      </a:r>
                    </a:p>
                    <a:p>
                      <a:r>
                        <a:rPr lang="en-US" sz="1600" baseline="0" dirty="0"/>
                        <a:t>after </a:t>
                      </a:r>
                      <a:r>
                        <a:rPr lang="en-US" sz="1600" b="1" baseline="0" dirty="0" err="1">
                          <a:solidFill>
                            <a:srgbClr val="FF0000"/>
                          </a:solidFill>
                        </a:rPr>
                        <a:t>keeplAliveTime</a:t>
                      </a:r>
                      <a:r>
                        <a:rPr lang="en-US" sz="16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baseline="0" dirty="0"/>
                        <a:t>elapses idle threads are destroyed in case number of threads &gt; </a:t>
                      </a:r>
                      <a:r>
                        <a:rPr lang="en-US" sz="1600" b="1" baseline="0" dirty="0" err="1">
                          <a:solidFill>
                            <a:srgbClr val="FF0000"/>
                          </a:solidFill>
                        </a:rPr>
                        <a:t>poolCoreSize</a:t>
                      </a:r>
                      <a:endParaRPr lang="en-US" sz="16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678">
                <a:tc>
                  <a:txBody>
                    <a:bodyPr/>
                    <a:lstStyle/>
                    <a:p>
                      <a:r>
                        <a:rPr lang="en-US" sz="1600" dirty="0" err="1"/>
                        <a:t>threadFactory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factory responsible for instantiating threads – implements </a:t>
                      </a:r>
                      <a:r>
                        <a:rPr lang="en-US" sz="1600" b="1" baseline="0" dirty="0" err="1">
                          <a:solidFill>
                            <a:srgbClr val="00B050"/>
                          </a:solidFill>
                        </a:rPr>
                        <a:t>ThreadFactory</a:t>
                      </a:r>
                      <a:r>
                        <a:rPr lang="en-US" sz="1600" baseline="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600" baseline="0" dirty="0"/>
                        <a:t>interface in case we want to provide our custom 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678">
                <a:tc>
                  <a:txBody>
                    <a:bodyPr/>
                    <a:lstStyle/>
                    <a:p>
                      <a:r>
                        <a:rPr lang="en-US" sz="1600" dirty="0" err="1"/>
                        <a:t>workQueue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queue of tasks awaiting execution – implements </a:t>
                      </a:r>
                      <a:r>
                        <a:rPr lang="en-US" sz="1600" b="1" baseline="0" dirty="0" err="1">
                          <a:solidFill>
                            <a:srgbClr val="FFFF00"/>
                          </a:solidFill>
                        </a:rPr>
                        <a:t>BlockingQueue</a:t>
                      </a:r>
                      <a:r>
                        <a:rPr lang="en-US" sz="1600" b="1" baseline="0" dirty="0">
                          <a:solidFill>
                            <a:srgbClr val="FFFF00"/>
                          </a:solidFill>
                        </a:rPr>
                        <a:t>&lt;Runnable&gt; </a:t>
                      </a:r>
                      <a:r>
                        <a:rPr lang="en-US" sz="1600" baseline="0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pole tekstowe 6"/>
          <p:cNvSpPr txBox="1"/>
          <p:nvPr/>
        </p:nvSpPr>
        <p:spPr>
          <a:xfrm>
            <a:off x="341260" y="1836041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ThreadPoolExecutor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instance can be configured with the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following set of parameters</a:t>
            </a:r>
          </a:p>
        </p:txBody>
      </p:sp>
    </p:spTree>
    <p:extLst>
      <p:ext uri="{BB962C8B-B14F-4D97-AF65-F5344CB8AC3E}">
        <p14:creationId xmlns:p14="http://schemas.microsoft.com/office/powerpoint/2010/main" val="1387595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Consuming task result with callback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251520" y="1258882"/>
            <a:ext cx="864096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public static </a:t>
            </a:r>
            <a:r>
              <a:rPr lang="en-US" sz="1400" b="1" dirty="0" err="1">
                <a:latin typeface="Consolas" panose="020B0609020204030204" pitchFamily="49" charset="0"/>
              </a:rPr>
              <a:t>ExecutorService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newFixedThreadPool</a:t>
            </a:r>
            <a:r>
              <a:rPr lang="en-US" sz="1400" b="1" dirty="0"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latin typeface="Consolas" panose="020B06090202040302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nThreads</a:t>
            </a:r>
            <a:r>
              <a:rPr lang="en-US" sz="14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return new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ThreadPoolExecutor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nThreads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nThreads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0L,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TimeUnit.MILLISECONDS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new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LinkedBlockingQueue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&lt;Runnable&gt;());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public static </a:t>
            </a:r>
            <a:r>
              <a:rPr lang="en-US" sz="1400" b="1" dirty="0" err="1">
                <a:latin typeface="Consolas" panose="020B0609020204030204" pitchFamily="49" charset="0"/>
              </a:rPr>
              <a:t>ExecutorService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newFixedThreadPool</a:t>
            </a:r>
            <a:r>
              <a:rPr lang="en-US" sz="14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latin typeface="Consolas" panose="020B06090202040302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nThreads</a:t>
            </a:r>
            <a:r>
              <a:rPr lang="en-US" sz="1400" b="1" dirty="0"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latin typeface="Consolas" panose="020B0609020204030204" pitchFamily="49" charset="0"/>
              </a:rPr>
              <a:t>ThreadFactory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threadFactory</a:t>
            </a:r>
            <a:r>
              <a:rPr lang="en-US" sz="14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return new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ThreadPoolExecutor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nThreads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nThreads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0L,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TimeUnit.MILLISECONDS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new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LinkedBlockingQueue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&lt;Runnable&gt;(),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threadFactory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4330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Consuming task result with callback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251520" y="1042278"/>
            <a:ext cx="864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public static </a:t>
            </a:r>
            <a:r>
              <a:rPr lang="en-US" sz="1400" b="1" dirty="0" err="1">
                <a:latin typeface="Consolas" panose="020B0609020204030204" pitchFamily="49" charset="0"/>
              </a:rPr>
              <a:t>ExecutorService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newSingleThreadExecutor</a:t>
            </a:r>
            <a:r>
              <a:rPr lang="en-US" sz="14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return new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DelegatedExecutorService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new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ThreadPoolExecutor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(1, 1,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           0L,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TimeUnit.MILLISECONDS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           new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LinkedBlockingQueue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&lt;Runnable&gt;()));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public static </a:t>
            </a:r>
            <a:r>
              <a:rPr lang="en-US" sz="1400" b="1" dirty="0" err="1">
                <a:latin typeface="Consolas" panose="020B0609020204030204" pitchFamily="49" charset="0"/>
              </a:rPr>
              <a:t>ExecutorService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newSingleThreadExecutor</a:t>
            </a:r>
            <a:r>
              <a:rPr lang="en-US" sz="1400" b="1" dirty="0"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latin typeface="Consolas" panose="020B0609020204030204" pitchFamily="49" charset="0"/>
              </a:rPr>
              <a:t>ThreadFactory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threadFactory</a:t>
            </a:r>
            <a:r>
              <a:rPr lang="en-US" sz="14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return new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DelegatedExecutorService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new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ThreadPoolExecutor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(1, 1,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      0L,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TimeUnit.MILLISECONDS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      new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LinkedBlockingQueue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&lt;Runnable&gt;(),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     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threadFactory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7758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Consuming task result with callback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251520" y="1257141"/>
            <a:ext cx="86409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public static </a:t>
            </a:r>
            <a:r>
              <a:rPr lang="en-US" sz="1400" b="1" dirty="0" err="1">
                <a:latin typeface="Consolas" panose="020B0609020204030204" pitchFamily="49" charset="0"/>
              </a:rPr>
              <a:t>ExecutorService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newCachedThreadPool</a:t>
            </a:r>
            <a:r>
              <a:rPr lang="en-US" sz="14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return new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ThreadPoolExecutor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(0,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Integer.MAX_VALUE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              60L,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TimeUnit.SECONDS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              new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SynchronousQueue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&lt;Runnable&gt;());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public static </a:t>
            </a:r>
            <a:r>
              <a:rPr lang="en-US" sz="1400" b="1" dirty="0" err="1">
                <a:latin typeface="Consolas" panose="020B0609020204030204" pitchFamily="49" charset="0"/>
              </a:rPr>
              <a:t>ExecutorService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newCachedThreadPool</a:t>
            </a:r>
            <a:r>
              <a:rPr lang="en-US" sz="1400" b="1" dirty="0"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latin typeface="Consolas" panose="020B0609020204030204" pitchFamily="49" charset="0"/>
              </a:rPr>
              <a:t>ThreadFactory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threadFactory</a:t>
            </a:r>
            <a:r>
              <a:rPr lang="en-US" sz="14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return new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ThreadPoolExecutor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(0,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Integer.MAX_VALUE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         60L,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TimeUnit.SECONDS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         new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SynchronousQueue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&lt;Runnable&gt;(),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        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threadFactory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7758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Final remarks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3404" y="910277"/>
            <a:ext cx="8496944" cy="461665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Callable&lt;V&gt;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substitutes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Runnable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case we want to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consume task result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53404" y="1628800"/>
            <a:ext cx="8496944" cy="461665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can be represented by either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(1) Runnable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(2) Callable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43924" y="2348880"/>
            <a:ext cx="8496944" cy="156966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Future&lt;V&gt;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instance: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be queried for status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(cancelled or done)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be queried for result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be cancelled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353404" y="4149080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submit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either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(1) Callable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(2) Runnable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instance to an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Executor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343924" y="4797152"/>
            <a:ext cx="8496944" cy="461665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invoke </a:t>
            </a:r>
            <a:r>
              <a:rPr lang="en-US" altLang="ja-JP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FutureTask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&lt;V&gt;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callback by overriding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done()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01868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Thread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23528" y="1844824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Therefore method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run() should periodically verify whether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stop condition is satisfied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23528" y="2876743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Thread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also be stopped externally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by invoking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interrupt()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method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approach however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requires handling interrupting thread in run()</a:t>
            </a:r>
            <a:r>
              <a:rPr lang="en-US" altLang="ja-JP" sz="16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 definition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23528" y="1124744"/>
            <a:ext cx="8496944" cy="461665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“natural” way to cease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thread is by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exiting run() method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23528" y="4307612"/>
            <a:ext cx="8496944" cy="1938992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Accessing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common process resources requires synchronization</a:t>
            </a:r>
          </a:p>
          <a:p>
            <a:pPr>
              <a:lnSpc>
                <a:spcPct val="150000"/>
              </a:lnSpc>
            </a:pPr>
            <a:endParaRPr lang="en-US" altLang="ja-JP" sz="16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that particular purpose we can use: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keyword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synchronized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methods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wait()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notify()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altLang="ja-JP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notifyAll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5581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Disadvantages of old multithreading API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23528" y="991576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old Java multithreading API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actually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burdened programmer with responsibility and technical details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related with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managing thread lifecycle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323528" y="2047488"/>
            <a:ext cx="8496944" cy="2677656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Java environment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thread is represented as instance of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Thread class</a:t>
            </a:r>
            <a:r>
              <a:rPr lang="en-US" altLang="ja-JP" sz="1600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 encapsulates</a:t>
            </a:r>
          </a:p>
          <a:p>
            <a:pPr>
              <a:lnSpc>
                <a:spcPct val="150000"/>
              </a:lnSpc>
            </a:pPr>
            <a:endParaRPr lang="en-US" altLang="ja-JP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managed resources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i.e.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memory allocated by JVM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altLang="ja-JP" sz="16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released by garbage collector if no longer needed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unmanaged resources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i.e.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native operating system data structures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enabling use for inherent operating system multithreading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23528" y="4974267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case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threads are instantiated only for executing short-lived tasks and then destroyed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above implementation details perceivably affect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overall performance and resource consumption</a:t>
            </a:r>
            <a:endParaRPr lang="en-US" altLang="ja-JP" sz="16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64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  <a:ea typeface="Verdana" pitchFamily="34" charset="0"/>
                <a:cs typeface="Verdana" pitchFamily="34" charset="0"/>
              </a:rPr>
              <a:t>java.util.concurrent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23528" y="1014983"/>
            <a:ext cx="8496944" cy="5078313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Package </a:t>
            </a:r>
            <a:r>
              <a:rPr lang="en-US" altLang="ja-JP" sz="14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java.util.concurrent</a:t>
            </a:r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has been introduced </a:t>
            </a:r>
            <a:r>
              <a:rPr lang="en-US" altLang="ja-JP" sz="14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since Java 1.5</a:t>
            </a:r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enables programmer with the following features:</a:t>
            </a:r>
          </a:p>
          <a:p>
            <a:pPr>
              <a:lnSpc>
                <a:spcPct val="150000"/>
              </a:lnSpc>
            </a:pPr>
            <a:endParaRPr lang="en-US" altLang="ja-JP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4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separating executed tasks from threads</a:t>
            </a:r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which host those tasks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cancelling</a:t>
            </a:r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tasks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4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thread pooling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4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locks which are more efficient under </a:t>
            </a:r>
            <a:r>
              <a:rPr lang="en-US" altLang="ja-JP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high-contention</a:t>
            </a:r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circumstances – i.e. when multiple concurrent threads demand the same resource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4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read locks and write locks </a:t>
            </a:r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similar to database transaction locks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4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different types of locks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ja-JP" sz="1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semaphore</a:t>
            </a:r>
            <a:r>
              <a:rPr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a specific number of concurrent threads can enter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ja-JP" sz="12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cyclic barrier </a:t>
            </a:r>
            <a:r>
              <a:rPr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threads are waiting until </a:t>
            </a:r>
            <a:r>
              <a:rPr lang="en-US" altLang="ja-JP" sz="1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reach common barrier point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ja-JP" sz="12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count-down latch </a:t>
            </a:r>
            <a:r>
              <a:rPr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one or more threads </a:t>
            </a:r>
            <a:r>
              <a:rPr lang="en-US" altLang="ja-JP" sz="12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wait for other threads to complete their tasks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ja-JP" sz="1200" b="1" dirty="0" err="1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phaser</a:t>
            </a:r>
            <a:r>
              <a:rPr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a barrier similar to cyclic and count-down latch but with more flexibility in usage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4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blocking queues</a:t>
            </a:r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used for awaiting tasks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concurrent collections </a:t>
            </a:r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ja-JP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ConcurrentHashMap</a:t>
            </a:r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ja-JP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ConcurrentDeque</a:t>
            </a:r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110281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Separating task from hosting thread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3404" y="976660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original Java multithreading API has posed many problems to developers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which actually do not want to be burdened with managing lifecycle of a thread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349976" y="2647760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programmer is mainly interested in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invoking a task in parallel to some other processing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53404" y="3933056"/>
            <a:ext cx="8496944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Another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issue was to how to communicate result of a task to other parts of the application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method </a:t>
            </a:r>
            <a:r>
              <a:rPr lang="en-US" altLang="ja-JP" sz="1600" b="1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Runnable.run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does allow to return any value</a:t>
            </a:r>
          </a:p>
        </p:txBody>
      </p:sp>
    </p:spTree>
    <p:extLst>
      <p:ext uri="{BB962C8B-B14F-4D97-AF65-F5344CB8AC3E}">
        <p14:creationId xmlns:p14="http://schemas.microsoft.com/office/powerpoint/2010/main" val="90972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Separating task from hosting thread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3404" y="976660"/>
            <a:ext cx="8496944" cy="461665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Package </a:t>
            </a:r>
            <a:r>
              <a:rPr lang="en-US" altLang="ja-JP" sz="1600" b="1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java.util.concurrent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introduced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Executor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interface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349976" y="1783664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Particular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Executor implementation allow running concurrent tasks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without bothering about  instantiating and managing thread lifecycle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53404" y="2876743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 can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focus on implementing tasks which deliver some functionality to the user</a:t>
            </a:r>
            <a:r>
              <a:rPr lang="en-US" altLang="ja-JP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instead of considering technical issues related to invoking threads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49976" y="4365104"/>
            <a:ext cx="8496944" cy="1938992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Creating and destroying a thread is costly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it is far better to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reuse the same thread for running multiple tasks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other words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threads should be pooled</a:t>
            </a:r>
            <a:endParaRPr lang="en-US" altLang="ja-JP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retrieved from an inventory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if needed and then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returned back after task completes</a:t>
            </a:r>
          </a:p>
        </p:txBody>
      </p:sp>
    </p:spTree>
    <p:extLst>
      <p:ext uri="{BB962C8B-B14F-4D97-AF65-F5344CB8AC3E}">
        <p14:creationId xmlns:p14="http://schemas.microsoft.com/office/powerpoint/2010/main" val="2598796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358300" y="1052736"/>
            <a:ext cx="84690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Executor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executor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Executors.newFixedThreadPool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(2);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private void </a:t>
            </a:r>
            <a:r>
              <a:rPr lang="en-US" sz="1400" b="1" dirty="0" err="1">
                <a:latin typeface="Consolas" panose="020B0609020204030204" pitchFamily="49" charset="0"/>
              </a:rPr>
              <a:t>serviceConnections</a:t>
            </a:r>
            <a:r>
              <a:rPr lang="en-US" sz="14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while (</a:t>
            </a:r>
            <a:r>
              <a:rPr lang="en-US" sz="1400" b="1" dirty="0" err="1">
                <a:latin typeface="Consolas" panose="020B0609020204030204" pitchFamily="49" charset="0"/>
              </a:rPr>
              <a:t>serverRunning</a:t>
            </a:r>
            <a:r>
              <a:rPr lang="en-US" sz="1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try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final Socket conn = </a:t>
            </a:r>
            <a:r>
              <a:rPr lang="en-US" sz="1400" b="1" dirty="0" err="1">
                <a:latin typeface="Consolas" panose="020B0609020204030204" pitchFamily="49" charset="0"/>
              </a:rPr>
              <a:t>ss.accept</a:t>
            </a:r>
            <a:r>
              <a:rPr lang="en-US" sz="1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latin typeface="Consolas" panose="020B0609020204030204" pitchFamily="49" charset="0"/>
              </a:rPr>
              <a:t>("Connection established");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Runnable service = new Runnable() {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       public void run() {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         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serviceRequests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(conn);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     }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executor.execute</a:t>
            </a:r>
            <a:r>
              <a:rPr 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(service);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  } catch (Exception </a:t>
            </a:r>
            <a:r>
              <a:rPr lang="en-US" sz="1400" b="1" dirty="0" err="1">
                <a:latin typeface="Consolas" panose="020B0609020204030204" pitchFamily="49" charset="0"/>
              </a:rPr>
              <a:t>exc</a:t>
            </a:r>
            <a:r>
              <a:rPr lang="en-US" sz="1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</a:t>
            </a:r>
            <a:r>
              <a:rPr lang="en-US" sz="1400" b="1" dirty="0" err="1">
                <a:latin typeface="Consolas" panose="020B0609020204030204" pitchFamily="49" charset="0"/>
              </a:rPr>
              <a:t>exc.printStackTrace</a:t>
            </a:r>
            <a:r>
              <a:rPr lang="en-US" sz="1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try { </a:t>
            </a:r>
            <a:r>
              <a:rPr lang="en-US" sz="1400" b="1" dirty="0" err="1">
                <a:latin typeface="Consolas" panose="020B0609020204030204" pitchFamily="49" charset="0"/>
              </a:rPr>
              <a:t>ss.close</a:t>
            </a:r>
            <a:r>
              <a:rPr lang="en-US" sz="1400" b="1" dirty="0">
                <a:latin typeface="Consolas" panose="020B0609020204030204" pitchFamily="49" charset="0"/>
              </a:rPr>
              <a:t>(); } catch (Exception </a:t>
            </a:r>
            <a:r>
              <a:rPr lang="en-US" sz="1400" b="1" dirty="0" err="1">
                <a:latin typeface="Consolas" panose="020B0609020204030204" pitchFamily="49" charset="0"/>
              </a:rPr>
              <a:t>exc</a:t>
            </a:r>
            <a:r>
              <a:rPr lang="en-US" sz="1400" b="1" dirty="0">
                <a:latin typeface="Consolas" panose="020B0609020204030204" pitchFamily="49" charset="0"/>
              </a:rPr>
              <a:t>) { //...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Separating task from hosting thread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17498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6083</TotalTime>
  <Words>4282</Words>
  <Application>Microsoft Office PowerPoint</Application>
  <PresentationFormat>Pokaz na ekranie (4:3)</PresentationFormat>
  <Paragraphs>644</Paragraphs>
  <Slides>36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Verdana</vt:lpstr>
      <vt:lpstr>Wingdings</vt:lpstr>
      <vt:lpstr>Motyw pakietu Office</vt:lpstr>
      <vt:lpstr>Java Concurrency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</dc:title>
  <dc:creator>Krzysztof</dc:creator>
  <cp:lastModifiedBy>Edgar Glowacki</cp:lastModifiedBy>
  <cp:revision>1188</cp:revision>
  <dcterms:created xsi:type="dcterms:W3CDTF">2014-11-19T15:38:20Z</dcterms:created>
  <dcterms:modified xsi:type="dcterms:W3CDTF">2019-01-11T08:10:43Z</dcterms:modified>
</cp:coreProperties>
</file>