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4" r:id="rId40"/>
    <p:sldId id="463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5" r:id="rId51"/>
    <p:sldId id="474" r:id="rId52"/>
    <p:sldId id="476" r:id="rId53"/>
    <p:sldId id="477" r:id="rId54"/>
    <p:sldId id="478" r:id="rId55"/>
    <p:sldId id="479" r:id="rId56"/>
    <p:sldId id="480" r:id="rId57"/>
    <p:sldId id="481" r:id="rId5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25.01.2019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83E-7509-4818-A473-80C4C09927FC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B11A-9DFB-49F9-B013-B61F1B541E6F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E0-1B02-4B27-A53A-A460501099DD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8F41-37B5-478F-B206-A38BD029D8E6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C3-16FC-42D7-8A06-04A635753280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C0DC-0EAE-4799-8AA2-D5ADC6126D1F}" type="datetime1">
              <a:rPr lang="pl-PL" smtClean="0"/>
              <a:t>25.01.2019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AB44-96D8-42EB-AB43-64882FE088E2}" type="datetime1">
              <a:rPr lang="pl-PL" smtClean="0"/>
              <a:t>25.01.2019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7C0D-BA15-46CF-84F4-57B5A54781F5}" type="datetime1">
              <a:rPr lang="pl-PL" smtClean="0"/>
              <a:t>25.01.2019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335-8333-4867-A92A-2278DB0A5F95}" type="datetime1">
              <a:rPr lang="pl-PL" smtClean="0"/>
              <a:t>25.01.2019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98E3-AB72-4301-A8B0-CE916D212B90}" type="datetime1">
              <a:rPr lang="pl-PL" smtClean="0"/>
              <a:t>25.01.2019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2BD6-E531-453B-BBCA-9F501AFBB753}" type="datetime1">
              <a:rPr lang="pl-PL" smtClean="0"/>
              <a:t>25.01.2019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89A-9863-4A9D-830A-59B206CD6F05}" type="datetime1">
              <a:rPr lang="pl-PL" smtClean="0"/>
              <a:t>25.01.2019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Multithreading Synchronization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Critical section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32916" y="11967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piece of code which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EXECUTED BY A SINGLE THREAD AT THE GIVEN MOMENT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section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5540" y="249289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critical sections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defined as either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methods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blocks</a:t>
            </a:r>
          </a:p>
        </p:txBody>
      </p:sp>
    </p:spTree>
    <p:extLst>
      <p:ext uri="{BB962C8B-B14F-4D97-AF65-F5344CB8AC3E}">
        <p14:creationId xmlns:p14="http://schemas.microsoft.com/office/powerpoint/2010/main" val="209014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32916" y="100086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ensures mutual excluding access to the same resource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5540" y="171165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However, synchronization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guarantee any sequence in accessing shared resource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2916" y="27917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coordination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establishing some specific sequence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accessing shared resource and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controlling whether this sequence is obeyed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2916" y="3928988"/>
            <a:ext cx="8496944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Java 1.5 a programmer could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coordinate threads with the following methods of Object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class: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16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32916" y="98072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thread calls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Object instance in case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awaits some event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specific state of an object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5540" y="198884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 suspends the calling thread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 releases the lock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(and usually is)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called in critical section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it is used to coordinate accessing some specific object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5540" y="350100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other thread calls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same Object 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thread(s) suspended on the lock of this object is/are resumed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32916" y="459197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 resumes a single thread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waiting for releasing the lock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resumes all threads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waiting for releasing the lock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2916" y="566124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called in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54193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07504" y="836712"/>
            <a:ext cx="8469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Coordination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n;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ready =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synchronized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 get()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while(!ready)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wait();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 ..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ready =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return n;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synchronized void put(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 =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ready = true;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notify();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752036" y="5445224"/>
            <a:ext cx="51404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InterruptedException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checked exception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 must be explicitly caught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752036" y="3717032"/>
            <a:ext cx="5140444" cy="1519903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 can raise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InterruptedException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in case thread waiting for releasing the lock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externally interrupted by calling interrupt()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some other thread</a:t>
            </a:r>
          </a:p>
        </p:txBody>
      </p:sp>
    </p:spTree>
    <p:extLst>
      <p:ext uri="{BB962C8B-B14F-4D97-AF65-F5344CB8AC3E}">
        <p14:creationId xmlns:p14="http://schemas.microsoft.com/office/powerpoint/2010/main" val="223110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32916" y="9807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simple case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if only two threads are being coordinated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notify()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alone could suffice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5540" y="1988840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one thread should wait until other thread sets some value –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typical producer-consumer problem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it is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enough if the producer calls notify() to resume waiting thread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5540" y="3356992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approach is not satisfactory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apart from calling wait() and notify() we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verify state of the object and decide whether the thread could actually resume processing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2916" y="4767535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enables thread to take up processing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be verified in a loop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there is no guarantee that is met when other thread calls notify()</a:t>
            </a:r>
          </a:p>
        </p:txBody>
      </p:sp>
    </p:spTree>
    <p:extLst>
      <p:ext uri="{BB962C8B-B14F-4D97-AF65-F5344CB8AC3E}">
        <p14:creationId xmlns:p14="http://schemas.microsoft.com/office/powerpoint/2010/main" val="29782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2530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Resource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String txt =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newTxt</a:t>
            </a:r>
            <a:r>
              <a:rPr lang="en-US" sz="1400" b="1" dirty="0">
                <a:latin typeface="Consolas" panose="020B0609020204030204" pitchFamily="49" charset="0"/>
              </a:rPr>
              <a:t> = false;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synchronized void put(String s)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while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newTxt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== true)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wait();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 </a:t>
            </a:r>
            <a:r>
              <a:rPr lang="en-US" sz="1400" b="1" dirty="0" err="1">
                <a:latin typeface="Consolas" panose="020B0609020204030204" pitchFamily="49" charset="0"/>
              </a:rPr>
              <a:t>exc.printStackTrace</a:t>
            </a:r>
            <a:r>
              <a:rPr lang="en-US" sz="140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txt = s;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newTxt</a:t>
            </a:r>
            <a:r>
              <a:rPr lang="en-US" sz="1400" b="1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notifyAll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synchronized String get()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while 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newTxt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== false)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wait();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 </a:t>
            </a:r>
            <a:r>
              <a:rPr lang="en-US" sz="1400" b="1" dirty="0" err="1">
                <a:latin typeface="Consolas" panose="020B0609020204030204" pitchFamily="49" charset="0"/>
              </a:rPr>
              <a:t>exc.printStackTrace</a:t>
            </a:r>
            <a:r>
              <a:rPr lang="en-US" sz="140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newTxt</a:t>
            </a:r>
            <a:r>
              <a:rPr lang="en-US" sz="1400" b="1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notifyAll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return txt;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355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253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Consumer extends Thread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final Resource _resource;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Consumer(Resource resource)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_resource = resource;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String txt;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while ((txt = _</a:t>
            </a:r>
            <a:r>
              <a:rPr lang="en-US" sz="1400" b="1" dirty="0" err="1">
                <a:latin typeface="Consolas" panose="020B0609020204030204" pitchFamily="49" charset="0"/>
              </a:rPr>
              <a:t>resource.get</a:t>
            </a:r>
            <a:r>
              <a:rPr lang="en-US" sz="1400" b="1" dirty="0">
                <a:latin typeface="Consolas" panose="020B0609020204030204" pitchFamily="49" charset="0"/>
              </a:rPr>
              <a:t>()) != null) {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Consumer ends when 'null' 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("-&gt; " + txt);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retrieved from Resource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852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Producer extends Thread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final Resource _resource;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Producer(Resource resource)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_resource = resource;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void run()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String[] s =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"Dog", "Cat", "Zebra", "Lion", "Sheep", "Elephant", null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for 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=0;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&lt; </a:t>
            </a:r>
            <a:r>
              <a:rPr lang="en-US" sz="1400" b="1" dirty="0" err="1">
                <a:latin typeface="Consolas" panose="020B0609020204030204" pitchFamily="49" charset="0"/>
              </a:rPr>
              <a:t>s.length</a:t>
            </a:r>
            <a:r>
              <a:rPr lang="en-US" sz="1400" b="1" dirty="0"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sleep((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)(</a:t>
            </a:r>
            <a:r>
              <a:rPr lang="en-US" sz="1400" b="1" dirty="0" err="1">
                <a:latin typeface="Consolas" panose="020B0609020204030204" pitchFamily="49" charset="0"/>
              </a:rPr>
              <a:t>Math.random</a:t>
            </a:r>
            <a:r>
              <a:rPr lang="en-US" sz="1400" b="1" dirty="0">
                <a:latin typeface="Consolas" panose="020B0609020204030204" pitchFamily="49" charset="0"/>
              </a:rPr>
              <a:t>() * 1000));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sleep random number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of seconds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exc.printStackTrace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_</a:t>
            </a:r>
            <a:r>
              <a:rPr lang="en-US" sz="1400" b="1" dirty="0" err="1">
                <a:latin typeface="Consolas" panose="020B0609020204030204" pitchFamily="49" charset="0"/>
              </a:rPr>
              <a:t>resource.put</a:t>
            </a:r>
            <a:r>
              <a:rPr lang="en-US" sz="1400" b="1" dirty="0">
                <a:latin typeface="Consolas" panose="020B0609020204030204" pitchFamily="49" charset="0"/>
              </a:rPr>
              <a:t>(s[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56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038215"/>
            <a:ext cx="8253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class Coordinator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Resource </a:t>
            </a:r>
            <a:r>
              <a:rPr lang="en-US" sz="1400" b="1" dirty="0" err="1">
                <a:latin typeface="Consolas" panose="020B0609020204030204" pitchFamily="49" charset="0"/>
              </a:rPr>
              <a:t>resource</a:t>
            </a:r>
            <a:r>
              <a:rPr lang="en-US" sz="1400" b="1" dirty="0">
                <a:latin typeface="Consolas" panose="020B0609020204030204" pitchFamily="49" charset="0"/>
              </a:rPr>
              <a:t> = new Resource();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Producer producer = new Producer(resource);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Consumer consumer = new Consumer(resource);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producer.start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consumer.start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804248" y="1988840"/>
            <a:ext cx="162830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Dog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Cat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Zebra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Lion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Sheep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-&gt; Elephant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5540" y="373717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an exercise you can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modify Resource class and remove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checking state in a loop while (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newTxt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...)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545498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notice then that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alone is not sufficient to ensure expected sequence of operation</a:t>
            </a:r>
          </a:p>
        </p:txBody>
      </p:sp>
    </p:spTree>
    <p:extLst>
      <p:ext uri="{BB962C8B-B14F-4D97-AF65-F5344CB8AC3E}">
        <p14:creationId xmlns:p14="http://schemas.microsoft.com/office/powerpoint/2010/main" val="78243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Monitor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Object instance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each object – has its own: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set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queue of threads suspended on the object’s lock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472514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object which has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(active) lock and wait set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516703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set can be controlled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calls of the following methods: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wait()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notify()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notifyAll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interrupt()</a:t>
            </a:r>
          </a:p>
        </p:txBody>
      </p:sp>
    </p:spTree>
    <p:extLst>
      <p:ext uri="{BB962C8B-B14F-4D97-AF65-F5344CB8AC3E}">
        <p14:creationId xmlns:p14="http://schemas.microsoft.com/office/powerpoint/2010/main" val="23345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Synchronization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807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 of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guarantees that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threads will not concurrently execute the same piece of code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particular parallel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will not operate on the same object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3404" y="249289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is indispensable 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consistent state of a resource shared by multiple threads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58300" y="3702511"/>
            <a:ext cx="2989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Balance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number = 0;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balance()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number++;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number--;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return number;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1.5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does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necessarily need to be associated with an object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2786152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two such classes: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ReentrantLock</a:t>
            </a:r>
            <a:r>
              <a:rPr lang="en-US" altLang="ja-JP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corresponds to synchronization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synchronized 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keyword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arenBoth" startAt="2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ReentrantReadWriteLock</a:t>
            </a:r>
            <a:r>
              <a:rPr lang="en-US" altLang="ja-JP" sz="16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implementation of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read/write locks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on   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reading resource can be shared without unnecessarily suspending threads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103239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programmer can create 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implementing Lock interface</a:t>
            </a:r>
          </a:p>
        </p:txBody>
      </p:sp>
    </p:spTree>
    <p:extLst>
      <p:ext uri="{BB962C8B-B14F-4D97-AF65-F5344CB8AC3E}">
        <p14:creationId xmlns:p14="http://schemas.microsoft.com/office/powerpoint/2010/main" val="75057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90872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introduced in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understandable to the developers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synchronized methods or blocks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91683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Java 1.5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 can directly use locks instead of calling some methods of Object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which operate on object’s lock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924944"/>
            <a:ext cx="8496944" cy="341632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of Java 1.5 locks: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 are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efficient in high contention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multiple threads concurring for the same resource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 references can be passed as arguments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 used (acquired and released) in various places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tryLock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thread can explicitly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verify whether lock could be acquired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and then take up some other processing instead of being suspended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tryLock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(timeout)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thread can wait for the lock until timeout elapses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lockInterruptibly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we interrupt a thread suspended on given lock</a:t>
            </a:r>
          </a:p>
        </p:txBody>
      </p:sp>
    </p:spTree>
    <p:extLst>
      <p:ext uri="{BB962C8B-B14F-4D97-AF65-F5344CB8AC3E}">
        <p14:creationId xmlns:p14="http://schemas.microsoft.com/office/powerpoint/2010/main" val="2926027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4744"/>
            <a:ext cx="8253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 </a:t>
            </a:r>
            <a:r>
              <a:rPr lang="en-US" sz="1400" b="1" dirty="0">
                <a:latin typeface="Consolas" panose="020B0609020204030204" pitchFamily="49" charset="0"/>
              </a:rPr>
              <a:t>// instantiate lock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PART EXECUTED BY CONCURRENT THREADS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                  </a:t>
            </a:r>
            <a:r>
              <a:rPr lang="en-US" sz="1400" b="1" dirty="0">
                <a:latin typeface="Consolas" panose="020B0609020204030204" pitchFamily="49" charset="0"/>
              </a:rPr>
              <a:t>// acquiring lock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 CRITICAL SECTION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                </a:t>
            </a:r>
            <a:r>
              <a:rPr lang="en-US" sz="1400" b="1" dirty="0">
                <a:latin typeface="Consolas" panose="020B0609020204030204" pitchFamily="49" charset="0"/>
              </a:rPr>
              <a:t>// releasing lock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5540" y="375013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acquires a lock by calling lock()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the other threads wait until 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 object is released (unlock())</a:t>
            </a:r>
          </a:p>
        </p:txBody>
      </p:sp>
    </p:spTree>
    <p:extLst>
      <p:ext uri="{BB962C8B-B14F-4D97-AF65-F5344CB8AC3E}">
        <p14:creationId xmlns:p14="http://schemas.microsoft.com/office/powerpoint/2010/main" val="1619868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Java 1.5 locks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however, burdens a programmer with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responsibility with releasing locks in case an exception has been raised in critical section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5540" y="24317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we do not release lock explicitly 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waiting on the lock will be suspended until application process ends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3487648"/>
            <a:ext cx="8253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void set(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, String s)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(); // acquire lock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txt[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 = s;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 catch (</a:t>
            </a:r>
            <a:r>
              <a:rPr lang="en-US" sz="1400" b="1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exc.printStackTrace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// release lock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75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approach presented on the previous slide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naive and applicable only under specific circumstances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only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ArrayIndexOutOfBounds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exception is handled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5540" y="24410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better solution would be releasing lock in finally block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3126447"/>
            <a:ext cx="8253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void set(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, String s)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txt[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] = s;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1756" y="551723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above approach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BE FOLLOWED ALWAYS REGARDLESS WHETHER WE DO EXPECT ANY EXCEPTIONS OR NOT</a:t>
            </a:r>
          </a:p>
        </p:txBody>
      </p:sp>
    </p:spTree>
    <p:extLst>
      <p:ext uri="{BB962C8B-B14F-4D97-AF65-F5344CB8AC3E}">
        <p14:creationId xmlns:p14="http://schemas.microsoft.com/office/powerpoint/2010/main" val="54657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the first glance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below code snippets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seem equivalent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62880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TType</a:t>
            </a:r>
            <a:r>
              <a:rPr lang="en-US" sz="1400" b="1" dirty="0">
                <a:latin typeface="Consolas" panose="020B0609020204030204" pitchFamily="49" charset="0"/>
              </a:rPr>
              <a:t> method()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TType</a:t>
            </a:r>
            <a:r>
              <a:rPr lang="en-US" sz="1400" b="1" dirty="0">
                <a:latin typeface="Consolas" panose="020B0609020204030204" pitchFamily="49" charset="0"/>
              </a:rPr>
              <a:t> variable;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...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variable;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11756" y="388118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above code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is returned after critical section is left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355976" y="162880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Object </a:t>
            </a:r>
            <a:r>
              <a:rPr lang="en-US" sz="1400" b="1" dirty="0" err="1">
                <a:latin typeface="Consolas" panose="020B0609020204030204" pitchFamily="49" charset="0"/>
              </a:rPr>
              <a:t>mutex</a:t>
            </a:r>
            <a:r>
              <a:rPr lang="en-US" sz="1400" b="1" dirty="0">
                <a:latin typeface="Consolas" panose="020B0609020204030204" pitchFamily="49" charset="0"/>
              </a:rPr>
              <a:t> = new Object();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TType</a:t>
            </a:r>
            <a:r>
              <a:rPr lang="en-US" sz="1400" b="1" dirty="0">
                <a:latin typeface="Consolas" panose="020B0609020204030204" pitchFamily="49" charset="0"/>
              </a:rPr>
              <a:t> method()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TType</a:t>
            </a:r>
            <a:r>
              <a:rPr lang="en-US" sz="1400" b="1" dirty="0">
                <a:latin typeface="Consolas" panose="020B0609020204030204" pitchFamily="49" charset="0"/>
              </a:rPr>
              <a:t> variable;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synchronized(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mutex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// ...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variable;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450912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may be already changed by some other thread which acquired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lock after critical section has been left</a:t>
            </a:r>
          </a:p>
        </p:txBody>
      </p:sp>
    </p:spTree>
    <p:extLst>
      <p:ext uri="{BB962C8B-B14F-4D97-AF65-F5344CB8AC3E}">
        <p14:creationId xmlns:p14="http://schemas.microsoft.com/office/powerpoint/2010/main" val="323450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1.5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105273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prevent such undesired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need to use the following construct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628800"/>
            <a:ext cx="3528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balance()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number++;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</a:t>
            </a:r>
            <a:r>
              <a:rPr lang="en-US" sz="1400" b="1" dirty="0">
                <a:latin typeface="Consolas" panose="020B0609020204030204" pitchFamily="49" charset="0"/>
              </a:rPr>
              <a:t>("*");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number--;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return number;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429309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Returning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 will be suspended until finally block ends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so we will get the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407934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5540" y="908720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However,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releasing the lock in finally block may not suffice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1128" y="155679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 can leave the resource in an inconsistent state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apart from releasing lock we need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 some well-defined resource clean up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31128" y="2965008"/>
            <a:ext cx="8496944" cy="341632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addition in case we use interruptible locks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lockInterruptibly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tryLock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(timeout)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thread has been interrupted (with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 is released and so thread is no longer the owner of the lock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Releasing lock explicitly (unlock())</a:t>
            </a:r>
            <a:r>
              <a:rPr lang="en-US" altLang="ja-JP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raise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IllegalMonitorStateException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then</a:t>
            </a:r>
          </a:p>
        </p:txBody>
      </p:sp>
    </p:spTree>
    <p:extLst>
      <p:ext uri="{BB962C8B-B14F-4D97-AF65-F5344CB8AC3E}">
        <p14:creationId xmlns:p14="http://schemas.microsoft.com/office/powerpoint/2010/main" val="156880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161950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otherNumber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balance()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latin typeface="Consolas" panose="020B0609020204030204" pitchFamily="49" charset="0"/>
              </a:rPr>
              <a:t> balanced = true;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number++;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balanced = false;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w = (number / </a:t>
            </a:r>
            <a:r>
              <a:rPr lang="en-US" sz="1400" b="1" dirty="0" err="1">
                <a:latin typeface="Consolas" panose="020B0609020204030204" pitchFamily="49" charset="0"/>
              </a:rPr>
              <a:t>otherNumber</a:t>
            </a:r>
            <a:r>
              <a:rPr lang="en-US" sz="1400" b="1" dirty="0">
                <a:latin typeface="Consolas" panose="020B0609020204030204" pitchFamily="49" charset="0"/>
              </a:rPr>
              <a:t>); // </a:t>
            </a:r>
            <a:r>
              <a:rPr lang="en-US" sz="1400" b="1" dirty="0" err="1">
                <a:latin typeface="Consolas" panose="020B0609020204030204" pitchFamily="49" charset="0"/>
              </a:rPr>
              <a:t>ArithmeticException</a:t>
            </a:r>
            <a:r>
              <a:rPr lang="en-US" sz="1400" b="1" dirty="0">
                <a:latin typeface="Consolas" panose="020B0609020204030204" pitchFamily="49" charset="0"/>
              </a:rPr>
              <a:t> in case </a:t>
            </a:r>
            <a:r>
              <a:rPr lang="en-US" sz="1400" b="1" dirty="0" err="1">
                <a:latin typeface="Consolas" panose="020B0609020204030204" pitchFamily="49" charset="0"/>
              </a:rPr>
              <a:t>otherNumber</a:t>
            </a:r>
            <a:r>
              <a:rPr lang="en-US" sz="1400" b="1" dirty="0">
                <a:latin typeface="Consolas" panose="020B0609020204030204" pitchFamily="49" charset="0"/>
              </a:rPr>
              <a:t> == 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number--;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balanced = true;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return number;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 finally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if (!balanced)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number--;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35540" y="980728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Cleaning up resource state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in finally block </a:t>
            </a:r>
          </a:p>
        </p:txBody>
      </p:sp>
    </p:spTree>
    <p:extLst>
      <p:ext uri="{BB962C8B-B14F-4D97-AF65-F5344CB8AC3E}">
        <p14:creationId xmlns:p14="http://schemas.microsoft.com/office/powerpoint/2010/main" val="2734047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836712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Runnable task1 = new Runnable()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begins");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lock.tryLock</a:t>
            </a:r>
            <a:r>
              <a:rPr lang="en-US" sz="1400" b="1" dirty="0">
                <a:latin typeface="Consolas" panose="020B0609020204030204" pitchFamily="49" charset="0"/>
              </a:rPr>
              <a:t>(10, </a:t>
            </a:r>
            <a:r>
              <a:rPr lang="en-US" sz="1400" b="1" dirty="0" err="1">
                <a:latin typeface="Consolas" panose="020B0609020204030204" pitchFamily="49" charset="0"/>
              </a:rPr>
              <a:t>TimeUnit.SECONDS</a:t>
            </a:r>
            <a:r>
              <a:rPr lang="en-US" sz="1400" b="1" dirty="0">
                <a:latin typeface="Consolas" panose="020B0609020204030204" pitchFamily="49" charset="0"/>
              </a:rPr>
              <a:t>);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or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lock.lockInterruptibly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entered");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interrupted");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stopped");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900" y="5354632"/>
            <a:ext cx="8496944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Task 1 begins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Task 1 interrupted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Exception in thread "pool-1-thread-2"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java.lang.IllegalMonitorStateException</a:t>
            </a:r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4745284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Below output in case the thread is interrupted</a:t>
            </a:r>
          </a:p>
        </p:txBody>
      </p:sp>
    </p:spTree>
    <p:extLst>
      <p:ext uri="{BB962C8B-B14F-4D97-AF65-F5344CB8AC3E}">
        <p14:creationId xmlns:p14="http://schemas.microsoft.com/office/powerpoint/2010/main" val="94072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Synchronization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58300" y="1052736"/>
            <a:ext cx="8469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latin typeface="Consolas" panose="020B0609020204030204" pitchFamily="49" charset="0"/>
              </a:rPr>
              <a:t>BalanceThread</a:t>
            </a:r>
            <a:r>
              <a:rPr lang="en-US" sz="1400" b="1" dirty="0">
                <a:latin typeface="Consolas" panose="020B0609020204030204" pitchFamily="49" charset="0"/>
              </a:rPr>
              <a:t> extends Thread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private final Balance b;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private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count;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public </a:t>
            </a:r>
            <a:r>
              <a:rPr lang="en-US" sz="1400" b="1" dirty="0" err="1">
                <a:latin typeface="Consolas" panose="020B0609020204030204" pitchFamily="49" charset="0"/>
              </a:rPr>
              <a:t>BalanceThread</a:t>
            </a:r>
            <a:r>
              <a:rPr lang="en-US" sz="1400" b="1" dirty="0">
                <a:latin typeface="Consolas" panose="020B0609020204030204" pitchFamily="49" charset="0"/>
              </a:rPr>
              <a:t>(String name, Balance b,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count)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super(name);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latin typeface="Consolas" panose="020B0609020204030204" pitchFamily="49" charset="0"/>
              </a:rPr>
              <a:t>this.b</a:t>
            </a:r>
            <a:r>
              <a:rPr lang="en-US" sz="1400" b="1" dirty="0">
                <a:latin typeface="Consolas" panose="020B0609020204030204" pitchFamily="49" charset="0"/>
              </a:rPr>
              <a:t> = b;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latin typeface="Consolas" panose="020B0609020204030204" pitchFamily="49" charset="0"/>
              </a:rPr>
              <a:t>this.count</a:t>
            </a:r>
            <a:r>
              <a:rPr lang="en-US" sz="1400" b="1" dirty="0">
                <a:latin typeface="Consolas" panose="020B0609020204030204" pitchFamily="49" charset="0"/>
              </a:rPr>
              <a:t> = count;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start();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public void run()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result = 0;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for 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&lt; count;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result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b.balance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if (result != 0)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break;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</a:t>
            </a:r>
            <a:r>
              <a:rPr lang="en-US" sz="1400" b="1" dirty="0" err="1">
                <a:latin typeface="Consolas" panose="020B0609020204030204" pitchFamily="49" charset="0"/>
              </a:rPr>
              <a:t>Thread.currentThread</a:t>
            </a:r>
            <a:r>
              <a:rPr lang="en-US" sz="1400" b="1" dirty="0">
                <a:latin typeface="Consolas" panose="020B0609020204030204" pitchFamily="49" charset="0"/>
              </a:rPr>
              <a:t>().</a:t>
            </a:r>
            <a:r>
              <a:rPr lang="en-US" sz="1400" b="1" dirty="0" err="1">
                <a:latin typeface="Consolas" panose="020B0609020204030204" pitchFamily="49" charset="0"/>
              </a:rPr>
              <a:t>getName</a:t>
            </a:r>
            <a:r>
              <a:rPr lang="en-US" sz="1400" b="1" dirty="0">
                <a:latin typeface="Consolas" panose="020B0609020204030204" pitchFamily="49" charset="0"/>
              </a:rPr>
              <a:t>() + " result: " + result);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17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1916832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Runnable task1 = new Runnable()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begins");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lock.tryLock</a:t>
            </a:r>
            <a:r>
              <a:rPr lang="en-US" sz="1400" b="1" dirty="0">
                <a:latin typeface="Consolas" panose="020B0609020204030204" pitchFamily="49" charset="0"/>
              </a:rPr>
              <a:t>(10, </a:t>
            </a:r>
            <a:r>
              <a:rPr lang="en-US" sz="1400" b="1" dirty="0" err="1">
                <a:latin typeface="Consolas" panose="020B0609020204030204" pitchFamily="49" charset="0"/>
              </a:rPr>
              <a:t>TimeUnit.SECONDS</a:t>
            </a:r>
            <a:r>
              <a:rPr lang="en-US" sz="1400" b="1" dirty="0">
                <a:latin typeface="Consolas" panose="020B0609020204030204" pitchFamily="49" charset="0"/>
              </a:rPr>
              <a:t>); // or </a:t>
            </a:r>
            <a:r>
              <a:rPr lang="en-US" sz="1400" b="1" dirty="0" err="1">
                <a:latin typeface="Consolas" panose="020B0609020204030204" pitchFamily="49" charset="0"/>
              </a:rPr>
              <a:t>lock.lockInterruptibly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entered");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 catch(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interrupted");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l =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 lock;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l.isHeldByCurrentThread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latin typeface="Consolas" panose="020B0609020204030204" pitchFamily="49" charset="0"/>
              </a:rPr>
              <a:t>("Task 1 stopped");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90872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avoid undesired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behaviour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always check whether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thread still owns the lock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267744" y="5805264"/>
            <a:ext cx="6552728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isHeldByCurrentThread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method of </a:t>
            </a:r>
            <a:r>
              <a:rPr lang="en-US" altLang="ja-JP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ReentrantLock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6118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1085835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terms of locks means that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will not be suspended in case it attempts  to acquire a lock it already owns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20486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each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then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acquisitions (holds) is incremented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924944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vice-versa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unlock() decrements number of holds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36450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ReentrantLock.getHoldCount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gives us information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times the lock has been entered – i.e. locked/acquired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295360" y="47971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 is released and available for other threads to acquire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ReentrantLock.getHoldCount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== 0</a:t>
            </a:r>
          </a:p>
        </p:txBody>
      </p:sp>
    </p:spTree>
    <p:extLst>
      <p:ext uri="{BB962C8B-B14F-4D97-AF65-F5344CB8AC3E}">
        <p14:creationId xmlns:p14="http://schemas.microsoft.com/office/powerpoint/2010/main" val="184522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2550963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....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// ...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... ensure consistent state of the shared resource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9807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general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section based on uninterruptible lock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be implemented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follows</a:t>
            </a:r>
          </a:p>
        </p:txBody>
      </p:sp>
    </p:spTree>
    <p:extLst>
      <p:ext uri="{BB962C8B-B14F-4D97-AF65-F5344CB8AC3E}">
        <p14:creationId xmlns:p14="http://schemas.microsoft.com/office/powerpoint/2010/main" val="1613246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Thread coordination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2348880"/>
            <a:ext cx="8496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....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lock.lockInterruptibly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...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catch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exc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... thread interrupted</a:t>
            </a:r>
          </a:p>
          <a:p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... ensure consistent state of a shared resource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l =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 lock;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if 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l.isHeldByCurrentThread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9807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Analogously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section based on interruptible lock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be implemented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follows</a:t>
            </a:r>
          </a:p>
        </p:txBody>
      </p:sp>
    </p:spTree>
    <p:extLst>
      <p:ext uri="{BB962C8B-B14F-4D97-AF65-F5344CB8AC3E}">
        <p14:creationId xmlns:p14="http://schemas.microsoft.com/office/powerpoint/2010/main" val="4134589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Explicit locks or synchronized?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98072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 have advantages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also require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awareness and caution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68537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in case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do not need to take advantage of features provided by locks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recommended to use synchronized then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23528" y="2780928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we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want to have more control over running threads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e.g.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 thread to perform some action instead of being suspended on the lock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only use explicit locks provided in Java since version 1.5</a:t>
            </a:r>
          </a:p>
        </p:txBody>
      </p:sp>
    </p:spTree>
    <p:extLst>
      <p:ext uri="{BB962C8B-B14F-4D97-AF65-F5344CB8AC3E}">
        <p14:creationId xmlns:p14="http://schemas.microsoft.com/office/powerpoint/2010/main" val="1465534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Fair </a:t>
            </a:r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ReentrantLock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1085835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ReentrantLock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enable “fair” acquisition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lock by concurrent threads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18511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ReentrantLock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(true); // fairness = true</a:t>
            </a:r>
          </a:p>
        </p:txBody>
      </p:sp>
    </p:spTree>
    <p:extLst>
      <p:ext uri="{BB962C8B-B14F-4D97-AF65-F5344CB8AC3E}">
        <p14:creationId xmlns:p14="http://schemas.microsoft.com/office/powerpoint/2010/main" val="106883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ReentrantReadWriteLock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980728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use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read-write locks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in case there are statistically more reads than modifications 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12239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final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ReentrantReadWriteLock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rwl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ReentrantReadWriteLock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final Lock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readLock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rwl.readLock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final Lock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writeLock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rwl.writeLock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double </a:t>
            </a:r>
            <a:r>
              <a:rPr lang="en-US" sz="1400" b="1" dirty="0" err="1">
                <a:latin typeface="Consolas" panose="020B0609020204030204" pitchFamily="49" charset="0"/>
              </a:rPr>
              <a:t>getData</a:t>
            </a:r>
            <a:r>
              <a:rPr lang="en-US" sz="1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readLock.lock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 . . .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finally { </a:t>
            </a:r>
            <a:r>
              <a:rPr lang="en-US" sz="1400" b="1" dirty="0" err="1">
                <a:latin typeface="Consolas" panose="020B0609020204030204" pitchFamily="49" charset="0"/>
              </a:rPr>
              <a:t>readLock.unlock</a:t>
            </a:r>
            <a:r>
              <a:rPr lang="en-US" sz="140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latin typeface="Consolas" panose="020B0609020204030204" pitchFamily="49" charset="0"/>
              </a:rPr>
              <a:t>modifyData</a:t>
            </a:r>
            <a:r>
              <a:rPr lang="en-US" sz="1400" b="1" dirty="0">
                <a:latin typeface="Consolas" panose="020B0609020204030204" pitchFamily="49" charset="0"/>
              </a:rPr>
              <a:t>(. . .)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writeLock.lock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try { . . .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finally { </a:t>
            </a:r>
            <a:r>
              <a:rPr lang="en-US" sz="1400" b="1" dirty="0" err="1">
                <a:latin typeface="Consolas" panose="020B0609020204030204" pitchFamily="49" charset="0"/>
              </a:rPr>
              <a:t>writeLock.unlock</a:t>
            </a:r>
            <a:r>
              <a:rPr lang="en-US" sz="1400" b="1" dirty="0">
                <a:latin typeface="Consolas" panose="020B0609020204030204" pitchFamily="49" charset="0"/>
              </a:rPr>
              <a:t>();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676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Conditions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provides also an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 mechanism for thread coordination – conditions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700808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Lock </a:t>
            </a:r>
            <a:r>
              <a:rPr lang="en-US" sz="1400" b="1" dirty="0" err="1">
                <a:latin typeface="Consolas" panose="020B0609020204030204" pitchFamily="49" charset="0"/>
              </a:rPr>
              <a:t>lock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Condition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lock.newCondition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 // create condition in lock context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//....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cond.await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();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// lock released – thread changes state to WAITING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4499992" y="3717032"/>
            <a:ext cx="4320480" cy="138499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lock.lock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cond.signal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 // or 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cond.signalAll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 finally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lock.unlock</a:t>
            </a:r>
            <a:r>
              <a:rPr lang="en-US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5301208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object and so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passed as an argument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589741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conditions for a single lock</a:t>
            </a:r>
          </a:p>
        </p:txBody>
      </p:sp>
    </p:spTree>
    <p:extLst>
      <p:ext uri="{BB962C8B-B14F-4D97-AF65-F5344CB8AC3E}">
        <p14:creationId xmlns:p14="http://schemas.microsoft.com/office/powerpoint/2010/main" val="3807509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Semaphore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Semaphore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introduced within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conceptually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resembles counting semaphore provided by System V compliant U*x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348880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semaphore constitutes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of permits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2996952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acquire()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reduces number of available permits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1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472514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permit back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the set and unlocks acquirer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323528" y="364502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permit is available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acquire()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blocks until at least one becomes available</a:t>
            </a:r>
          </a:p>
        </p:txBody>
      </p:sp>
    </p:spTree>
    <p:extLst>
      <p:ext uri="{BB962C8B-B14F-4D97-AF65-F5344CB8AC3E}">
        <p14:creationId xmlns:p14="http://schemas.microsoft.com/office/powerpoint/2010/main" val="814743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Semaphore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Semaphore is actually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 for available permits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physical set of permits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193697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 is greater than 0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permits could be acquired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26570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Semaphores enable reducing number of threads which may access a resource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3822139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as regular Lock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Semaphore should be released in a safe manner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in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finally block</a:t>
            </a:r>
          </a:p>
        </p:txBody>
      </p:sp>
    </p:spTree>
    <p:extLst>
      <p:ext uri="{BB962C8B-B14F-4D97-AF65-F5344CB8AC3E}">
        <p14:creationId xmlns:p14="http://schemas.microsoft.com/office/powerpoint/2010/main" val="39836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Synchronization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504" y="836712"/>
            <a:ext cx="84690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latin typeface="Consolas" panose="020B0609020204030204" pitchFamily="49" charset="0"/>
              </a:rPr>
              <a:t>BalanceTest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threadCount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Integer.parseInt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[0]);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count = </a:t>
            </a:r>
            <a:r>
              <a:rPr lang="en-US" sz="1400" b="1" dirty="0" err="1">
                <a:latin typeface="Consolas" panose="020B0609020204030204" pitchFamily="49" charset="0"/>
              </a:rPr>
              <a:t>Integer.parseInt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</a:rPr>
              <a:t>[1]);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Balance b = new Balance();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Thread[] thread = new Thread[</a:t>
            </a:r>
            <a:r>
              <a:rPr lang="en-US" sz="1400" b="1" dirty="0" err="1">
                <a:latin typeface="Consolas" panose="020B0609020204030204" pitchFamily="49" charset="0"/>
              </a:rPr>
              <a:t>threadCount</a:t>
            </a:r>
            <a:r>
              <a:rPr lang="en-US" sz="1400" b="1" dirty="0">
                <a:latin typeface="Consolas" panose="020B0609020204030204" pitchFamily="49" charset="0"/>
              </a:rPr>
              <a:t>];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for 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&lt; </a:t>
            </a:r>
            <a:r>
              <a:rPr lang="en-US" sz="1400" b="1" dirty="0" err="1">
                <a:latin typeface="Consolas" panose="020B0609020204030204" pitchFamily="49" charset="0"/>
              </a:rPr>
              <a:t>threadCount</a:t>
            </a:r>
            <a:r>
              <a:rPr lang="en-US" sz="1400" b="1" dirty="0"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thread[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 = new </a:t>
            </a:r>
            <a:r>
              <a:rPr lang="en-US" sz="1400" b="1" dirty="0" err="1">
                <a:latin typeface="Consolas" panose="020B0609020204030204" pitchFamily="49" charset="0"/>
              </a:rPr>
              <a:t>BalanceThread</a:t>
            </a:r>
            <a:r>
              <a:rPr lang="en-US" sz="1400" b="1" dirty="0">
                <a:latin typeface="Consolas" panose="020B0609020204030204" pitchFamily="49" charset="0"/>
              </a:rPr>
              <a:t>("Thread" + (i+1), b, count);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for (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 &lt; </a:t>
            </a:r>
            <a:r>
              <a:rPr lang="en-US" sz="1400" b="1" dirty="0" err="1">
                <a:latin typeface="Consolas" panose="020B0609020204030204" pitchFamily="49" charset="0"/>
              </a:rPr>
              <a:t>threadCount</a:t>
            </a:r>
            <a:r>
              <a:rPr lang="en-US" sz="1400" b="1" dirty="0"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thread[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].join();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 catch (</a:t>
            </a:r>
            <a:r>
              <a:rPr lang="en-US" sz="14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exc</a:t>
            </a:r>
            <a:r>
              <a:rPr lang="en-US" sz="1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System.exit</a:t>
            </a:r>
            <a:r>
              <a:rPr lang="en-US" sz="1400" b="1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788024" y="5013176"/>
            <a:ext cx="2016224" cy="1169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2 </a:t>
            </a:r>
            <a:r>
              <a:rPr lang="en-US" sz="1400" b="1" dirty="0">
                <a:latin typeface="Consolas" panose="020B0609020204030204" pitchFamily="49" charset="0"/>
              </a:rPr>
              <a:t>result: </a:t>
            </a:r>
            <a:r>
              <a:rPr lang="pl-PL" sz="1400" b="1" dirty="0">
                <a:latin typeface="Consolas" panose="020B0609020204030204" pitchFamily="49" charset="0"/>
              </a:rPr>
              <a:t>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3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4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1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5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948264" y="5013176"/>
            <a:ext cx="2016224" cy="1169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Thread1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result: 1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Thread</a:t>
            </a:r>
            <a:r>
              <a:rPr lang="pl-PL" sz="1400" b="1" dirty="0">
                <a:latin typeface="Consolas" panose="020B0609020204030204" pitchFamily="49" charset="0"/>
              </a:rPr>
              <a:t>3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1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Thread2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1</a:t>
            </a:r>
            <a:endParaRPr lang="pl-PL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Thread5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Thread4</a:t>
            </a:r>
            <a:r>
              <a:rPr lang="pl-PL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result:</a:t>
            </a:r>
            <a:r>
              <a:rPr lang="pl-PL" sz="1400" b="1" dirty="0">
                <a:latin typeface="Consolas" panose="020B0609020204030204" pitchFamily="49" charset="0"/>
              </a:rPr>
              <a:t> 0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791040" y="4581128"/>
            <a:ext cx="417344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Different results on consecutive runs</a:t>
            </a:r>
          </a:p>
        </p:txBody>
      </p:sp>
    </p:spTree>
    <p:extLst>
      <p:ext uri="{BB962C8B-B14F-4D97-AF65-F5344CB8AC3E}">
        <p14:creationId xmlns:p14="http://schemas.microsoft.com/office/powerpoint/2010/main" val="162322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Semaphore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908720"/>
            <a:ext cx="84969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Demo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static final Semaphore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semaphore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new Semaphore(10);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print() throws 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semaphore.acquire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System.out.println</a:t>
            </a:r>
            <a:r>
              <a:rPr lang="en-US" sz="1200" b="1" dirty="0">
                <a:latin typeface="Consolas" panose="020B0609020204030204" pitchFamily="49" charset="0"/>
              </a:rPr>
              <a:t>("available: " + </a:t>
            </a:r>
            <a:r>
              <a:rPr lang="en-US" sz="1200" b="1" dirty="0" err="1">
                <a:latin typeface="Consolas" panose="020B0609020204030204" pitchFamily="49" charset="0"/>
              </a:rPr>
              <a:t>semaphore.availablePermits</a:t>
            </a:r>
            <a:r>
              <a:rPr lang="en-US" sz="12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Thread.sleep</a:t>
            </a:r>
            <a:r>
              <a:rPr lang="en-US" sz="1200" b="1" dirty="0">
                <a:latin typeface="Consolas" panose="020B0609020204030204" pitchFamily="49" charset="0"/>
              </a:rPr>
              <a:t>(1000);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 finally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semaphore.release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static void run()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print();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 catch (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main(String... </a:t>
            </a:r>
            <a:r>
              <a:rPr lang="en-US" sz="1200" b="1" dirty="0" err="1">
                <a:latin typeface="Consolas" panose="020B0609020204030204" pitchFamily="49" charset="0"/>
              </a:rPr>
              <a:t>args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ExecutorService</a:t>
            </a:r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 service = </a:t>
            </a:r>
            <a:r>
              <a:rPr lang="en-U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Executors.newFixedThreadPool</a:t>
            </a:r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(20);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        while (true) {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(Demo::run);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51029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CyclicBarrier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CyclicBarrier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synchronizer which enables threads 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mutually wait for each other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point of execution scenario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they continue processing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204864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 point threads wait for each other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23528" y="278092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CyclicBarrier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takes number of threads which are required to synchronize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calling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await()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4365104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the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 number of threads have synchronized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 barrier we say that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“barrier is tripped”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just like an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intruder trips (i.e. activates) the alarm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23528" y="3717032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which synchronize on </a:t>
            </a: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CyclicBarrier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called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parties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572454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CyclicBarrier</a:t>
            </a:r>
            <a:r>
              <a:rPr lang="en-US" sz="1600" b="1" dirty="0">
                <a:latin typeface="Consolas" panose="020B0609020204030204" pitchFamily="49" charset="0"/>
              </a:rPr>
              <a:t> barrier = new </a:t>
            </a:r>
            <a:r>
              <a:rPr lang="en-US" sz="1600" b="1" dirty="0" err="1">
                <a:latin typeface="Consolas" panose="020B0609020204030204" pitchFamily="49" charset="0"/>
              </a:rPr>
              <a:t>CyclicBarrier</a:t>
            </a:r>
            <a:r>
              <a:rPr lang="en-US" sz="1600" b="1" dirty="0">
                <a:latin typeface="Consolas" panose="020B0609020204030204" pitchFamily="49" charset="0"/>
              </a:rPr>
              <a:t>(10);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10 parties are required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  // to activate barrier</a:t>
            </a:r>
          </a:p>
        </p:txBody>
      </p:sp>
    </p:spTree>
    <p:extLst>
      <p:ext uri="{BB962C8B-B14F-4D97-AF65-F5344CB8AC3E}">
        <p14:creationId xmlns:p14="http://schemas.microsoft.com/office/powerpoint/2010/main" val="3192349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Cyclic barrier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Optionally we could pass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argument to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CyclicBarrier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constructor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denotes the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 (Runnable instance) which will be run by the last thread which trips the barrier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2348880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public class Demo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CyclicBarrier</a:t>
            </a:r>
            <a:r>
              <a:rPr lang="en-US" sz="1600" b="1" dirty="0">
                <a:latin typeface="Consolas" panose="020B0609020204030204" pitchFamily="49" charset="0"/>
              </a:rPr>
              <a:t> barrier = new </a:t>
            </a:r>
            <a:r>
              <a:rPr lang="en-US" sz="1600" b="1" dirty="0" err="1">
                <a:latin typeface="Consolas" panose="020B0609020204030204" pitchFamily="49" charset="0"/>
              </a:rPr>
              <a:t>CyclicBarrier</a:t>
            </a:r>
            <a:r>
              <a:rPr lang="en-US" sz="1600" b="1" dirty="0">
                <a:latin typeface="Consolas" panose="020B0609020204030204" pitchFamily="49" charset="0"/>
              </a:rPr>
              <a:t>(10,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Demo::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trippingAction</a:t>
            </a:r>
            <a:r>
              <a:rPr lang="en-US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               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10 parties are required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// to activate barrier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//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trippingAction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method is called when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// last thread trips the barrier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    private static void </a:t>
            </a:r>
            <a:r>
              <a:rPr lang="en-US" sz="1600" b="1" dirty="0" err="1">
                <a:latin typeface="Consolas" panose="020B0609020204030204" pitchFamily="49" charset="0"/>
              </a:rPr>
              <a:t>trippingAction</a:t>
            </a:r>
            <a:r>
              <a:rPr lang="en-US" sz="16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665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CyclicBarrier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typical case when </a:t>
            </a:r>
            <a:r>
              <a:rPr lang="en-US" altLang="ja-JP" sz="1600" b="1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CyclicBarrier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becomes useful is when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threads perform some partial processing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 partial results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further aggregated</a:t>
            </a:r>
          </a:p>
        </p:txBody>
      </p:sp>
    </p:spTree>
    <p:extLst>
      <p:ext uri="{BB962C8B-B14F-4D97-AF65-F5344CB8AC3E}">
        <p14:creationId xmlns:p14="http://schemas.microsoft.com/office/powerpoint/2010/main" val="383122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CyclicBarrier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Results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List&lt;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&gt; _results;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</a:t>
            </a:r>
            <a:r>
              <a:rPr lang="en-US" sz="1200" b="1" dirty="0" err="1">
                <a:latin typeface="Consolas" panose="020B0609020204030204" pitchFamily="49" charset="0"/>
              </a:rPr>
              <a:t>CyclicBarrier</a:t>
            </a:r>
            <a:r>
              <a:rPr lang="en-US" sz="1200" b="1" dirty="0">
                <a:latin typeface="Consolas" panose="020B0609020204030204" pitchFamily="49" charset="0"/>
              </a:rPr>
              <a:t> _barrier;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Results()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_results = new </a:t>
            </a:r>
            <a:r>
              <a:rPr lang="en-US" sz="1200" b="1" dirty="0" err="1">
                <a:latin typeface="Consolas" panose="020B0609020204030204" pitchFamily="49" charset="0"/>
              </a:rPr>
              <a:t>ArrayList</a:t>
            </a:r>
            <a:r>
              <a:rPr lang="en-US" sz="1200" b="1" dirty="0">
                <a:latin typeface="Consolas" panose="020B0609020204030204" pitchFamily="49" charset="0"/>
              </a:rPr>
              <a:t>&lt;&gt;;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_barrier = new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CyclicBarrier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(10, Results::aggregate);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synchronized void add(List&lt;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&gt; values)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_</a:t>
            </a:r>
            <a:r>
              <a:rPr lang="en-US" sz="1200" b="1" dirty="0" err="1">
                <a:latin typeface="Consolas" panose="020B0609020204030204" pitchFamily="49" charset="0"/>
              </a:rPr>
              <a:t>results.addAll</a:t>
            </a:r>
            <a:r>
              <a:rPr lang="en-US" sz="1200" b="1" dirty="0">
                <a:latin typeface="Consolas" panose="020B0609020204030204" pitchFamily="49" charset="0"/>
              </a:rPr>
              <a:t>(values);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_</a:t>
            </a:r>
            <a:r>
              <a:rPr lang="en-US" sz="1200" b="1" dirty="0" err="1">
                <a:latin typeface="Consolas" panose="020B0609020204030204" pitchFamily="49" charset="0"/>
              </a:rPr>
              <a:t>barrier.await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 catch (</a:t>
            </a:r>
            <a:r>
              <a:rPr lang="en-US" sz="1200" b="1" dirty="0" err="1">
                <a:latin typeface="Consolas" panose="020B0609020204030204" pitchFamily="49" charset="0"/>
              </a:rPr>
              <a:t>Throwable</a:t>
            </a:r>
            <a:r>
              <a:rPr lang="en-US" sz="12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void aggregate()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_results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.stream()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.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mapToInt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.sum();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812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CyclicBarrier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Processor implements Runnable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static final MAX = 100;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Random _random;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List&lt;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&gt; _results;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void run()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for 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&lt; MAX;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_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results.add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random.nextInt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 catch 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Throwable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399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CountDownLatch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CountDownLatch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another synchronization mechanism which allows to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 one or more threads until a set of operation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performed by other threads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been completed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3452807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CountDownLatch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provides two methods: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await()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230997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CountDownLatch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takes single parameter denoting the initial value for the counter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07152" y="494116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decrements the counter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07152" y="566124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await()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blocks the thread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until the counter reaches 0</a:t>
            </a:r>
          </a:p>
        </p:txBody>
      </p:sp>
    </p:spTree>
    <p:extLst>
      <p:ext uri="{BB962C8B-B14F-4D97-AF65-F5344CB8AC3E}">
        <p14:creationId xmlns:p14="http://schemas.microsoft.com/office/powerpoint/2010/main" val="212983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CountDownLatch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980728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CountDownLatch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initialized with 1 serves as kind of a gate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threads which called await() are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blocked until gate is opened by decrementing the counter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2420888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CountDownLatch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initalized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n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single thread (e.g. responsible for aggregating result) to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until all worker threads complete their jobs</a:t>
            </a:r>
          </a:p>
        </p:txBody>
      </p:sp>
    </p:spTree>
    <p:extLst>
      <p:ext uri="{BB962C8B-B14F-4D97-AF65-F5344CB8AC3E}">
        <p14:creationId xmlns:p14="http://schemas.microsoft.com/office/powerpoint/2010/main" val="74888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CountDownLatch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Main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final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_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= new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   private final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_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= new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(N);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void run() throws 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for (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= 0;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 &lt; N;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Thread </a:t>
            </a:r>
            <a:r>
              <a:rPr lang="en-US" sz="1200" b="1" dirty="0" err="1">
                <a:latin typeface="Consolas" panose="020B0609020204030204" pitchFamily="49" charset="0"/>
              </a:rPr>
              <a:t>thread</a:t>
            </a:r>
            <a:r>
              <a:rPr lang="en-US" sz="1200" b="1" dirty="0">
                <a:latin typeface="Consolas" panose="020B0609020204030204" pitchFamily="49" charset="0"/>
              </a:rPr>
              <a:t> = new Thread(new Worker(_</a:t>
            </a:r>
            <a:r>
              <a:rPr lang="en-US" sz="1200" b="1" dirty="0" err="1"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latin typeface="Consolas" panose="020B0609020204030204" pitchFamily="49" charset="0"/>
              </a:rPr>
              <a:t>, _</a:t>
            </a:r>
            <a:r>
              <a:rPr lang="en-US" sz="1200" b="1" dirty="0" err="1"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thread.start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prepareDataToBeProcessed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          // do not let run yet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startSignal.countDown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                 // let all threads proceed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performTasksNotDependentOnProcessing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 // do some other not related job</a:t>
            </a:r>
          </a:p>
          <a:p>
            <a:endParaRPr lang="en-US" sz="1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doneSignal.await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                      // wait for all to finish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882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  <a:ea typeface="Verdana" pitchFamily="34" charset="0"/>
                <a:cs typeface="Verdana" pitchFamily="34" charset="0"/>
              </a:rPr>
              <a:t>CountDownLatch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836712"/>
            <a:ext cx="84969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Worker implements Runnable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</a:t>
            </a:r>
            <a:r>
              <a:rPr lang="en-US" sz="1200" b="1" dirty="0" err="1"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latin typeface="Consolas" panose="020B0609020204030204" pitchFamily="49" charset="0"/>
              </a:rPr>
              <a:t> _</a:t>
            </a:r>
            <a:r>
              <a:rPr lang="en-US" sz="1200" b="1" dirty="0" err="1"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final </a:t>
            </a:r>
            <a:r>
              <a:rPr lang="en-US" sz="1200" b="1" dirty="0" err="1"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latin typeface="Consolas" panose="020B0609020204030204" pitchFamily="49" charset="0"/>
              </a:rPr>
              <a:t> _</a:t>
            </a:r>
            <a:r>
              <a:rPr lang="en-US" sz="1200" b="1" dirty="0" err="1"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Worker(</a:t>
            </a:r>
            <a:r>
              <a:rPr lang="en-US" sz="1200" b="1" dirty="0" err="1"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CountDownLatch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_</a:t>
            </a:r>
            <a:r>
              <a:rPr lang="en-US" sz="1200" b="1" dirty="0" err="1"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startSignal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_</a:t>
            </a:r>
            <a:r>
              <a:rPr lang="en-US" sz="1200" b="1" dirty="0" err="1"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doneSignal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try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startSignal.await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             // wait until Main raises signal --- i.e.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// processing starts at the same time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             // when input data is prepared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doWork</a:t>
            </a:r>
            <a:r>
              <a:rPr lang="en-US" sz="1200" b="1" dirty="0">
                <a:latin typeface="Consolas" panose="020B0609020204030204" pitchFamily="49" charset="0"/>
              </a:rPr>
              <a:t>();                        // do the proper job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doneSignal.countDown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();          // decrement counter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     // if the last worker finishes its job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             // the output can be aggregated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} catch (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private void </a:t>
            </a:r>
            <a:r>
              <a:rPr lang="en-US" sz="1200" b="1" dirty="0" err="1">
                <a:latin typeface="Consolas" panose="020B0609020204030204" pitchFamily="49" charset="0"/>
              </a:rPr>
              <a:t>doWork</a:t>
            </a:r>
            <a:r>
              <a:rPr lang="en-US" sz="1200" b="1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5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Synchronization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2681810"/>
            <a:ext cx="8496944" cy="8912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5022107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Exchanger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869811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Exchanger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constitutes a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point at which two threads compose pairs of partners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301709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passes an object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exchange()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and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receives object passed by partner thread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191683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(arbitrary data structures) 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exchanged amongst the pair of partner threads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86" y="4470066"/>
            <a:ext cx="4914286" cy="1695238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3067100" y="6084004"/>
            <a:ext cx="5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http://tutorials.jenkov.com/java-util-concurrent/exchanger.html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23528" y="405815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Exchanger instance can be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pipeline designs</a:t>
            </a:r>
          </a:p>
        </p:txBody>
      </p:sp>
    </p:spTree>
    <p:extLst>
      <p:ext uri="{BB962C8B-B14F-4D97-AF65-F5344CB8AC3E}">
        <p14:creationId xmlns:p14="http://schemas.microsoft.com/office/powerpoint/2010/main" val="2707242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Exchanger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7641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public final class Partner implements Runnable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private final Exchanger _exchanger;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Object _object;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Worker(Exchanger </a:t>
            </a:r>
            <a:r>
              <a:rPr lang="en-US" sz="1200" b="1" dirty="0" err="1">
                <a:latin typeface="Consolas" panose="020B0609020204030204" pitchFamily="49" charset="0"/>
              </a:rPr>
              <a:t>exchanger</a:t>
            </a:r>
            <a:r>
              <a:rPr lang="en-US" sz="1200" b="1" dirty="0">
                <a:latin typeface="Consolas" panose="020B0609020204030204" pitchFamily="49" charset="0"/>
              </a:rPr>
              <a:t>, Object object)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_exchanger = exchanger;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_object = object;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void run()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_object = _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exchanger.exchange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(_object);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 catch (</a:t>
            </a:r>
            <a:r>
              <a:rPr lang="en-US" sz="1200" b="1" dirty="0" err="1"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latin typeface="Consolas" panose="020B0609020204030204" pitchFamily="49" charset="0"/>
              </a:rPr>
              <a:t> ex)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latin typeface="Consolas" panose="020B0609020204030204" pitchFamily="49" charset="0"/>
              </a:rPr>
              <a:t>ex.printStackTrace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public static void main(String... </a:t>
            </a:r>
            <a:r>
              <a:rPr lang="en-US" sz="1200" b="1" dirty="0" err="1">
                <a:latin typeface="Consolas" panose="020B0609020204030204" pitchFamily="49" charset="0"/>
              </a:rPr>
              <a:t>args</a:t>
            </a:r>
            <a:r>
              <a:rPr lang="en-US" sz="1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Exchanger </a:t>
            </a:r>
            <a:r>
              <a:rPr lang="en-US" sz="1200" b="1" dirty="0" err="1">
                <a:latin typeface="Consolas" panose="020B0609020204030204" pitchFamily="49" charset="0"/>
              </a:rPr>
              <a:t>exchanger</a:t>
            </a:r>
            <a:r>
              <a:rPr lang="en-US" sz="1200" b="1" dirty="0">
                <a:latin typeface="Consolas" panose="020B0609020204030204" pitchFamily="49" charset="0"/>
              </a:rPr>
              <a:t> = new Exchanger();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Partner partner1 = new Partner(exchanger, "A");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Partner partner2 = new Partner(exchanger, "B");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new Thread(partner1).start();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new Thread(partner2).start();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105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23528" y="982285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java.util.concurrent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types enabling atomic operations on selected data types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need for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custom classes with synchronized accessor methods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51415"/>
              </p:ext>
            </p:extLst>
          </p:nvPr>
        </p:nvGraphicFramePr>
        <p:xfrm>
          <a:off x="317084" y="2438896"/>
          <a:ext cx="8503388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Atomic container type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AtomicBoolean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</a:t>
                      </a:r>
                      <a:r>
                        <a:rPr lang="en-US" dirty="0" err="1"/>
                        <a:t>boolean</a:t>
                      </a:r>
                      <a:r>
                        <a:rPr lang="en-US" baseline="0" dirty="0"/>
                        <a:t> attribute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AtomicInteger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attribute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AtomicLong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long</a:t>
                      </a:r>
                      <a:r>
                        <a:rPr lang="en-US" baseline="0" dirty="0"/>
                        <a:t> attribute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AtomicReference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arbitrary 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 reference</a:t>
                      </a:r>
                      <a:r>
                        <a:rPr lang="en-US" baseline="0" dirty="0"/>
                        <a:t> attribute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AtomicStampedReference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arbitrary </a:t>
                      </a:r>
                      <a:r>
                        <a:rPr lang="en-US" baseline="0" dirty="0" err="1"/>
                        <a:t>TType</a:t>
                      </a:r>
                      <a:r>
                        <a:rPr lang="en-US" baseline="0" dirty="0"/>
                        <a:t> reference attribute accompanied with a </a:t>
                      </a:r>
                      <a:r>
                        <a:rPr lang="en-US" b="1" baseline="0" dirty="0">
                          <a:solidFill>
                            <a:srgbClr val="FFFF00"/>
                          </a:solidFill>
                        </a:rPr>
                        <a:t>stamp</a:t>
                      </a:r>
                      <a:r>
                        <a:rPr lang="en-US" baseline="0" dirty="0"/>
                        <a:t> – an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value enabling to identify how many times value was changed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AtomicIntegerArray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</a:t>
                      </a:r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array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AtomicLongArray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long array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AtomicReferenceArray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array of </a:t>
                      </a:r>
                      <a:r>
                        <a:rPr lang="en-US" dirty="0" err="1"/>
                        <a:t>TType</a:t>
                      </a:r>
                      <a:r>
                        <a:rPr lang="en-US" dirty="0"/>
                        <a:t> reference type values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04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operations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7641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AtomicBoolean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container = new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AtomicBoolean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(true);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value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container.get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oldValue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container.getAndSet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(true);    </a:t>
            </a:r>
            <a:r>
              <a:rPr lang="en-US" sz="1200" b="1" dirty="0">
                <a:latin typeface="Consolas" panose="020B0609020204030204" pitchFamily="49" charset="0"/>
              </a:rPr>
              <a:t>// get old value and set the new one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hasBeenSet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container.compareAndSet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, false); </a:t>
            </a:r>
            <a:r>
              <a:rPr lang="en-US" sz="1200" b="1" dirty="0">
                <a:latin typeface="Consolas" panose="020B0609020204030204" pitchFamily="49" charset="0"/>
              </a:rPr>
              <a:t>// checks whether container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                                              // holds '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63117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operations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AtomicInteger</a:t>
            </a:r>
            <a:r>
              <a:rPr lang="en-US" sz="1200" b="1" dirty="0">
                <a:latin typeface="Consolas" panose="020B0609020204030204" pitchFamily="49" charset="0"/>
              </a:rPr>
              <a:t> container =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AtomicInteger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value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container.get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(321);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oldValue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container.getAndSet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(222);</a:t>
            </a:r>
            <a:r>
              <a:rPr lang="en-US" sz="1200" b="1" dirty="0">
                <a:latin typeface="Consolas" panose="020B0609020204030204" pitchFamily="49" charset="0"/>
              </a:rPr>
              <a:t>    // get old value and set the new one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 = 222;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hasBeenSet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container.compareAndSet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, 333); // checks whether container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                                            // holds '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‘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container.getAndAdd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(111);          </a:t>
            </a:r>
            <a:r>
              <a:rPr lang="en-US" sz="1200" b="1" dirty="0">
                <a:latin typeface="Consolas" panose="020B0609020204030204" pitchFamily="49" charset="0"/>
              </a:rPr>
              <a:t>// old value --- 333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container.addAndGet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(111);          </a:t>
            </a:r>
            <a:r>
              <a:rPr lang="en-US" sz="1200" b="1" dirty="0">
                <a:latin typeface="Consolas" panose="020B0609020204030204" pitchFamily="49" charset="0"/>
              </a:rPr>
              <a:t>// new value --- 555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container.incrementAndGet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container.getAndIncrement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latin typeface="Consolas" panose="020B0609020204030204" pitchFamily="49" charset="0"/>
              </a:rPr>
              <a:t>container.decrementAndGet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latin typeface="Consolas" panose="020B0609020204030204" pitchFamily="49" charset="0"/>
              </a:rPr>
              <a:t>container.getAndDecrement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78170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operations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AtomicReference</a:t>
            </a:r>
            <a:r>
              <a:rPr lang="en-US" sz="1200" b="1" dirty="0">
                <a:latin typeface="Consolas" panose="020B0609020204030204" pitchFamily="49" charset="0"/>
              </a:rPr>
              <a:t>&lt;String&gt; container =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AtomicReference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&lt;&gt;("initial value");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String value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container.get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("new value 1");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oldValue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container.getAndSet</a:t>
            </a:r>
            <a:r>
              <a:rPr lang="en-US" sz="1200" b="1" dirty="0">
                <a:latin typeface="Consolas" panose="020B0609020204030204" pitchFamily="49" charset="0"/>
              </a:rPr>
              <a:t>("new value 2");    // get old value and set the new one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 = "new value 2“;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hasBeenSet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container.compareAndSet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, "new"); </a:t>
            </a:r>
            <a:r>
              <a:rPr lang="en-US" sz="1200" b="1" dirty="0">
                <a:latin typeface="Consolas" panose="020B0609020204030204" pitchFamily="49" charset="0"/>
              </a:rPr>
              <a:t>// checks whether container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                                              // holds '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‘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container.accumulateAndGet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("new value 3", (s1, s2) -&gt; s1 + s2);  </a:t>
            </a:r>
            <a:r>
              <a:rPr lang="en-US" sz="1200" b="1" dirty="0">
                <a:latin typeface="Consolas" panose="020B0609020204030204" pitchFamily="49" charset="0"/>
              </a:rPr>
              <a:t>// store  accumulated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                                                   // value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container.updateAndGet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(s -&gt; s + 1);</a:t>
            </a:r>
            <a:r>
              <a:rPr lang="en-US" sz="1200" b="1" dirty="0">
                <a:latin typeface="Consolas" panose="020B0609020204030204" pitchFamily="49" charset="0"/>
              </a:rPr>
              <a:t>          // old container value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                               // appended with 1</a:t>
            </a:r>
          </a:p>
        </p:txBody>
      </p:sp>
    </p:spTree>
    <p:extLst>
      <p:ext uri="{BB962C8B-B14F-4D97-AF65-F5344CB8AC3E}">
        <p14:creationId xmlns:p14="http://schemas.microsoft.com/office/powerpoint/2010/main" val="1225525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operations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initialStamp</a:t>
            </a:r>
            <a:r>
              <a:rPr lang="pl-PL" sz="12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AtomicStampedReference</a:t>
            </a:r>
            <a:r>
              <a:rPr lang="en-US" sz="1200" b="1" dirty="0">
                <a:latin typeface="Consolas" panose="020B0609020204030204" pitchFamily="49" charset="0"/>
              </a:rPr>
              <a:t>&lt;String&gt; container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AtomicStampedReference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&lt;&gt;("initial value"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pl-PL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initialStamp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String value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container.get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Reference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pl-PL" sz="1200" b="1" dirty="0">
                <a:latin typeface="Consolas" panose="020B0609020204030204" pitchFamily="49" charset="0"/>
              </a:rPr>
              <a:t>//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current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newStamp</a:t>
            </a:r>
            <a:r>
              <a:rPr lang="pl-PL" sz="1200" b="1" dirty="0">
                <a:latin typeface="Consolas" panose="020B0609020204030204" pitchFamily="49" charset="0"/>
              </a:rPr>
              <a:t> = 1;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container.set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("new value 1"</a:t>
            </a:r>
            <a:r>
              <a:rPr lang="pl-PL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pl-PL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newStamp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  <a:r>
              <a:rPr lang="pl-PL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pl-PL" sz="1200" b="1" dirty="0">
                <a:latin typeface="Consolas" panose="020B0609020204030204" pitchFamily="49" charset="0"/>
              </a:rPr>
              <a:t>// set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r>
              <a:rPr lang="pl-PL" sz="1200" b="1" dirty="0">
                <a:latin typeface="Consolas" panose="020B0609020204030204" pitchFamily="49" charset="0"/>
              </a:rPr>
              <a:t> and </a:t>
            </a:r>
            <a:r>
              <a:rPr lang="pl-PL" sz="1200" b="1" dirty="0" err="1">
                <a:latin typeface="Consolas" panose="020B0609020204030204" pitchFamily="49" charset="0"/>
              </a:rPr>
              <a:t>stamp</a:t>
            </a:r>
            <a:endParaRPr lang="pl-PL" sz="1200" b="1" dirty="0"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stamp</a:t>
            </a:r>
            <a:r>
              <a:rPr lang="pl-PL" sz="1200" b="1" dirty="0"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latin typeface="Consolas" panose="020B0609020204030204" pitchFamily="49" charset="0"/>
              </a:rPr>
              <a:t>container.getStamp</a:t>
            </a:r>
            <a:r>
              <a:rPr lang="pl-PL" sz="1200" b="1" dirty="0">
                <a:latin typeface="Consolas" panose="020B0609020204030204" pitchFamily="49" charset="0"/>
              </a:rPr>
              <a:t>();            //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stamp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endParaRPr lang="pl-PL" sz="1200" b="1" dirty="0"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[]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stampHolder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new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[1];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NOTE: MIMICS PASSING ARGUMENT BY REFERENCE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oldValue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container.get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stampHolder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);    </a:t>
            </a:r>
            <a:r>
              <a:rPr lang="en-US" sz="1200" b="1" dirty="0">
                <a:latin typeface="Consolas" panose="020B0609020204030204" pitchFamily="49" charset="0"/>
              </a:rPr>
              <a:t>// get old value</a:t>
            </a:r>
            <a:r>
              <a:rPr lang="pl-PL" sz="1200" b="1" dirty="0">
                <a:latin typeface="Consolas" panose="020B0609020204030204" pitchFamily="49" charset="0"/>
              </a:rPr>
              <a:t> and </a:t>
            </a:r>
            <a:r>
              <a:rPr lang="pl-PL" sz="1200" b="1" dirty="0" err="1">
                <a:latin typeface="Consolas" panose="020B0609020204030204" pitchFamily="49" charset="0"/>
              </a:rPr>
              <a:t>stamp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String 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latin typeface="Consolas" panose="020B0609020204030204" pitchFamily="49" charset="0"/>
              </a:rPr>
              <a:t> = "new value 2“;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hasBeenSet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pl-PL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attemptStamp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expectedValue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en-US" sz="1200" b="1" dirty="0">
                <a:latin typeface="Consolas" panose="020B0609020204030204" pitchFamily="49" charset="0"/>
              </a:rPr>
              <a:t>//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updates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stamp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if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current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                                                           // </a:t>
            </a:r>
            <a:r>
              <a:rPr lang="pl-PL" sz="1200" b="1" dirty="0" err="1">
                <a:latin typeface="Consolas" panose="020B0609020204030204" pitchFamily="49" charset="0"/>
              </a:rPr>
              <a:t>reference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equals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                                                           // </a:t>
            </a:r>
            <a:r>
              <a:rPr lang="en-US" sz="1200" b="1" dirty="0" err="1">
                <a:latin typeface="Consolas" panose="020B0609020204030204" pitchFamily="49" charset="0"/>
              </a:rPr>
              <a:t>expectedValue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expectedStamp</a:t>
            </a:r>
            <a:r>
              <a:rPr lang="pl-PL" sz="1200" b="1" dirty="0">
                <a:latin typeface="Consolas" panose="020B0609020204030204" pitchFamily="49" charset="0"/>
              </a:rPr>
              <a:t> = 3;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String </a:t>
            </a:r>
            <a:r>
              <a:rPr lang="pl-PL" sz="1200" b="1" dirty="0" err="1">
                <a:latin typeface="Consolas" panose="020B0609020204030204" pitchFamily="49" charset="0"/>
              </a:rPr>
              <a:t>newValue</a:t>
            </a:r>
            <a:r>
              <a:rPr lang="pl-PL" sz="1200" b="1" dirty="0">
                <a:latin typeface="Consolas" panose="020B0609020204030204" pitchFamily="49" charset="0"/>
              </a:rPr>
              <a:t> = "</a:t>
            </a:r>
            <a:r>
              <a:rPr lang="pl-PL" sz="1200" b="1" dirty="0" err="1">
                <a:latin typeface="Consolas" panose="020B0609020204030204" pitchFamily="49" charset="0"/>
              </a:rPr>
              <a:t>new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r>
              <a:rPr lang="pl-PL" sz="1200" b="1" dirty="0">
                <a:latin typeface="Consolas" panose="020B0609020204030204" pitchFamily="49" charset="0"/>
              </a:rPr>
              <a:t> 3";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value =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container.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compareAndSet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expectedValue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newValue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expectedStamp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4);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16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Atomic operations data containers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1052736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length</a:t>
            </a:r>
            <a:r>
              <a:rPr lang="pl-PL" sz="1200" b="1" dirty="0">
                <a:latin typeface="Consolas" panose="020B0609020204030204" pitchFamily="49" charset="0"/>
              </a:rPr>
              <a:t> = 5;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Atomic</a:t>
            </a:r>
            <a:r>
              <a:rPr lang="pl-PL" sz="1200" b="1" dirty="0" err="1">
                <a:latin typeface="Consolas" panose="020B0609020204030204" pitchFamily="49" charset="0"/>
              </a:rPr>
              <a:t>IntegerArray</a:t>
            </a:r>
            <a:r>
              <a:rPr lang="en-US" sz="1200" b="1" dirty="0">
                <a:latin typeface="Consolas" panose="020B0609020204030204" pitchFamily="49" charset="0"/>
              </a:rPr>
              <a:t> container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new Atomic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IntegerArray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pl-PL" sz="1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[] </a:t>
            </a:r>
            <a:r>
              <a:rPr lang="pl-PL" sz="1200" b="1" dirty="0" err="1">
                <a:latin typeface="Consolas" panose="020B0609020204030204" pitchFamily="49" charset="0"/>
              </a:rPr>
              <a:t>values</a:t>
            </a:r>
            <a:r>
              <a:rPr lang="pl-PL" sz="1200" b="1" dirty="0">
                <a:latin typeface="Consolas" panose="020B0609020204030204" pitchFamily="49" charset="0"/>
              </a:rPr>
              <a:t> = { 1, 2, 3, 4, 5 };</a:t>
            </a:r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value =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container.get</a:t>
            </a:r>
            <a:r>
              <a:rPr lang="pl-PL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(0);    </a:t>
            </a:r>
            <a:r>
              <a:rPr lang="pl-PL" sz="1200" b="1" dirty="0">
                <a:latin typeface="Consolas" panose="020B0609020204030204" pitchFamily="49" charset="0"/>
              </a:rPr>
              <a:t>//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at</a:t>
            </a:r>
            <a:r>
              <a:rPr lang="pl-PL" sz="1200" b="1" dirty="0">
                <a:latin typeface="Consolas" panose="020B0609020204030204" pitchFamily="49" charset="0"/>
              </a:rPr>
              <a:t> index 0</a:t>
            </a: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expectedValue</a:t>
            </a:r>
            <a:r>
              <a:rPr lang="pl-PL" sz="1200" b="1" dirty="0">
                <a:latin typeface="Consolas" panose="020B0609020204030204" pitchFamily="49" charset="0"/>
              </a:rPr>
              <a:t> = 1;</a:t>
            </a: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newValue</a:t>
            </a:r>
            <a:r>
              <a:rPr lang="pl-PL" sz="12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pl-PL" sz="1200" b="1" dirty="0" err="1">
                <a:latin typeface="Consolas" panose="020B0609020204030204" pitchFamily="49" charset="0"/>
              </a:rPr>
              <a:t>container.compareAndSet</a:t>
            </a:r>
            <a:r>
              <a:rPr lang="pl-PL" sz="1200" b="1" dirty="0">
                <a:latin typeface="Consolas" panose="020B0609020204030204" pitchFamily="49" charset="0"/>
              </a:rPr>
              <a:t>(0, </a:t>
            </a:r>
            <a:r>
              <a:rPr lang="pl-PL" sz="1200" b="1" dirty="0" err="1">
                <a:latin typeface="Consolas" panose="020B0609020204030204" pitchFamily="49" charset="0"/>
              </a:rPr>
              <a:t>expectedValue</a:t>
            </a:r>
            <a:r>
              <a:rPr lang="pl-PL" sz="1200" b="1" dirty="0">
                <a:latin typeface="Consolas" panose="020B0609020204030204" pitchFamily="49" charset="0"/>
              </a:rPr>
              <a:t>, </a:t>
            </a:r>
            <a:r>
              <a:rPr lang="pl-PL" sz="1200" b="1" dirty="0" err="1">
                <a:latin typeface="Consolas" panose="020B0609020204030204" pitchFamily="49" charset="0"/>
              </a:rPr>
              <a:t>newValue</a:t>
            </a:r>
            <a:r>
              <a:rPr lang="pl-PL" sz="1200" b="1" dirty="0">
                <a:latin typeface="Consolas" panose="020B0609020204030204" pitchFamily="49" charset="0"/>
              </a:rPr>
              <a:t>);</a:t>
            </a: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container.set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(0, 1000);</a:t>
            </a: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length</a:t>
            </a:r>
            <a:r>
              <a:rPr lang="pl-PL" sz="1200" b="1" dirty="0">
                <a:latin typeface="Consolas" panose="020B0609020204030204" pitchFamily="49" charset="0"/>
              </a:rPr>
              <a:t> = </a:t>
            </a:r>
            <a:r>
              <a:rPr lang="pl-PL" sz="1200" b="1" dirty="0" err="1">
                <a:latin typeface="Consolas" panose="020B0609020204030204" pitchFamily="49" charset="0"/>
              </a:rPr>
              <a:t>container.length</a:t>
            </a:r>
            <a:r>
              <a:rPr lang="pl-PL" sz="1200" b="1" dirty="0">
                <a:latin typeface="Consolas" panose="020B0609020204030204" pitchFamily="49" charset="0"/>
              </a:rPr>
              <a:t>();</a:t>
            </a: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container.getAndAccumulate</a:t>
            </a:r>
            <a:r>
              <a:rPr lang="pl-PL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(3, 300, (i, j) -&gt; i + j); </a:t>
            </a:r>
            <a:r>
              <a:rPr lang="pl-PL" sz="1200" b="1" dirty="0">
                <a:latin typeface="Consolas" panose="020B0609020204030204" pitchFamily="49" charset="0"/>
              </a:rPr>
              <a:t>//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current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r>
              <a:rPr lang="pl-PL" sz="1200" b="1" dirty="0">
                <a:latin typeface="Consolas" panose="020B0609020204030204" pitchFamily="49" charset="0"/>
              </a:rPr>
              <a:t> and update </a:t>
            </a:r>
            <a:r>
              <a:rPr lang="pl-PL" sz="1200" b="1" dirty="0" err="1">
                <a:latin typeface="Consolas" panose="020B0609020204030204" pitchFamily="49" charset="0"/>
              </a:rPr>
              <a:t>stored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                                                 // with </a:t>
            </a:r>
            <a:r>
              <a:rPr lang="pl-PL" sz="1200" b="1" dirty="0" err="1">
                <a:latin typeface="Consolas" panose="020B0609020204030204" pitchFamily="49" charset="0"/>
              </a:rPr>
              <a:t>result</a:t>
            </a:r>
            <a:r>
              <a:rPr lang="pl-PL" sz="1200" b="1" dirty="0">
                <a:latin typeface="Consolas" panose="020B0609020204030204" pitchFamily="49" charset="0"/>
              </a:rPr>
              <a:t> of </a:t>
            </a:r>
            <a:r>
              <a:rPr lang="pl-PL" sz="1200" b="1" dirty="0" err="1">
                <a:latin typeface="Consolas" panose="020B0609020204030204" pitchFamily="49" charset="0"/>
              </a:rPr>
              <a:t>accumulatorFunction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                                                 // (i, j) -&gt; i + j</a:t>
            </a: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valueAtIndex3 = </a:t>
            </a:r>
            <a:r>
              <a:rPr lang="pl-PL" sz="1200" b="1" dirty="0" err="1">
                <a:latin typeface="Consolas" panose="020B0609020204030204" pitchFamily="49" charset="0"/>
              </a:rPr>
              <a:t>container.get</a:t>
            </a:r>
            <a:r>
              <a:rPr lang="pl-PL" sz="1200" b="1" dirty="0">
                <a:latin typeface="Consolas" panose="020B0609020204030204" pitchFamily="49" charset="0"/>
              </a:rPr>
              <a:t>(3);                // </a:t>
            </a:r>
            <a:r>
              <a:rPr lang="pl-PL" sz="1200" b="1" dirty="0" err="1">
                <a:latin typeface="Consolas" panose="020B0609020204030204" pitchFamily="49" charset="0"/>
              </a:rPr>
              <a:t>returns</a:t>
            </a:r>
            <a:r>
              <a:rPr lang="pl-PL" sz="1200" b="1" dirty="0">
                <a:latin typeface="Consolas" panose="020B0609020204030204" pitchFamily="49" charset="0"/>
              </a:rPr>
              <a:t> 304</a:t>
            </a: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container.accumulateAndGet</a:t>
            </a:r>
            <a:r>
              <a:rPr lang="pl-PL" sz="1200" b="1" dirty="0">
                <a:latin typeface="Consolas" panose="020B0609020204030204" pitchFamily="49" charset="0"/>
              </a:rPr>
              <a:t>(3, 300, (i, j) -&gt; i + j); // </a:t>
            </a:r>
            <a:r>
              <a:rPr lang="pl-PL" sz="1200" b="1" dirty="0" err="1">
                <a:latin typeface="Consolas" panose="020B0609020204030204" pitchFamily="49" charset="0"/>
              </a:rPr>
              <a:t>firstly</a:t>
            </a:r>
            <a:r>
              <a:rPr lang="pl-PL" sz="1200" b="1" dirty="0">
                <a:latin typeface="Consolas" panose="020B0609020204030204" pitchFamily="49" charset="0"/>
              </a:rPr>
              <a:t> </a:t>
            </a:r>
            <a:r>
              <a:rPr lang="pl-PL" sz="1200" b="1" dirty="0" err="1">
                <a:latin typeface="Consolas" panose="020B0609020204030204" pitchFamily="49" charset="0"/>
              </a:rPr>
              <a:t>accumulate</a:t>
            </a:r>
            <a:r>
              <a:rPr lang="pl-PL" sz="1200" b="1" dirty="0">
                <a:latin typeface="Consolas" panose="020B0609020204030204" pitchFamily="49" charset="0"/>
              </a:rPr>
              <a:t> and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endParaRPr lang="pl-PL" sz="1200" b="1" dirty="0"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 err="1">
                <a:latin typeface="Consolas" panose="020B0609020204030204" pitchFamily="49" charset="0"/>
              </a:rPr>
              <a:t>int</a:t>
            </a:r>
            <a:r>
              <a:rPr lang="pl-PL" sz="1200" b="1" dirty="0">
                <a:latin typeface="Consolas" panose="020B0609020204030204" pitchFamily="49" charset="0"/>
              </a:rPr>
              <a:t> valueAtIndex4 = </a:t>
            </a:r>
            <a:r>
              <a:rPr lang="pl-PL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container.updateAndGet</a:t>
            </a:r>
            <a:r>
              <a:rPr lang="pl-PL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(4, i -&gt; i + 200);   </a:t>
            </a:r>
            <a:r>
              <a:rPr lang="pl-PL" sz="1200" b="1" dirty="0">
                <a:latin typeface="Consolas" panose="020B0609020204030204" pitchFamily="49" charset="0"/>
              </a:rPr>
              <a:t>// update </a:t>
            </a:r>
            <a:r>
              <a:rPr lang="pl-PL" sz="1200" b="1" dirty="0" err="1">
                <a:latin typeface="Consolas" panose="020B0609020204030204" pitchFamily="49" charset="0"/>
              </a:rPr>
              <a:t>value</a:t>
            </a:r>
            <a:r>
              <a:rPr lang="pl-PL" sz="1200" b="1" dirty="0">
                <a:latin typeface="Consolas" panose="020B0609020204030204" pitchFamily="49" charset="0"/>
              </a:rPr>
              <a:t> and </a:t>
            </a:r>
            <a:r>
              <a:rPr lang="pl-PL" sz="1200" b="1" dirty="0" err="1">
                <a:latin typeface="Consolas" panose="020B0609020204030204" pitchFamily="49" charset="0"/>
              </a:rPr>
              <a:t>get</a:t>
            </a:r>
            <a:endParaRPr lang="pl-PL" sz="1200" b="1" dirty="0">
              <a:latin typeface="Consolas" panose="020B0609020204030204" pitchFamily="49" charset="0"/>
            </a:endParaRPr>
          </a:p>
          <a:p>
            <a:r>
              <a:rPr lang="pl-PL" sz="1200" b="1" dirty="0">
                <a:latin typeface="Consolas" panose="020B0609020204030204" pitchFamily="49" charset="0"/>
              </a:rPr>
              <a:t>                                                               // </a:t>
            </a:r>
            <a:r>
              <a:rPr lang="pl-PL" sz="1200" b="1" dirty="0" err="1">
                <a:latin typeface="Consolas" panose="020B0609020204030204" pitchFamily="49" charset="0"/>
              </a:rPr>
              <a:t>returns</a:t>
            </a:r>
            <a:r>
              <a:rPr lang="pl-PL" sz="1200" b="1" dirty="0">
                <a:latin typeface="Consolas" panose="020B0609020204030204" pitchFamily="49" charset="0"/>
              </a:rPr>
              <a:t> 205</a:t>
            </a:r>
          </a:p>
        </p:txBody>
      </p:sp>
    </p:spTree>
    <p:extLst>
      <p:ext uri="{BB962C8B-B14F-4D97-AF65-F5344CB8AC3E}">
        <p14:creationId xmlns:p14="http://schemas.microsoft.com/office/powerpoint/2010/main" val="31879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1135592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 multiple threads operating on the same resource at the same time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may result in unpredictable state changes we use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3404" y="2660719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 is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objects which disallow executing the same piece of code by multiple threads at the same time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objects are called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mutual-exclusion semaphores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altLang="ja-JP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mutexes</a:t>
            </a:r>
            <a:endParaRPr lang="en-US" altLang="ja-JP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3404" y="4221088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platform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synchronization is based on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locks</a:t>
            </a:r>
          </a:p>
        </p:txBody>
      </p:sp>
    </p:spTree>
    <p:extLst>
      <p:ext uri="{BB962C8B-B14F-4D97-AF65-F5344CB8AC3E}">
        <p14:creationId xmlns:p14="http://schemas.microsoft.com/office/powerpoint/2010/main" val="4235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428524" y="3267561"/>
            <a:ext cx="352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synchronized method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synchronized</a:t>
            </a:r>
            <a:r>
              <a:rPr lang="en-US" sz="1400" b="1" dirty="0">
                <a:latin typeface="Consolas" panose="020B0609020204030204" pitchFamily="49" charset="0"/>
              </a:rPr>
              <a:t> void method()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5004048" y="3267561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synchronized block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Object lock;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synchronized (lock) </a:t>
            </a: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48880" y="1052736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Till Java 1.5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programmer could synchronize multiple threads with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keyword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8880" y="2225004"/>
            <a:ext cx="8496944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different usages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21845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  <a:ea typeface="Verdana" pitchFamily="34" charset="0"/>
                <a:cs typeface="Verdana" pitchFamily="34" charset="0"/>
              </a:rPr>
              <a:t>Java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35540" y="114488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 calls synchronized method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acquires the lock of the object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35540" y="2348880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threads attempting to call a synchronized method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same objects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suspended and wait until the lock is released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32916" y="3596823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lock is released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when the method either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raises an exception</a:t>
            </a:r>
          </a:p>
        </p:txBody>
      </p:sp>
    </p:spTree>
    <p:extLst>
      <p:ext uri="{BB962C8B-B14F-4D97-AF65-F5344CB8AC3E}">
        <p14:creationId xmlns:p14="http://schemas.microsoft.com/office/powerpoint/2010/main" val="352882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 locks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332916" y="119675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block works analogously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it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acquires lock of the object put in the brackets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335540" y="2507412"/>
            <a:ext cx="8496944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threads which try to acquire lock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either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synchronized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of the object or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 the same or other synchronized block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referring to the object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blocked and wait until lock is released</a:t>
            </a:r>
          </a:p>
        </p:txBody>
      </p:sp>
    </p:spTree>
    <p:extLst>
      <p:ext uri="{BB962C8B-B14F-4D97-AF65-F5344CB8AC3E}">
        <p14:creationId xmlns:p14="http://schemas.microsoft.com/office/powerpoint/2010/main" val="26911515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5534</Words>
  <Application>Microsoft Office PowerPoint</Application>
  <PresentationFormat>Pokaz na ekranie (4:3)</PresentationFormat>
  <Paragraphs>906</Paragraphs>
  <Slides>57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Verdana</vt:lpstr>
      <vt:lpstr>Wingdings</vt:lpstr>
      <vt:lpstr>Motyw pakietu Office</vt:lpstr>
      <vt:lpstr>Java Multithreading Synchronization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1440</cp:revision>
  <dcterms:created xsi:type="dcterms:W3CDTF">2014-11-19T15:38:20Z</dcterms:created>
  <dcterms:modified xsi:type="dcterms:W3CDTF">2019-01-25T10:48:37Z</dcterms:modified>
</cp:coreProperties>
</file>