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463" r:id="rId4"/>
    <p:sldId id="498" r:id="rId5"/>
    <p:sldId id="499" r:id="rId6"/>
    <p:sldId id="500" r:id="rId7"/>
    <p:sldId id="502" r:id="rId8"/>
    <p:sldId id="501" r:id="rId9"/>
    <p:sldId id="503" r:id="rId10"/>
    <p:sldId id="504" r:id="rId11"/>
    <p:sldId id="506" r:id="rId12"/>
    <p:sldId id="507" r:id="rId13"/>
    <p:sldId id="505" r:id="rId14"/>
    <p:sldId id="508" r:id="rId15"/>
    <p:sldId id="509" r:id="rId16"/>
    <p:sldId id="510" r:id="rId17"/>
    <p:sldId id="512" r:id="rId18"/>
    <p:sldId id="511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3" r:id="rId27"/>
    <p:sldId id="520" r:id="rId28"/>
    <p:sldId id="522" r:id="rId29"/>
    <p:sldId id="521" r:id="rId30"/>
    <p:sldId id="464" r:id="rId31"/>
    <p:sldId id="465" r:id="rId32"/>
    <p:sldId id="462" r:id="rId33"/>
    <p:sldId id="497" r:id="rId34"/>
    <p:sldId id="466" r:id="rId35"/>
    <p:sldId id="427" r:id="rId36"/>
    <p:sldId id="467" r:id="rId37"/>
    <p:sldId id="468" r:id="rId38"/>
    <p:sldId id="469" r:id="rId39"/>
    <p:sldId id="470" r:id="rId40"/>
    <p:sldId id="471" r:id="rId41"/>
    <p:sldId id="428" r:id="rId42"/>
    <p:sldId id="429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93" r:id="rId54"/>
    <p:sldId id="484" r:id="rId55"/>
    <p:sldId id="485" r:id="rId56"/>
    <p:sldId id="486" r:id="rId57"/>
    <p:sldId id="482" r:id="rId58"/>
    <p:sldId id="487" r:id="rId59"/>
    <p:sldId id="496" r:id="rId60"/>
    <p:sldId id="488" r:id="rId61"/>
    <p:sldId id="489" r:id="rId62"/>
    <p:sldId id="492" r:id="rId63"/>
    <p:sldId id="490" r:id="rId64"/>
    <p:sldId id="491" r:id="rId65"/>
    <p:sldId id="494" r:id="rId66"/>
    <p:sldId id="495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01.02.2019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83E-7509-4818-A473-80C4C09927FC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B11A-9DFB-49F9-B013-B61F1B541E6F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E0-1B02-4B27-A53A-A460501099DD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8F41-37B5-478F-B206-A38BD029D8E6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C3-16FC-42D7-8A06-04A635753280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C0DC-0EAE-4799-8AA2-D5ADC6126D1F}" type="datetime1">
              <a:rPr lang="pl-PL" smtClean="0"/>
              <a:t>01.02.2019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AB44-96D8-42EB-AB43-64882FE088E2}" type="datetime1">
              <a:rPr lang="pl-PL" smtClean="0"/>
              <a:t>01.02.2019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7C0D-BA15-46CF-84F4-57B5A54781F5}" type="datetime1">
              <a:rPr lang="pl-PL" smtClean="0"/>
              <a:t>01.02.2019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335-8333-4867-A92A-2278DB0A5F95}" type="datetime1">
              <a:rPr lang="pl-PL" smtClean="0"/>
              <a:t>01.02.2019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98E3-AB72-4301-A8B0-CE916D212B90}" type="datetime1">
              <a:rPr lang="pl-PL" smtClean="0"/>
              <a:t>01.02.2019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2BD6-E531-453B-BBCA-9F501AFBB753}" type="datetime1">
              <a:rPr lang="pl-PL" smtClean="0"/>
              <a:t>01.02.2019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89A-9863-4A9D-830A-59B206CD6F05}" type="datetime1">
              <a:rPr lang="pl-PL" smtClean="0"/>
              <a:t>01.02.2019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Design Patterns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2615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corresponding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defined in Worker subclass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975480"/>
            <a:ext cx="84690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Worker extends Person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equals(Object object)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(!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(object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Worker)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Worker </a:t>
            </a:r>
            <a:r>
              <a:rPr lang="en-US" sz="1400" b="1" dirty="0" err="1">
                <a:latin typeface="Consolas" panose="020B0609020204030204" pitchFamily="49" charset="0"/>
              </a:rPr>
              <a:t>worker</a:t>
            </a:r>
            <a:r>
              <a:rPr lang="en-US" sz="1400" b="1" dirty="0">
                <a:latin typeface="Consolas" panose="020B0609020204030204" pitchFamily="49" charset="0"/>
              </a:rPr>
              <a:t> = (Worker)object;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part which compares properties of Worker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36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22985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an approach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provide equivalence relationship because it does not ensure symmetry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2691497"/>
            <a:ext cx="8469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Person </a:t>
            </a:r>
            <a:r>
              <a:rPr lang="en-US" sz="1400" b="1" dirty="0" err="1">
                <a:latin typeface="Consolas" panose="020B0609020204030204" pitchFamily="49" charset="0"/>
              </a:rPr>
              <a:t>person</a:t>
            </a:r>
            <a:r>
              <a:rPr lang="en-US" sz="1400" b="1" dirty="0">
                <a:latin typeface="Consolas" panose="020B0609020204030204" pitchFamily="49" charset="0"/>
              </a:rPr>
              <a:t> = new Person(...);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Worker </a:t>
            </a:r>
            <a:r>
              <a:rPr lang="en-US" sz="1400" b="1" dirty="0" err="1">
                <a:latin typeface="Consolas" panose="020B0609020204030204" pitchFamily="49" charset="0"/>
              </a:rPr>
              <a:t>worker</a:t>
            </a:r>
            <a:r>
              <a:rPr lang="en-US" sz="1400" b="1" dirty="0">
                <a:latin typeface="Consolas" panose="020B0609020204030204" pitchFamily="49" charset="0"/>
              </a:rPr>
              <a:t> = new Worker(...);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personAgainstWorker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person.equals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(worker); // true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workerAgainstPerson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worker.equals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(person); // false</a:t>
            </a:r>
          </a:p>
        </p:txBody>
      </p:sp>
    </p:spTree>
    <p:extLst>
      <p:ext uri="{BB962C8B-B14F-4D97-AF65-F5344CB8AC3E}">
        <p14:creationId xmlns:p14="http://schemas.microsoft.com/office/powerpoint/2010/main" val="40926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0728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could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symmetry relationship by modifying equals() overridden in class Worker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2191504"/>
            <a:ext cx="8469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Worker extends Person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equals(Object object)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(!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(object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Person)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(!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(object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Worker)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return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super.equals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(object);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Worker </a:t>
            </a:r>
            <a:r>
              <a:rPr lang="en-US" sz="1400" b="1" dirty="0" err="1">
                <a:latin typeface="Consolas" panose="020B0609020204030204" pitchFamily="49" charset="0"/>
              </a:rPr>
              <a:t>worker</a:t>
            </a:r>
            <a:r>
              <a:rPr lang="en-US" sz="1400" b="1" dirty="0">
                <a:latin typeface="Consolas" panose="020B0609020204030204" pitchFamily="49" charset="0"/>
              </a:rPr>
              <a:t> = (Worker)object;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part which compares properties of Worker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43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2615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 for transitivity is still not met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973739"/>
            <a:ext cx="8469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Person </a:t>
            </a:r>
            <a:r>
              <a:rPr lang="en-US" sz="1400" b="1" dirty="0" err="1">
                <a:latin typeface="Consolas" panose="020B0609020204030204" pitchFamily="49" charset="0"/>
              </a:rPr>
              <a:t>person</a:t>
            </a:r>
            <a:r>
              <a:rPr lang="en-US" sz="1400" b="1" dirty="0">
                <a:latin typeface="Consolas" panose="020B0609020204030204" pitchFamily="49" charset="0"/>
              </a:rPr>
              <a:t> = new Person("John");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Worker worker1 = new Worker("John", 1000);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Worker worker2 = new Worker("John", 2000);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person.equals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(worker1);  // true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person.equals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(worker2);  // true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worker1.equals(worker2); // false --- the second property (salary) differs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//           it was not taken into account while comparing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//           worker against person</a:t>
            </a:r>
          </a:p>
        </p:txBody>
      </p:sp>
    </p:spTree>
    <p:extLst>
      <p:ext uri="{BB962C8B-B14F-4D97-AF65-F5344CB8AC3E}">
        <p14:creationId xmlns:p14="http://schemas.microsoft.com/office/powerpoint/2010/main" val="403446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01382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conservative – and very pragmatic solution could be exact comparing types of two instances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2119496"/>
            <a:ext cx="8469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equals(Object object)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this.getClass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!=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object.getClass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part which compares properties of Person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2615" y="508518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common approach which is by default supported by IDEs (e.g. Eclipse)</a:t>
            </a:r>
          </a:p>
        </p:txBody>
      </p:sp>
    </p:spTree>
    <p:extLst>
      <p:ext uri="{BB962C8B-B14F-4D97-AF65-F5344CB8AC3E}">
        <p14:creationId xmlns:p14="http://schemas.microsoft.com/office/powerpoint/2010/main" val="323998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2615" y="2492896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in case we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override equals() for class hierarchy of JPA entities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when we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inheritance to particular relational representation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2615" y="98072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 comparing types of two instances suffices in most cases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particular cases it may appear inadequate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2615" y="4398203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such cases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comparing instance types may not be so important as comparing primary key values</a:t>
            </a:r>
          </a:p>
        </p:txBody>
      </p:sp>
    </p:spTree>
    <p:extLst>
      <p:ext uri="{BB962C8B-B14F-4D97-AF65-F5344CB8AC3E}">
        <p14:creationId xmlns:p14="http://schemas.microsoft.com/office/powerpoint/2010/main" val="102269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Inheritance vs. 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2615" y="194993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software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either forget or may be not quite aware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inheritance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also be replaced with composite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2615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 is a very powerful feature enabling reuse of implementation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2615" y="336784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is an alternative to regular inheritance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allows us to avoid problems which arise because of inheritance constraints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0165" y="47971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usage is explicit and so requires writing more code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unlike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 which is a built-in feature</a:t>
            </a:r>
          </a:p>
        </p:txBody>
      </p:sp>
    </p:spTree>
    <p:extLst>
      <p:ext uri="{BB962C8B-B14F-4D97-AF65-F5344CB8AC3E}">
        <p14:creationId xmlns:p14="http://schemas.microsoft.com/office/powerpoint/2010/main" val="340388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Inheritance vs. 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2615" y="105273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skillful usage of composite and interfaces enables us to bypass the single-inheritance constraint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enforced by both Java as well as Microsoft .NET platforms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2482438"/>
            <a:ext cx="84690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interface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IWorker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BigDecimal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salary();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IParent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childrenCount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class Worker implements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IWorker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Person _person;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Worker(Person person) { _person = person; }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Parent implements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IParent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Person _person;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Parent(Person person) { _person = person;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76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Inheritance vs. 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1052736"/>
            <a:ext cx="8469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Person implements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IWorker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IParent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IWorker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_worker;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IParent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_parent;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Person()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_worker = new Worker(this);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_parent = new Parent(this);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BigDecimal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salary()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worker.salary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childrenCount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parent.childrenCount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81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Inheritance vs. 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2615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 is considered to be very attractive approach for reuse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2615" y="209394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inheritance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imposes single-inheritance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which may entail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undesirable restrictions on object features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2615" y="330879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Sometimes we want our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structure to better reflect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object may either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take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give up certain roles during its life-cycle</a:t>
            </a:r>
          </a:p>
          <a:p>
            <a:pPr>
              <a:lnSpc>
                <a:spcPct val="150000"/>
              </a:lnSpc>
            </a:pPr>
            <a:r>
              <a:rPr lang="en-US" altLang="ja-JP" sz="16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 assumes rigid connection between object and its features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2615" y="5036983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particular cases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of the features require allocation of additional resources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esp.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scarce ones such as file descriptors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(handles)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such cases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 initialization may be good choice</a:t>
            </a:r>
          </a:p>
        </p:txBody>
      </p:sp>
    </p:spTree>
    <p:extLst>
      <p:ext uri="{BB962C8B-B14F-4D97-AF65-F5344CB8AC3E}">
        <p14:creationId xmlns:p14="http://schemas.microsoft.com/office/powerpoint/2010/main" val="24177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What are design patterns?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86051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on multiple occasions and positively verified in practice solution schemes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frequently encountered problems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software design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2048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 apply to design of a component of an application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not a single class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3404" y="321297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 one-off solution to some specific problem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but constitutes 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 a software developer can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repeatably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apply to commonly met issues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6691" y="45811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be confused with application frameworks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(e.g. Java Collections Framework)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for particular software platforms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552808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 are more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– they abstract from technical details and peculiarities attributed to particular 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Inheritance vs. 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2615" y="113559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enumerated cases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may appear much better and more intuitive choice compared to inheritance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2615" y="25130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multi-inheritance is required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combined with interfaces is the only feasible option then</a:t>
            </a:r>
          </a:p>
        </p:txBody>
      </p:sp>
    </p:spTree>
    <p:extLst>
      <p:ext uri="{BB962C8B-B14F-4D97-AF65-F5344CB8AC3E}">
        <p14:creationId xmlns:p14="http://schemas.microsoft.com/office/powerpoint/2010/main" val="124588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2615" y="11967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often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another reference to the object does not suffice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we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create an object of the same properties as the existing one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2615" y="2598003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we want to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the object over the network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Obviously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infeasible to directly refer to an object hosted by the other node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(or actually JVM instance)</a:t>
            </a:r>
          </a:p>
        </p:txBody>
      </p:sp>
    </p:spTree>
    <p:extLst>
      <p:ext uri="{BB962C8B-B14F-4D97-AF65-F5344CB8AC3E}">
        <p14:creationId xmlns:p14="http://schemas.microsoft.com/office/powerpoint/2010/main" val="9659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9686" y="107287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the very beginning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supports object cloning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2319" y="2021939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protected method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properties of the original instance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2319" y="3380799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clone() implementation creates a shallow copy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 of the reference types (interfaces of classes) refer to the same objects as corresponding fields of original instance</a:t>
            </a:r>
          </a:p>
        </p:txBody>
      </p:sp>
    </p:spTree>
    <p:extLst>
      <p:ext uri="{BB962C8B-B14F-4D97-AF65-F5344CB8AC3E}">
        <p14:creationId xmlns:p14="http://schemas.microsoft.com/office/powerpoint/2010/main" val="162822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12319" y="120760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often – for instance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we want to transmit instance over the network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clone() implementation is not satisfactory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2319" y="281402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seems natural that in such cases we could override clone()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that it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adequate for the specific needs</a:t>
            </a:r>
          </a:p>
        </p:txBody>
      </p:sp>
    </p:spTree>
    <p:extLst>
      <p:ext uri="{BB962C8B-B14F-4D97-AF65-F5344CB8AC3E}">
        <p14:creationId xmlns:p14="http://schemas.microsoft.com/office/powerpoint/2010/main" val="199824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12319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clone() is a method delivered by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create a shallow copy of any reference type instance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4206" y="213285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feature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always seem to be particularly desirable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2319" y="28529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defines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Cloneable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marker interface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distinguish types which should support cloning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12319" y="40050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we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clone() on instance of type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marked with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Cloneable</a:t>
            </a:r>
            <a:r>
              <a:rPr lang="en-US" altLang="ja-JP" sz="16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exception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CloneNotSupportedException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raised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14206" y="5157192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CloneNotSupportedException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checked exception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 we need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handle it regardless whether the class has been marked with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Cloneable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187814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12319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Unnecessary handling checked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CloneNotSupportedException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not the only problem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case we decide to use clone()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14206" y="2204864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issue is the fact that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clone() method is protected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therefore we can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encounter the problem in case we want to implement deep copy of classes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defined in the same package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2319" y="3789040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overriding clone()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custom classes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does not make much sense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poses more difficulties than it solves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12319" y="53840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Obviously one could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bypass the discussed constraints with reflection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it will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negatively impact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1191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Copying (cloning)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12319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custom interface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ICloneable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uses default clone() implementation if applicable seems a better option</a:t>
            </a:r>
            <a:endParaRPr lang="en-US" altLang="ja-JP" sz="16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Immutable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12319" y="1157843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an instance immutable is one of the most important concept in object-oriented design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2319" y="267001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definition an immutable object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DISALLOW ANY CHANGES AFTER IT HAS BEEN INSTANTIATED</a:t>
            </a:r>
          </a:p>
        </p:txBody>
      </p:sp>
    </p:spTree>
    <p:extLst>
      <p:ext uri="{BB962C8B-B14F-4D97-AF65-F5344CB8AC3E}">
        <p14:creationId xmlns:p14="http://schemas.microsoft.com/office/powerpoint/2010/main" val="201186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Immutable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12319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object immutable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affects many aspects of its usage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esp. 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ones which are related to performance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9568" y="2348880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of all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do not need to validate changes made on immutable objects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always certain that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immutable instances remain consistent during entire life-cycle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12319" y="451996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addition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do not need to synchronize multiple threads accessing an immutable object</a:t>
            </a:r>
          </a:p>
        </p:txBody>
      </p:sp>
    </p:spTree>
    <p:extLst>
      <p:ext uri="{BB962C8B-B14F-4D97-AF65-F5344CB8AC3E}">
        <p14:creationId xmlns:p14="http://schemas.microsoft.com/office/powerpoint/2010/main" val="312362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Immutable instances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9568" y="1196752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while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a constructor which initializes the object we should always consider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properties of the given instance should remain unmodified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entire life-cycle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9568" y="3092767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enables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verification whether we do not modify the read-only property with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9568" y="4797152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Harnessing compiler to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 diagnosing some issues which could be detected during runtime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saves our time and improves robustness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4029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Why should we apply design patterns?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facilitate development of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effective, scalable and robust applications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06084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patterns 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and proven practices to be followed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27809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we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use particular patterns only if they are applicable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4812" y="350100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should not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redesign the software architecture only because we want to use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932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Gang of Four (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GoF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) design patterns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1994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Erich Gamma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Richard Helm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Ralph Johnson</a:t>
            </a:r>
            <a:r>
              <a:rPr lang="en-US" altLang="ja-JP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Vlissides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published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 covering 23 different design patterns illustrated by samples in Smalltalk and C++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453987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of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authors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four – the authors are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commonly referred as the Gang of Four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3606115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 titled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“Design Patterns: Elements of Reusable Object-Oriented Software”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considered as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 most influential books in the field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790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Gang of Four (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GoF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) design patterns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GoF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distinguished three different types of design patterns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1700808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Creational design patterns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responsible for instantiating objects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Creational design pattern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encapsulate creating objects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 that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responsible for creating objects is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flexible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way than directly by calling constructors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53404" y="3502565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Structural design patterns enable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new features</a:t>
            </a:r>
            <a:r>
              <a:rPr lang="en-US" altLang="ja-JP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founded on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standard object-oriented measures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as inheritance and interfaces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6800" y="45811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Behavioral design patterns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concentrated on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18947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Creational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25569"/>
              </p:ext>
            </p:extLst>
          </p:nvPr>
        </p:nvGraphicFramePr>
        <p:xfrm>
          <a:off x="251520" y="1141824"/>
          <a:ext cx="864096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Factory Method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instance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 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Factory</a:t>
                      </a:r>
                    </a:p>
                    <a:p>
                      <a:r>
                        <a:rPr lang="en-US" dirty="0"/>
                        <a:t>Template Method</a:t>
                      </a:r>
                    </a:p>
                    <a:p>
                      <a:r>
                        <a:rPr lang="en-US" dirty="0"/>
                        <a:t>Prototype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Abstract Factory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instance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Method</a:t>
                      </a:r>
                    </a:p>
                    <a:p>
                      <a:r>
                        <a:rPr lang="en-US" dirty="0"/>
                        <a:t>Prototype</a:t>
                      </a:r>
                    </a:p>
                    <a:p>
                      <a:r>
                        <a:rPr lang="en-US" dirty="0"/>
                        <a:t>Singleton</a:t>
                      </a:r>
                      <a:r>
                        <a:rPr lang="en-US" baseline="0" dirty="0"/>
                        <a:t> + Facade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Method</a:t>
                      </a:r>
                    </a:p>
                    <a:p>
                      <a:r>
                        <a:rPr lang="en-US" dirty="0"/>
                        <a:t>Prototype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Singleton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Singleton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 access to objects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Factory</a:t>
                      </a:r>
                    </a:p>
                    <a:p>
                      <a:r>
                        <a:rPr lang="en-US" dirty="0"/>
                        <a:t>Builder</a:t>
                      </a:r>
                    </a:p>
                    <a:p>
                      <a:r>
                        <a:rPr lang="en-US" dirty="0"/>
                        <a:t>Prototype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9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Creational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53091"/>
              </p:ext>
            </p:extLst>
          </p:nvPr>
        </p:nvGraphicFramePr>
        <p:xfrm>
          <a:off x="251520" y="1141824"/>
          <a:ext cx="86409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Builder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object –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builder object holds initialization</a:t>
                      </a:r>
                      <a:r>
                        <a:rPr lang="en-US" b="1" baseline="0" dirty="0">
                          <a:solidFill>
                            <a:srgbClr val="FFFF00"/>
                          </a:solidFill>
                        </a:rPr>
                        <a:t> parameters</a:t>
                      </a:r>
                    </a:p>
                    <a:p>
                      <a:r>
                        <a:rPr lang="en-US" baseline="0" dirty="0"/>
                        <a:t>Resolves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telescoping constructor anti-pattern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Factory</a:t>
                      </a:r>
                    </a:p>
                    <a:p>
                      <a:r>
                        <a:rPr lang="en-US" dirty="0"/>
                        <a:t>Composite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Prototype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</a:t>
                      </a:r>
                      <a:r>
                        <a:rPr lang="en-US" baseline="0" dirty="0"/>
                        <a:t> instance – prototypical instance is used for cloning objects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Decorator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51520" y="4581128"/>
            <a:ext cx="8640960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Telescoping constructor anti-pattern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increasing number of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combinations exponentially raises number of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5806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50538"/>
            <a:ext cx="4752528" cy="279285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991576"/>
            <a:ext cx="859882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 method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defines a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manner for creating objects regardless of their type</a:t>
            </a:r>
          </a:p>
        </p:txBody>
      </p:sp>
    </p:spTree>
    <p:extLst>
      <p:ext uri="{BB962C8B-B14F-4D97-AF65-F5344CB8AC3E}">
        <p14:creationId xmlns:p14="http://schemas.microsoft.com/office/powerpoint/2010/main" val="1222433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1052736"/>
            <a:ext cx="84690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interface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MsgDisplay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void show(String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And two different implementations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ConsoleDisplay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implements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MsgDisplay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show(String s)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DialogDisplay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implements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MsgDisplay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show(String s)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(null, s 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17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4005064"/>
            <a:ext cx="8469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latin typeface="Consolas" panose="020B0609020204030204" pitchFamily="49" charset="0"/>
              </a:rPr>
              <a:t>MsgDisplayFactory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MsgDisplay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DialogDisplay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in case we decide to use different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// implementation the required changes are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// limited only to definition of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//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method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92886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directly instantiating concrete implementation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1404" y="1484784"/>
            <a:ext cx="8498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MsgDisplay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msg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ConsoleDisplay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potentially may be used in multiple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// places in our code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// which implicates multiple changes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// if we decide to use some other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// implementation</a:t>
            </a:r>
            <a:endParaRPr lang="pl-PL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sz="1400" b="1" dirty="0" err="1">
                <a:latin typeface="Consolas" panose="020B0609020204030204" pitchFamily="49" charset="0"/>
              </a:rPr>
              <a:t>msg.show</a:t>
            </a:r>
            <a:r>
              <a:rPr lang="pl-PL" sz="1400" b="1" dirty="0">
                <a:latin typeface="Consolas" panose="020B0609020204030204" pitchFamily="49" charset="0"/>
              </a:rPr>
              <a:t>("Bad");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2613" y="344914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introduce a factory which encapsulates creating object</a:t>
            </a:r>
          </a:p>
        </p:txBody>
      </p:sp>
    </p:spTree>
    <p:extLst>
      <p:ext uri="{BB962C8B-B14F-4D97-AF65-F5344CB8AC3E}">
        <p14:creationId xmlns:p14="http://schemas.microsoft.com/office/powerpoint/2010/main" val="8329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2330296"/>
            <a:ext cx="8469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MsgDisplay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MsgDisplayFactory.getInstance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there is no need to modify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   // usage of encapsulating API</a:t>
            </a:r>
          </a:p>
          <a:p>
            <a:r>
              <a:rPr lang="en-US" sz="1400" b="1" dirty="0" err="1">
                <a:latin typeface="Consolas" panose="020B0609020204030204" pitchFamily="49" charset="0"/>
              </a:rPr>
              <a:t>msg.show</a:t>
            </a:r>
            <a:r>
              <a:rPr lang="en-US" sz="1400" b="1" dirty="0">
                <a:latin typeface="Consolas" panose="020B0609020204030204" pitchFamily="49" charset="0"/>
              </a:rPr>
              <a:t>("Good");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121689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Usages of our factory method will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remain intact</a:t>
            </a:r>
          </a:p>
        </p:txBody>
      </p:sp>
    </p:spTree>
    <p:extLst>
      <p:ext uri="{BB962C8B-B14F-4D97-AF65-F5344CB8AC3E}">
        <p14:creationId xmlns:p14="http://schemas.microsoft.com/office/powerpoint/2010/main" val="1636722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404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factory method may depend on passed parameters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a context provided during runtime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4362" y="2204864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piece of code requesting the object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client 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bother what type of object should be provided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it assumes a correct instance is provided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3404" y="379988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encapsulate entire complexity related with instantiating an object with a simple API</a:t>
            </a:r>
          </a:p>
        </p:txBody>
      </p:sp>
    </p:spTree>
    <p:extLst>
      <p:ext uri="{BB962C8B-B14F-4D97-AF65-F5344CB8AC3E}">
        <p14:creationId xmlns:p14="http://schemas.microsoft.com/office/powerpoint/2010/main" val="180047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Factory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1044600"/>
            <a:ext cx="84690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static Calendar </a:t>
            </a:r>
            <a:r>
              <a:rPr lang="en-US" sz="1400" b="1" dirty="0" err="1"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Calendar </a:t>
            </a:r>
            <a:r>
              <a:rPr lang="en-US" sz="1400" b="1" dirty="0" err="1">
                <a:latin typeface="Consolas" panose="020B0609020204030204" pitchFamily="49" charset="0"/>
              </a:rPr>
              <a:t>cal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createCalendar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TimeZone.getDefaultRef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Locale.getDefault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cal.sharedZone</a:t>
            </a:r>
            <a:r>
              <a:rPr lang="en-US" sz="1400" b="1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latin typeface="Consolas" panose="020B0609020204030204" pitchFamily="49" charset="0"/>
              </a:rPr>
              <a:t>cal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static Calendar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createCalendar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TimeZone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zone, Locale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aLocale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If the specified locale is a Thai locale, returns a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BuddhistCalendar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// instance.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if ("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".equals(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aLocale.getLanguage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()) &amp;&amp; ("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TH".equals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aLocale.getCountry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())))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return new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sun.util.BuddhistCalendar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(zone,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aLocale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else create the default calendar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return new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GregorianCalendar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(zone,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aLocale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);	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94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Common issues encountered in OO-based solutions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341632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development of solutions based on object oriented design one commonly encounters the following issues</a:t>
            </a:r>
          </a:p>
          <a:p>
            <a:pPr>
              <a:lnSpc>
                <a:spcPct val="150000"/>
              </a:lnSpc>
            </a:pPr>
            <a:endParaRPr lang="en-US" altLang="ja-JP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overriding equals() 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 and encapsulation based on inheritance </a:t>
            </a:r>
            <a:r>
              <a:rPr lang="en-US" altLang="ja-JP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and/or composite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polymorphism and composition – delegating implementation of interfaces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copying (or cloning) instances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instances immutable</a:t>
            </a:r>
          </a:p>
        </p:txBody>
      </p:sp>
    </p:spTree>
    <p:extLst>
      <p:ext uri="{BB962C8B-B14F-4D97-AF65-F5344CB8AC3E}">
        <p14:creationId xmlns:p14="http://schemas.microsoft.com/office/powerpoint/2010/main" val="2490002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Abstract Factory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404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Factory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 to Factory Method introducing an abstraction layer in factory creation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4362" y="2132856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single factory method encapsulating some sophisticated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depending on parameters and context developer may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different factory objects which behave different in the same context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364502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Factory enhances Factory Method based on standard inheritance and polymorphism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mechanisms provided by object-oriented platforms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9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Abstract Factory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836712"/>
            <a:ext cx="67627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28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Singleton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 design patterns focused on controlling number of instances of the class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206084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ensures that there is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instance of particular class (or interface implementation)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32238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 enables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 interface for getting this object or calling its features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7406" y="4326195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 can be also implemented as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with a private constructor and static methods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then using any kind of polymorphism is not feasible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Singleton object is then not created at all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private constructor disallows instantiating class object externally</a:t>
            </a:r>
          </a:p>
        </p:txBody>
      </p:sp>
    </p:spTree>
    <p:extLst>
      <p:ext uri="{BB962C8B-B14F-4D97-AF65-F5344CB8AC3E}">
        <p14:creationId xmlns:p14="http://schemas.microsoft.com/office/powerpoint/2010/main" val="1502210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Singleton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2483599"/>
            <a:ext cx="8469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ClassicSingleton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private static </a:t>
            </a:r>
            <a:r>
              <a:rPr lang="en-US" sz="1400" b="1" dirty="0" err="1">
                <a:latin typeface="Consolas" panose="020B0609020204030204" pitchFamily="49" charset="0"/>
              </a:rPr>
              <a:t>ClassicSingleton</a:t>
            </a:r>
            <a:r>
              <a:rPr lang="en-US" sz="1400" b="1" dirty="0">
                <a:latin typeface="Consolas" panose="020B0609020204030204" pitchFamily="49" charset="0"/>
              </a:rPr>
              <a:t> instance =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ClassicSingleton</a:t>
            </a:r>
            <a:r>
              <a:rPr lang="en-US" sz="1400" b="1" dirty="0">
                <a:latin typeface="Consolas" panose="020B0609020204030204" pitchFamily="49" charset="0"/>
              </a:rPr>
              <a:t>() {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private constructor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...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// instantiating object in external code is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// disallowed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static </a:t>
            </a:r>
            <a:r>
              <a:rPr lang="en-US" sz="1400" b="1" dirty="0" err="1">
                <a:latin typeface="Consolas" panose="020B0609020204030204" pitchFamily="49" charset="0"/>
              </a:rPr>
              <a:t>ClassicSingleton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if (instance == null) 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instance = new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ClassicSingleton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lazy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instantation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– not always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// needed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       // sometimes it is better to have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       // a read-only static field</a:t>
            </a:r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return instance;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2" y="866800"/>
            <a:ext cx="3861820" cy="83400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57406" y="191683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classical singleton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2281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Singleton – concurrency issues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7406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singleton implementation has a very serious drawback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68866" y="18448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does not prevent  parallel instantiation of singleton in concurrent threads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7179" y="3140968"/>
            <a:ext cx="8469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static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synchronized</a:t>
            </a:r>
            <a:r>
              <a:rPr lang="en-US" sz="1400" b="1" dirty="0">
                <a:latin typeface="Consolas" panose="020B0609020204030204" pitchFamily="49" charset="0"/>
              </a:rPr>
              <a:t> Singleton </a:t>
            </a:r>
            <a:r>
              <a:rPr lang="en-US" sz="1400" b="1" dirty="0" err="1"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if (</a:t>
            </a:r>
            <a:r>
              <a:rPr lang="en-US" sz="1400" b="1" dirty="0" err="1">
                <a:latin typeface="Consolas" panose="020B0609020204030204" pitchFamily="49" charset="0"/>
              </a:rPr>
              <a:t>obj</a:t>
            </a:r>
            <a:r>
              <a:rPr lang="en-US" sz="1400" b="1" dirty="0">
                <a:latin typeface="Consolas" panose="020B0609020204030204" pitchFamily="49" charset="0"/>
              </a:rPr>
              <a:t> == null)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obj</a:t>
            </a:r>
            <a:r>
              <a:rPr lang="en-US" sz="1400" b="1" dirty="0">
                <a:latin typeface="Consolas" panose="020B0609020204030204" pitchFamily="49" charset="0"/>
              </a:rPr>
              <a:t> = new Singleton();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latin typeface="Consolas" panose="020B0609020204030204" pitchFamily="49" charset="0"/>
              </a:rPr>
              <a:t>obj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563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Singleton – concurrency issues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1055" y="551723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we still need 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about synchronizing accessing singleton method in case they change the state of the object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3140968"/>
            <a:ext cx="8469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Singleton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 static final Singleton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obj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Singleton();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private Singleton() { ... } // private constructor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static Singleton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getInstance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69973" y="22048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this issue can be solved better and more consistently by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singleton on class loading and assigning to read-only static field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83671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that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is only required when object is instantiated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object is created synchronization is redundant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unnecessarily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slows down accessing singleton object</a:t>
            </a:r>
          </a:p>
        </p:txBody>
      </p:sp>
    </p:spTree>
    <p:extLst>
      <p:ext uri="{BB962C8B-B14F-4D97-AF65-F5344CB8AC3E}">
        <p14:creationId xmlns:p14="http://schemas.microsoft.com/office/powerpoint/2010/main" val="209276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Singleton – different class loaders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1055" y="357301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such cases we should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JNDI for accessing the singleton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1055" y="191838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Servlet containers may use different class loaders for different parts of application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implies that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instances of singleton may be created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a read-only static field is initialized by a class loader</a:t>
            </a:r>
          </a:p>
        </p:txBody>
      </p:sp>
    </p:spTree>
    <p:extLst>
      <p:ext uri="{BB962C8B-B14F-4D97-AF65-F5344CB8AC3E}">
        <p14:creationId xmlns:p14="http://schemas.microsoft.com/office/powerpoint/2010/main" val="1754707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Structural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4566"/>
              </p:ext>
            </p:extLst>
          </p:nvPr>
        </p:nvGraphicFramePr>
        <p:xfrm>
          <a:off x="251520" y="980728"/>
          <a:ext cx="864096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Adapter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Adapting API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Bridge</a:t>
                      </a:r>
                    </a:p>
                    <a:p>
                      <a:r>
                        <a:rPr lang="en-US" dirty="0"/>
                        <a:t>Decorator</a:t>
                      </a:r>
                    </a:p>
                    <a:p>
                      <a:r>
                        <a:rPr lang="en-US" dirty="0"/>
                        <a:t>Proxy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Composite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Composition/decomposition of more</a:t>
                      </a:r>
                      <a:r>
                        <a:rPr lang="en-US" baseline="0" dirty="0"/>
                        <a:t> complex objects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Decorator</a:t>
                      </a:r>
                    </a:p>
                    <a:p>
                      <a:r>
                        <a:rPr lang="en-US" dirty="0"/>
                        <a:t>Iterator</a:t>
                      </a:r>
                    </a:p>
                    <a:p>
                      <a:r>
                        <a:rPr lang="en-US" dirty="0"/>
                        <a:t>Visitor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Decorator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Facilitated</a:t>
                      </a:r>
                      <a:r>
                        <a:rPr lang="en-US" baseline="0" dirty="0"/>
                        <a:t> augmenting objects with some additional features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Adapter</a:t>
                      </a:r>
                    </a:p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Strategy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Façade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</a:t>
                      </a:r>
                      <a:r>
                        <a:rPr lang="en-US" baseline="0" dirty="0"/>
                        <a:t> accessing object features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Factory</a:t>
                      </a:r>
                    </a:p>
                    <a:p>
                      <a:r>
                        <a:rPr lang="en-US" dirty="0"/>
                        <a:t>Mediator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Flyweight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Sharing resources</a:t>
                      </a:r>
                      <a:r>
                        <a:rPr lang="en-US" baseline="0" dirty="0"/>
                        <a:t> – limiting memory requirements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Singleton</a:t>
                      </a:r>
                    </a:p>
                    <a:p>
                      <a:r>
                        <a:rPr lang="en-US" dirty="0"/>
                        <a:t>State</a:t>
                      </a:r>
                    </a:p>
                    <a:p>
                      <a:r>
                        <a:rPr lang="en-US" dirty="0"/>
                        <a:t>Strategy</a:t>
                      </a:r>
                    </a:p>
                    <a:p>
                      <a:r>
                        <a:rPr lang="en-US" dirty="0"/>
                        <a:t>Shareable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85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Structural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33389"/>
              </p:ext>
            </p:extLst>
          </p:nvPr>
        </p:nvGraphicFramePr>
        <p:xfrm>
          <a:off x="251520" y="980728"/>
          <a:ext cx="86409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Proxy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</a:t>
                      </a:r>
                      <a:r>
                        <a:rPr lang="en-US" baseline="0" dirty="0"/>
                        <a:t> access to the feature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Adapter</a:t>
                      </a:r>
                    </a:p>
                    <a:p>
                      <a:r>
                        <a:rPr lang="en-US" dirty="0"/>
                        <a:t>Decorator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Bridge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Decouples abstraction (abstract API) from implementation – encapsulated and adapted interface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Adapter</a:t>
                      </a:r>
                    </a:p>
                    <a:p>
                      <a:r>
                        <a:rPr lang="en-US" dirty="0"/>
                        <a:t>Abstract Factory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3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Flyweight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1055" y="3164775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Flyweight objects should be – most commonly – immutable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Changing object properties may affect other client objects which still assume the given object has old property values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1055" y="207169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Logically there are many referred object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but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of those objects are actually the same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they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the same properties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30916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Flyweight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another design pattern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aimed at controlling actual number of instances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4725144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enumeration types are specific implementation of Flyweight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instances are not created on-the-fly based on particular parameters but named</a:t>
            </a:r>
          </a:p>
        </p:txBody>
      </p:sp>
    </p:spTree>
    <p:extLst>
      <p:ext uri="{BB962C8B-B14F-4D97-AF65-F5344CB8AC3E}">
        <p14:creationId xmlns:p14="http://schemas.microsoft.com/office/powerpoint/2010/main" val="402813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Overriding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makes sense only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content (i.e. properties) of particular instances could be compared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2165955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universal classes to be reused on multiple occasions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should always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into account overriding equals()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3404" y="335854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shall consider overriding equals()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classes whose instances could be compared based on properties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if at particular moment such feature seems redundant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3404" y="4941168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Obviously it frequently happens that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 does not know whether given class could be reusable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for reuse could arise at maintenance stage</a:t>
            </a:r>
          </a:p>
        </p:txBody>
      </p:sp>
    </p:spTree>
    <p:extLst>
      <p:ext uri="{BB962C8B-B14F-4D97-AF65-F5344CB8AC3E}">
        <p14:creationId xmlns:p14="http://schemas.microsoft.com/office/powerpoint/2010/main" val="1638110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Flyweight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5111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2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Flyweight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final class Dimension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Dimension(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w,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h)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width = w;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height = h;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getWidth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 { return width;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getHeight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 { return height; }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String </a:t>
            </a:r>
            <a:r>
              <a:rPr lang="en-US" sz="1400" b="1" dirty="0" err="1">
                <a:latin typeface="Consolas" panose="020B0609020204030204" pitchFamily="49" charset="0"/>
              </a:rPr>
              <a:t>toString</a:t>
            </a:r>
            <a:r>
              <a:rPr lang="en-US" sz="1400" b="1" dirty="0">
                <a:latin typeface="Consolas" panose="020B0609020204030204" pitchFamily="49" charset="0"/>
              </a:rPr>
              <a:t>() { return width + "x" + height;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463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Flyweight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latin typeface="Consolas" panose="020B0609020204030204" pitchFamily="49" charset="0"/>
              </a:rPr>
              <a:t>BoxDimensionFactory</a:t>
            </a:r>
            <a:r>
              <a:rPr lang="en-US" sz="1300" b="1" dirty="0">
                <a:latin typeface="Consolas" panose="020B0609020204030204" pitchFamily="49" charset="0"/>
              </a:rPr>
              <a:t> {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// frequently occurring widths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[] widths = { 10, 20, 30, 40, 50, 60, 70 };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// shared (reusable) box sizes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 Dimension[] d = new Dimension[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widths.length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// factory singleton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static final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BoxDimensionFactory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bdf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static {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bdf</a:t>
            </a:r>
            <a:r>
              <a:rPr lang="en-US" sz="1300" b="1" dirty="0">
                <a:latin typeface="Consolas" panose="020B0609020204030204" pitchFamily="49" charset="0"/>
              </a:rPr>
              <a:t> = new </a:t>
            </a:r>
            <a:r>
              <a:rPr lang="en-US" sz="1300" b="1" dirty="0" err="1">
                <a:latin typeface="Consolas" panose="020B0609020204030204" pitchFamily="49" charset="0"/>
              </a:rPr>
              <a:t>BoxDimensionFactory</a:t>
            </a:r>
            <a:r>
              <a:rPr lang="en-US" sz="13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Dimension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makeDimension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w) {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for 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= 0;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&lt;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widths.length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(w == widths[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]) { // if w is one the frequently used widths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if (d[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] == null) {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d[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] = new Dimension(w, 2*w);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return d[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new Dimension(w, 2*w);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512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Composite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41822" y="90303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design pattern builds complex objects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that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objects and their parts can be submitted to the same type of operations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0" y="2004417"/>
            <a:ext cx="5139408" cy="329679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41822" y="552808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of Composite pattern implementation in Java platform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Swing Container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extends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Swing Component</a:t>
            </a:r>
          </a:p>
        </p:txBody>
      </p:sp>
    </p:spTree>
    <p:extLst>
      <p:ext uri="{BB962C8B-B14F-4D97-AF65-F5344CB8AC3E}">
        <p14:creationId xmlns:p14="http://schemas.microsoft.com/office/powerpoint/2010/main" val="3582600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Behavioral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04934"/>
              </p:ext>
            </p:extLst>
          </p:nvPr>
        </p:nvGraphicFramePr>
        <p:xfrm>
          <a:off x="251520" y="980728"/>
          <a:ext cx="864096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Separating</a:t>
                      </a:r>
                      <a:r>
                        <a:rPr lang="en-US" baseline="0" dirty="0"/>
                        <a:t> action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Memento</a:t>
                      </a:r>
                    </a:p>
                    <a:p>
                      <a:r>
                        <a:rPr lang="en-US" dirty="0"/>
                        <a:t>Prototype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Iterator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amongst objects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Factory</a:t>
                      </a:r>
                      <a:r>
                        <a:rPr lang="en-US" baseline="0" dirty="0"/>
                        <a:t> Method</a:t>
                      </a:r>
                    </a:p>
                    <a:p>
                      <a:r>
                        <a:rPr lang="en-US" baseline="0" dirty="0"/>
                        <a:t>Memento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Observer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between objects</a:t>
                      </a:r>
                    </a:p>
                    <a:p>
                      <a:r>
                        <a:rPr lang="en-US" dirty="0"/>
                        <a:t>Components decoupling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Mediator</a:t>
                      </a:r>
                    </a:p>
                    <a:p>
                      <a:r>
                        <a:rPr lang="en-US" dirty="0"/>
                        <a:t>Singleton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state changes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Flyweight</a:t>
                      </a:r>
                    </a:p>
                    <a:p>
                      <a:r>
                        <a:rPr lang="en-US" dirty="0"/>
                        <a:t>Singleton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Selecting algorithm </a:t>
                      </a:r>
                      <a:r>
                        <a:rPr lang="en-US" dirty="0" err="1"/>
                        <a:t>behaviour</a:t>
                      </a:r>
                      <a:r>
                        <a:rPr lang="en-US" baseline="0" dirty="0"/>
                        <a:t> during runtime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Flyweight</a:t>
                      </a:r>
                    </a:p>
                    <a:p>
                      <a:r>
                        <a:rPr lang="en-US" dirty="0"/>
                        <a:t>State</a:t>
                      </a:r>
                    </a:p>
                    <a:p>
                      <a:r>
                        <a:rPr lang="en-US" dirty="0"/>
                        <a:t>Template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640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Behavioral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84779"/>
              </p:ext>
            </p:extLst>
          </p:nvPr>
        </p:nvGraphicFramePr>
        <p:xfrm>
          <a:off x="251520" y="980728"/>
          <a:ext cx="864096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Template Method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skeleton of algorithm</a:t>
                      </a:r>
                    </a:p>
                    <a:p>
                      <a:r>
                        <a:rPr lang="en-US" dirty="0"/>
                        <a:t>Certain</a:t>
                      </a:r>
                      <a:r>
                        <a:rPr lang="en-US" baseline="0" dirty="0"/>
                        <a:t> algorithm steps can be refined in subclasses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Memento</a:t>
                      </a:r>
                    </a:p>
                    <a:p>
                      <a:r>
                        <a:rPr lang="en-US" dirty="0"/>
                        <a:t>Prototype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Chain</a:t>
                      </a:r>
                      <a:r>
                        <a:rPr lang="en-US" b="1" baseline="0" dirty="0"/>
                        <a:t>-of-Responsibility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  <a:r>
                        <a:rPr lang="en-US" baseline="0" dirty="0"/>
                        <a:t> of processing objects passing handling request – in case request is not supported it is forwarded to next processor in the chain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Mediator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Encapsulates communication mechanism between objects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Façade</a:t>
                      </a:r>
                    </a:p>
                    <a:p>
                      <a:r>
                        <a:rPr lang="en-US" dirty="0"/>
                        <a:t>Observer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229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Behavioral design patterns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8773"/>
              </p:ext>
            </p:extLst>
          </p:nvPr>
        </p:nvGraphicFramePr>
        <p:xfrm>
          <a:off x="251520" y="980728"/>
          <a:ext cx="86409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combined</a:t>
                      </a:r>
                      <a:r>
                        <a:rPr lang="en-US" baseline="0" dirty="0"/>
                        <a:t> with design patterns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</a:t>
                      </a:r>
                      <a:r>
                        <a:rPr lang="en-US" baseline="0" dirty="0"/>
                        <a:t> design patterns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Visitor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Separates processing algorithm</a:t>
                      </a:r>
                      <a:r>
                        <a:rPr lang="en-US" baseline="0" dirty="0"/>
                        <a:t> from the object it operates 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  <a:p>
                      <a:r>
                        <a:rPr lang="en-US" dirty="0"/>
                        <a:t>Visitor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Interpreter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</a:t>
                      </a:r>
                      <a:r>
                        <a:rPr lang="en-US" baseline="0" dirty="0"/>
                        <a:t> for building Abstract Syntax Tree for the given language</a:t>
                      </a:r>
                    </a:p>
                    <a:p>
                      <a:r>
                        <a:rPr lang="en-US" baseline="0" dirty="0"/>
                        <a:t>Based on idea that particular class should represent a terminal or non-terminal of a language grammar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Memento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restoring</a:t>
                      </a:r>
                      <a:r>
                        <a:rPr lang="en-US" baseline="0" dirty="0"/>
                        <a:t> object to its previous state – i.e. undo changes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  <a:p>
                      <a:r>
                        <a:rPr lang="en-US" dirty="0"/>
                        <a:t>Iterator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97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Observer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8300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Observer defines dependencies between objects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170080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Observer objects are notified each time when observed objects change their status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6"/>
            <a:ext cx="5173251" cy="33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62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Observer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8300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facilitates decoupling objects by enabling communication between unbound objects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8300" y="214737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delivers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Observer and Observable class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these types are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rarely used because object to be observed must extend Observable class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is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inconvenient and imposes unnecessary constraints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414908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Observer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pattern implementations are called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simply listeners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ActionListener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ListSelectionListener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881458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72763" y="113559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Visitor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defines operations to be run on objects – either simple or composite ones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238123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Separating operations from visited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enables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introducing new features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operations 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modifying the objects to be processed</a:t>
            </a:r>
          </a:p>
        </p:txBody>
      </p:sp>
    </p:spTree>
    <p:extLst>
      <p:ext uri="{BB962C8B-B14F-4D97-AF65-F5344CB8AC3E}">
        <p14:creationId xmlns:p14="http://schemas.microsoft.com/office/powerpoint/2010/main" val="309217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Inexperienced Java developers often implement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by defining some specific type of argument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e.g. Vehicle or Car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43940" y="401591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such cases annotation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@Override becomes handy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will verify whether our implementation actually overrides equals()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delivered by the super classes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2278429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is based on overloading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not overriding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unusable in case elements of collections are compared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objects are converted to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6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04900"/>
            <a:ext cx="7003969" cy="46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94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interface Visitor {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HasHeadAche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p);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HasStomachAche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p);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HasPainInLeg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p);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Treatment implements Visitor {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HasHeadAche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("Takes aspirin");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HasStomachAche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("Takes activated carbon");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HasPainInLeg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("Has orthopedic cast put on broken leg");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038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DischargeFromHospital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implements Visitor {</a:t>
            </a:r>
          </a:p>
          <a:p>
            <a:endParaRPr lang="en-US" sz="13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HasHeadAche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("May leave hospital");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HasStomachAche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("May leave hospital, but must be on a strict diet");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void visit(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HasPainInLeg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p) {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("Must be transported home");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286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Patient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abstract void accept(Visitor v);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HasHeadAche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extends Patient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accept(Visitor v)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v.visit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(this);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HasStomachAche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extends Patient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accept(Visitor v)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v.visit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(this);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HasPainInLeg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extends Patient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void accept(Visitor v)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v.visit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(this);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807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Visitor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public static void main(String[] </a:t>
            </a:r>
            <a:r>
              <a:rPr lang="en-US" sz="1300" b="1" dirty="0" err="1">
                <a:latin typeface="Consolas" panose="020B0609020204030204" pitchFamily="49" charset="0"/>
              </a:rPr>
              <a:t>args</a:t>
            </a:r>
            <a:r>
              <a:rPr lang="en-US" sz="1300" b="1" dirty="0">
                <a:latin typeface="Consolas" panose="020B0609020204030204" pitchFamily="49" charset="0"/>
              </a:rPr>
              <a:t>) {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List&lt;Patient&gt; patients = new </a:t>
            </a:r>
            <a:r>
              <a:rPr lang="en-US" sz="1300" b="1" dirty="0" err="1">
                <a:latin typeface="Consolas" panose="020B0609020204030204" pitchFamily="49" charset="0"/>
              </a:rPr>
              <a:t>ArrayList</a:t>
            </a:r>
            <a:r>
              <a:rPr lang="en-US" sz="1300" b="1" dirty="0">
                <a:latin typeface="Consolas" panose="020B0609020204030204" pitchFamily="49" charset="0"/>
              </a:rPr>
              <a:t>&lt;Patient&gt;();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patients.add</a:t>
            </a:r>
            <a:r>
              <a:rPr lang="en-US" sz="1300" b="1" dirty="0">
                <a:latin typeface="Consolas" panose="020B0609020204030204" pitchFamily="49" charset="0"/>
              </a:rPr>
              <a:t>(new </a:t>
            </a:r>
            <a:r>
              <a:rPr lang="en-US" sz="1300" b="1" dirty="0" err="1">
                <a:latin typeface="Consolas" panose="020B0609020204030204" pitchFamily="49" charset="0"/>
              </a:rPr>
              <a:t>HasHeadAche</a:t>
            </a:r>
            <a:r>
              <a:rPr lang="en-US" sz="1300" b="1" dirty="0">
                <a:latin typeface="Consolas" panose="020B0609020204030204" pitchFamily="49" charset="0"/>
              </a:rPr>
              <a:t>("John Smith"));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patients.add</a:t>
            </a:r>
            <a:r>
              <a:rPr lang="en-US" sz="1300" b="1" dirty="0">
                <a:latin typeface="Consolas" panose="020B0609020204030204" pitchFamily="49" charset="0"/>
              </a:rPr>
              <a:t>(new </a:t>
            </a:r>
            <a:r>
              <a:rPr lang="en-US" sz="1300" b="1" dirty="0" err="1">
                <a:latin typeface="Consolas" panose="020B0609020204030204" pitchFamily="49" charset="0"/>
              </a:rPr>
              <a:t>HasStomachAche</a:t>
            </a:r>
            <a:r>
              <a:rPr lang="en-US" sz="1300" b="1" dirty="0">
                <a:latin typeface="Consolas" panose="020B0609020204030204" pitchFamily="49" charset="0"/>
              </a:rPr>
              <a:t>("Steve Blake"));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patients.add</a:t>
            </a:r>
            <a:r>
              <a:rPr lang="en-US" sz="1300" b="1" dirty="0">
                <a:latin typeface="Consolas" panose="020B0609020204030204" pitchFamily="49" charset="0"/>
              </a:rPr>
              <a:t>(new </a:t>
            </a:r>
            <a:r>
              <a:rPr lang="en-US" sz="1300" b="1" dirty="0" err="1">
                <a:latin typeface="Consolas" panose="020B0609020204030204" pitchFamily="49" charset="0"/>
              </a:rPr>
              <a:t>HasPainInLeg</a:t>
            </a:r>
            <a:r>
              <a:rPr lang="en-US" sz="1300" b="1" dirty="0">
                <a:latin typeface="Consolas" panose="020B0609020204030204" pitchFamily="49" charset="0"/>
              </a:rPr>
              <a:t>("Jack Strong"));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Visitor v1 = new Treatment();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for (Patient p : patients)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p.accept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(v1);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Visitor v2 = new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DischargeFromHospital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for (Patient p : patients) {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p.accept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(v2);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155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Command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8300" y="9915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pattern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encapsulates operation in a class implementing particular interface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2021939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pattern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decouples logic of the operation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they are called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98725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4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Command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6112336" cy="2952328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58300" y="91956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implementation usually entails providing single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usually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parameterless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execute()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1988840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parameters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call context – are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provided externally at runtime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– most commonly – 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 as </a:t>
            </a:r>
            <a:r>
              <a:rPr lang="en-US" altLang="ja-JP" sz="1600" b="1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fields/properties of the command object</a:t>
            </a:r>
          </a:p>
        </p:txBody>
      </p:sp>
    </p:spTree>
    <p:extLst>
      <p:ext uri="{BB962C8B-B14F-4D97-AF65-F5344CB8AC3E}">
        <p14:creationId xmlns:p14="http://schemas.microsoft.com/office/powerpoint/2010/main" val="21681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we could enumerate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of rules for defining equals()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1805915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true in case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parameter refers to the current instance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(this) – i.e.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== object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37253" y="307980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parameter value is null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equals() method should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always return false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37253" y="4365104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raise any exception unless comparing two objects should never occur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then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UnsupportedOperationException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raised</a:t>
            </a:r>
          </a:p>
        </p:txBody>
      </p:sp>
    </p:spTree>
    <p:extLst>
      <p:ext uri="{BB962C8B-B14F-4D97-AF65-F5344CB8AC3E}">
        <p14:creationId xmlns:p14="http://schemas.microsoft.com/office/powerpoint/2010/main" val="21484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37253" y="9807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frequently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dilemma how to compare instances of classes along the inheritance classes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e.g. instance of class Person against instance of Worker extending Person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37253" y="267001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Comparing instance of Person class against instance of Worker class which extends Person is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often not that trivial as it could seem at first glance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37253" y="4365104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should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enforce equivalence relationship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implies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symmetry – i.e.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x.equals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(y) ==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y.equals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transitivity – i.e.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x.equals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(y) &amp;&amp;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y.equals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(z) </a:t>
            </a:r>
            <a:r>
              <a:rPr lang="en-US" altLang="ja-JP" sz="1600" b="1" dirty="0">
                <a:solidFill>
                  <a:srgbClr val="FFFF00"/>
                </a:solidFill>
                <a:latin typeface="Calibri"/>
                <a:ea typeface="Verdana" panose="020B0604030504040204" pitchFamily="34" charset="0"/>
                <a:cs typeface="Calibri"/>
              </a:rPr>
              <a:t>→ 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x.equals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344774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Overriding equals()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2615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Inexperienced developers check whether parameter value is instance of the given class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instanceof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2123559"/>
            <a:ext cx="84690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equals(Object object)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if (!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(object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Person)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Person </a:t>
            </a:r>
            <a:r>
              <a:rPr lang="en-US" sz="1400" b="1" dirty="0" err="1">
                <a:latin typeface="Consolas" panose="020B0609020204030204" pitchFamily="49" charset="0"/>
              </a:rPr>
              <a:t>person</a:t>
            </a:r>
            <a:r>
              <a:rPr lang="en-US" sz="1400" b="1" dirty="0">
                <a:latin typeface="Consolas" panose="020B0609020204030204" pitchFamily="49" charset="0"/>
              </a:rPr>
              <a:t> = (Person)person;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// part which compares properties of Person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6725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4682</Words>
  <Application>Microsoft Office PowerPoint</Application>
  <PresentationFormat>Pokaz na ekranie (4:3)</PresentationFormat>
  <Paragraphs>732</Paragraphs>
  <Slides>66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Verdana</vt:lpstr>
      <vt:lpstr>Wingdings</vt:lpstr>
      <vt:lpstr>Motyw pakietu Office</vt:lpstr>
      <vt:lpstr>Design Patterns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1591</cp:revision>
  <dcterms:created xsi:type="dcterms:W3CDTF">2014-11-19T15:38:20Z</dcterms:created>
  <dcterms:modified xsi:type="dcterms:W3CDTF">2019-02-01T07:45:33Z</dcterms:modified>
</cp:coreProperties>
</file>