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463" r:id="rId4"/>
    <p:sldId id="524" r:id="rId5"/>
    <p:sldId id="498" r:id="rId6"/>
    <p:sldId id="525" r:id="rId7"/>
    <p:sldId id="526" r:id="rId8"/>
    <p:sldId id="499" r:id="rId9"/>
    <p:sldId id="527" r:id="rId10"/>
    <p:sldId id="528" r:id="rId11"/>
    <p:sldId id="500" r:id="rId12"/>
    <p:sldId id="529" r:id="rId13"/>
    <p:sldId id="530" r:id="rId14"/>
    <p:sldId id="502" r:id="rId15"/>
    <p:sldId id="531" r:id="rId16"/>
    <p:sldId id="501" r:id="rId17"/>
    <p:sldId id="503" r:id="rId18"/>
    <p:sldId id="532" r:id="rId19"/>
    <p:sldId id="533" r:id="rId20"/>
    <p:sldId id="534" r:id="rId21"/>
    <p:sldId id="535" r:id="rId22"/>
    <p:sldId id="536" r:id="rId23"/>
    <p:sldId id="537" r:id="rId24"/>
    <p:sldId id="538" r:id="rId25"/>
    <p:sldId id="539" r:id="rId26"/>
    <p:sldId id="504" r:id="rId27"/>
    <p:sldId id="541" r:id="rId28"/>
    <p:sldId id="540" r:id="rId29"/>
    <p:sldId id="506" r:id="rId30"/>
    <p:sldId id="542" r:id="rId31"/>
    <p:sldId id="543" r:id="rId32"/>
    <p:sldId id="544" r:id="rId33"/>
    <p:sldId id="545" r:id="rId34"/>
    <p:sldId id="546" r:id="rId35"/>
    <p:sldId id="547" r:id="rId36"/>
    <p:sldId id="549" r:id="rId37"/>
    <p:sldId id="548" r:id="rId3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2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6E948-4134-4B58-A818-B990AC9E83F2}" type="datetimeFigureOut">
              <a:rPr lang="pl-PL" smtClean="0"/>
              <a:t>02.02.2018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3FFC9-5507-4B32-BF04-DE80748B01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096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3FFC9-5507-4B32-BF04-DE80748B01D9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7001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3FFC9-5507-4B32-BF04-DE80748B01D9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700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C83E-7509-4818-A473-80C4C09927FC}" type="datetime1">
              <a:rPr lang="pl-PL" smtClean="0"/>
              <a:t>02.02.2018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B11A-9DFB-49F9-B013-B61F1B541E6F}" type="datetime1">
              <a:rPr lang="pl-PL" smtClean="0"/>
              <a:t>02.02.2018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53E0-1B02-4B27-A53A-A460501099DD}" type="datetime1">
              <a:rPr lang="pl-PL" smtClean="0"/>
              <a:t>02.02.2018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8F41-37B5-478F-B206-A38BD029D8E6}" type="datetime1">
              <a:rPr lang="pl-PL" smtClean="0"/>
              <a:t>02.02.2018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CC3-16FC-42D7-8A06-04A635753280}" type="datetime1">
              <a:rPr lang="pl-PL" smtClean="0"/>
              <a:t>02.02.2018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C0DC-0EAE-4799-8AA2-D5ADC6126D1F}" type="datetime1">
              <a:rPr lang="pl-PL" smtClean="0"/>
              <a:t>02.02.2018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AB44-96D8-42EB-AB43-64882FE088E2}" type="datetime1">
              <a:rPr lang="pl-PL" smtClean="0"/>
              <a:t>02.02.2018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7C0D-BA15-46CF-84F4-57B5A54781F5}" type="datetime1">
              <a:rPr lang="pl-PL" smtClean="0"/>
              <a:t>02.02.2018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C335-8333-4867-A92A-2278DB0A5F95}" type="datetime1">
              <a:rPr lang="pl-PL" smtClean="0"/>
              <a:t>02.02.2018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98E3-AB72-4301-A8B0-CE916D212B90}" type="datetime1">
              <a:rPr lang="pl-PL" smtClean="0"/>
              <a:t>02.02.2018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2BD6-E531-453B-BBCA-9F501AFBB753}" type="datetime1">
              <a:rPr lang="pl-PL" smtClean="0"/>
              <a:t>02.02.2018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E089A-9863-4A9D-830A-59B206CD6F05}" type="datetime1">
              <a:rPr lang="pl-PL" smtClean="0"/>
              <a:t>02.02.2018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3068960"/>
            <a:ext cx="7772400" cy="72008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Internationalization (i18n)</a:t>
            </a:r>
            <a:endParaRPr lang="pl-PL" sz="27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Default locale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980728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developer can also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instantiate a locale-sensitive class configured for the given locale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58300" y="1844824"/>
            <a:ext cx="84690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p</a:t>
            </a:r>
            <a:r>
              <a:rPr lang="en-US" sz="1400" b="1" dirty="0" smtClean="0">
                <a:latin typeface="Consolas" panose="020B0609020204030204" pitchFamily="49" charset="0"/>
              </a:rPr>
              <a:t>ublic final </a:t>
            </a:r>
            <a:r>
              <a:rPr lang="en-US" sz="1400" b="1" dirty="0">
                <a:latin typeface="Consolas" panose="020B0609020204030204" pitchFamily="49" charset="0"/>
              </a:rPr>
              <a:t>class </a:t>
            </a:r>
            <a:r>
              <a:rPr lang="en-US" sz="1400" b="1" dirty="0" smtClean="0">
                <a:latin typeface="Consolas" panose="020B0609020204030204" pitchFamily="49" charset="0"/>
              </a:rPr>
              <a:t>Demo </a:t>
            </a:r>
            <a:r>
              <a:rPr lang="en-US" sz="1400" b="1" dirty="0">
                <a:latin typeface="Consolas" panose="020B0609020204030204" pitchFamily="49" charset="0"/>
              </a:rPr>
              <a:t>{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    public </a:t>
            </a:r>
            <a:r>
              <a:rPr lang="en-US" sz="1400" b="1" dirty="0">
                <a:latin typeface="Consolas" panose="020B0609020204030204" pitchFamily="49" charset="0"/>
              </a:rPr>
              <a:t>static void main(String[] </a:t>
            </a:r>
            <a:r>
              <a:rPr lang="en-US" sz="1400" b="1" dirty="0" err="1">
                <a:latin typeface="Consolas" panose="020B0609020204030204" pitchFamily="49" charset="0"/>
              </a:rPr>
              <a:t>args</a:t>
            </a:r>
            <a:r>
              <a:rPr lang="en-US" sz="1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latin typeface="Consolas" panose="020B0609020204030204" pitchFamily="49" charset="0"/>
              </a:rPr>
              <a:t>    </a:t>
            </a:r>
            <a:r>
              <a:rPr lang="en-US" sz="1400" b="1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latin typeface="Consolas" panose="020B0609020204030204" pitchFamily="49" charset="0"/>
              </a:rPr>
              <a:t>("</a:t>
            </a:r>
            <a:r>
              <a:rPr lang="en-US" sz="1400" b="1" dirty="0" smtClean="0">
                <a:latin typeface="Consolas" panose="020B0609020204030204" pitchFamily="49" charset="0"/>
              </a:rPr>
              <a:t>Default locale: </a:t>
            </a:r>
            <a:r>
              <a:rPr lang="en-US" sz="1400" b="1" dirty="0">
                <a:latin typeface="Consolas" panose="020B0609020204030204" pitchFamily="49" charset="0"/>
              </a:rPr>
              <a:t>" + </a:t>
            </a:r>
            <a:r>
              <a:rPr lang="en-US" sz="1400" b="1" dirty="0" err="1">
                <a:latin typeface="Consolas" panose="020B0609020204030204" pitchFamily="49" charset="0"/>
              </a:rPr>
              <a:t>Locale.getDefault</a:t>
            </a:r>
            <a:r>
              <a:rPr lang="en-US" sz="1400" b="1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latin typeface="Consolas" panose="020B0609020204030204" pitchFamily="49" charset="0"/>
              </a:rPr>
              <a:t>    </a:t>
            </a:r>
            <a:r>
              <a:rPr lang="en-US" sz="1400" b="1" dirty="0" err="1" smtClean="0">
                <a:latin typeface="Consolas" panose="020B0609020204030204" pitchFamily="49" charset="0"/>
              </a:rPr>
              <a:t>DateFormat</a:t>
            </a:r>
            <a:r>
              <a:rPr 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df</a:t>
            </a:r>
            <a:r>
              <a:rPr lang="en-US" sz="1400" b="1" dirty="0"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latin typeface="Consolas" panose="020B0609020204030204" pitchFamily="49" charset="0"/>
              </a:rPr>
              <a:t>DateFormat.getDateInstance</a:t>
            </a:r>
            <a:r>
              <a:rPr lang="en-US" sz="1400" b="1" dirty="0"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latin typeface="Consolas" panose="020B0609020204030204" pitchFamily="49" charset="0"/>
              </a:rPr>
              <a:t>DateFormat.LONG</a:t>
            </a:r>
            <a:r>
              <a:rPr lang="en-US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latin typeface="Consolas" panose="020B0609020204030204" pitchFamily="49" charset="0"/>
              </a:rPr>
              <a:t>    </a:t>
            </a:r>
            <a:r>
              <a:rPr lang="en-US" sz="1400" b="1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1400" b="1" dirty="0" smtClean="0"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latin typeface="Consolas" panose="020B0609020204030204" pitchFamily="49" charset="0"/>
              </a:rPr>
              <a:t>df.format</a:t>
            </a:r>
            <a:r>
              <a:rPr lang="en-US" sz="1400" b="1" dirty="0" smtClean="0">
                <a:latin typeface="Consolas" panose="020B0609020204030204" pitchFamily="49" charset="0"/>
              </a:rPr>
              <a:t>(new </a:t>
            </a:r>
            <a:r>
              <a:rPr lang="en-US" sz="1400" b="1" dirty="0">
                <a:latin typeface="Consolas" panose="020B0609020204030204" pitchFamily="49" charset="0"/>
              </a:rPr>
              <a:t>Date()));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latin typeface="Consolas" panose="020B0609020204030204" pitchFamily="49" charset="0"/>
              </a:rPr>
              <a:t>    double </a:t>
            </a:r>
            <a:r>
              <a:rPr lang="en-US" sz="1400" b="1" dirty="0" err="1">
                <a:latin typeface="Consolas" panose="020B0609020204030204" pitchFamily="49" charset="0"/>
              </a:rPr>
              <a:t>num</a:t>
            </a:r>
            <a:r>
              <a:rPr lang="en-US" sz="1400" b="1" dirty="0">
                <a:latin typeface="Consolas" panose="020B0609020204030204" pitchFamily="49" charset="0"/>
              </a:rPr>
              <a:t> = 123.4;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latin typeface="Consolas" panose="020B0609020204030204" pitchFamily="49" charset="0"/>
              </a:rPr>
              <a:t>    </a:t>
            </a:r>
            <a:r>
              <a:rPr lang="en-US" sz="1400" b="1" dirty="0" err="1" smtClean="0">
                <a:latin typeface="Consolas" panose="020B0609020204030204" pitchFamily="49" charset="0"/>
              </a:rPr>
              <a:t>NumberFormat</a:t>
            </a:r>
            <a:r>
              <a:rPr 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nf</a:t>
            </a:r>
            <a:r>
              <a:rPr lang="en-US" sz="1400" b="1" dirty="0"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latin typeface="Consolas" panose="020B0609020204030204" pitchFamily="49" charset="0"/>
              </a:rPr>
              <a:t>NumberFormat.getInstance</a:t>
            </a:r>
            <a:r>
              <a:rPr lang="en-US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latin typeface="Consolas" panose="020B0609020204030204" pitchFamily="49" charset="0"/>
              </a:rPr>
              <a:t>    </a:t>
            </a:r>
            <a:r>
              <a:rPr lang="en-US" sz="1400" b="1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1400" b="1" dirty="0" smtClean="0">
                <a:latin typeface="Consolas" panose="020B0609020204030204" pitchFamily="49" charset="0"/>
              </a:rPr>
              <a:t>("Number </a:t>
            </a:r>
            <a:r>
              <a:rPr lang="en-US" sz="1400" b="1" dirty="0">
                <a:latin typeface="Consolas" panose="020B0609020204030204" pitchFamily="49" charset="0"/>
              </a:rPr>
              <a:t>" + </a:t>
            </a:r>
            <a:r>
              <a:rPr lang="en-US" sz="1400" b="1" dirty="0" err="1">
                <a:latin typeface="Consolas" panose="020B0609020204030204" pitchFamily="49" charset="0"/>
              </a:rPr>
              <a:t>num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</a:rPr>
              <a:t>+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</a:rPr>
              <a:t>           " formatted for default locale: </a:t>
            </a:r>
            <a:r>
              <a:rPr lang="en-US" sz="1400" b="1" dirty="0">
                <a:latin typeface="Consolas" panose="020B0609020204030204" pitchFamily="49" charset="0"/>
              </a:rPr>
              <a:t>" + </a:t>
            </a:r>
            <a:r>
              <a:rPr lang="en-US" sz="1400" b="1" dirty="0" err="1">
                <a:latin typeface="Consolas" panose="020B0609020204030204" pitchFamily="49" charset="0"/>
              </a:rPr>
              <a:t>nf.format</a:t>
            </a:r>
            <a:r>
              <a:rPr lang="en-US" sz="1400" b="1" dirty="0"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latin typeface="Consolas" panose="020B0609020204030204" pitchFamily="49" charset="0"/>
              </a:rPr>
              <a:t>num</a:t>
            </a:r>
            <a:r>
              <a:rPr lang="en-US" sz="1400" b="1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latin typeface="Consolas" panose="020B0609020204030204" pitchFamily="49" charset="0"/>
              </a:rPr>
              <a:t>    </a:t>
            </a:r>
            <a:r>
              <a:rPr lang="en-US" sz="1400" b="1" dirty="0" err="1" smtClean="0">
                <a:latin typeface="Consolas" panose="020B0609020204030204" pitchFamily="49" charset="0"/>
              </a:rPr>
              <a:t>nf</a:t>
            </a:r>
            <a:r>
              <a:rPr 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=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NumberFormat.getInstance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(new Locale("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en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"));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latin typeface="Consolas" panose="020B0609020204030204" pitchFamily="49" charset="0"/>
              </a:rPr>
              <a:t>    </a:t>
            </a:r>
            <a:r>
              <a:rPr lang="en-US" sz="1400" b="1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1400" b="1" dirty="0" smtClean="0">
                <a:latin typeface="Consolas" panose="020B0609020204030204" pitchFamily="49" charset="0"/>
              </a:rPr>
              <a:t>("Number </a:t>
            </a:r>
            <a:r>
              <a:rPr lang="en-US" sz="1400" b="1" dirty="0">
                <a:latin typeface="Consolas" panose="020B0609020204030204" pitchFamily="49" charset="0"/>
              </a:rPr>
              <a:t>" + </a:t>
            </a:r>
            <a:r>
              <a:rPr lang="en-US" sz="1400" b="1" dirty="0" err="1">
                <a:latin typeface="Consolas" panose="020B0609020204030204" pitchFamily="49" charset="0"/>
              </a:rPr>
              <a:t>num</a:t>
            </a:r>
            <a:r>
              <a:rPr lang="en-US" sz="1400" b="1" dirty="0">
                <a:latin typeface="Consolas" panose="020B0609020204030204" pitchFamily="49" charset="0"/>
              </a:rPr>
              <a:t> +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</a:t>
            </a:r>
            <a:r>
              <a:rPr lang="en-US" sz="1400" b="1" dirty="0" smtClean="0">
                <a:latin typeface="Consolas" panose="020B0609020204030204" pitchFamily="49" charset="0"/>
              </a:rPr>
              <a:t>" formatter for English locale: </a:t>
            </a:r>
            <a:r>
              <a:rPr lang="en-US" sz="1400" b="1" dirty="0">
                <a:latin typeface="Consolas" panose="020B0609020204030204" pitchFamily="49" charset="0"/>
              </a:rPr>
              <a:t>" + </a:t>
            </a:r>
            <a:r>
              <a:rPr lang="en-US" sz="1400" b="1" dirty="0" err="1">
                <a:latin typeface="Consolas" panose="020B0609020204030204" pitchFamily="49" charset="0"/>
              </a:rPr>
              <a:t>nf.format</a:t>
            </a:r>
            <a:r>
              <a:rPr lang="en-US" sz="1400" b="1" dirty="0"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latin typeface="Consolas" panose="020B0609020204030204" pitchFamily="49" charset="0"/>
              </a:rPr>
              <a:t>num</a:t>
            </a:r>
            <a:r>
              <a:rPr lang="en-US" sz="1400" b="1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}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  <a:endParaRPr lang="en-US" sz="1400" b="1" dirty="0" smtClean="0">
              <a:latin typeface="Consolas" panose="020B0609020204030204" pitchFamily="49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233724" y="5152463"/>
            <a:ext cx="5616624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Default locale</a:t>
            </a:r>
            <a:r>
              <a:rPr lang="pl-PL" sz="1400" b="1" dirty="0" smtClean="0">
                <a:latin typeface="Consolas" panose="020B0609020204030204" pitchFamily="49" charset="0"/>
              </a:rPr>
              <a:t>: </a:t>
            </a:r>
            <a:r>
              <a:rPr lang="pl-PL" sz="1400" b="1" dirty="0" err="1">
                <a:latin typeface="Consolas" panose="020B0609020204030204" pitchFamily="49" charset="0"/>
              </a:rPr>
              <a:t>pl_PL</a:t>
            </a:r>
            <a:endParaRPr lang="pl-PL" sz="1400" b="1" dirty="0">
              <a:latin typeface="Consolas" panose="020B0609020204030204" pitchFamily="49" charset="0"/>
            </a:endParaRPr>
          </a:p>
          <a:p>
            <a:r>
              <a:rPr lang="pl-PL" sz="1400" b="1" dirty="0">
                <a:latin typeface="Consolas" panose="020B0609020204030204" pitchFamily="49" charset="0"/>
              </a:rPr>
              <a:t>12 lipiec </a:t>
            </a:r>
            <a:r>
              <a:rPr lang="pl-PL" sz="1400" b="1" dirty="0" smtClean="0">
                <a:latin typeface="Consolas" panose="020B0609020204030204" pitchFamily="49" charset="0"/>
              </a:rPr>
              <a:t>20</a:t>
            </a:r>
            <a:r>
              <a:rPr lang="en-US" sz="1400" b="1" dirty="0" smtClean="0">
                <a:latin typeface="Consolas" panose="020B0609020204030204" pitchFamily="49" charset="0"/>
              </a:rPr>
              <a:t>17</a:t>
            </a:r>
            <a:endParaRPr lang="pl-PL" sz="1400" b="1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Number</a:t>
            </a:r>
            <a:r>
              <a:rPr lang="pl-PL" sz="1400" b="1" dirty="0" smtClean="0">
                <a:latin typeface="Consolas" panose="020B0609020204030204" pitchFamily="49" charset="0"/>
              </a:rPr>
              <a:t> </a:t>
            </a:r>
            <a:r>
              <a:rPr lang="pl-PL" sz="1400" b="1" dirty="0">
                <a:latin typeface="Consolas" panose="020B0609020204030204" pitchFamily="49" charset="0"/>
              </a:rPr>
              <a:t>123.4 </a:t>
            </a:r>
            <a:r>
              <a:rPr lang="en-US" sz="1400" b="1" dirty="0" smtClean="0">
                <a:latin typeface="Consolas" panose="020B0609020204030204" pitchFamily="49" charset="0"/>
              </a:rPr>
              <a:t>formatted for default locale: </a:t>
            </a:r>
            <a:r>
              <a:rPr lang="pl-PL" sz="1400" b="1" dirty="0" smtClean="0">
                <a:latin typeface="Consolas" panose="020B0609020204030204" pitchFamily="49" charset="0"/>
              </a:rPr>
              <a:t>123,4</a:t>
            </a:r>
            <a:endParaRPr lang="pl-PL" sz="1400" b="1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Number </a:t>
            </a:r>
            <a:r>
              <a:rPr lang="pl-PL" sz="1400" b="1" dirty="0" smtClean="0">
                <a:latin typeface="Consolas" panose="020B0609020204030204" pitchFamily="49" charset="0"/>
              </a:rPr>
              <a:t>123.4 </a:t>
            </a:r>
            <a:r>
              <a:rPr lang="en-US" sz="1400" b="1" dirty="0" smtClean="0">
                <a:latin typeface="Consolas" panose="020B0609020204030204" pitchFamily="49" charset="0"/>
              </a:rPr>
              <a:t>formatted for English locale</a:t>
            </a:r>
            <a:r>
              <a:rPr lang="pl-PL" sz="1400" b="1" dirty="0" smtClean="0">
                <a:latin typeface="Consolas" panose="020B0609020204030204" pitchFamily="49" charset="0"/>
              </a:rPr>
              <a:t>: </a:t>
            </a:r>
            <a:r>
              <a:rPr lang="pl-PL" sz="1400" b="1" dirty="0">
                <a:latin typeface="Consolas" panose="020B0609020204030204" pitchFamily="49" charset="0"/>
              </a:rPr>
              <a:t>123.4</a:t>
            </a:r>
            <a:endParaRPr lang="en-US" sz="1400" b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3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Java locales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980728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all locales defined in ISO standard are supported by Java by default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43940" y="1700808"/>
            <a:ext cx="8496944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</a:t>
            </a:r>
            <a:r>
              <a:rPr lang="en-US" altLang="ja-JP" sz="1600" b="1" dirty="0" err="1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Locale.getAvailableLocales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all supported locales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58300" y="2625293"/>
            <a:ext cx="84690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Locale</a:t>
            </a:r>
            <a:r>
              <a:rPr lang="en-US" sz="1400" b="1" dirty="0">
                <a:latin typeface="Consolas" panose="020B0609020204030204" pitchFamily="49" charset="0"/>
              </a:rPr>
              <a:t>[] </a:t>
            </a:r>
            <a:r>
              <a:rPr lang="en-US" sz="1400" b="1" dirty="0" smtClean="0">
                <a:latin typeface="Consolas" panose="020B0609020204030204" pitchFamily="49" charset="0"/>
              </a:rPr>
              <a:t>locales </a:t>
            </a:r>
            <a:r>
              <a:rPr lang="en-US" sz="1400" b="1" dirty="0">
                <a:latin typeface="Consolas" panose="020B0609020204030204" pitchFamily="49" charset="0"/>
              </a:rPr>
              <a:t>=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Locale.getAvailableLocales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for </a:t>
            </a:r>
            <a:r>
              <a:rPr lang="en-US" sz="1400" b="1" dirty="0"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latin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</a:rPr>
              <a:t>=0; </a:t>
            </a:r>
            <a:r>
              <a:rPr lang="en-US" sz="1400" b="1" dirty="0" err="1" smtClean="0">
                <a:latin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</a:rPr>
              <a:t> &lt; </a:t>
            </a:r>
            <a:r>
              <a:rPr lang="en-US" sz="1400" b="1" dirty="0" err="1" smtClean="0">
                <a:latin typeface="Consolas" panose="020B0609020204030204" pitchFamily="49" charset="0"/>
              </a:rPr>
              <a:t>locale.length</a:t>
            </a:r>
            <a:r>
              <a:rPr lang="en-US" sz="1400" b="1" dirty="0">
                <a:latin typeface="Consolas" panose="020B0609020204030204" pitchFamily="49" charset="0"/>
              </a:rPr>
              <a:t>; </a:t>
            </a:r>
            <a:r>
              <a:rPr lang="en-US" sz="1400" b="1" dirty="0" err="1">
                <a:latin typeface="Consolas" panose="020B06090202040302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 smtClean="0">
                <a:latin typeface="Consolas" panose="020B0609020204030204" pitchFamily="49" charset="0"/>
              </a:rPr>
              <a:t>    String </a:t>
            </a:r>
            <a:r>
              <a:rPr lang="en-US" sz="1400" b="1" dirty="0" err="1">
                <a:latin typeface="Consolas" panose="020B0609020204030204" pitchFamily="49" charset="0"/>
              </a:rPr>
              <a:t>countryCode</a:t>
            </a:r>
            <a:r>
              <a:rPr lang="en-US" sz="1400" b="1" dirty="0">
                <a:latin typeface="Consolas" panose="020B0609020204030204" pitchFamily="49" charset="0"/>
              </a:rPr>
              <a:t> =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locales[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].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getCountry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();  </a:t>
            </a:r>
            <a:r>
              <a:rPr lang="en-US" sz="1400" b="1" dirty="0">
                <a:latin typeface="Consolas" panose="020B0609020204030204" pitchFamily="49" charset="0"/>
              </a:rPr>
              <a:t>// </a:t>
            </a:r>
            <a:r>
              <a:rPr lang="en-US" sz="1400" b="1" dirty="0" smtClean="0">
                <a:latin typeface="Consolas" panose="020B0609020204030204" pitchFamily="49" charset="0"/>
              </a:rPr>
              <a:t>country code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    String language </a:t>
            </a:r>
            <a:r>
              <a:rPr lang="en-US" sz="1400" b="1" dirty="0">
                <a:latin typeface="Consolas" panose="020B0609020204030204" pitchFamily="49" charset="0"/>
              </a:rPr>
              <a:t>= 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locales[</a:t>
            </a:r>
            <a:r>
              <a:rPr lang="en-US" sz="14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].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getLanguage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();    </a:t>
            </a:r>
            <a:r>
              <a:rPr lang="en-US" sz="1400" b="1" dirty="0">
                <a:latin typeface="Consolas" panose="020B0609020204030204" pitchFamily="49" charset="0"/>
              </a:rPr>
              <a:t>// </a:t>
            </a:r>
            <a:r>
              <a:rPr lang="en-US" sz="1400" b="1" dirty="0" smtClean="0">
                <a:latin typeface="Consolas" panose="020B0609020204030204" pitchFamily="49" charset="0"/>
              </a:rPr>
              <a:t>language code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    String </a:t>
            </a:r>
            <a:r>
              <a:rPr lang="en-US" sz="1400" b="1" dirty="0" err="1" smtClean="0">
                <a:latin typeface="Consolas" panose="020B0609020204030204" pitchFamily="49" charset="0"/>
              </a:rPr>
              <a:t>variantCode</a:t>
            </a:r>
            <a:r>
              <a:rPr lang="en-US" sz="1400" b="1" dirty="0" smtClean="0">
                <a:latin typeface="Consolas" panose="020B0609020204030204" pitchFamily="49" charset="0"/>
              </a:rPr>
              <a:t>  </a:t>
            </a:r>
            <a:r>
              <a:rPr lang="en-US" sz="1400" b="1" dirty="0">
                <a:latin typeface="Consolas" panose="020B0609020204030204" pitchFamily="49" charset="0"/>
              </a:rPr>
              <a:t>=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locales[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].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getVariant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();     </a:t>
            </a:r>
            <a:r>
              <a:rPr lang="en-US" sz="1400" b="1" dirty="0">
                <a:latin typeface="Consolas" panose="020B0609020204030204" pitchFamily="49" charset="0"/>
              </a:rPr>
              <a:t>// </a:t>
            </a:r>
            <a:r>
              <a:rPr lang="en-US" sz="1400" b="1" dirty="0" smtClean="0">
                <a:latin typeface="Consolas" panose="020B0609020204030204" pitchFamily="49" charset="0"/>
              </a:rPr>
              <a:t>variant</a:t>
            </a:r>
            <a:endParaRPr lang="en-US" sz="1400" b="1" dirty="0"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    // locale at given index described in </a:t>
            </a:r>
            <a:r>
              <a:rPr lang="en-US" sz="1400" b="1" dirty="0" err="1" smtClean="0">
                <a:latin typeface="Consolas" panose="020B0609020204030204" pitchFamily="49" charset="0"/>
              </a:rPr>
              <a:t>Locale.getDefault</a:t>
            </a:r>
            <a:r>
              <a:rPr lang="en-US" sz="1400" b="1" dirty="0" smtClean="0">
                <a:latin typeface="Consolas" panose="020B0609020204030204" pitchFamily="49" charset="0"/>
              </a:rPr>
              <a:t>()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    String country </a:t>
            </a:r>
            <a:r>
              <a:rPr lang="en-US" sz="1400" b="1" dirty="0">
                <a:latin typeface="Consolas" panose="020B0609020204030204" pitchFamily="49" charset="0"/>
              </a:rPr>
              <a:t>=  </a:t>
            </a:r>
            <a:r>
              <a:rPr lang="en-US" sz="1400" b="1" dirty="0" smtClean="0">
                <a:latin typeface="Consolas" panose="020B0609020204030204" pitchFamily="49" charset="0"/>
              </a:rPr>
              <a:t>locales[</a:t>
            </a:r>
            <a:r>
              <a:rPr lang="en-US" sz="1400" b="1" dirty="0" err="1" smtClean="0">
                <a:latin typeface="Consolas" panose="020B06090202040302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</a:rPr>
              <a:t>].</a:t>
            </a:r>
            <a:r>
              <a:rPr lang="en-US" sz="1400" b="1" dirty="0" err="1">
                <a:latin typeface="Consolas" panose="020B0609020204030204" pitchFamily="49" charset="0"/>
              </a:rPr>
              <a:t>getDisplayCountry</a:t>
            </a:r>
            <a:r>
              <a:rPr lang="en-US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 smtClean="0">
                <a:latin typeface="Consolas" panose="020B0609020204030204" pitchFamily="49" charset="0"/>
              </a:rPr>
              <a:t>    String language </a:t>
            </a:r>
            <a:r>
              <a:rPr lang="en-US" sz="1400" b="1" dirty="0">
                <a:latin typeface="Consolas" panose="020B0609020204030204" pitchFamily="49" charset="0"/>
              </a:rPr>
              <a:t>= </a:t>
            </a:r>
            <a:r>
              <a:rPr lang="en-US" sz="1400" b="1" dirty="0" smtClean="0">
                <a:latin typeface="Consolas" panose="020B0609020204030204" pitchFamily="49" charset="0"/>
              </a:rPr>
              <a:t>locales[</a:t>
            </a:r>
            <a:r>
              <a:rPr lang="en-US" sz="1400" b="1" dirty="0" err="1" smtClean="0">
                <a:latin typeface="Consolas" panose="020B06090202040302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</a:rPr>
              <a:t>].</a:t>
            </a:r>
            <a:r>
              <a:rPr lang="en-US" sz="1400" b="1" dirty="0" err="1">
                <a:latin typeface="Consolas" panose="020B0609020204030204" pitchFamily="49" charset="0"/>
              </a:rPr>
              <a:t>getDisplayLanguage</a:t>
            </a:r>
            <a:r>
              <a:rPr lang="en-US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 smtClean="0">
                <a:latin typeface="Consolas" panose="020B0609020204030204" pitchFamily="49" charset="0"/>
              </a:rPr>
              <a:t>    String variant </a:t>
            </a:r>
            <a:r>
              <a:rPr lang="en-US" sz="1400" b="1" dirty="0">
                <a:latin typeface="Consolas" panose="020B0609020204030204" pitchFamily="49" charset="0"/>
              </a:rPr>
              <a:t>= </a:t>
            </a:r>
            <a:r>
              <a:rPr lang="en-US" sz="1400" b="1" dirty="0" err="1">
                <a:latin typeface="Consolas" panose="020B0609020204030204" pitchFamily="49" charset="0"/>
              </a:rPr>
              <a:t>loc</a:t>
            </a:r>
            <a:r>
              <a:rPr lang="en-US" sz="1400" b="1" dirty="0"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latin typeface="Consolas" panose="020B06090202040302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</a:rPr>
              <a:t>].</a:t>
            </a:r>
            <a:r>
              <a:rPr lang="en-US" sz="1400" b="1" dirty="0" err="1">
                <a:latin typeface="Consolas" panose="020B0609020204030204" pitchFamily="49" charset="0"/>
              </a:rPr>
              <a:t>getDisplayVariant</a:t>
            </a:r>
            <a:r>
              <a:rPr lang="en-US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 smtClean="0">
                <a:latin typeface="Consolas" panose="020B0609020204030204" pitchFamily="49" charset="0"/>
              </a:rPr>
              <a:t>    </a:t>
            </a:r>
            <a:r>
              <a:rPr lang="en-US" sz="1400" b="1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1400" b="1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400" b="1" dirty="0" smtClean="0">
                <a:latin typeface="Consolas" panose="020B0609020204030204" pitchFamily="49" charset="0"/>
              </a:rPr>
              <a:t>        </a:t>
            </a:r>
            <a:r>
              <a:rPr lang="en-US" sz="1400" b="1" dirty="0" err="1" smtClean="0">
                <a:latin typeface="Consolas" panose="020B0609020204030204" pitchFamily="49" charset="0"/>
              </a:rPr>
              <a:t>languageCode</a:t>
            </a:r>
            <a:r>
              <a:rPr 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+ "#" </a:t>
            </a:r>
            <a:r>
              <a:rPr lang="en-US" sz="1400" b="1" dirty="0" smtClean="0">
                <a:latin typeface="Consolas" panose="020B0609020204030204" pitchFamily="49" charset="0"/>
              </a:rPr>
              <a:t>+ </a:t>
            </a:r>
            <a:r>
              <a:rPr lang="en-US" sz="1400" b="1" dirty="0" err="1" smtClean="0">
                <a:latin typeface="Consolas" panose="020B0609020204030204" pitchFamily="49" charset="0"/>
              </a:rPr>
              <a:t>countryCode</a:t>
            </a:r>
            <a:r>
              <a:rPr 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+  "#" </a:t>
            </a:r>
            <a:r>
              <a:rPr lang="en-US" sz="1400" b="1" dirty="0" smtClean="0">
                <a:latin typeface="Consolas" panose="020B0609020204030204" pitchFamily="49" charset="0"/>
              </a:rPr>
              <a:t>+ </a:t>
            </a:r>
            <a:r>
              <a:rPr lang="en-US" sz="1400" b="1" dirty="0" err="1" smtClean="0">
                <a:latin typeface="Consolas" panose="020B0609020204030204" pitchFamily="49" charset="0"/>
              </a:rPr>
              <a:t>variantCode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        + </a:t>
            </a:r>
            <a:r>
              <a:rPr lang="en-US" sz="1400" b="1" dirty="0">
                <a:latin typeface="Consolas" panose="020B0609020204030204" pitchFamily="49" charset="0"/>
              </a:rPr>
              <a:t>"#" </a:t>
            </a:r>
            <a:r>
              <a:rPr lang="en-US" sz="1400" b="1" dirty="0" smtClean="0">
                <a:latin typeface="Consolas" panose="020B0609020204030204" pitchFamily="49" charset="0"/>
              </a:rPr>
              <a:t>+ language + </a:t>
            </a:r>
            <a:r>
              <a:rPr lang="en-US" sz="1400" b="1" dirty="0">
                <a:latin typeface="Consolas" panose="020B0609020204030204" pitchFamily="49" charset="0"/>
              </a:rPr>
              <a:t>"#" + </a:t>
            </a:r>
            <a:r>
              <a:rPr lang="en-US" sz="1400" b="1" dirty="0" smtClean="0">
                <a:latin typeface="Consolas" panose="020B0609020204030204" pitchFamily="49" charset="0"/>
              </a:rPr>
              <a:t>country </a:t>
            </a:r>
            <a:r>
              <a:rPr lang="en-US" sz="1400" b="1" dirty="0">
                <a:latin typeface="Consolas" panose="020B0609020204030204" pitchFamily="49" charset="0"/>
              </a:rPr>
              <a:t>+ "#" + </a:t>
            </a:r>
            <a:r>
              <a:rPr lang="en-US" sz="1400" b="1" dirty="0" smtClean="0">
                <a:latin typeface="Consolas" panose="020B0609020204030204" pitchFamily="49" charset="0"/>
              </a:rPr>
              <a:t>variant);</a:t>
            </a:r>
          </a:p>
          <a:p>
            <a:r>
              <a:rPr lang="en-US" sz="1400" b="1" dirty="0" smtClean="0">
                <a:latin typeface="Consolas" panose="020B0609020204030204" pitchFamily="49" charset="0"/>
              </a:rPr>
              <a:t>}</a:t>
            </a:r>
            <a:endParaRPr 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Java locales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991576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supported language is defined as a separate Locale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i.e.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without country code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2062405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Locale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instance defined for the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same language and various countries may support different formats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e.g.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various formats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English- and Spanish-speaking countries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20298" y="3511856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Locales for the same country and various languages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e.g. Switzerland (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– Deutsch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 – 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Francais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ja-JP" sz="1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– </a:t>
            </a:r>
            <a:r>
              <a:rPr lang="en-US" altLang="ja-JP" sz="16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Italiano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320298" y="4599609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 of the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built-in Locales use variants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e.g.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NY –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Nyorsk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written standard for the Norwegian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language alternative to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Bokmål  “book tongue”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constitutes the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official standard in Norway</a:t>
            </a:r>
          </a:p>
        </p:txBody>
      </p:sp>
    </p:spTree>
    <p:extLst>
      <p:ext uri="{BB962C8B-B14F-4D97-AF65-F5344CB8AC3E}">
        <p14:creationId xmlns:p14="http://schemas.microsoft.com/office/powerpoint/2010/main" val="48682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Java locales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908720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getDisplayCountry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getDisplayLanguage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getDisplayVariant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have overloaded variants which enable passing Locale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23528" y="1916832"/>
            <a:ext cx="846906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String[] codes = { "</a:t>
            </a:r>
            <a:r>
              <a:rPr lang="en-US" sz="1400" b="1" dirty="0" err="1" smtClean="0">
                <a:latin typeface="Consolas" panose="020B0609020204030204" pitchFamily="49" charset="0"/>
              </a:rPr>
              <a:t>ar</a:t>
            </a:r>
            <a:r>
              <a:rPr lang="en-US" sz="1400" b="1" dirty="0" smtClean="0">
                <a:latin typeface="Consolas" panose="020B0609020204030204" pitchFamily="49" charset="0"/>
              </a:rPr>
              <a:t>", "</a:t>
            </a:r>
            <a:r>
              <a:rPr lang="en-US" sz="1400" b="1" dirty="0" err="1" smtClean="0">
                <a:latin typeface="Consolas" panose="020B0609020204030204" pitchFamily="49" charset="0"/>
              </a:rPr>
              <a:t>es</a:t>
            </a:r>
            <a:r>
              <a:rPr lang="en-US" sz="1400" b="1" dirty="0" smtClean="0">
                <a:latin typeface="Consolas" panose="020B0609020204030204" pitchFamily="49" charset="0"/>
              </a:rPr>
              <a:t>", "</a:t>
            </a:r>
            <a:r>
              <a:rPr lang="en-US" sz="1400" b="1" dirty="0" err="1" smtClean="0">
                <a:latin typeface="Consolas" panose="020B0609020204030204" pitchFamily="49" charset="0"/>
              </a:rPr>
              <a:t>en</a:t>
            </a:r>
            <a:r>
              <a:rPr lang="en-US" sz="1400" b="1" dirty="0" smtClean="0">
                <a:latin typeface="Consolas" panose="020B0609020204030204" pitchFamily="49" charset="0"/>
              </a:rPr>
              <a:t>", "de", "</a:t>
            </a:r>
            <a:r>
              <a:rPr lang="en-US" sz="1400" b="1" dirty="0" err="1" smtClean="0">
                <a:latin typeface="Consolas" panose="020B0609020204030204" pitchFamily="49" charset="0"/>
              </a:rPr>
              <a:t>ru</a:t>
            </a:r>
            <a:r>
              <a:rPr lang="en-US" sz="1400" b="1" dirty="0" smtClean="0">
                <a:latin typeface="Consolas" panose="020B0609020204030204" pitchFamily="49" charset="0"/>
              </a:rPr>
              <a:t>", "</a:t>
            </a:r>
            <a:r>
              <a:rPr lang="en-US" sz="1400" b="1" dirty="0" err="1" smtClean="0">
                <a:latin typeface="Consolas" panose="020B0609020204030204" pitchFamily="49" charset="0"/>
              </a:rPr>
              <a:t>fr</a:t>
            </a:r>
            <a:r>
              <a:rPr lang="en-US" sz="1400" b="1" dirty="0" smtClean="0">
                <a:latin typeface="Consolas" panose="020B0609020204030204" pitchFamily="49" charset="0"/>
              </a:rPr>
              <a:t>", "</a:t>
            </a:r>
            <a:r>
              <a:rPr lang="en-US" sz="1400" b="1" dirty="0" err="1" smtClean="0">
                <a:latin typeface="Consolas" panose="020B0609020204030204" pitchFamily="49" charset="0"/>
              </a:rPr>
              <a:t>th</a:t>
            </a:r>
            <a:r>
              <a:rPr lang="en-US" sz="1400" b="1" dirty="0" smtClean="0">
                <a:latin typeface="Consolas" panose="020B0609020204030204" pitchFamily="49" charset="0"/>
              </a:rPr>
              <a:t>" }</a:t>
            </a:r>
          </a:p>
          <a:p>
            <a:r>
              <a:rPr lang="en-US" sz="1400" b="1" dirty="0" smtClean="0">
                <a:latin typeface="Consolas" panose="020B0609020204030204" pitchFamily="49" charset="0"/>
              </a:rPr>
              <a:t>List&lt;Locale&gt; locales </a:t>
            </a:r>
            <a:r>
              <a:rPr lang="en-US" sz="1400" b="1" dirty="0">
                <a:latin typeface="Consolas" panose="020B0609020204030204" pitchFamily="49" charset="0"/>
              </a:rPr>
              <a:t>= 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codes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  .stream()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  .map(Locale::new)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  .collect(</a:t>
            </a:r>
            <a:r>
              <a:rPr lang="en-US" sz="14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Collectors.toList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Locale 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tunisia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new Locale("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ar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", "TN");</a:t>
            </a:r>
          </a:p>
          <a:p>
            <a:endParaRPr lang="en-US" sz="1400" b="1" dirty="0" smtClean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String message = "</a:t>
            </a:r>
            <a:r>
              <a:rPr lang="en-US" sz="1400" b="1" dirty="0" err="1" smtClean="0">
                <a:latin typeface="Consolas" panose="020B0609020204030204" pitchFamily="49" charset="0"/>
              </a:rPr>
              <a:t>Nazwa</a:t>
            </a:r>
            <a:r>
              <a:rPr 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</a:rPr>
              <a:t>kraju</a:t>
            </a:r>
            <a:r>
              <a:rPr lang="en-US" sz="1400" b="1" dirty="0" smtClean="0">
                <a:latin typeface="Consolas" panose="020B0609020204030204" pitchFamily="49" charset="0"/>
              </a:rPr>
              <a:t> " + </a:t>
            </a:r>
            <a:r>
              <a:rPr lang="en-US" sz="1400" b="1" dirty="0" err="1" smtClean="0">
                <a:latin typeface="Consolas" panose="020B0609020204030204" pitchFamily="49" charset="0"/>
              </a:rPr>
              <a:t>tunisia.getDisplayCountry</a:t>
            </a:r>
            <a:r>
              <a:rPr lang="en-US" sz="1400" b="1" dirty="0" smtClean="0">
                <a:latin typeface="Consolas" panose="020B0609020204030204" pitchFamily="49" charset="0"/>
              </a:rPr>
              <a:t>() + ":\n";</a:t>
            </a:r>
          </a:p>
          <a:p>
            <a:endParaRPr lang="en-US" sz="1400" b="1" dirty="0" smtClean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for (Locale </a:t>
            </a:r>
            <a:r>
              <a:rPr lang="en-US" sz="1400" b="1" dirty="0" err="1" smtClean="0">
                <a:latin typeface="Consolas" panose="020B0609020204030204" pitchFamily="49" charset="0"/>
              </a:rPr>
              <a:t>locale</a:t>
            </a:r>
            <a:r>
              <a:rPr lang="en-US" sz="1400" b="1" dirty="0" smtClean="0">
                <a:latin typeface="Consolas" panose="020B0609020204030204" pitchFamily="49" charset="0"/>
              </a:rPr>
              <a:t> : locales)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</a:rPr>
              <a:t>   message += </a:t>
            </a:r>
            <a:r>
              <a:rPr lang="en-US" sz="1400" b="1" dirty="0" err="1" smtClean="0">
                <a:latin typeface="Consolas" panose="020B0609020204030204" pitchFamily="49" charset="0"/>
              </a:rPr>
              <a:t>locale.getDisplayLanguage</a:t>
            </a:r>
            <a:r>
              <a:rPr lang="en-US" sz="1400" b="1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</a:rPr>
              <a:t>              + "  =  “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</a:rPr>
              <a:t>              + </a:t>
            </a:r>
            <a:r>
              <a:rPr lang="en-US" sz="1400" b="1" dirty="0" err="1" smtClean="0">
                <a:latin typeface="Consolas" panose="020B0609020204030204" pitchFamily="49" charset="0"/>
              </a:rPr>
              <a:t>tunisia.getDisplayCountry</a:t>
            </a:r>
            <a:r>
              <a:rPr lang="en-US" sz="1400" b="1" dirty="0" smtClean="0">
                <a:latin typeface="Consolas" panose="020B0609020204030204" pitchFamily="49" charset="0"/>
              </a:rPr>
              <a:t>(locale)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</a:rPr>
              <a:t>              + "\n";</a:t>
            </a:r>
          </a:p>
          <a:p>
            <a:r>
              <a:rPr lang="en-US" sz="1400" b="1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1400" b="1" dirty="0" err="1" smtClean="0">
                <a:latin typeface="Consolas" panose="020B0609020204030204" pitchFamily="49" charset="0"/>
              </a:rPr>
              <a:t>JOptionPane.showMessageDialog</a:t>
            </a:r>
            <a:r>
              <a:rPr lang="en-US" sz="1400" b="1" dirty="0" smtClean="0">
                <a:latin typeface="Consolas" panose="020B0609020204030204" pitchFamily="49" charset="0"/>
              </a:rPr>
              <a:t>(null, message);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594" y="4409132"/>
            <a:ext cx="2560886" cy="218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Formatting numbers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980728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Printing especially real numbers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</a:t>
            </a:r>
            <a:r>
              <a:rPr lang="en-US" altLang="ja-JP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System.out.println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method does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give us much influence on how the value is formatted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23528" y="2185700"/>
            <a:ext cx="8469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double d = 10/3.0;</a:t>
            </a:r>
          </a:p>
          <a:p>
            <a:r>
              <a:rPr lang="en-US" sz="14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(d);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2699792" y="2625080"/>
            <a:ext cx="205835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400" b="1" dirty="0">
                <a:latin typeface="Consolas" panose="020B0609020204030204" pitchFamily="49" charset="0"/>
              </a:rPr>
              <a:t>3.3333333333333335</a:t>
            </a:r>
            <a:endParaRPr lang="en-US" sz="1400" b="1" dirty="0" smtClean="0">
              <a:latin typeface="Consolas" panose="020B0609020204030204" pitchFamily="49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23528" y="3501008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</a:t>
            </a:r>
            <a:r>
              <a:rPr lang="en-US" altLang="ja-JP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NumberFormat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 can for instance reduce number of fraction places</a:t>
            </a:r>
            <a:endParaRPr lang="en-US" altLang="ja-JP" sz="1600" b="1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323528" y="4221088"/>
            <a:ext cx="8469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Consolas" panose="020B0609020204030204" pitchFamily="49" charset="0"/>
              </a:rPr>
              <a:t>NumberFormat</a:t>
            </a:r>
            <a:r>
              <a:rPr 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nf</a:t>
            </a:r>
            <a:r>
              <a:rPr lang="en-US" sz="1400" b="1" dirty="0"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latin typeface="Consolas" panose="020B0609020204030204" pitchFamily="49" charset="0"/>
              </a:rPr>
              <a:t>NumberFormat.getInstance</a:t>
            </a:r>
            <a:r>
              <a:rPr lang="en-US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nf.setMaximumFractionDigits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(3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String result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nf.format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(d);</a:t>
            </a:r>
          </a:p>
          <a:p>
            <a:r>
              <a:rPr lang="en-US" sz="1400" b="1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1400" b="1" dirty="0" smtClean="0">
                <a:latin typeface="Consolas" panose="020B0609020204030204" pitchFamily="49" charset="0"/>
              </a:rPr>
              <a:t>(result);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3528884" y="5021306"/>
            <a:ext cx="205835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400" b="1" dirty="0" smtClean="0">
                <a:latin typeface="Consolas" panose="020B0609020204030204" pitchFamily="49" charset="0"/>
              </a:rPr>
              <a:t>3</a:t>
            </a:r>
            <a:r>
              <a:rPr lang="en-US" sz="1400" b="1" dirty="0" smtClean="0">
                <a:latin typeface="Consolas" panose="020B0609020204030204" pitchFamily="49" charset="0"/>
              </a:rPr>
              <a:t>,</a:t>
            </a:r>
            <a:r>
              <a:rPr lang="pl-PL" sz="1400" b="1" dirty="0" smtClean="0">
                <a:latin typeface="Consolas" panose="020B0609020204030204" pitchFamily="49" charset="0"/>
              </a:rPr>
              <a:t>333</a:t>
            </a:r>
            <a:endParaRPr lang="en-US" sz="1400" b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44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DecimalFormat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1000868"/>
            <a:ext cx="8496944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NumberFormat.getInstance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actually returns </a:t>
            </a:r>
            <a:r>
              <a:rPr lang="en-US" altLang="ja-JP" sz="1600" b="1" dirty="0" err="1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DecimalFormat</a:t>
            </a:r>
            <a:r>
              <a:rPr lang="en-US" altLang="ja-JP" sz="1600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instance</a:t>
            </a:r>
            <a:endParaRPr lang="en-US" altLang="ja-JP" sz="1600" b="1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4211960" y="3581146"/>
            <a:ext cx="205835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400" b="1" dirty="0" smtClean="0">
                <a:latin typeface="Consolas" panose="020B0609020204030204" pitchFamily="49" charset="0"/>
              </a:rPr>
              <a:t>3</a:t>
            </a:r>
            <a:r>
              <a:rPr lang="en-US" sz="1400" b="1" dirty="0" smtClean="0">
                <a:latin typeface="Consolas" panose="020B0609020204030204" pitchFamily="49" charset="0"/>
              </a:rPr>
              <a:t>,</a:t>
            </a:r>
            <a:r>
              <a:rPr lang="pl-PL" sz="1400" b="1" dirty="0" smtClean="0">
                <a:latin typeface="Consolas" panose="020B0609020204030204" pitchFamily="49" charset="0"/>
              </a:rPr>
              <a:t>333</a:t>
            </a:r>
            <a:endParaRPr lang="en-US" sz="1400" b="1" dirty="0" smtClean="0">
              <a:latin typeface="Consolas" panose="020B0609020204030204" pitchFamily="49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23528" y="1728572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Passing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specific format string to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DecimalFormat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constructor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enables us to have much control on number formatting</a:t>
            </a:r>
            <a:endParaRPr lang="en-US" altLang="ja-JP" sz="1600" b="1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323528" y="2780928"/>
            <a:ext cx="8469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double d = 10/3.0;</a:t>
            </a:r>
          </a:p>
          <a:p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DecimalFormat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dform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new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DecimalFormat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("###.###");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String result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dform.format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(d);</a:t>
            </a:r>
          </a:p>
          <a:p>
            <a:r>
              <a:rPr lang="en-US" sz="1400" b="1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1400" b="1" dirty="0" smtClean="0">
                <a:latin typeface="Consolas" panose="020B0609020204030204" pitchFamily="49" charset="0"/>
              </a:rPr>
              <a:t>(result);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4551511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 </a:t>
            </a:r>
            <a:r>
              <a:rPr lang="en-US" altLang="ja-JP" sz="1600" b="1" dirty="0" smtClean="0">
                <a:solidFill>
                  <a:srgbClr val="FFFF00"/>
                </a:solidFill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"###.###"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denotes that value will be truncated to 3 digits of the integer part and 3 digits of fractional part</a:t>
            </a:r>
          </a:p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fractional part will be rounded based on general rules</a:t>
            </a:r>
          </a:p>
        </p:txBody>
      </p:sp>
    </p:spTree>
    <p:extLst>
      <p:ext uri="{BB962C8B-B14F-4D97-AF65-F5344CB8AC3E}">
        <p14:creationId xmlns:p14="http://schemas.microsoft.com/office/powerpoint/2010/main" val="19023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DecimalFormat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267780"/>
              </p:ext>
            </p:extLst>
          </p:nvPr>
        </p:nvGraphicFramePr>
        <p:xfrm>
          <a:off x="611560" y="873720"/>
          <a:ext cx="8064896" cy="543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68407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digit</a:t>
                      </a:r>
                      <a:r>
                        <a:rPr lang="en-US" baseline="0" dirty="0" smtClean="0"/>
                        <a:t> – displayed even if value at the given position is </a:t>
                      </a:r>
                      <a:r>
                        <a:rPr lang="en-US" baseline="0" dirty="0" smtClean="0"/>
                        <a:t>0 and could be truncated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digit – 0</a:t>
                      </a:r>
                      <a:r>
                        <a:rPr lang="en-US" baseline="0" dirty="0" smtClean="0"/>
                        <a:t> displayed as absent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 separator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,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grouping separator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separates mantissa</a:t>
                      </a:r>
                      <a:r>
                        <a:rPr lang="en-US" baseline="0" dirty="0" smtClean="0"/>
                        <a:t> and exponent in scientific notation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;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enables defining separate formatting for positive and negative</a:t>
                      </a:r>
                      <a:r>
                        <a:rPr lang="en-US" baseline="0" dirty="0" smtClean="0"/>
                        <a:t> values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multiply value</a:t>
                      </a:r>
                      <a:r>
                        <a:rPr lang="en-US" baseline="0" dirty="0" smtClean="0"/>
                        <a:t> by 100 and show as percentage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\u2030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multiply value by 1000 and show as per mille</a:t>
                      </a:r>
                      <a:r>
                        <a:rPr lang="en-US" baseline="0" dirty="0" smtClean="0"/>
                        <a:t> value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¤ (\u00A4)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currency</a:t>
                      </a:r>
                      <a:r>
                        <a:rPr lang="en-US" baseline="0" dirty="0" smtClean="0"/>
                        <a:t> – will be replace with currency symbol</a:t>
                      </a:r>
                    </a:p>
                    <a:p>
                      <a:r>
                        <a:rPr lang="en-US" baseline="0" dirty="0" smtClean="0"/>
                        <a:t>doubled – i.e. \u00A4\u00A4 denotes international currency symbol (PLN instead of </a:t>
                      </a:r>
                      <a:r>
                        <a:rPr lang="en-US" baseline="0" dirty="0" err="1" smtClean="0"/>
                        <a:t>zł</a:t>
                      </a:r>
                      <a:r>
                        <a:rPr lang="en-US" baseline="0" dirty="0" smtClean="0"/>
                        <a:t>, or USD instead of $)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'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enables quoting</a:t>
                      </a:r>
                      <a:r>
                        <a:rPr lang="en-US" baseline="0" dirty="0" smtClean="0"/>
                        <a:t> special characters in prefix of suffix</a:t>
                      </a:r>
                    </a:p>
                    <a:p>
                      <a:r>
                        <a:rPr lang="en-US" baseline="0" dirty="0" smtClean="0"/>
                        <a:t>'#'# will format 123 to #123</a:t>
                      </a:r>
                    </a:p>
                    <a:p>
                      <a:r>
                        <a:rPr lang="en-US" baseline="0" dirty="0" smtClean="0"/>
                        <a:t>## </a:t>
                      </a:r>
                      <a:r>
                        <a:rPr lang="en-US" baseline="0" dirty="0" err="1" smtClean="0"/>
                        <a:t>o''clock</a:t>
                      </a:r>
                      <a:r>
                        <a:rPr lang="en-US" baseline="0" dirty="0" smtClean="0"/>
                        <a:t> will format 12 to 12 o'clock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7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DecimalFormat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58300" y="980728"/>
            <a:ext cx="84690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Consolas" panose="020B0609020204030204" pitchFamily="49" charset="0"/>
              </a:rPr>
              <a:t>DecimalFormat</a:t>
            </a:r>
            <a:r>
              <a:rPr 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</a:rPr>
              <a:t>twoFractionPlaces</a:t>
            </a:r>
            <a:r>
              <a:rPr lang="en-US" sz="1400" b="1" dirty="0" smtClean="0">
                <a:latin typeface="Consolas" panose="020B0609020204030204" pitchFamily="49" charset="0"/>
              </a:rPr>
              <a:t> =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DecimalFormat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("#.##");</a:t>
            </a:r>
          </a:p>
          <a:p>
            <a:r>
              <a:rPr lang="en-US" sz="1400" b="1" dirty="0" err="1" smtClean="0">
                <a:latin typeface="Consolas" panose="020B0609020204030204" pitchFamily="49" charset="0"/>
              </a:rPr>
              <a:t>DecimalFormat</a:t>
            </a:r>
            <a:r>
              <a:rPr lang="en-US" sz="1400" b="1" dirty="0" smtClean="0">
                <a:latin typeface="Consolas" panose="020B0609020204030204" pitchFamily="49" charset="0"/>
              </a:rPr>
              <a:t> percentage = 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new </a:t>
            </a:r>
            <a:r>
              <a:rPr lang="en-US" sz="14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DecimalFormat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("#.## %");</a:t>
            </a:r>
          </a:p>
          <a:p>
            <a:r>
              <a:rPr lang="en-US" sz="1400" b="1" dirty="0" err="1" smtClean="0">
                <a:latin typeface="Consolas" panose="020B0609020204030204" pitchFamily="49" charset="0"/>
              </a:rPr>
              <a:t>DecimalFormat</a:t>
            </a:r>
            <a:r>
              <a:rPr 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</a:rPr>
              <a:t>currencyLocalName</a:t>
            </a:r>
            <a:r>
              <a:rPr lang="en-US" sz="1400" b="1" dirty="0" smtClean="0">
                <a:latin typeface="Consolas" panose="020B0609020204030204" pitchFamily="49" charset="0"/>
              </a:rPr>
              <a:t> =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new 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DecimalFormat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("#.00 \u00A4");</a:t>
            </a:r>
          </a:p>
          <a:p>
            <a:r>
              <a:rPr lang="en-US" sz="1400" b="1" dirty="0" err="1" smtClean="0">
                <a:latin typeface="Consolas" panose="020B0609020204030204" pitchFamily="49" charset="0"/>
              </a:rPr>
              <a:t>DecimalFormat</a:t>
            </a:r>
            <a:r>
              <a:rPr 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</a:rPr>
              <a:t>currencyISO</a:t>
            </a:r>
            <a:r>
              <a:rPr lang="en-US" sz="1400" b="1" dirty="0" smtClean="0">
                <a:latin typeface="Consolas" panose="020B0609020204030204" pitchFamily="49" charset="0"/>
              </a:rPr>
              <a:t> =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DecimalFormat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("#.00 \u00A4\u00A4");</a:t>
            </a:r>
          </a:p>
          <a:p>
            <a:endParaRPr lang="en-US" sz="1400" b="1" dirty="0" smtClean="0"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 err="1" smtClean="0">
                <a:latin typeface="Consolas" panose="020B0609020204030204" pitchFamily="49" charset="0"/>
              </a:rPr>
              <a:t>BigDecimal</a:t>
            </a:r>
            <a:r>
              <a:rPr lang="en-US" sz="1400" b="1" dirty="0" smtClean="0">
                <a:latin typeface="Consolas" panose="020B0609020204030204" pitchFamily="49" charset="0"/>
              </a:rPr>
              <a:t> value = new </a:t>
            </a:r>
            <a:r>
              <a:rPr lang="en-US" sz="1400" b="1" dirty="0" err="1" smtClean="0">
                <a:latin typeface="Consolas" panose="020B0609020204030204" pitchFamily="49" charset="0"/>
              </a:rPr>
              <a:t>BigDecimal</a:t>
            </a:r>
            <a:r>
              <a:rPr lang="en-US" sz="1400" b="1" dirty="0" smtClean="0">
                <a:latin typeface="Consolas" panose="020B0609020204030204" pitchFamily="49" charset="0"/>
              </a:rPr>
              <a:t>("100.2189091");</a:t>
            </a:r>
          </a:p>
          <a:p>
            <a:endParaRPr lang="en-US" sz="1400" b="1" dirty="0" smtClean="0"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1400" b="1" dirty="0" smtClean="0"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latin typeface="Consolas" panose="020B0609020204030204" pitchFamily="49" charset="0"/>
              </a:rPr>
              <a:t>twoFractionPlaces.format</a:t>
            </a:r>
            <a:r>
              <a:rPr lang="en-US" sz="1400" b="1" dirty="0" smtClean="0">
                <a:latin typeface="Consolas" panose="020B0609020204030204" pitchFamily="49" charset="0"/>
              </a:rPr>
              <a:t>(value));</a:t>
            </a:r>
          </a:p>
          <a:p>
            <a:r>
              <a:rPr lang="en-US" sz="1400" b="1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1400" b="1" dirty="0" smtClean="0"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latin typeface="Consolas" panose="020B0609020204030204" pitchFamily="49" charset="0"/>
              </a:rPr>
              <a:t>percentage.format</a:t>
            </a:r>
            <a:r>
              <a:rPr lang="en-US" sz="1400" b="1" dirty="0" smtClean="0">
                <a:latin typeface="Consolas" panose="020B0609020204030204" pitchFamily="49" charset="0"/>
              </a:rPr>
              <a:t>(value));</a:t>
            </a:r>
          </a:p>
          <a:p>
            <a:r>
              <a:rPr lang="en-US" sz="1400" b="1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1400" b="1" dirty="0" smtClean="0"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latin typeface="Consolas" panose="020B0609020204030204" pitchFamily="49" charset="0"/>
              </a:rPr>
              <a:t>currencyLocalName.format</a:t>
            </a:r>
            <a:r>
              <a:rPr lang="en-US" sz="1400" b="1" dirty="0" smtClean="0">
                <a:latin typeface="Consolas" panose="020B0609020204030204" pitchFamily="49" charset="0"/>
              </a:rPr>
              <a:t>(value));</a:t>
            </a:r>
          </a:p>
          <a:p>
            <a:r>
              <a:rPr lang="en-US" sz="1400" b="1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1400" b="1" dirty="0" smtClean="0"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latin typeface="Consolas" panose="020B0609020204030204" pitchFamily="49" charset="0"/>
              </a:rPr>
              <a:t>currencyISO.format</a:t>
            </a:r>
            <a:r>
              <a:rPr lang="en-US" sz="1400" b="1" dirty="0" smtClean="0">
                <a:latin typeface="Consolas" panose="020B0609020204030204" pitchFamily="49" charset="0"/>
              </a:rPr>
              <a:t>(value));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6402076" y="4059069"/>
            <a:ext cx="2058356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100,22</a:t>
            </a:r>
          </a:p>
          <a:p>
            <a:r>
              <a:rPr lang="en-US" sz="1400" b="1" dirty="0" smtClean="0">
                <a:latin typeface="Consolas" panose="020B0609020204030204" pitchFamily="49" charset="0"/>
              </a:rPr>
              <a:t>10021,89 %</a:t>
            </a:r>
          </a:p>
          <a:p>
            <a:r>
              <a:rPr lang="en-US" sz="1400" b="1" dirty="0" smtClean="0">
                <a:latin typeface="Consolas" panose="020B0609020204030204" pitchFamily="49" charset="0"/>
              </a:rPr>
              <a:t>100,22 </a:t>
            </a:r>
            <a:r>
              <a:rPr lang="en-US" sz="1400" b="1" dirty="0" err="1" smtClean="0">
                <a:latin typeface="Consolas" panose="020B0609020204030204" pitchFamily="49" charset="0"/>
              </a:rPr>
              <a:t>zł</a:t>
            </a:r>
            <a:endParaRPr lang="en-US" sz="1400" b="1" dirty="0" smtClean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100,22 PLN</a:t>
            </a:r>
          </a:p>
        </p:txBody>
      </p:sp>
    </p:spTree>
    <p:extLst>
      <p:ext uri="{BB962C8B-B14F-4D97-AF65-F5344CB8AC3E}">
        <p14:creationId xmlns:p14="http://schemas.microsoft.com/office/powerpoint/2010/main" val="403967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Parsing numbers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46490" y="4130496"/>
            <a:ext cx="84690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Consolas" panose="020B0609020204030204" pitchFamily="49" charset="0"/>
              </a:rPr>
              <a:t>NumberFormat</a:t>
            </a:r>
            <a:r>
              <a:rPr lang="en-US" sz="1400" b="1" dirty="0" smtClean="0">
                <a:latin typeface="Consolas" panose="020B0609020204030204" pitchFamily="49" charset="0"/>
              </a:rPr>
              <a:t> format = </a:t>
            </a:r>
            <a:r>
              <a:rPr lang="en-US" sz="1400" b="1" dirty="0" err="1" smtClean="0">
                <a:latin typeface="Consolas" panose="020B0609020204030204" pitchFamily="49" charset="0"/>
              </a:rPr>
              <a:t>NumberFormat.getInstance</a:t>
            </a:r>
            <a:r>
              <a:rPr lang="en-US" sz="1400" b="1" dirty="0" smtClean="0">
                <a:latin typeface="Consolas" panose="020B0609020204030204" pitchFamily="49" charset="0"/>
              </a:rPr>
              <a:t>();</a:t>
            </a:r>
          </a:p>
          <a:p>
            <a:endParaRPr lang="en-US" sz="1400" b="1" dirty="0" smtClean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String input1 = "99999";</a:t>
            </a:r>
          </a:p>
          <a:p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Number number1 = 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format.parse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(input1);   // 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java.lang.Long</a:t>
            </a:r>
            <a:endParaRPr lang="en-US" sz="1400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String input2 = "999.99";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Number number2 = 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format.parse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(input2);   // 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java.lang.Double</a:t>
            </a:r>
            <a:endParaRPr lang="en-US" sz="14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52615" y="1052736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NumberFormat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class features is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merely limited to formatting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22062" y="1844824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NumberFormat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or actually its derived types – enable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parsing character sequences into number values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16609" y="2996952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 of concrete value returned by parse()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is either Long or Double depending on the input String</a:t>
            </a:r>
            <a:endParaRPr lang="en-US" altLang="ja-JP" sz="1600" b="1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7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Parsing numbers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16056" y="2114853"/>
            <a:ext cx="84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Consolas" panose="020B0609020204030204" pitchFamily="49" charset="0"/>
              </a:rPr>
              <a:t>NumberFormat</a:t>
            </a:r>
            <a:r>
              <a:rPr lang="en-US" sz="1400" b="1" dirty="0" smtClean="0">
                <a:latin typeface="Consolas" panose="020B0609020204030204" pitchFamily="49" charset="0"/>
              </a:rPr>
              <a:t> format =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new 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DecimalFormat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("#.##");</a:t>
            </a:r>
            <a:r>
              <a:rPr lang="en-US" sz="1400" b="1" dirty="0" smtClean="0">
                <a:latin typeface="Consolas" panose="020B0609020204030204" pitchFamily="49" charset="0"/>
              </a:rPr>
              <a:t/>
            </a:r>
            <a:br>
              <a:rPr lang="en-US" sz="1400" b="1" dirty="0" smtClean="0">
                <a:latin typeface="Consolas" panose="020B0609020204030204" pitchFamily="49" charset="0"/>
              </a:rPr>
            </a:b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String input = "999.99";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Number 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number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format.parse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(input);   // 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java.lang.Double</a:t>
            </a:r>
            <a:endParaRPr lang="en-US" sz="14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16055" y="1124744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Specifying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 detailed format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 allow us to have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 control on parsing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40871" y="3305124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Passing input not compliant with given format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 raise </a:t>
            </a:r>
            <a:r>
              <a:rPr lang="en-US" altLang="ja-JP" sz="1600" b="1" dirty="0" err="1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ParseException</a:t>
            </a:r>
            <a:endParaRPr lang="en-US" altLang="ja-JP" sz="1600" b="1" dirty="0" smtClean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46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Software and user culture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941819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Software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 should present values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i.e.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numbers, dates, times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formats users are accustomed to</a:t>
            </a:r>
            <a:endParaRPr lang="en-US" altLang="ja-JP" sz="16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53404" y="2080988"/>
            <a:ext cx="8496944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formats depend on country or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region</a:t>
            </a:r>
            <a:endParaRPr lang="en-US" altLang="ja-JP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739456"/>
              </p:ext>
            </p:extLst>
          </p:nvPr>
        </p:nvGraphicFramePr>
        <p:xfrm>
          <a:off x="353404" y="2828528"/>
          <a:ext cx="849694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268"/>
                <a:gridCol w="1656184"/>
                <a:gridCol w="2175715"/>
                <a:gridCol w="1699389"/>
                <a:gridCol w="16993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type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Poland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pl_PL</a:t>
                      </a:r>
                      <a:r>
                        <a:rPr lang="en-US" dirty="0" smtClean="0"/>
                        <a:t>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United States (</a:t>
                      </a:r>
                      <a:r>
                        <a:rPr lang="en-US" dirty="0" err="1" smtClean="0"/>
                        <a:t>en_US</a:t>
                      </a:r>
                      <a:r>
                        <a:rPr lang="en-US" dirty="0" smtClean="0"/>
                        <a:t>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Czechia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cz_CZ</a:t>
                      </a:r>
                      <a:r>
                        <a:rPr lang="en-US" dirty="0" smtClean="0"/>
                        <a:t>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Ukraine (</a:t>
                      </a:r>
                      <a:r>
                        <a:rPr lang="en-US" dirty="0" err="1" smtClean="0"/>
                        <a:t>ua_UA</a:t>
                      </a:r>
                      <a:r>
                        <a:rPr lang="en-US" dirty="0" smtClean="0"/>
                        <a:t>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2017-12-31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12/31/2017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31.12.2017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31.12.2017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18:33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6:33pm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18.33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18:33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1 233 000,23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1,233,000.23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1 233 000,23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1 233 000,23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pole tekstowe 11"/>
          <p:cNvSpPr txBox="1"/>
          <p:nvPr/>
        </p:nvSpPr>
        <p:spPr>
          <a:xfrm>
            <a:off x="353404" y="4974267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 should be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adjustable to user culture without need to be recompiled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Parsing numbers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16056" y="2348880"/>
            <a:ext cx="84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Consolas" panose="020B0609020204030204" pitchFamily="49" charset="0"/>
              </a:rPr>
              <a:t>NumberFormat</a:t>
            </a:r>
            <a:r>
              <a:rPr lang="en-US" sz="1400" b="1" dirty="0" smtClean="0">
                <a:latin typeface="Consolas" panose="020B0609020204030204" pitchFamily="49" charset="0"/>
              </a:rPr>
              <a:t> format = 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NumberFormat.getCurrencyInstance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  <a:b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endParaRPr lang="en-US" sz="14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String input = "999.99 </a:t>
            </a:r>
            <a:r>
              <a:rPr lang="en-US" sz="14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zł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Number </a:t>
            </a:r>
            <a:r>
              <a:rPr lang="en-US" sz="14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number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format.parse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(input);   // </a:t>
            </a:r>
            <a:r>
              <a:rPr lang="en-US" sz="14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java.lang.Double</a:t>
            </a:r>
            <a:endParaRPr lang="en-US" sz="1400" b="1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16055" y="1124744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case we want to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parse numbers in currency format </a:t>
            </a:r>
            <a:r>
              <a:rPr lang="en-US" altLang="ja-JP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NumberFormat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provides convenience method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getCurrencyInstance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837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Currency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16056" y="4203085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Locale default = </a:t>
            </a:r>
            <a:r>
              <a:rPr lang="en-US" sz="1400" b="1" dirty="0" err="1" smtClean="0">
                <a:latin typeface="Consolas" panose="020B0609020204030204" pitchFamily="49" charset="0"/>
              </a:rPr>
              <a:t>Locale.getDefault</a:t>
            </a:r>
            <a:r>
              <a:rPr lang="en-US" sz="1400" b="1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 smtClean="0">
                <a:latin typeface="Consolas" panose="020B0609020204030204" pitchFamily="49" charset="0"/>
              </a:rPr>
              <a:t>Currency </a:t>
            </a:r>
            <a:r>
              <a:rPr lang="en-US" sz="1400" b="1" dirty="0" err="1" smtClean="0">
                <a:latin typeface="Consolas" panose="020B0609020204030204" pitchFamily="49" charset="0"/>
              </a:rPr>
              <a:t>currenty</a:t>
            </a:r>
            <a:r>
              <a:rPr lang="en-US" sz="1400" b="1" dirty="0" smtClean="0">
                <a:latin typeface="Consolas" panose="020B0609020204030204" pitchFamily="49" charset="0"/>
              </a:rPr>
              <a:t> = 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Currency.getLocale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(default);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16055" y="1124744"/>
            <a:ext cx="8496944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 </a:t>
            </a:r>
            <a:r>
              <a:rPr lang="en-US" altLang="ja-JP" sz="1600" b="1" dirty="0" err="1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java.util.Currency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represents currency valid in particular countries</a:t>
            </a:r>
            <a:endParaRPr lang="en-US" altLang="ja-JP" sz="1600" b="1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16056" y="1844824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Currency instance is utilized by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DecimalFormat</a:t>
            </a:r>
            <a:r>
              <a:rPr lang="en-US" altLang="ja-JP" sz="16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displaying values in currency formats</a:t>
            </a:r>
            <a:endParaRPr lang="en-US" altLang="ja-JP" sz="1600" b="1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16056" y="2996952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Currency class delivers a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factory method 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getInstance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enables obtaining default currency for the given Locale</a:t>
            </a:r>
            <a:endParaRPr lang="en-US" altLang="ja-JP" sz="1600" b="1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2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TimeZone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16055" y="1157843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Particular time zones are represented in Java environment as 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TimeZone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instances</a:t>
            </a:r>
            <a:endParaRPr lang="en-US" altLang="ja-JP" sz="1600" b="1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16056" y="2453987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TimeZone.getDefault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factory method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time zone for the current time zone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configured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 on machine settings</a:t>
            </a:r>
          </a:p>
        </p:txBody>
      </p:sp>
    </p:spTree>
    <p:extLst>
      <p:ext uri="{BB962C8B-B14F-4D97-AF65-F5344CB8AC3E}">
        <p14:creationId xmlns:p14="http://schemas.microsoft.com/office/powerpoint/2010/main" val="84507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TimeZone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16056" y="836712"/>
            <a:ext cx="849694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TimeZone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tz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TimeZone.getDefault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boolean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useDST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tz.useDaylightTime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String </a:t>
            </a:r>
            <a:r>
              <a:rPr lang="en-US" sz="1200" b="1" dirty="0" err="1">
                <a:latin typeface="Consolas" panose="020B0609020204030204" pitchFamily="49" charset="0"/>
              </a:rPr>
              <a:t>shortName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tz.getDisplayName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useDST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TimeZone.SHORT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String </a:t>
            </a:r>
            <a:r>
              <a:rPr lang="en-US" sz="1200" b="1" dirty="0" err="1">
                <a:latin typeface="Consolas" panose="020B0609020204030204" pitchFamily="49" charset="0"/>
              </a:rPr>
              <a:t>locName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tz.getDisplayName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(new Locale("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"));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String </a:t>
            </a:r>
            <a:r>
              <a:rPr lang="en-US" sz="1200" b="1" dirty="0" err="1">
                <a:latin typeface="Consolas" panose="020B0609020204030204" pitchFamily="49" charset="0"/>
              </a:rPr>
              <a:t>fullName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tz.getDisplayName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useDST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TimeZone.LONG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String </a:t>
            </a:r>
            <a:r>
              <a:rPr lang="en-US" sz="1200" b="1" dirty="0" err="1">
                <a:latin typeface="Consolas" panose="020B0609020204030204" pitchFamily="49" charset="0"/>
              </a:rPr>
              <a:t>locFullName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tz.getDisplayName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useDST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TimeZone.LONG</a:t>
            </a:r>
            <a:r>
              <a:rPr lang="en-US" sz="12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, new 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Locale("</a:t>
            </a:r>
            <a:r>
              <a:rPr lang="en-US" sz="1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es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"));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1200" b="1" dirty="0">
                <a:latin typeface="Consolas" panose="020B0609020204030204" pitchFamily="49" charset="0"/>
              </a:rPr>
              <a:t>("ID = " </a:t>
            </a:r>
            <a:r>
              <a:rPr lang="en-US" sz="1200" b="1" dirty="0" smtClean="0">
                <a:latin typeface="Consolas" panose="020B0609020204030204" pitchFamily="49" charset="0"/>
              </a:rPr>
              <a:t>+ </a:t>
            </a:r>
            <a:r>
              <a:rPr lang="en-US" sz="1200" b="1" dirty="0" err="1" smtClean="0">
                <a:latin typeface="Consolas" panose="020B0609020204030204" pitchFamily="49" charset="0"/>
              </a:rPr>
              <a:t>tz.getID</a:t>
            </a:r>
            <a:r>
              <a:rPr lang="en-US" sz="1200" b="1" dirty="0" smtClean="0">
                <a:latin typeface="Consolas" panose="020B0609020204030204" pitchFamily="49" charset="0"/>
              </a:rPr>
              <a:t>();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1200" b="1" dirty="0">
                <a:latin typeface="Consolas" panose="020B0609020204030204" pitchFamily="49" charset="0"/>
              </a:rPr>
              <a:t>("</a:t>
            </a:r>
            <a:r>
              <a:rPr lang="en-US" sz="1200" b="1" dirty="0" err="1">
                <a:latin typeface="Consolas" panose="020B0609020204030204" pitchFamily="49" charset="0"/>
              </a:rPr>
              <a:t>RawOffset</a:t>
            </a:r>
            <a:r>
              <a:rPr lang="en-US" sz="1200" b="1" dirty="0">
                <a:latin typeface="Consolas" panose="020B0609020204030204" pitchFamily="49" charset="0"/>
              </a:rPr>
              <a:t> = " + </a:t>
            </a:r>
            <a:r>
              <a:rPr lang="en-US" sz="1200" b="1" dirty="0" err="1" smtClean="0">
                <a:latin typeface="Consolas" panose="020B0609020204030204" pitchFamily="49" charset="0"/>
              </a:rPr>
              <a:t>tz.getRawOffset</a:t>
            </a:r>
            <a:r>
              <a:rPr lang="en-US" sz="1200" b="1" dirty="0" smtClean="0">
                <a:latin typeface="Consolas" panose="020B0609020204030204" pitchFamily="49" charset="0"/>
              </a:rPr>
              <a:t>());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1200" b="1" dirty="0">
                <a:latin typeface="Consolas" panose="020B0609020204030204" pitchFamily="49" charset="0"/>
              </a:rPr>
              <a:t>("</a:t>
            </a:r>
            <a:r>
              <a:rPr lang="en-US" sz="1200" b="1" dirty="0" err="1">
                <a:latin typeface="Consolas" panose="020B0609020204030204" pitchFamily="49" charset="0"/>
              </a:rPr>
              <a:t>useDaylightTime</a:t>
            </a:r>
            <a:r>
              <a:rPr lang="en-US" sz="1200" b="1" dirty="0">
                <a:latin typeface="Consolas" panose="020B0609020204030204" pitchFamily="49" charset="0"/>
              </a:rPr>
              <a:t> = " + </a:t>
            </a:r>
            <a:r>
              <a:rPr lang="en-US" sz="1200" b="1" dirty="0" err="1" smtClean="0">
                <a:latin typeface="Consolas" panose="020B0609020204030204" pitchFamily="49" charset="0"/>
              </a:rPr>
              <a:t>tz.useDaylightTime</a:t>
            </a:r>
            <a:r>
              <a:rPr lang="en-US" sz="1200" b="1" dirty="0" smtClean="0">
                <a:latin typeface="Consolas" panose="020B0609020204030204" pitchFamily="49" charset="0"/>
              </a:rPr>
              <a:t>());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1200" b="1" dirty="0">
                <a:latin typeface="Consolas" panose="020B0609020204030204" pitchFamily="49" charset="0"/>
              </a:rPr>
              <a:t>("</a:t>
            </a:r>
            <a:r>
              <a:rPr lang="en-US" sz="1200" b="1" dirty="0" err="1">
                <a:latin typeface="Consolas" panose="020B0609020204030204" pitchFamily="49" charset="0"/>
              </a:rPr>
              <a:t>DSTSavings</a:t>
            </a:r>
            <a:r>
              <a:rPr lang="en-US" sz="1200" b="1" dirty="0">
                <a:latin typeface="Consolas" panose="020B0609020204030204" pitchFamily="49" charset="0"/>
              </a:rPr>
              <a:t> = " + </a:t>
            </a:r>
            <a:r>
              <a:rPr lang="en-US" sz="1200" b="1" dirty="0" err="1" smtClean="0">
                <a:latin typeface="Consolas" panose="020B0609020204030204" pitchFamily="49" charset="0"/>
              </a:rPr>
              <a:t>tz.getDSTSavings</a:t>
            </a:r>
            <a:r>
              <a:rPr lang="en-US" sz="1200" b="1" dirty="0" smtClean="0">
                <a:latin typeface="Consolas" panose="020B0609020204030204" pitchFamily="49" charset="0"/>
              </a:rPr>
              <a:t>());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1200" b="1" dirty="0">
                <a:latin typeface="Consolas" panose="020B0609020204030204" pitchFamily="49" charset="0"/>
              </a:rPr>
              <a:t>("</a:t>
            </a:r>
            <a:r>
              <a:rPr lang="en-US" sz="1200" b="1" dirty="0" err="1">
                <a:latin typeface="Consolas" panose="020B0609020204030204" pitchFamily="49" charset="0"/>
              </a:rPr>
              <a:t>DisplayName</a:t>
            </a:r>
            <a:r>
              <a:rPr lang="en-US" sz="1200" b="1" dirty="0">
                <a:latin typeface="Consolas" panose="020B0609020204030204" pitchFamily="49" charset="0"/>
              </a:rPr>
              <a:t> = " + </a:t>
            </a:r>
            <a:r>
              <a:rPr lang="en-US" sz="1200" b="1" dirty="0" err="1" smtClean="0">
                <a:latin typeface="Consolas" panose="020B0609020204030204" pitchFamily="49" charset="0"/>
              </a:rPr>
              <a:t>tz.getDisplayName</a:t>
            </a:r>
            <a:r>
              <a:rPr lang="en-US" sz="1200" b="1" dirty="0" smtClean="0">
                <a:latin typeface="Consolas" panose="020B0609020204030204" pitchFamily="49" charset="0"/>
              </a:rPr>
              <a:t>());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"</a:t>
            </a:r>
            <a:r>
              <a:rPr lang="en-US" sz="1200" b="1" dirty="0" err="1">
                <a:latin typeface="Consolas" panose="020B0609020204030204" pitchFamily="49" charset="0"/>
              </a:rPr>
              <a:t>DisplayName</a:t>
            </a:r>
            <a:r>
              <a:rPr lang="en-US" sz="1200" b="1" dirty="0">
                <a:latin typeface="Consolas" panose="020B0609020204030204" pitchFamily="49" charset="0"/>
              </a:rPr>
              <a:t> short = " + </a:t>
            </a:r>
            <a:r>
              <a:rPr lang="en-US" sz="1200" b="1" dirty="0" err="1" smtClean="0">
                <a:latin typeface="Consolas" panose="020B0609020204030204" pitchFamily="49" charset="0"/>
              </a:rPr>
              <a:t>tz.getDisplayName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useDST</a:t>
            </a:r>
            <a:r>
              <a:rPr lang="en-US" sz="1200" b="1" dirty="0" smtClean="0">
                <a:latin typeface="Consolas" panose="020B0609020204030204" pitchFamily="49" charset="0"/>
              </a:rPr>
              <a:t>, </a:t>
            </a:r>
            <a:r>
              <a:rPr lang="en-US" sz="1200" b="1" dirty="0" err="1" smtClean="0">
                <a:latin typeface="Consolas" panose="020B0609020204030204" pitchFamily="49" charset="0"/>
              </a:rPr>
              <a:t>TimeZone.SHORT</a:t>
            </a:r>
            <a:r>
              <a:rPr lang="en-US" sz="1200" b="1" dirty="0" smtClean="0">
                <a:latin typeface="Consolas" panose="020B0609020204030204" pitchFamily="49" charset="0"/>
              </a:rPr>
              <a:t>));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"</a:t>
            </a:r>
            <a:r>
              <a:rPr lang="en-US" sz="1200" b="1" dirty="0" err="1">
                <a:latin typeface="Consolas" panose="020B0609020204030204" pitchFamily="49" charset="0"/>
              </a:rPr>
              <a:t>DisplayName</a:t>
            </a:r>
            <a:r>
              <a:rPr lang="en-US" sz="1200" b="1" dirty="0">
                <a:latin typeface="Consolas" panose="020B0609020204030204" pitchFamily="49" charset="0"/>
              </a:rPr>
              <a:t> full = " + </a:t>
            </a:r>
            <a:r>
              <a:rPr lang="en-US" sz="1200" b="1" dirty="0" err="1" smtClean="0">
                <a:latin typeface="Consolas" panose="020B0609020204030204" pitchFamily="49" charset="0"/>
              </a:rPr>
              <a:t>tz.getDisplayName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useDST</a:t>
            </a:r>
            <a:r>
              <a:rPr lang="en-US" sz="1200" b="1" dirty="0" smtClean="0">
                <a:latin typeface="Consolas" panose="020B0609020204030204" pitchFamily="49" charset="0"/>
              </a:rPr>
              <a:t>, </a:t>
            </a:r>
            <a:r>
              <a:rPr lang="en-US" sz="1200" b="1" dirty="0" err="1" smtClean="0">
                <a:latin typeface="Consolas" panose="020B0609020204030204" pitchFamily="49" charset="0"/>
              </a:rPr>
              <a:t>TimeZone.LONG</a:t>
            </a:r>
            <a:r>
              <a:rPr lang="en-US" sz="1200" b="1" dirty="0" smtClean="0">
                <a:latin typeface="Consolas" panose="020B0609020204030204" pitchFamily="49" charset="0"/>
              </a:rPr>
              <a:t>));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1200" b="1" dirty="0">
                <a:latin typeface="Consolas" panose="020B0609020204030204" pitchFamily="49" charset="0"/>
              </a:rPr>
              <a:t>("</a:t>
            </a:r>
            <a:r>
              <a:rPr lang="en-US" sz="1200" b="1" dirty="0" err="1">
                <a:latin typeface="Consolas" panose="020B0609020204030204" pitchFamily="49" charset="0"/>
              </a:rPr>
              <a:t>DisplayName</a:t>
            </a:r>
            <a:r>
              <a:rPr lang="en-US" sz="1200" b="1" dirty="0">
                <a:latin typeface="Consolas" panose="020B0609020204030204" pitchFamily="49" charset="0"/>
              </a:rPr>
              <a:t> locale(\"</a:t>
            </a:r>
            <a:r>
              <a:rPr lang="en-US" sz="1200" b="1" dirty="0" err="1">
                <a:latin typeface="Consolas" panose="020B0609020204030204" pitchFamily="49" charset="0"/>
              </a:rPr>
              <a:t>fr</a:t>
            </a:r>
            <a:r>
              <a:rPr lang="en-US" sz="1200" b="1" dirty="0">
                <a:latin typeface="Consolas" panose="020B0609020204030204" pitchFamily="49" charset="0"/>
              </a:rPr>
              <a:t>\") = " + </a:t>
            </a:r>
            <a:r>
              <a:rPr lang="en-US" sz="1200" b="1" dirty="0" err="1">
                <a:latin typeface="Consolas" panose="020B0609020204030204" pitchFamily="49" charset="0"/>
              </a:rPr>
              <a:t>locName</a:t>
            </a:r>
            <a:r>
              <a:rPr lang="en-US" sz="12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1200" b="1" dirty="0">
                <a:latin typeface="Consolas" panose="020B0609020204030204" pitchFamily="49" charset="0"/>
              </a:rPr>
              <a:t>("</a:t>
            </a:r>
            <a:r>
              <a:rPr lang="en-US" sz="1200" b="1" dirty="0" err="1">
                <a:latin typeface="Consolas" panose="020B0609020204030204" pitchFamily="49" charset="0"/>
              </a:rPr>
              <a:t>DisplayName</a:t>
            </a:r>
            <a:r>
              <a:rPr lang="en-US" sz="1200" b="1" dirty="0">
                <a:latin typeface="Consolas" panose="020B0609020204030204" pitchFamily="49" charset="0"/>
              </a:rPr>
              <a:t> full locale(\"</a:t>
            </a:r>
            <a:r>
              <a:rPr lang="en-US" sz="1200" b="1" dirty="0" err="1">
                <a:latin typeface="Consolas" panose="020B0609020204030204" pitchFamily="49" charset="0"/>
              </a:rPr>
              <a:t>es</a:t>
            </a:r>
            <a:r>
              <a:rPr lang="en-US" sz="1200" b="1" dirty="0">
                <a:latin typeface="Consolas" panose="020B0609020204030204" pitchFamily="49" charset="0"/>
              </a:rPr>
              <a:t>\") = " + </a:t>
            </a:r>
            <a:r>
              <a:rPr lang="en-US" sz="1200" b="1" dirty="0" err="1">
                <a:latin typeface="Consolas" panose="020B0609020204030204" pitchFamily="49" charset="0"/>
              </a:rPr>
              <a:t>locFullName</a:t>
            </a:r>
            <a:r>
              <a:rPr lang="en-US" sz="1200" b="1" dirty="0" smtClean="0">
                <a:latin typeface="Consolas" panose="020B0609020204030204" pitchFamily="49" charset="0"/>
              </a:rPr>
              <a:t>);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203848" y="4554994"/>
            <a:ext cx="5616624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ID = Europe/Belgrade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RawOffset</a:t>
            </a:r>
            <a:r>
              <a:rPr lang="en-US" sz="1200" b="1" dirty="0">
                <a:latin typeface="Consolas" panose="020B0609020204030204" pitchFamily="49" charset="0"/>
              </a:rPr>
              <a:t> = 3600000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useDaylightTime</a:t>
            </a:r>
            <a:r>
              <a:rPr lang="en-US" sz="1200" b="1" dirty="0">
                <a:latin typeface="Consolas" panose="020B0609020204030204" pitchFamily="49" charset="0"/>
              </a:rPr>
              <a:t> = true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DSTSavings</a:t>
            </a:r>
            <a:r>
              <a:rPr lang="en-US" sz="1200" b="1" dirty="0">
                <a:latin typeface="Consolas" panose="020B0609020204030204" pitchFamily="49" charset="0"/>
              </a:rPr>
              <a:t> = 3600000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DisplayName</a:t>
            </a:r>
            <a:r>
              <a:rPr lang="en-US" sz="1200" b="1" dirty="0">
                <a:latin typeface="Consolas" panose="020B0609020204030204" pitchFamily="49" charset="0"/>
              </a:rPr>
              <a:t> = Central European Time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DisplayName</a:t>
            </a:r>
            <a:r>
              <a:rPr lang="en-US" sz="1200" b="1" dirty="0">
                <a:latin typeface="Consolas" panose="020B0609020204030204" pitchFamily="49" charset="0"/>
              </a:rPr>
              <a:t> short = CEST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DisplayName</a:t>
            </a:r>
            <a:r>
              <a:rPr lang="en-US" sz="1200" b="1" dirty="0">
                <a:latin typeface="Consolas" panose="020B0609020204030204" pitchFamily="49" charset="0"/>
              </a:rPr>
              <a:t> full = Central European Summer Time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DisplayName</a:t>
            </a:r>
            <a:r>
              <a:rPr lang="en-US" sz="1200" b="1" dirty="0">
                <a:latin typeface="Consolas" panose="020B0609020204030204" pitchFamily="49" charset="0"/>
              </a:rPr>
              <a:t> locale("</a:t>
            </a:r>
            <a:r>
              <a:rPr lang="en-US" sz="1200" b="1" dirty="0" err="1">
                <a:latin typeface="Consolas" panose="020B0609020204030204" pitchFamily="49" charset="0"/>
              </a:rPr>
              <a:t>fr</a:t>
            </a:r>
            <a:r>
              <a:rPr lang="en-US" sz="1200" b="1" dirty="0">
                <a:latin typeface="Consolas" panose="020B0609020204030204" pitchFamily="49" charset="0"/>
              </a:rPr>
              <a:t>") = </a:t>
            </a:r>
            <a:r>
              <a:rPr lang="en-US" sz="1200" b="1" dirty="0" err="1">
                <a:latin typeface="Consolas" panose="020B0609020204030204" pitchFamily="49" charset="0"/>
              </a:rPr>
              <a:t>Heure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d'Europe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centrale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DisplayName</a:t>
            </a:r>
            <a:r>
              <a:rPr lang="en-US" sz="1200" b="1" dirty="0">
                <a:latin typeface="Consolas" panose="020B0609020204030204" pitchFamily="49" charset="0"/>
              </a:rPr>
              <a:t> full locale("</a:t>
            </a:r>
            <a:r>
              <a:rPr lang="en-US" sz="1200" b="1" dirty="0" err="1">
                <a:latin typeface="Consolas" panose="020B0609020204030204" pitchFamily="49" charset="0"/>
              </a:rPr>
              <a:t>es</a:t>
            </a:r>
            <a:r>
              <a:rPr lang="en-US" sz="1200" b="1" dirty="0">
                <a:latin typeface="Consolas" panose="020B0609020204030204" pitchFamily="49" charset="0"/>
              </a:rPr>
              <a:t>") = Hora de </a:t>
            </a:r>
            <a:r>
              <a:rPr lang="en-US" sz="1200" b="1" dirty="0" err="1">
                <a:latin typeface="Consolas" panose="020B0609020204030204" pitchFamily="49" charset="0"/>
              </a:rPr>
              <a:t>verano</a:t>
            </a:r>
            <a:r>
              <a:rPr lang="en-US" sz="1200" b="1" dirty="0">
                <a:latin typeface="Consolas" panose="020B0609020204030204" pitchFamily="49" charset="0"/>
              </a:rPr>
              <a:t> de Europa Central</a:t>
            </a:r>
            <a:endParaRPr lang="en-US" sz="1200" b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2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Formatting dates and times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16055" y="1072876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DateFormat</a:t>
            </a:r>
            <a:r>
              <a:rPr lang="en-US" altLang="ja-JP" sz="1600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 enables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formatting Date instances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16056" y="1772816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java.util.Date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represents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point in time with millisecond accuracy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16055" y="2492896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Particular </a:t>
            </a:r>
            <a:r>
              <a:rPr lang="en-US" altLang="ja-JP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DateFormat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instance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enables extracting the desired part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i.e. either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 or time or both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16056" y="3645024"/>
            <a:ext cx="84969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DateFormat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default = 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DateFormat.getInstance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(); // default date formatter for current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                 // locale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endParaRPr lang="en-US" sz="1400" b="1" dirty="0" smtClean="0">
              <a:latin typeface="Consolas" panose="020B0609020204030204" pitchFamily="49" charset="0"/>
            </a:endParaRPr>
          </a:p>
          <a:p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DateFormat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date = 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DateFormat.getDateInstance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(); // formatter extracting date</a:t>
            </a:r>
            <a:endParaRPr lang="en-US" sz="14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sz="1400" b="1" dirty="0" smtClean="0">
              <a:latin typeface="Consolas" panose="020B0609020204030204" pitchFamily="49" charset="0"/>
            </a:endParaRPr>
          </a:p>
          <a:p>
            <a:endParaRPr lang="en-US" sz="1400" b="1" dirty="0" smtClean="0">
              <a:latin typeface="Consolas" panose="020B0609020204030204" pitchFamily="49" charset="0"/>
            </a:endParaRPr>
          </a:p>
          <a:p>
            <a:r>
              <a:rPr lang="en-US" sz="14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DateFormat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time = </a:t>
            </a:r>
            <a:r>
              <a:rPr lang="en-US" sz="14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DateFormat.getTimeInstance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(); // formatter extracting time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endParaRPr lang="en-US" sz="1400" b="1" dirty="0" smtClean="0">
              <a:latin typeface="Consolas" panose="020B0609020204030204" pitchFamily="49" charset="0"/>
            </a:endParaRPr>
          </a:p>
          <a:p>
            <a:r>
              <a:rPr lang="en-US" sz="1400" b="1" dirty="0" err="1" smtClean="0">
                <a:latin typeface="Consolas" panose="020B0609020204030204" pitchFamily="49" charset="0"/>
              </a:rPr>
              <a:t>DateFormat</a:t>
            </a:r>
            <a:r>
              <a:rPr 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</a:rPr>
              <a:t>dateTime</a:t>
            </a:r>
            <a:r>
              <a:rPr lang="en-US" sz="1400" b="1" dirty="0" smtClean="0">
                <a:latin typeface="Consolas" panose="020B0609020204030204" pitchFamily="49" charset="0"/>
              </a:rPr>
              <a:t> = </a:t>
            </a:r>
            <a:r>
              <a:rPr lang="en-US" sz="1400" b="1" dirty="0" err="1" smtClean="0">
                <a:latin typeface="Consolas" panose="020B0609020204030204" pitchFamily="49" charset="0"/>
              </a:rPr>
              <a:t>DateFormat.getDateTimeInstance</a:t>
            </a:r>
            <a:r>
              <a:rPr lang="en-US" sz="1400" b="1" dirty="0" smtClean="0">
                <a:latin typeface="Consolas" panose="020B0609020204030204" pitchFamily="49" charset="0"/>
              </a:rPr>
              <a:t>(); // formatter presenting date 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</a:rPr>
              <a:t>                                                       // and time</a:t>
            </a:r>
          </a:p>
        </p:txBody>
      </p:sp>
    </p:spTree>
    <p:extLst>
      <p:ext uri="{BB962C8B-B14F-4D97-AF65-F5344CB8AC3E}">
        <p14:creationId xmlns:p14="http://schemas.microsoft.com/office/powerpoint/2010/main" val="33587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Formatting dates and times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16055" y="1052736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Passing Locale instance to factory method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enables getting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date/time formatters for given locale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16056" y="2095976"/>
            <a:ext cx="8496944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String[] codes = { </a:t>
            </a:r>
            <a:r>
              <a:rPr lang="en-US" sz="13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"de", "</a:t>
            </a:r>
            <a:r>
              <a:rPr lang="en-US" sz="13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r>
              <a:rPr lang="en-US" sz="13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", 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13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es</a:t>
            </a:r>
            <a:r>
              <a:rPr lang="en-US" sz="13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", "</a:t>
            </a:r>
            <a:r>
              <a:rPr lang="en-US" sz="13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ar</a:t>
            </a:r>
            <a:r>
              <a:rPr lang="en-US" sz="13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", 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ru</a:t>
            </a:r>
            <a:r>
              <a:rPr lang="en-US" sz="13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", 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th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" </a:t>
            </a:r>
            <a:r>
              <a:rPr lang="en-US" sz="13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List&lt;Locale&gt; locales = codes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.stream()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.map(Locale::new)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.collect(</a:t>
            </a:r>
            <a:r>
              <a:rPr lang="en-US" sz="1300" b="1" dirty="0" err="1">
                <a:latin typeface="Consolas" panose="020B0609020204030204" pitchFamily="49" charset="0"/>
              </a:rPr>
              <a:t>Collectors.toList</a:t>
            </a:r>
            <a:r>
              <a:rPr lang="en-US" sz="1300" b="1" dirty="0" smtClean="0">
                <a:latin typeface="Consolas" panose="020B0609020204030204" pitchFamily="49" charset="0"/>
              </a:rPr>
              <a:t>());</a:t>
            </a: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 err="1" smtClean="0">
                <a:latin typeface="Consolas" panose="020B0609020204030204" pitchFamily="49" charset="0"/>
              </a:rPr>
              <a:t>DateTime</a:t>
            </a:r>
            <a:r>
              <a:rPr lang="en-US" sz="1300" b="1" dirty="0" smtClean="0">
                <a:latin typeface="Consolas" panose="020B0609020204030204" pitchFamily="49" charset="0"/>
              </a:rPr>
              <a:t> now = new Date();</a:t>
            </a:r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 smtClean="0">
                <a:latin typeface="Consolas" panose="020B0609020204030204" pitchFamily="49" charset="0"/>
              </a:rPr>
              <a:t>String message = "";</a:t>
            </a:r>
          </a:p>
          <a:p>
            <a:endParaRPr lang="en-US" sz="1300" b="1" dirty="0" smtClean="0">
              <a:latin typeface="Consolas" panose="020B0609020204030204" pitchFamily="49" charset="0"/>
            </a:endParaRPr>
          </a:p>
          <a:p>
            <a:r>
              <a:rPr lang="en-US" sz="1300" b="1" dirty="0" smtClean="0">
                <a:latin typeface="Consolas" panose="020B0609020204030204" pitchFamily="49" charset="0"/>
              </a:rPr>
              <a:t>for (Locale </a:t>
            </a:r>
            <a:r>
              <a:rPr lang="en-US" sz="1300" b="1" dirty="0" err="1" smtClean="0">
                <a:latin typeface="Consolas" panose="020B0609020204030204" pitchFamily="49" charset="0"/>
              </a:rPr>
              <a:t>locale</a:t>
            </a:r>
            <a:r>
              <a:rPr lang="en-US" sz="1300" b="1" dirty="0" smtClean="0">
                <a:latin typeface="Consolas" panose="020B0609020204030204" pitchFamily="49" charset="0"/>
              </a:rPr>
              <a:t> : locales) {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</a:t>
            </a:r>
            <a:r>
              <a:rPr lang="en-US" sz="1300" b="1" dirty="0" smtClean="0">
                <a:latin typeface="Consolas" panose="020B0609020204030204" pitchFamily="49" charset="0"/>
              </a:rPr>
              <a:t>   </a:t>
            </a:r>
            <a:r>
              <a:rPr lang="en-US" sz="13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DateFormat</a:t>
            </a:r>
            <a:r>
              <a:rPr lang="en-US" sz="13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df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DateFormat.getDateTimeInstance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13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13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DateFormat.FULL</a:t>
            </a:r>
            <a:r>
              <a:rPr lang="en-US" sz="13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13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DateFormat.FULL</a:t>
            </a:r>
            <a:r>
              <a:rPr lang="en-US" sz="13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, locale</a:t>
            </a:r>
          </a:p>
          <a:p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);</a:t>
            </a:r>
            <a:endParaRPr lang="en-US" sz="13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</a:rPr>
              <a:t>    </a:t>
            </a:r>
            <a:r>
              <a:rPr lang="en-US" sz="1300" b="1" dirty="0" smtClean="0">
                <a:latin typeface="Consolas" panose="020B0609020204030204" pitchFamily="49" charset="0"/>
              </a:rPr>
              <a:t>message </a:t>
            </a:r>
            <a:r>
              <a:rPr lang="en-US" sz="1300" b="1" dirty="0">
                <a:latin typeface="Consolas" panose="020B0609020204030204" pitchFamily="49" charset="0"/>
              </a:rPr>
              <a:t>+= </a:t>
            </a:r>
            <a:r>
              <a:rPr lang="en-US" sz="1300" b="1" dirty="0" err="1" smtClean="0">
                <a:latin typeface="Consolas" panose="020B0609020204030204" pitchFamily="49" charset="0"/>
              </a:rPr>
              <a:t>df.format</a:t>
            </a:r>
            <a:r>
              <a:rPr lang="en-US" sz="1300" b="1" dirty="0" smtClean="0">
                <a:latin typeface="Consolas" panose="020B0609020204030204" pitchFamily="49" charset="0"/>
              </a:rPr>
              <a:t>(now)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</a:t>
            </a:r>
            <a:r>
              <a:rPr lang="en-US" sz="1300" b="1" dirty="0" smtClean="0">
                <a:latin typeface="Consolas" panose="020B0609020204030204" pitchFamily="49" charset="0"/>
              </a:rPr>
              <a:t>           + </a:t>
            </a:r>
            <a:r>
              <a:rPr lang="en-US" sz="1300" b="1" dirty="0">
                <a:latin typeface="Consolas" panose="020B0609020204030204" pitchFamily="49" charset="0"/>
              </a:rPr>
              <a:t>'\n' + "-----------------\n" ;</a:t>
            </a:r>
          </a:p>
          <a:p>
            <a:r>
              <a:rPr lang="en-US" sz="1300" b="1" dirty="0" smtClean="0">
                <a:latin typeface="Consolas" panose="020B0609020204030204" pitchFamily="49" charset="0"/>
              </a:rPr>
              <a:t>}</a:t>
            </a:r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 err="1" smtClean="0">
                <a:latin typeface="Consolas" panose="020B0609020204030204" pitchFamily="49" charset="0"/>
              </a:rPr>
              <a:t>JOptionPane.showMessageDialog</a:t>
            </a:r>
            <a:r>
              <a:rPr lang="en-US" sz="1300" b="1" dirty="0" smtClean="0">
                <a:latin typeface="Consolas" panose="020B0609020204030204" pitchFamily="49" charset="0"/>
              </a:rPr>
              <a:t>(null</a:t>
            </a:r>
            <a:r>
              <a:rPr lang="en-US" sz="1300" b="1" dirty="0">
                <a:latin typeface="Consolas" panose="020B0609020204030204" pitchFamily="49" charset="0"/>
              </a:rPr>
              <a:t>, </a:t>
            </a:r>
            <a:r>
              <a:rPr lang="en-US" sz="1300" b="1" dirty="0" smtClean="0">
                <a:latin typeface="Consolas" panose="020B0609020204030204" pitchFamily="49" charset="0"/>
              </a:rPr>
              <a:t>message);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5" y="3679448"/>
            <a:ext cx="3805564" cy="268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1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SimpleDateFormat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16055" y="1052736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DateFormat.getInstance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factory method returns </a:t>
            </a:r>
            <a:r>
              <a:rPr lang="en-US" altLang="ja-JP" sz="1600" b="1" dirty="0" err="1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SimpleDateFormat</a:t>
            </a:r>
            <a:r>
              <a:rPr lang="en-US" altLang="ja-JP" sz="1600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instance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configured for default date/time formatting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16055" y="2225004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SimpleDateFormat</a:t>
            </a:r>
            <a:r>
              <a:rPr lang="en-US" altLang="ja-JP" sz="16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be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customized regardless of default locale formatting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creating instance manually with constructor </a:t>
            </a:r>
            <a:endParaRPr lang="en-US" altLang="ja-JP" sz="1600" b="1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SimpleDateFormat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901680"/>
              </p:ext>
            </p:extLst>
          </p:nvPr>
        </p:nvGraphicFramePr>
        <p:xfrm>
          <a:off x="316055" y="980728"/>
          <a:ext cx="8496944" cy="506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601"/>
                <a:gridCol w="73373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era designator (AD – Anno Domini – after Christ)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r>
                        <a:rPr lang="en-US" baseline="0" dirty="0" smtClean="0"/>
                        <a:t> in year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MM – month (09)</a:t>
                      </a:r>
                    </a:p>
                    <a:p>
                      <a:r>
                        <a:rPr lang="en-US" dirty="0" smtClean="0"/>
                        <a:t>MMM – abbreviated month</a:t>
                      </a:r>
                      <a:r>
                        <a:rPr lang="en-US" baseline="0" dirty="0" smtClean="0"/>
                        <a:t> name (Sep)</a:t>
                      </a:r>
                    </a:p>
                    <a:p>
                      <a:r>
                        <a:rPr lang="en-US" baseline="0" dirty="0" smtClean="0"/>
                        <a:t>MMMM – full month name (September)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in month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in year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in year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in month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name</a:t>
                      </a:r>
                      <a:r>
                        <a:rPr lang="en-US" baseline="0" dirty="0" smtClean="0"/>
                        <a:t> in week</a:t>
                      </a:r>
                    </a:p>
                    <a:p>
                      <a:r>
                        <a:rPr lang="en-US" baseline="0" dirty="0" smtClean="0"/>
                        <a:t>EEE – abbreviated week day name (Wed)</a:t>
                      </a:r>
                    </a:p>
                    <a:p>
                      <a:r>
                        <a:rPr lang="en-US" baseline="0" dirty="0" smtClean="0"/>
                        <a:t>EEEE – full week day name (Wednesday)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number in week (1 – Monday, … 7 – Sunday)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8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SimpleDateFormat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033915"/>
              </p:ext>
            </p:extLst>
          </p:nvPr>
        </p:nvGraphicFramePr>
        <p:xfrm>
          <a:off x="316055" y="980728"/>
          <a:ext cx="8496944" cy="415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601"/>
                <a:gridCol w="73373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hour in day (0..23)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hour in day (1-12)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minute in hour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 in hour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millisecond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zone</a:t>
                      </a:r>
                    </a:p>
                    <a:p>
                      <a:r>
                        <a:rPr lang="en-US" baseline="0" dirty="0" smtClean="0"/>
                        <a:t>z – abbreviated time zone name (CET)</a:t>
                      </a:r>
                    </a:p>
                    <a:p>
                      <a:r>
                        <a:rPr lang="en-US" baseline="0" dirty="0" err="1" smtClean="0"/>
                        <a:t>zz</a:t>
                      </a:r>
                      <a:r>
                        <a:rPr lang="en-US" baseline="0" dirty="0" smtClean="0"/>
                        <a:t> – GMT related value (GMT +01:00)</a:t>
                      </a:r>
                    </a:p>
                    <a:p>
                      <a:r>
                        <a:rPr lang="en-US" baseline="0" dirty="0" smtClean="0"/>
                        <a:t>zzzz – full time zone name (Central European Time)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zone (RFC 822 format)</a:t>
                      </a:r>
                      <a:r>
                        <a:rPr lang="en-US" baseline="0" dirty="0" smtClean="0"/>
                        <a:t> -0800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time zone (ISO 8601 format) -08:00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85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Collator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52615" y="1052736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 for various languages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implies support for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different alphabetical ordering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character strings</a:t>
            </a:r>
            <a:endParaRPr lang="en-US" altLang="ja-JP" sz="16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52615" y="2204864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Notion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collation refers to assembly or arrangement of written information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into some standard order</a:t>
            </a:r>
            <a:endParaRPr lang="en-US" altLang="ja-JP" sz="16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52615" y="3356992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general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collation means arrangement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either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numerical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alphabetical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order</a:t>
            </a:r>
            <a:endParaRPr lang="en-US" altLang="ja-JP" sz="16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2615" y="4941168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java.util.Collator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 locale-sensitive class which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enables sorting character strings based on ordering rules for the given language</a:t>
            </a:r>
          </a:p>
        </p:txBody>
      </p:sp>
    </p:spTree>
    <p:extLst>
      <p:ext uri="{BB962C8B-B14F-4D97-AF65-F5344CB8AC3E}">
        <p14:creationId xmlns:p14="http://schemas.microsoft.com/office/powerpoint/2010/main" val="409260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Localization</a:t>
            </a:r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for locale and internationalization (i18n)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1013827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Adapting software solution to given culture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i.e. country or region is called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localization</a:t>
            </a:r>
            <a:endParaRPr lang="en-US" altLang="ja-JP" sz="16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53404" y="2297012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Country or region given application is localized for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called </a:t>
            </a:r>
            <a:r>
              <a:rPr lang="en-US" altLang="ja-JP" sz="1600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locale</a:t>
            </a:r>
            <a:endParaRPr lang="en-US" altLang="ja-JP" sz="16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353404" y="3140968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Internationalization</a:t>
            </a:r>
            <a:r>
              <a:rPr lang="en-US" altLang="ja-JP" sz="16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means making application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locale-independent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i.e. easily adjustable for any locale</a:t>
            </a:r>
            <a:endParaRPr lang="en-US" altLang="ja-JP" sz="1600" b="1" dirty="0" smtClean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53404" y="4529260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Since internationalization is quite a long (20 letters) word it is also abbreviated ad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i18n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for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&lt;18-letters&gt;n</a:t>
            </a:r>
          </a:p>
        </p:txBody>
      </p:sp>
    </p:spTree>
    <p:extLst>
      <p:ext uri="{BB962C8B-B14F-4D97-AF65-F5344CB8AC3E}">
        <p14:creationId xmlns:p14="http://schemas.microsoft.com/office/powerpoint/2010/main" val="33932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Collator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16056" y="1124744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String[] </a:t>
            </a:r>
            <a:r>
              <a:rPr lang="en-US" sz="1400" b="1" dirty="0" smtClean="0">
                <a:latin typeface="Consolas" panose="020B0609020204030204" pitchFamily="49" charset="0"/>
              </a:rPr>
              <a:t>values </a:t>
            </a:r>
            <a:r>
              <a:rPr lang="en-US" sz="1400" b="1" dirty="0">
                <a:latin typeface="Consolas" panose="020B0609020204030204" pitchFamily="49" charset="0"/>
              </a:rPr>
              <a:t>= { 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bela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", "Ala", "ą", "Ą", 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ć", "my", "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My" </a:t>
            </a:r>
            <a:r>
              <a:rPr lang="en-US" sz="1400" b="1" dirty="0" smtClean="0">
                <a:latin typeface="Consolas" panose="020B0609020204030204" pitchFamily="49" charset="0"/>
              </a:rPr>
              <a:t>};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Collator 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collator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=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Collator.getInstance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Arrays.sort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(values, collator);</a:t>
            </a:r>
          </a:p>
          <a:p>
            <a:r>
              <a:rPr lang="en-US" sz="1400" b="1" dirty="0" smtClean="0">
                <a:latin typeface="Consolas" panose="020B0609020204030204" pitchFamily="49" charset="0"/>
              </a:rPr>
              <a:t>for (String value : values)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</a:rPr>
              <a:t>   </a:t>
            </a:r>
            <a:r>
              <a:rPr lang="en-US" sz="1400" b="1" dirty="0" err="1" smtClean="0">
                <a:latin typeface="Consolas" panose="020B0609020204030204" pitchFamily="49" charset="0"/>
              </a:rPr>
              <a:t>System.out.print</a:t>
            </a:r>
            <a:r>
              <a:rPr lang="en-US" sz="1400" b="1" dirty="0" smtClean="0">
                <a:latin typeface="Consolas" panose="020B0609020204030204" pitchFamily="49" charset="0"/>
              </a:rPr>
              <a:t>(value + " ");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4860032" y="2420888"/>
            <a:ext cx="324036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Ala ą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</a:rPr>
              <a:t>Ą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</a:rPr>
              <a:t>Bela ć my </a:t>
            </a:r>
            <a:r>
              <a:rPr lang="en-US" sz="1400" b="1" dirty="0" err="1" smtClean="0">
                <a:latin typeface="Consolas" panose="020B0609020204030204" pitchFamily="49" charset="0"/>
              </a:rPr>
              <a:t>My</a:t>
            </a:r>
            <a:endParaRPr 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6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RuleBasedCollator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52615" y="908720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Collator.getInstance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factory method returns instance of </a:t>
            </a:r>
            <a:r>
              <a:rPr lang="en-US" altLang="ja-JP" sz="1600" b="1" dirty="0" err="1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RuleBasedCollator</a:t>
            </a:r>
            <a:endParaRPr lang="en-US" altLang="ja-JP" sz="1600" b="1" dirty="0" smtClean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52615" y="1877923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RuledBasedCollator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compares characters based on defined rules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specified with relatively simple syntax</a:t>
            </a:r>
            <a:endParaRPr lang="en-US" altLang="ja-JP" sz="16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87113" y="2852936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RuledBasedCollator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distinguishes 4 different orders used for comparing characters</a:t>
            </a:r>
            <a:endParaRPr lang="en-US" altLang="ja-JP" sz="16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163784"/>
              </p:ext>
            </p:extLst>
          </p:nvPr>
        </p:nvGraphicFramePr>
        <p:xfrm>
          <a:off x="378093" y="3844632"/>
          <a:ext cx="8505963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603"/>
                <a:gridCol w="1584176"/>
                <a:gridCol w="54641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syntax</a:t>
                      </a:r>
                      <a:r>
                        <a:rPr lang="en-US" baseline="0" dirty="0" smtClean="0"/>
                        <a:t> symbol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</a:t>
                      </a:r>
                      <a:r>
                        <a:rPr lang="en-US" baseline="0" dirty="0" smtClean="0"/>
                        <a:t>-insensitive character comparing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SECONDARY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;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comparing based</a:t>
                      </a:r>
                      <a:r>
                        <a:rPr lang="en-US" baseline="0" dirty="0" smtClean="0"/>
                        <a:t> on accent in case primary comparison is not sufficient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TERTIARY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,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case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IDENTICAL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ordering characters</a:t>
                      </a:r>
                      <a:r>
                        <a:rPr lang="en-US" baseline="0" dirty="0" smtClean="0"/>
                        <a:t> even if the three above rules could not identify the order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07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© Edgar Głowacki 2016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RuleBasedCollator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16056" y="1124744"/>
            <a:ext cx="84969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String rules = 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" &lt; 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Poland 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&lt; A &lt; Ą &lt; B &lt; C &lt; Ć &lt; D &lt; E &lt; Ę &lt; F &lt; G &lt; 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H“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             + 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" &lt; I &lt; J &lt; K &lt; L &lt; Ł &lt; M &lt; N &lt; Ń &lt; O &lt; P &lt; Q &lt; R &lt; S &lt; 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Ś"</a:t>
            </a:r>
          </a:p>
          <a:p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              + 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" &lt; T &lt; U &lt; V &lt; W &lt; X &lt; Y &lt; Z &lt; Ź " </a:t>
            </a:r>
            <a:endParaRPr lang="en-US" sz="1400" b="1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             + 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" &lt; a &lt; ą &lt; b &lt; c &lt; ć &lt; d &lt; e &lt; ę &lt; f &lt; g &lt; h" </a:t>
            </a:r>
            <a:endParaRPr lang="en-US" sz="1400" b="1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             + 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" &lt;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&lt; j &lt; k &lt; l &lt; ł &lt; m &lt; n &lt; ń &lt; o &lt; p &lt; q &lt; r &lt; s &lt; ś" </a:t>
            </a:r>
            <a:endParaRPr lang="en-US" sz="1400" b="1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             + 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" &lt; t &lt; u &lt; v &lt; w &lt; x &lt; y &lt; z &lt; ź";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try </a:t>
            </a:r>
            <a:r>
              <a:rPr lang="en-US" sz="1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 smtClean="0">
                <a:latin typeface="Consolas" panose="020B0609020204030204" pitchFamily="49" charset="0"/>
              </a:rPr>
              <a:t>    Collator </a:t>
            </a:r>
            <a:r>
              <a:rPr lang="en-US" sz="1400" b="1" dirty="0" err="1" smtClean="0">
                <a:latin typeface="Consolas" panose="020B0609020204030204" pitchFamily="49" charset="0"/>
              </a:rPr>
              <a:t>collator</a:t>
            </a:r>
            <a:r>
              <a:rPr 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= new </a:t>
            </a:r>
            <a:r>
              <a:rPr lang="en-US" sz="1400" b="1" dirty="0" err="1">
                <a:latin typeface="Consolas" panose="020B0609020204030204" pitchFamily="49" charset="0"/>
              </a:rPr>
              <a:t>RuleBasedCollator</a:t>
            </a:r>
            <a:r>
              <a:rPr lang="en-US" sz="1400" b="1" dirty="0">
                <a:latin typeface="Consolas" panose="020B0609020204030204" pitchFamily="49" charset="0"/>
              </a:rPr>
              <a:t>(rules</a:t>
            </a:r>
            <a:r>
              <a:rPr lang="en-US" sz="1400" b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String[] </a:t>
            </a:r>
            <a:r>
              <a:rPr lang="en-US" sz="1400" b="1" dirty="0" smtClean="0">
                <a:latin typeface="Consolas" panose="020B0609020204030204" pitchFamily="49" charset="0"/>
              </a:rPr>
              <a:t>values </a:t>
            </a:r>
            <a:r>
              <a:rPr lang="en-US" sz="1400" b="1" dirty="0">
                <a:latin typeface="Consolas" panose="020B0609020204030204" pitchFamily="49" charset="0"/>
              </a:rPr>
              <a:t>= {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bela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", "Ala", "ą", "Ą",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"Poland" </a:t>
            </a:r>
            <a:r>
              <a:rPr lang="en-US" sz="1400" b="1" dirty="0" smtClean="0">
                <a:latin typeface="Consolas" panose="020B0609020204030204" pitchFamily="49" charset="0"/>
              </a:rPr>
              <a:t>};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    </a:t>
            </a:r>
            <a:r>
              <a:rPr lang="en-US" sz="1400" b="1" dirty="0" err="1" smtClean="0">
                <a:latin typeface="Consolas" panose="020B0609020204030204" pitchFamily="49" charset="0"/>
              </a:rPr>
              <a:t>Arrays.sort</a:t>
            </a:r>
            <a:r>
              <a:rPr lang="en-US" sz="1400" b="1" dirty="0" smtClean="0">
                <a:latin typeface="Consolas" panose="020B0609020204030204" pitchFamily="49" charset="0"/>
              </a:rPr>
              <a:t>(values, collator);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</a:rPr>
              <a:t>   for (String value : values)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</a:rPr>
              <a:t>       </a:t>
            </a:r>
            <a:r>
              <a:rPr lang="en-US" sz="1400" b="1" dirty="0" err="1" smtClean="0">
                <a:latin typeface="Consolas" panose="020B0609020204030204" pitchFamily="49" charset="0"/>
              </a:rPr>
              <a:t>System.out.print</a:t>
            </a:r>
            <a:r>
              <a:rPr lang="en-US" sz="1400" b="1" dirty="0" smtClean="0">
                <a:latin typeface="Consolas" panose="020B0609020204030204" pitchFamily="49" charset="0"/>
              </a:rPr>
              <a:t>(value + " ");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</a:rPr>
              <a:t>   }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} </a:t>
            </a:r>
            <a:r>
              <a:rPr lang="en-US" sz="1400" b="1" dirty="0">
                <a:latin typeface="Consolas" panose="020B0609020204030204" pitchFamily="49" charset="0"/>
              </a:rPr>
              <a:t>catch (</a:t>
            </a:r>
            <a:r>
              <a:rPr lang="en-US" sz="1400" b="1" dirty="0" err="1">
                <a:latin typeface="Consolas" panose="020B0609020204030204" pitchFamily="49" charset="0"/>
              </a:rPr>
              <a:t>ParseException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exc</a:t>
            </a:r>
            <a:r>
              <a:rPr lang="en-US" sz="1400" b="1" dirty="0">
                <a:latin typeface="Consolas" panose="020B0609020204030204" pitchFamily="49" charset="0"/>
              </a:rPr>
              <a:t>) </a:t>
            </a:r>
            <a:r>
              <a:rPr lang="en-US" sz="1400" b="1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</a:rPr>
              <a:t>   </a:t>
            </a:r>
            <a:r>
              <a:rPr lang="en-US" sz="1400" b="1" dirty="0" err="1" smtClean="0">
                <a:latin typeface="Consolas" panose="020B0609020204030204" pitchFamily="49" charset="0"/>
              </a:rPr>
              <a:t>ex.printStackTrace</a:t>
            </a:r>
            <a:r>
              <a:rPr lang="en-US" sz="1400" b="1" dirty="0" smtClean="0">
                <a:latin typeface="Consolas" panose="020B0609020204030204" pitchFamily="49" charset="0"/>
              </a:rPr>
              <a:t>();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}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4860032" y="4777407"/>
            <a:ext cx="324036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Poland Ala Ą </a:t>
            </a:r>
            <a:r>
              <a:rPr lang="en-US" sz="1400" b="1" dirty="0" err="1" smtClean="0">
                <a:latin typeface="Consolas" panose="020B0609020204030204" pitchFamily="49" charset="0"/>
              </a:rPr>
              <a:t>ą</a:t>
            </a:r>
            <a:r>
              <a:rPr 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</a:rPr>
              <a:t>bela</a:t>
            </a:r>
            <a:endParaRPr 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6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Localization resources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52615" y="1072876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Presenting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numbers, dates and times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accordance with formatting rules applicable for the given locale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does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suffice to regard application as internationalized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52615" y="2564904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Mere data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formatting does not make software adapted for the given locale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(market)</a:t>
            </a:r>
            <a:endParaRPr lang="en-US" altLang="ja-JP" sz="16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2615" y="3717032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presented to the user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accompanied by description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also needs to be comprehensible to the end-user</a:t>
            </a:r>
            <a:endParaRPr lang="en-US" altLang="ja-JP" sz="16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339259" y="4869160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Presenting number, date or time in a format user is accustomed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 not allow him/her to correctly interpret the data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unless there is a label which describes the data and allows to put it into some specific context</a:t>
            </a:r>
            <a:endParaRPr lang="en-US" altLang="ja-JP" sz="16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7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Localization resources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52615" y="1072876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Internationalization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(i18)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means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making application implementation locale-independent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52615" y="2204864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other words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adapting application to the given culture should depend on some kind of configuration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changes whenever default Locale changes</a:t>
            </a:r>
            <a:endParaRPr lang="en-US" altLang="ja-JP" sz="16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359402" y="3727880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Localization resources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constitute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 of software deployment pack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comprising data – in most cases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labels/descriptions translated to particular language</a:t>
            </a:r>
          </a:p>
        </p:txBody>
      </p:sp>
    </p:spTree>
    <p:extLst>
      <p:ext uri="{BB962C8B-B14F-4D97-AF65-F5344CB8AC3E}">
        <p14:creationId xmlns:p14="http://schemas.microsoft.com/office/powerpoint/2010/main" val="426635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ResourceBundle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52615" y="1052736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java.util.ResourceBundle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instance is a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 storing localized resources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52615" y="2060848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majority </a:t>
            </a:r>
            <a:r>
              <a:rPr lang="en-US" altLang="ja-JP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ResourceBundle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values are defined in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.properties files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are delivered along with the compiled application binaries</a:t>
            </a:r>
            <a:endParaRPr lang="en-US" altLang="ja-JP" sz="16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41709" y="3140968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Since .properties file should be put in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CLASSPATH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they are usually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distributed as part of jar files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41709" y="4293096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Within application </a:t>
            </a:r>
            <a:r>
              <a:rPr lang="en-US" altLang="ja-JP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ResourceBundle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identified by the name which constitute the prefix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the .properties file name</a:t>
            </a:r>
            <a:endParaRPr lang="en-US" altLang="ja-JP" sz="16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08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ResourceBundle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341709" y="941819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Localization resources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targeted for the given locale are identified based on language and optionally country codes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the .properties file name</a:t>
            </a:r>
            <a:endParaRPr lang="en-US" altLang="ja-JP" sz="16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265911"/>
              </p:ext>
            </p:extLst>
          </p:nvPr>
        </p:nvGraphicFramePr>
        <p:xfrm>
          <a:off x="341709" y="3429000"/>
          <a:ext cx="8496944" cy="2865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2379"/>
                <a:gridCol w="34745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ResourceBundle</a:t>
                      </a:r>
                      <a:r>
                        <a:rPr lang="en-US" dirty="0" smtClean="0"/>
                        <a:t> name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MyApplication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localization resources file name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MyApplication.properties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Localization</a:t>
                      </a:r>
                      <a:r>
                        <a:rPr lang="en-US" baseline="0" dirty="0" smtClean="0"/>
                        <a:t> resources for Polish language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MyApplication_pl.properties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Localization resources for German language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MyApplication_de.properties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Localization resources for Germany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MyApplication_de_DE.properties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Localization</a:t>
                      </a:r>
                      <a:r>
                        <a:rPr lang="en-US" baseline="0" dirty="0" smtClean="0"/>
                        <a:t> resources for Austria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MyApplication_de_AT.properties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Localization resources for German-speaking</a:t>
                      </a:r>
                      <a:r>
                        <a:rPr lang="en-US" baseline="0" dirty="0" smtClean="0"/>
                        <a:t> Swiss (</a:t>
                      </a:r>
                      <a:r>
                        <a:rPr lang="en-US" baseline="0" dirty="0" err="1" smtClean="0"/>
                        <a:t>Confederatio</a:t>
                      </a:r>
                      <a:r>
                        <a:rPr lang="en-US" baseline="0" dirty="0" smtClean="0"/>
                        <a:t> Helvetica) cantons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MyApplication_de_CH.properties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pole tekstowe 11"/>
          <p:cNvSpPr txBox="1"/>
          <p:nvPr/>
        </p:nvSpPr>
        <p:spPr>
          <a:xfrm>
            <a:off x="361517" y="1988840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case no language and country code is specified the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localization resource file is regarded as default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applicable in case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</a:t>
            </a:r>
            <a:r>
              <a:rPr lang="en-US" altLang="ja-JP" sz="1600" b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specific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 for the given culture</a:t>
            </a:r>
          </a:p>
        </p:txBody>
      </p:sp>
    </p:spTree>
    <p:extLst>
      <p:ext uri="{BB962C8B-B14F-4D97-AF65-F5344CB8AC3E}">
        <p14:creationId xmlns:p14="http://schemas.microsoft.com/office/powerpoint/2010/main" val="200645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© Edgar Głowacki 2016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ResourceBundle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16056" y="908720"/>
            <a:ext cx="84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Locale </a:t>
            </a:r>
            <a:r>
              <a:rPr lang="en-US" sz="1400" b="1" dirty="0" err="1" smtClean="0">
                <a:latin typeface="Consolas" panose="020B0609020204030204" pitchFamily="49" charset="0"/>
              </a:rPr>
              <a:t>locale</a:t>
            </a:r>
            <a:r>
              <a:rPr 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= </a:t>
            </a:r>
            <a:r>
              <a:rPr lang="en-US" sz="1400" b="1" dirty="0" err="1">
                <a:latin typeface="Consolas" panose="020B0609020204030204" pitchFamily="49" charset="0"/>
              </a:rPr>
              <a:t>Locale.getDefault</a:t>
            </a:r>
            <a:r>
              <a:rPr lang="en-US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 err="1" smtClean="0">
                <a:latin typeface="Consolas" panose="020B0609020204030204" pitchFamily="49" charset="0"/>
              </a:rPr>
              <a:t>ResourceBundle</a:t>
            </a:r>
            <a:r>
              <a:rPr lang="en-US" sz="1400" b="1" dirty="0" smtClean="0">
                <a:latin typeface="Consolas" panose="020B0609020204030204" pitchFamily="49" charset="0"/>
              </a:rPr>
              <a:t> messages = </a:t>
            </a:r>
            <a:r>
              <a:rPr lang="en-US" sz="1400" b="1" dirty="0" err="1" smtClean="0">
                <a:latin typeface="Consolas" panose="020B0609020204030204" pitchFamily="49" charset="0"/>
              </a:rPr>
              <a:t>ResourceBundle.getBundle</a:t>
            </a:r>
            <a:r>
              <a:rPr lang="en-US" sz="1400" b="1" dirty="0" smtClean="0">
                <a:latin typeface="Consolas" panose="020B0609020204030204" pitchFamily="49" charset="0"/>
              </a:rPr>
              <a:t>("</a:t>
            </a:r>
            <a:r>
              <a:rPr lang="en-US" sz="1400" b="1" dirty="0" err="1" smtClean="0">
                <a:latin typeface="Consolas" panose="020B0609020204030204" pitchFamily="49" charset="0"/>
              </a:rPr>
              <a:t>MyApplication</a:t>
            </a:r>
            <a:r>
              <a:rPr lang="en-US" sz="1400" b="1" dirty="0" smtClean="0">
                <a:latin typeface="Consolas" panose="020B0609020204030204" pitchFamily="49" charset="0"/>
              </a:rPr>
              <a:t>", locale);</a:t>
            </a:r>
          </a:p>
          <a:p>
            <a:r>
              <a:rPr lang="en-US" sz="1400" b="1" dirty="0" smtClean="0">
                <a:latin typeface="Consolas" panose="020B0609020204030204" pitchFamily="49" charset="0"/>
              </a:rPr>
              <a:t>String welcome = </a:t>
            </a:r>
            <a:r>
              <a:rPr lang="en-US" sz="1400" b="1" dirty="0" err="1" smtClean="0">
                <a:latin typeface="Consolas" panose="020B0609020204030204" pitchFamily="49" charset="0"/>
              </a:rPr>
              <a:t>messages.getString</a:t>
            </a:r>
            <a:r>
              <a:rPr lang="en-US" sz="1400" b="1" dirty="0" smtClean="0">
                <a:latin typeface="Consolas" panose="020B0609020204030204" pitchFamily="49" charset="0"/>
              </a:rPr>
              <a:t>("welcome");</a:t>
            </a:r>
          </a:p>
          <a:p>
            <a:r>
              <a:rPr lang="en-US" sz="1400" b="1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1400" b="1" dirty="0" smtClean="0">
                <a:latin typeface="Consolas" panose="020B0609020204030204" pitchFamily="49" charset="0"/>
              </a:rPr>
              <a:t>(welcome);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95536" y="2132856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# </a:t>
            </a:r>
            <a:r>
              <a:rPr lang="en-US" sz="1400" b="1" dirty="0" err="1" smtClean="0">
                <a:latin typeface="Consolas" panose="020B0609020204030204" pitchFamily="49" charset="0"/>
              </a:rPr>
              <a:t>MyApplication.properties</a:t>
            </a:r>
            <a:endParaRPr lang="en-US" sz="1400" b="1" dirty="0" smtClean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welcome=welcome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491880" y="2473732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# </a:t>
            </a:r>
            <a:r>
              <a:rPr lang="en-US" sz="1400" b="1" dirty="0" err="1" smtClean="0">
                <a:latin typeface="Consolas" panose="020B0609020204030204" pitchFamily="49" charset="0"/>
              </a:rPr>
              <a:t>MyApplication_pl.properties</a:t>
            </a:r>
            <a:endParaRPr lang="en-US" sz="1400" b="1" dirty="0" smtClean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welcome=</a:t>
            </a:r>
            <a:r>
              <a:rPr lang="en-US" sz="1400" b="1" dirty="0" err="1" smtClean="0">
                <a:latin typeface="Consolas" panose="020B0609020204030204" pitchFamily="49" charset="0"/>
              </a:rPr>
              <a:t>witaj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403212" y="3212976"/>
            <a:ext cx="3232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# </a:t>
            </a:r>
            <a:r>
              <a:rPr lang="en-US" sz="1400" b="1" dirty="0" err="1" smtClean="0">
                <a:latin typeface="Consolas" panose="020B0609020204030204" pitchFamily="49" charset="0"/>
              </a:rPr>
              <a:t>MyApplication_de.properties</a:t>
            </a:r>
            <a:endParaRPr lang="en-US" sz="1400" b="1" dirty="0" smtClean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welcome=</a:t>
            </a:r>
            <a:r>
              <a:rPr lang="en-US" sz="1400" b="1" dirty="0" err="1" smtClean="0">
                <a:latin typeface="Consolas" panose="020B0609020204030204" pitchFamily="49" charset="0"/>
              </a:rPr>
              <a:t>willkommen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3491880" y="36450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# </a:t>
            </a:r>
            <a:r>
              <a:rPr lang="en-US" sz="1400" b="1" dirty="0" err="1" smtClean="0">
                <a:latin typeface="Consolas" panose="020B0609020204030204" pitchFamily="49" charset="0"/>
              </a:rPr>
              <a:t>MyApplication_de_DE.properties</a:t>
            </a:r>
            <a:endParaRPr lang="en-US" sz="1400" b="1" dirty="0" smtClean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welcome=</a:t>
            </a:r>
            <a:r>
              <a:rPr lang="en-US" sz="1400" b="1" dirty="0" err="1" smtClean="0">
                <a:latin typeface="Consolas" panose="020B0609020204030204" pitchFamily="49" charset="0"/>
              </a:rPr>
              <a:t>willkommen</a:t>
            </a:r>
            <a:r>
              <a:rPr lang="en-US" sz="1400" b="1" dirty="0" smtClean="0">
                <a:latin typeface="Consolas" panose="020B0609020204030204" pitchFamily="49" charset="0"/>
              </a:rPr>
              <a:t> in Deutschland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395536" y="4293096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# </a:t>
            </a:r>
            <a:r>
              <a:rPr lang="en-US" sz="1400" b="1" dirty="0" err="1" smtClean="0">
                <a:latin typeface="Consolas" panose="020B0609020204030204" pitchFamily="49" charset="0"/>
              </a:rPr>
              <a:t>MyApplication_de_AT.properties</a:t>
            </a:r>
            <a:endParaRPr lang="en-US" sz="1400" b="1" dirty="0" smtClean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welcome=</a:t>
            </a:r>
            <a:r>
              <a:rPr lang="en-US" sz="1400" b="1" dirty="0" err="1" smtClean="0">
                <a:latin typeface="Consolas" panose="020B0609020204030204" pitchFamily="49" charset="0"/>
              </a:rPr>
              <a:t>willkommen</a:t>
            </a:r>
            <a:r>
              <a:rPr lang="en-US" sz="1400" b="1" dirty="0" smtClean="0">
                <a:latin typeface="Consolas" panose="020B0609020204030204" pitchFamily="49" charset="0"/>
              </a:rPr>
              <a:t> in </a:t>
            </a:r>
            <a:r>
              <a:rPr lang="en-US" sz="1400" b="1" dirty="0" err="1" smtClean="0">
                <a:latin typeface="Calibri"/>
                <a:cs typeface="Calibri"/>
              </a:rPr>
              <a:t>Österreich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3491880" y="4941168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# </a:t>
            </a:r>
            <a:r>
              <a:rPr lang="en-US" sz="1400" b="1" dirty="0" err="1" smtClean="0">
                <a:latin typeface="Consolas" panose="020B0609020204030204" pitchFamily="49" charset="0"/>
              </a:rPr>
              <a:t>MyApplication_de_AT.properties</a:t>
            </a:r>
            <a:endParaRPr lang="en-US" sz="1400" b="1" dirty="0" smtClean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welcome=</a:t>
            </a:r>
            <a:r>
              <a:rPr lang="en-US" sz="1400" b="1" dirty="0" err="1" smtClean="0">
                <a:latin typeface="Consolas" panose="020B0609020204030204" pitchFamily="49" charset="0"/>
              </a:rPr>
              <a:t>willkommen</a:t>
            </a:r>
            <a:r>
              <a:rPr lang="en-US" sz="1400" b="1" dirty="0" smtClean="0">
                <a:latin typeface="Consolas" panose="020B0609020204030204" pitchFamily="49" charset="0"/>
              </a:rPr>
              <a:t> in </a:t>
            </a:r>
            <a:r>
              <a:rPr lang="en-US" sz="1400" b="1" dirty="0" err="1" smtClean="0">
                <a:latin typeface="Calibri"/>
                <a:cs typeface="Calibri"/>
              </a:rPr>
              <a:t>Österreich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403212" y="573325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# </a:t>
            </a:r>
            <a:r>
              <a:rPr lang="en-US" sz="1400" b="1" dirty="0" err="1" smtClean="0">
                <a:latin typeface="Consolas" panose="020B0609020204030204" pitchFamily="49" charset="0"/>
              </a:rPr>
              <a:t>MyApplication_de_CH.properties</a:t>
            </a:r>
            <a:endParaRPr lang="en-US" sz="1400" b="1" dirty="0" smtClean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welcome=</a:t>
            </a:r>
            <a:r>
              <a:rPr lang="en-US" sz="1400" b="1" dirty="0" err="1" smtClean="0">
                <a:latin typeface="Consolas" panose="020B0609020204030204" pitchFamily="49" charset="0"/>
              </a:rPr>
              <a:t>willkommen</a:t>
            </a:r>
            <a:r>
              <a:rPr lang="en-US" sz="1400" b="1" dirty="0" smtClean="0">
                <a:latin typeface="Consolas" panose="020B0609020204030204" pitchFamily="49" charset="0"/>
              </a:rPr>
              <a:t> in </a:t>
            </a:r>
            <a:r>
              <a:rPr lang="en-US" sz="1400" b="1" smtClean="0">
                <a:latin typeface="Calibri"/>
                <a:cs typeface="Calibri"/>
              </a:rPr>
              <a:t>Schweiz</a:t>
            </a:r>
            <a:endParaRPr 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8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Localization in Java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1072876"/>
            <a:ext cx="8496944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supports internationalization/localization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since version 1.1</a:t>
            </a:r>
            <a:endParaRPr lang="en-US" altLang="ja-JP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53404" y="1916832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Classes composing Java i18n/localization support are put mostly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</a:p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altLang="ja-JP" sz="1600" b="1" dirty="0" err="1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java.text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(2)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java.util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packages</a:t>
            </a:r>
            <a:endParaRPr lang="en-US" altLang="ja-JP" sz="16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68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Locale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980728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Locale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i.e.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distinguished target market of the software solution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represented by class </a:t>
            </a:r>
            <a:r>
              <a:rPr lang="en-US" altLang="ja-JP" sz="1600" b="1" dirty="0" err="1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java.util.Locale</a:t>
            </a:r>
            <a:endParaRPr lang="en-US" altLang="ja-JP" sz="16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53404" y="2132856"/>
            <a:ext cx="8496944" cy="1938992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Locale instance is identified by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language code – 2-small case letter ISO-639 code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country code – 2-upper case letter ISO-3166 code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variant code – supplementary information which does not to be   </a:t>
            </a:r>
          </a:p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compliant with any standard</a:t>
            </a:r>
            <a:endParaRPr lang="en-US" altLang="ja-JP" sz="16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53404" y="4365104"/>
            <a:ext cx="8496944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java.util.Locale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defines three overloaded constructors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58300" y="4995753"/>
            <a:ext cx="84690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Locale(String language</a:t>
            </a:r>
            <a:r>
              <a:rPr lang="en-US" sz="1400" b="1" dirty="0" smtClean="0">
                <a:latin typeface="Consolas" panose="020B0609020204030204" pitchFamily="49" charset="0"/>
              </a:rPr>
              <a:t>)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Locale(String language, String country</a:t>
            </a:r>
            <a:r>
              <a:rPr lang="en-US" sz="1400" b="1" dirty="0" smtClean="0">
                <a:latin typeface="Consolas" panose="020B0609020204030204" pitchFamily="49" charset="0"/>
              </a:rPr>
              <a:t>)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Locale(String language, String country, String variant</a:t>
            </a:r>
            <a:r>
              <a:rPr lang="en-US" sz="1400" b="1" dirty="0" smtClean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000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Locale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58300" y="1179329"/>
            <a:ext cx="84690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Locale </a:t>
            </a:r>
            <a:r>
              <a:rPr lang="en-US" sz="1400" b="1" dirty="0" err="1" smtClean="0">
                <a:latin typeface="Consolas" panose="020B0609020204030204" pitchFamily="49" charset="0"/>
              </a:rPr>
              <a:t>en_GB</a:t>
            </a:r>
            <a:r>
              <a:rPr lang="en-US" sz="1400" b="1" dirty="0" smtClean="0">
                <a:latin typeface="Consolas" panose="020B0609020204030204" pitchFamily="49" charset="0"/>
              </a:rPr>
              <a:t> = new Locale("</a:t>
            </a:r>
            <a:r>
              <a:rPr lang="en-US" sz="1400" b="1" dirty="0" err="1" smtClean="0">
                <a:latin typeface="Consolas" panose="020B0609020204030204" pitchFamily="49" charset="0"/>
              </a:rPr>
              <a:t>en</a:t>
            </a:r>
            <a:r>
              <a:rPr lang="en-US" sz="1400" b="1" dirty="0" smtClean="0">
                <a:latin typeface="Consolas" panose="020B0609020204030204" pitchFamily="49" charset="0"/>
              </a:rPr>
              <a:t>", "GB");     // </a:t>
            </a:r>
            <a:r>
              <a:rPr lang="en-US" sz="1400" b="1" dirty="0">
                <a:latin typeface="Consolas" panose="020B0609020204030204" pitchFamily="49" charset="0"/>
              </a:rPr>
              <a:t>E</a:t>
            </a:r>
            <a:r>
              <a:rPr lang="en-US" sz="1400" b="1" dirty="0" smtClean="0">
                <a:latin typeface="Consolas" panose="020B0609020204030204" pitchFamily="49" charset="0"/>
              </a:rPr>
              <a:t>nglish, Great Britain</a:t>
            </a:r>
          </a:p>
          <a:p>
            <a:endParaRPr lang="en-US" sz="1400" b="1" dirty="0" smtClean="0"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Locale </a:t>
            </a:r>
            <a:r>
              <a:rPr lang="en-US" sz="1400" b="1" dirty="0" err="1" smtClean="0">
                <a:latin typeface="Consolas" panose="020B0609020204030204" pitchFamily="49" charset="0"/>
              </a:rPr>
              <a:t>en_US</a:t>
            </a:r>
            <a:r>
              <a:rPr lang="en-US" sz="1400" b="1" dirty="0" smtClean="0">
                <a:latin typeface="Consolas" panose="020B0609020204030204" pitchFamily="49" charset="0"/>
              </a:rPr>
              <a:t> = new Locale("</a:t>
            </a:r>
            <a:r>
              <a:rPr lang="en-US" sz="1400" b="1" dirty="0" err="1" smtClean="0">
                <a:latin typeface="Consolas" panose="020B0609020204030204" pitchFamily="49" charset="0"/>
              </a:rPr>
              <a:t>en</a:t>
            </a:r>
            <a:r>
              <a:rPr lang="en-US" sz="1400" b="1" dirty="0" smtClean="0">
                <a:latin typeface="Consolas" panose="020B0609020204030204" pitchFamily="49" charset="0"/>
              </a:rPr>
              <a:t>", "US");     // </a:t>
            </a:r>
            <a:r>
              <a:rPr lang="en-US" sz="1400" b="1" dirty="0">
                <a:latin typeface="Consolas" panose="020B0609020204030204" pitchFamily="49" charset="0"/>
              </a:rPr>
              <a:t>E</a:t>
            </a:r>
            <a:r>
              <a:rPr lang="en-US" sz="1400" b="1" dirty="0" smtClean="0">
                <a:latin typeface="Consolas" panose="020B0609020204030204" pitchFamily="49" charset="0"/>
              </a:rPr>
              <a:t>nglish, United States</a:t>
            </a:r>
          </a:p>
          <a:p>
            <a:endParaRPr lang="en-US" sz="1400" b="1" dirty="0" smtClean="0"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Locale </a:t>
            </a:r>
            <a:r>
              <a:rPr lang="en-US" sz="1400" b="1" dirty="0" err="1" smtClean="0">
                <a:latin typeface="Consolas" panose="020B0609020204030204" pitchFamily="49" charset="0"/>
              </a:rPr>
              <a:t>en</a:t>
            </a:r>
            <a:r>
              <a:rPr lang="en-US" sz="1400" b="1" dirty="0" smtClean="0">
                <a:latin typeface="Consolas" panose="020B0609020204030204" pitchFamily="49" charset="0"/>
              </a:rPr>
              <a:t> = new Local("</a:t>
            </a:r>
            <a:r>
              <a:rPr lang="en-US" sz="1400" b="1" dirty="0" err="1" smtClean="0">
                <a:latin typeface="Consolas" panose="020B0609020204030204" pitchFamily="49" charset="0"/>
              </a:rPr>
              <a:t>en</a:t>
            </a:r>
            <a:r>
              <a:rPr lang="en-US" sz="1400" b="1" dirty="0" smtClean="0">
                <a:latin typeface="Consolas" panose="020B0609020204030204" pitchFamily="49" charset="0"/>
              </a:rPr>
              <a:t>");               // </a:t>
            </a:r>
            <a:r>
              <a:rPr lang="en-US" sz="1400" b="1" dirty="0">
                <a:latin typeface="Consolas" panose="020B0609020204030204" pitchFamily="49" charset="0"/>
              </a:rPr>
              <a:t>E</a:t>
            </a:r>
            <a:r>
              <a:rPr lang="en-US" sz="1400" b="1" dirty="0" smtClean="0">
                <a:latin typeface="Consolas" panose="020B0609020204030204" pitchFamily="49" charset="0"/>
              </a:rPr>
              <a:t>nglish --- undefined country</a:t>
            </a:r>
          </a:p>
        </p:txBody>
      </p:sp>
    </p:spTree>
    <p:extLst>
      <p:ext uri="{BB962C8B-B14F-4D97-AF65-F5344CB8AC3E}">
        <p14:creationId xmlns:p14="http://schemas.microsoft.com/office/powerpoint/2010/main" val="192962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Formatting and parsing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53404" y="1052736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java.util.Locale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instance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merely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represents a target culture</a:t>
            </a:r>
            <a:endParaRPr lang="en-US" altLang="ja-JP" sz="16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36818" y="1844824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Locale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instance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constitutes a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configuration parameter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modifies 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behaviour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locale-sensitive classes</a:t>
            </a:r>
            <a:endParaRPr lang="en-US" altLang="ja-JP" sz="16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198692"/>
              </p:ext>
            </p:extLst>
          </p:nvPr>
        </p:nvGraphicFramePr>
        <p:xfrm>
          <a:off x="336818" y="3068960"/>
          <a:ext cx="847001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110"/>
                <a:gridCol w="4882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Application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NumberFormat</a:t>
                      </a:r>
                      <a:r>
                        <a:rPr lang="en-US" dirty="0" smtClean="0"/>
                        <a:t> (and derived types)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formatting</a:t>
                      </a:r>
                      <a:r>
                        <a:rPr lang="en-US" baseline="0" dirty="0" smtClean="0"/>
                        <a:t>/parsing numbers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Calendar (and derived types)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presenting dates and</a:t>
                      </a:r>
                      <a:r>
                        <a:rPr lang="en-US" baseline="0" dirty="0" smtClean="0"/>
                        <a:t> times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DateFormat</a:t>
                      </a:r>
                      <a:r>
                        <a:rPr lang="en-US" baseline="0" dirty="0" smtClean="0"/>
                        <a:t> (and derived types)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formatting/parsing dates and times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Collator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ordering</a:t>
                      </a:r>
                      <a:r>
                        <a:rPr lang="en-US" baseline="0" dirty="0" smtClean="0"/>
                        <a:t> based on localized </a:t>
                      </a:r>
                      <a:r>
                        <a:rPr lang="en-US" baseline="0" dirty="0" err="1" smtClean="0"/>
                        <a:t>alphabethical</a:t>
                      </a:r>
                      <a:r>
                        <a:rPr lang="en-US" baseline="0" dirty="0" smtClean="0"/>
                        <a:t> order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BreakIterator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finding</a:t>
                      </a:r>
                      <a:r>
                        <a:rPr lang="en-US" baseline="0" dirty="0" smtClean="0"/>
                        <a:t> boundaries (of words, sentences, etc.) in the input text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Formatter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formatting dates, times and numbers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Scanner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parsing numbers from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input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86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Default locale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980728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application launch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Runtime Environment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configures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default locale based on platform settings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353404" y="2165955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developer can obtain default locale by calling </a:t>
            </a:r>
            <a:r>
              <a:rPr lang="en-US" altLang="ja-JP" sz="1600" b="1" dirty="0" err="1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Locale.getDefault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53404" y="2924944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Default locale can be set during run-time with 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Locale.setDefault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(Locale)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  <a:endParaRPr lang="en-US" altLang="ja-JP" sz="16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53404" y="4149080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get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locale-sensitive class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instance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either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use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corresponding 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getInstance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factory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method, or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customized instance with constructor</a:t>
            </a:r>
            <a:endParaRPr lang="en-US" altLang="ja-JP" sz="1600" b="1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1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Edgar Głowacki 2016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Locale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58300" y="1179329"/>
            <a:ext cx="846906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p</a:t>
            </a:r>
            <a:r>
              <a:rPr lang="en-US" sz="1400" b="1" dirty="0" smtClean="0">
                <a:latin typeface="Consolas" panose="020B0609020204030204" pitchFamily="49" charset="0"/>
              </a:rPr>
              <a:t>ublic final </a:t>
            </a:r>
            <a:r>
              <a:rPr lang="en-US" sz="1400" b="1" dirty="0">
                <a:latin typeface="Consolas" panose="020B0609020204030204" pitchFamily="49" charset="0"/>
              </a:rPr>
              <a:t>class </a:t>
            </a:r>
            <a:r>
              <a:rPr lang="en-US" sz="1400" b="1" dirty="0" smtClean="0">
                <a:latin typeface="Consolas" panose="020B0609020204030204" pitchFamily="49" charset="0"/>
              </a:rPr>
              <a:t>Demo {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    static </a:t>
            </a:r>
            <a:r>
              <a:rPr lang="en-US" sz="1400" b="1" dirty="0">
                <a:latin typeface="Consolas" panose="020B0609020204030204" pitchFamily="49" charset="0"/>
              </a:rPr>
              <a:t>public void </a:t>
            </a:r>
            <a:r>
              <a:rPr lang="en-US" sz="1400" b="1" dirty="0" smtClean="0">
                <a:latin typeface="Consolas" panose="020B0609020204030204" pitchFamily="49" charset="0"/>
              </a:rPr>
              <a:t>print() </a:t>
            </a:r>
            <a:r>
              <a:rPr lang="en-US" sz="1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latin typeface="Consolas" panose="020B0609020204030204" pitchFamily="49" charset="0"/>
              </a:rPr>
              <a:t>    Locale </a:t>
            </a:r>
            <a:r>
              <a:rPr lang="en-US" sz="1400" b="1" dirty="0" err="1" smtClean="0">
                <a:latin typeface="Consolas" panose="020B0609020204030204" pitchFamily="49" charset="0"/>
              </a:rPr>
              <a:t>locale</a:t>
            </a:r>
            <a:r>
              <a:rPr 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=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Locale.getDefault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latin typeface="Consolas" panose="020B0609020204030204" pitchFamily="49" charset="0"/>
              </a:rPr>
              <a:t>    </a:t>
            </a:r>
            <a:r>
              <a:rPr lang="en-US" sz="1400" b="1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1400" b="1" dirty="0" smtClean="0">
                <a:latin typeface="Consolas" panose="020B0609020204030204" pitchFamily="49" charset="0"/>
              </a:rPr>
              <a:t>("Default locale </a:t>
            </a:r>
            <a:r>
              <a:rPr lang="en-US" sz="1400" b="1" dirty="0">
                <a:latin typeface="Consolas" panose="020B0609020204030204" pitchFamily="49" charset="0"/>
              </a:rPr>
              <a:t>: " + </a:t>
            </a:r>
            <a:r>
              <a:rPr lang="en-US" sz="1400" b="1" dirty="0" smtClean="0">
                <a:latin typeface="Consolas" panose="020B0609020204030204" pitchFamily="49" charset="0"/>
              </a:rPr>
              <a:t>locale);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latin typeface="Consolas" panose="020B0609020204030204" pitchFamily="49" charset="0"/>
              </a:rPr>
              <a:t>    </a:t>
            </a:r>
            <a:r>
              <a:rPr lang="en-US" sz="1400" b="1" dirty="0" err="1" smtClean="0">
                <a:latin typeface="Consolas" panose="020B0609020204030204" pitchFamily="49" charset="0"/>
              </a:rPr>
              <a:t>DateFormat</a:t>
            </a:r>
            <a:r>
              <a:rPr 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df</a:t>
            </a:r>
            <a:r>
              <a:rPr lang="en-US" sz="1400" b="1" dirty="0"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DateFormat.getDateInstance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DateFormat.LONG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latin typeface="Consolas" panose="020B0609020204030204" pitchFamily="49" charset="0"/>
              </a:rPr>
              <a:t>    </a:t>
            </a:r>
            <a:r>
              <a:rPr lang="en-US" sz="1400" b="1" dirty="0" err="1" smtClean="0">
                <a:latin typeface="Consolas" panose="020B0609020204030204" pitchFamily="49" charset="0"/>
              </a:rPr>
              <a:t>NumberFormat</a:t>
            </a:r>
            <a:r>
              <a:rPr 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nf</a:t>
            </a:r>
            <a:r>
              <a:rPr lang="en-US" sz="1400" b="1" dirty="0"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NumberFormat.getInstance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latin typeface="Consolas" panose="020B0609020204030204" pitchFamily="49" charset="0"/>
              </a:rPr>
              <a:t>   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df.format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(new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Date()));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nf.format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(1234567.1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</a:t>
            </a:r>
            <a:r>
              <a:rPr lang="en-US" sz="1400" b="1" dirty="0" smtClean="0">
                <a:latin typeface="Consolas" panose="020B0609020204030204" pitchFamily="49" charset="0"/>
              </a:rPr>
              <a:t>  }</a:t>
            </a:r>
            <a:endParaRPr lang="en-US" sz="1400" b="1" dirty="0"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</a:t>
            </a:r>
            <a:r>
              <a:rPr lang="en-US" sz="1400" b="1" dirty="0" smtClean="0">
                <a:latin typeface="Consolas" panose="020B0609020204030204" pitchFamily="49" charset="0"/>
              </a:rPr>
              <a:t>  public </a:t>
            </a:r>
            <a:r>
              <a:rPr lang="en-US" sz="1400" b="1" dirty="0">
                <a:latin typeface="Consolas" panose="020B0609020204030204" pitchFamily="49" charset="0"/>
              </a:rPr>
              <a:t>static void main(String[] </a:t>
            </a:r>
            <a:r>
              <a:rPr lang="en-US" sz="1400" b="1" dirty="0" err="1">
                <a:latin typeface="Consolas" panose="020B0609020204030204" pitchFamily="49" charset="0"/>
              </a:rPr>
              <a:t>args</a:t>
            </a:r>
            <a:r>
              <a:rPr lang="en-US" sz="1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latin typeface="Consolas" panose="020B0609020204030204" pitchFamily="49" charset="0"/>
              </a:rPr>
              <a:t>    print();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latin typeface="Consolas" panose="020B0609020204030204" pitchFamily="49" charset="0"/>
              </a:rPr>
              <a:t>    </a:t>
            </a:r>
            <a:r>
              <a:rPr lang="en-US" sz="1400" b="1" dirty="0" err="1" smtClean="0">
                <a:latin typeface="Consolas" panose="020B0609020204030204" pitchFamily="49" charset="0"/>
              </a:rPr>
              <a:t>Locale.setDefault</a:t>
            </a:r>
            <a:r>
              <a:rPr lang="en-US" sz="1400" b="1" dirty="0" smtClean="0">
                <a:latin typeface="Consolas" panose="020B0609020204030204" pitchFamily="49" charset="0"/>
              </a:rPr>
              <a:t>(new </a:t>
            </a:r>
            <a:r>
              <a:rPr lang="en-US" sz="1400" b="1" dirty="0">
                <a:latin typeface="Consolas" panose="020B0609020204030204" pitchFamily="49" charset="0"/>
              </a:rPr>
              <a:t>Locale("</a:t>
            </a:r>
            <a:r>
              <a:rPr lang="en-US" sz="1400" b="1" dirty="0" err="1">
                <a:latin typeface="Consolas" panose="020B0609020204030204" pitchFamily="49" charset="0"/>
              </a:rPr>
              <a:t>en</a:t>
            </a:r>
            <a:r>
              <a:rPr lang="en-US" sz="1400" b="1" dirty="0">
                <a:latin typeface="Consolas" panose="020B0609020204030204" pitchFamily="49" charset="0"/>
              </a:rPr>
              <a:t>"));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latin typeface="Consolas" panose="020B0609020204030204" pitchFamily="49" charset="0"/>
              </a:rPr>
              <a:t>    print();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</a:t>
            </a:r>
            <a:r>
              <a:rPr lang="en-US" sz="1400" b="1" dirty="0" smtClean="0">
                <a:latin typeface="Consolas" panose="020B0609020204030204" pitchFamily="49" charset="0"/>
              </a:rPr>
              <a:t>  }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  <a:endParaRPr lang="en-US" sz="1400" b="1" dirty="0" smtClean="0">
              <a:latin typeface="Consolas" panose="020B0609020204030204" pitchFamily="49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5076056" y="4636293"/>
            <a:ext cx="3600400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400" b="1" dirty="0" smtClean="0">
                <a:latin typeface="Consolas" panose="020B0609020204030204" pitchFamily="49" charset="0"/>
              </a:rPr>
              <a:t>D</a:t>
            </a:r>
            <a:r>
              <a:rPr lang="en-US" sz="1400" b="1" dirty="0" err="1" smtClean="0">
                <a:latin typeface="Consolas" panose="020B0609020204030204" pitchFamily="49" charset="0"/>
              </a:rPr>
              <a:t>efault</a:t>
            </a:r>
            <a:r>
              <a:rPr lang="en-US" sz="1400" b="1" dirty="0" smtClean="0">
                <a:latin typeface="Consolas" panose="020B0609020204030204" pitchFamily="49" charset="0"/>
              </a:rPr>
              <a:t> locale</a:t>
            </a:r>
            <a:r>
              <a:rPr lang="pl-PL" sz="1400" b="1" dirty="0" smtClean="0">
                <a:latin typeface="Consolas" panose="020B0609020204030204" pitchFamily="49" charset="0"/>
              </a:rPr>
              <a:t> </a:t>
            </a:r>
            <a:r>
              <a:rPr lang="pl-PL" sz="1400" b="1" dirty="0">
                <a:latin typeface="Consolas" panose="020B0609020204030204" pitchFamily="49" charset="0"/>
              </a:rPr>
              <a:t>: </a:t>
            </a:r>
            <a:r>
              <a:rPr lang="pl-PL" sz="1400" b="1" dirty="0" err="1">
                <a:latin typeface="Consolas" panose="020B0609020204030204" pitchFamily="49" charset="0"/>
              </a:rPr>
              <a:t>pl_PL</a:t>
            </a:r>
            <a:endParaRPr lang="pl-PL" sz="1400" b="1" dirty="0">
              <a:latin typeface="Consolas" panose="020B0609020204030204" pitchFamily="49" charset="0"/>
            </a:endParaRPr>
          </a:p>
          <a:p>
            <a:r>
              <a:rPr lang="pl-PL" sz="1400" b="1" dirty="0">
                <a:latin typeface="Consolas" panose="020B0609020204030204" pitchFamily="49" charset="0"/>
              </a:rPr>
              <a:t>12 lipiec </a:t>
            </a:r>
            <a:r>
              <a:rPr lang="pl-PL" sz="1400" b="1" dirty="0" smtClean="0">
                <a:latin typeface="Consolas" panose="020B0609020204030204" pitchFamily="49" charset="0"/>
              </a:rPr>
              <a:t>20</a:t>
            </a:r>
            <a:r>
              <a:rPr lang="en-US" sz="1400" b="1" dirty="0" smtClean="0">
                <a:latin typeface="Consolas" panose="020B0609020204030204" pitchFamily="49" charset="0"/>
              </a:rPr>
              <a:t>17</a:t>
            </a:r>
            <a:endParaRPr lang="pl-PL" sz="1400" b="1" dirty="0">
              <a:latin typeface="Consolas" panose="020B0609020204030204" pitchFamily="49" charset="0"/>
            </a:endParaRPr>
          </a:p>
          <a:p>
            <a:r>
              <a:rPr lang="pl-PL" sz="1400" b="1" dirty="0" smtClean="0">
                <a:latin typeface="Consolas" panose="020B0609020204030204" pitchFamily="49" charset="0"/>
              </a:rPr>
              <a:t>1</a:t>
            </a:r>
            <a:r>
              <a:rPr lang="en-US" sz="1400" b="1" dirty="0" smtClean="0">
                <a:latin typeface="Consolas" panose="020B0609020204030204" pitchFamily="49" charset="0"/>
              </a:rPr>
              <a:t> </a:t>
            </a:r>
            <a:r>
              <a:rPr lang="pl-PL" sz="1400" b="1" dirty="0" smtClean="0">
                <a:latin typeface="Consolas" panose="020B0609020204030204" pitchFamily="49" charset="0"/>
              </a:rPr>
              <a:t>234</a:t>
            </a:r>
            <a:r>
              <a:rPr lang="en-US" sz="1400" b="1" dirty="0" smtClean="0">
                <a:latin typeface="Consolas" panose="020B0609020204030204" pitchFamily="49" charset="0"/>
              </a:rPr>
              <a:t> </a:t>
            </a:r>
            <a:r>
              <a:rPr lang="pl-PL" sz="1400" b="1" dirty="0" smtClean="0">
                <a:latin typeface="Consolas" panose="020B0609020204030204" pitchFamily="49" charset="0"/>
              </a:rPr>
              <a:t>567,1</a:t>
            </a:r>
            <a:endParaRPr lang="pl-PL" sz="1400" b="1" dirty="0">
              <a:latin typeface="Consolas" panose="020B0609020204030204" pitchFamily="49" charset="0"/>
            </a:endParaRPr>
          </a:p>
          <a:p>
            <a:r>
              <a:rPr lang="pl-PL" sz="1400" b="1" dirty="0" smtClean="0">
                <a:latin typeface="Consolas" panose="020B0609020204030204" pitchFamily="49" charset="0"/>
              </a:rPr>
              <a:t>D</a:t>
            </a:r>
            <a:r>
              <a:rPr lang="en-US" sz="1400" b="1" dirty="0" err="1" smtClean="0">
                <a:latin typeface="Consolas" panose="020B0609020204030204" pitchFamily="49" charset="0"/>
              </a:rPr>
              <a:t>efault</a:t>
            </a:r>
            <a:r>
              <a:rPr lang="en-US" sz="1400" b="1" dirty="0" smtClean="0">
                <a:latin typeface="Consolas" panose="020B0609020204030204" pitchFamily="49" charset="0"/>
              </a:rPr>
              <a:t> locale</a:t>
            </a:r>
            <a:r>
              <a:rPr lang="pl-PL" sz="1400" b="1" dirty="0" smtClean="0">
                <a:latin typeface="Consolas" panose="020B0609020204030204" pitchFamily="49" charset="0"/>
              </a:rPr>
              <a:t> </a:t>
            </a:r>
            <a:r>
              <a:rPr lang="pl-PL" sz="1400" b="1" dirty="0">
                <a:latin typeface="Consolas" panose="020B0609020204030204" pitchFamily="49" charset="0"/>
              </a:rPr>
              <a:t>: en</a:t>
            </a:r>
          </a:p>
          <a:p>
            <a:r>
              <a:rPr lang="pl-PL" sz="1400" b="1" dirty="0" err="1">
                <a:latin typeface="Consolas" panose="020B0609020204030204" pitchFamily="49" charset="0"/>
              </a:rPr>
              <a:t>July</a:t>
            </a:r>
            <a:r>
              <a:rPr lang="pl-PL" sz="1400" b="1" dirty="0">
                <a:latin typeface="Consolas" panose="020B0609020204030204" pitchFamily="49" charset="0"/>
              </a:rPr>
              <a:t> 12, </a:t>
            </a:r>
            <a:r>
              <a:rPr lang="pl-PL" sz="1400" b="1" dirty="0" smtClean="0">
                <a:latin typeface="Consolas" panose="020B0609020204030204" pitchFamily="49" charset="0"/>
              </a:rPr>
              <a:t>20</a:t>
            </a:r>
            <a:r>
              <a:rPr lang="en-US" sz="1400" b="1" dirty="0" smtClean="0">
                <a:latin typeface="Consolas" panose="020B0609020204030204" pitchFamily="49" charset="0"/>
              </a:rPr>
              <a:t>17</a:t>
            </a:r>
            <a:endParaRPr lang="pl-PL" sz="1400" b="1" dirty="0">
              <a:latin typeface="Consolas" panose="020B0609020204030204" pitchFamily="49" charset="0"/>
            </a:endParaRPr>
          </a:p>
          <a:p>
            <a:r>
              <a:rPr lang="pl-PL" sz="1400" b="1" dirty="0">
                <a:latin typeface="Consolas" panose="020B0609020204030204" pitchFamily="49" charset="0"/>
              </a:rPr>
              <a:t>1,234,567.1</a:t>
            </a:r>
            <a:endParaRPr lang="en-US" sz="1400" b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8072</TotalTime>
  <Words>3081</Words>
  <Application>Microsoft Office PowerPoint</Application>
  <PresentationFormat>Pokaz na ekranie (4:3)</PresentationFormat>
  <Paragraphs>524</Paragraphs>
  <Slides>37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37</vt:i4>
      </vt:variant>
    </vt:vector>
  </HeadingPairs>
  <TitlesOfParts>
    <vt:vector size="38" baseType="lpstr">
      <vt:lpstr>Motyw pakietu Office</vt:lpstr>
      <vt:lpstr>Internationalization (i18n)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</dc:title>
  <dc:creator>Krzysztof</dc:creator>
  <cp:lastModifiedBy>edek</cp:lastModifiedBy>
  <cp:revision>1669</cp:revision>
  <dcterms:created xsi:type="dcterms:W3CDTF">2014-11-19T15:38:20Z</dcterms:created>
  <dcterms:modified xsi:type="dcterms:W3CDTF">2018-02-02T08:43:07Z</dcterms:modified>
</cp:coreProperties>
</file>