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63" r:id="rId5"/>
    <p:sldId id="270" r:id="rId6"/>
    <p:sldId id="264" r:id="rId7"/>
    <p:sldId id="271" r:id="rId8"/>
    <p:sldId id="265" r:id="rId9"/>
    <p:sldId id="272" r:id="rId10"/>
    <p:sldId id="266" r:id="rId11"/>
    <p:sldId id="273" r:id="rId12"/>
    <p:sldId id="274" r:id="rId13"/>
    <p:sldId id="267"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822"/>
            <a:ext cx="817054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159"/>
            <a:ext cx="6075045" cy="234886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542" y="1665414"/>
            <a:ext cx="5282565" cy="2304415"/>
          </a:xfrm>
          <a:prstGeom prst="rect">
            <a:avLst/>
          </a:prstGeom>
        </p:spPr>
        <p:txBody>
          <a:bodyPr vert="horz" wrap="square" lIns="0" tIns="116205" rIns="0" bIns="0" rtlCol="0">
            <a:spAutoFit/>
          </a:bodyPr>
          <a:lstStyle/>
          <a:p>
            <a:pPr marL="12700" marR="5080" algn="ctr">
              <a:lnSpc>
                <a:spcPts val="6480"/>
              </a:lnSpc>
              <a:spcBef>
                <a:spcPts val="915"/>
              </a:spcBef>
            </a:pPr>
            <a:r>
              <a:rPr sz="6000" dirty="0"/>
              <a:t>PROJECT</a:t>
            </a:r>
            <a:r>
              <a:rPr sz="6000" spc="-254" dirty="0"/>
              <a:t> </a:t>
            </a:r>
            <a:r>
              <a:rPr sz="6000" spc="-10" dirty="0"/>
              <a:t>REPORT </a:t>
            </a:r>
            <a:r>
              <a:rPr sz="6000" dirty="0"/>
              <a:t>CMPS</a:t>
            </a:r>
            <a:r>
              <a:rPr sz="6000" spc="-40" dirty="0"/>
              <a:t> </a:t>
            </a:r>
            <a:r>
              <a:rPr sz="6000" spc="-10" dirty="0"/>
              <a:t>470/570</a:t>
            </a:r>
            <a:endParaRPr sz="6000" dirty="0"/>
          </a:p>
          <a:p>
            <a:pPr algn="ctr">
              <a:lnSpc>
                <a:spcPct val="100000"/>
              </a:lnSpc>
              <a:spcBef>
                <a:spcPts val="1290"/>
              </a:spcBef>
            </a:pPr>
            <a:r>
              <a:rPr sz="2400" b="0" spc="-10" dirty="0">
                <a:latin typeface="Calibri"/>
                <a:cs typeface="Calibri"/>
              </a:rPr>
              <a:t>TEAM:</a:t>
            </a:r>
            <a:r>
              <a:rPr lang="en-US" sz="2400" b="0" spc="-10" dirty="0">
                <a:latin typeface="Calibri"/>
                <a:cs typeface="Calibri"/>
              </a:rPr>
              <a:t> Space Something or Other</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B72C4271-D8FF-B93A-7E66-CC1491C76DEB}"/>
              </a:ext>
            </a:extLst>
          </p:cNvPr>
          <p:cNvPicPr>
            <a:picLocks noChangeAspect="1"/>
          </p:cNvPicPr>
          <p:nvPr/>
        </p:nvPicPr>
        <p:blipFill>
          <a:blip r:embed="rId2"/>
          <a:stretch>
            <a:fillRect/>
          </a:stretch>
        </p:blipFill>
        <p:spPr>
          <a:xfrm>
            <a:off x="4267200" y="720978"/>
            <a:ext cx="6096000" cy="6054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F8EF7252-56D4-1986-ED0C-2C5D8A2B9E0E}"/>
              </a:ext>
            </a:extLst>
          </p:cNvPr>
          <p:cNvPicPr>
            <a:picLocks noChangeAspect="1"/>
          </p:cNvPicPr>
          <p:nvPr/>
        </p:nvPicPr>
        <p:blipFill>
          <a:blip r:embed="rId2"/>
          <a:stretch>
            <a:fillRect/>
          </a:stretch>
        </p:blipFill>
        <p:spPr>
          <a:xfrm>
            <a:off x="4121848" y="762000"/>
            <a:ext cx="6060578" cy="6019800"/>
          </a:xfrm>
          <a:prstGeom prst="rect">
            <a:avLst/>
          </a:prstGeom>
        </p:spPr>
      </p:pic>
    </p:spTree>
    <p:extLst>
      <p:ext uri="{BB962C8B-B14F-4D97-AF65-F5344CB8AC3E}">
        <p14:creationId xmlns:p14="http://schemas.microsoft.com/office/powerpoint/2010/main" val="324684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6DD7569B-5605-7ABB-E274-5E81F2CC3B19}"/>
              </a:ext>
            </a:extLst>
          </p:cNvPr>
          <p:cNvPicPr>
            <a:picLocks noChangeAspect="1"/>
          </p:cNvPicPr>
          <p:nvPr/>
        </p:nvPicPr>
        <p:blipFill>
          <a:blip r:embed="rId2"/>
          <a:stretch>
            <a:fillRect/>
          </a:stretch>
        </p:blipFill>
        <p:spPr>
          <a:xfrm>
            <a:off x="4121848" y="762000"/>
            <a:ext cx="6040125" cy="6004535"/>
          </a:xfrm>
          <a:prstGeom prst="rect">
            <a:avLst/>
          </a:prstGeom>
        </p:spPr>
      </p:pic>
    </p:spTree>
    <p:extLst>
      <p:ext uri="{BB962C8B-B14F-4D97-AF65-F5344CB8AC3E}">
        <p14:creationId xmlns:p14="http://schemas.microsoft.com/office/powerpoint/2010/main" val="292032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375" rIns="0" bIns="0" rtlCol="0">
            <a:spAutoFit/>
          </a:bodyPr>
          <a:lstStyle/>
          <a:p>
            <a:pPr marL="12700">
              <a:lnSpc>
                <a:spcPct val="100000"/>
              </a:lnSpc>
              <a:spcBef>
                <a:spcPts val="100"/>
              </a:spcBef>
            </a:pPr>
            <a:r>
              <a:rPr sz="3600" dirty="0"/>
              <a:t>DESCRIPTION</a:t>
            </a:r>
            <a:r>
              <a:rPr sz="3600" spc="-75" dirty="0"/>
              <a:t> </a:t>
            </a:r>
            <a:r>
              <a:rPr sz="3600" dirty="0"/>
              <a:t>OF</a:t>
            </a:r>
            <a:r>
              <a:rPr sz="3600" spc="-65" dirty="0"/>
              <a:t> </a:t>
            </a:r>
            <a:r>
              <a:rPr sz="3600" dirty="0"/>
              <a:t>THE</a:t>
            </a:r>
            <a:r>
              <a:rPr sz="3600" spc="-55" dirty="0"/>
              <a:t> </a:t>
            </a:r>
            <a:r>
              <a:rPr sz="3600" spc="-10" dirty="0"/>
              <a:t>MODEL</a:t>
            </a:r>
            <a:endParaRPr sz="3600"/>
          </a:p>
        </p:txBody>
      </p:sp>
      <p:sp>
        <p:nvSpPr>
          <p:cNvPr id="3" name="object 3"/>
          <p:cNvSpPr/>
          <p:nvPr/>
        </p:nvSpPr>
        <p:spPr>
          <a:xfrm>
            <a:off x="1158239" y="2333117"/>
            <a:ext cx="9057640" cy="434340"/>
          </a:xfrm>
          <a:custGeom>
            <a:avLst/>
            <a:gdLst/>
            <a:ahLst/>
            <a:cxnLst/>
            <a:rect l="l" t="t" r="r" b="b"/>
            <a:pathLst>
              <a:path w="9057640" h="434339">
                <a:moveTo>
                  <a:pt x="9057132" y="0"/>
                </a:moveTo>
                <a:lnTo>
                  <a:pt x="0" y="0"/>
                </a:lnTo>
                <a:lnTo>
                  <a:pt x="0" y="434339"/>
                </a:lnTo>
                <a:lnTo>
                  <a:pt x="9057132" y="434339"/>
                </a:lnTo>
                <a:lnTo>
                  <a:pt x="9057132" y="0"/>
                </a:lnTo>
                <a:close/>
              </a:path>
            </a:pathLst>
          </a:custGeom>
          <a:solidFill>
            <a:srgbClr val="FFFF00"/>
          </a:solidFill>
        </p:spPr>
        <p:txBody>
          <a:bodyPr wrap="square" lIns="0" tIns="0" rIns="0" bIns="0" rtlCol="0"/>
          <a:lstStyle/>
          <a:p>
            <a:endParaRPr/>
          </a:p>
        </p:txBody>
      </p:sp>
      <p:sp>
        <p:nvSpPr>
          <p:cNvPr id="4" name="object 4"/>
          <p:cNvSpPr txBox="1"/>
          <p:nvPr/>
        </p:nvSpPr>
        <p:spPr>
          <a:xfrm>
            <a:off x="916939" y="1707159"/>
            <a:ext cx="9298940" cy="1049655"/>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sz="2800" dirty="0">
                <a:latin typeface="Calibri"/>
                <a:cs typeface="Calibri"/>
              </a:rPr>
              <a:t>Describe</a:t>
            </a:r>
            <a:r>
              <a:rPr sz="2800" spc="-50" dirty="0">
                <a:latin typeface="Calibri"/>
                <a:cs typeface="Calibri"/>
              </a:rPr>
              <a:t> </a:t>
            </a:r>
            <a:r>
              <a:rPr sz="2800" spc="-10" dirty="0">
                <a:latin typeface="Calibri"/>
                <a:cs typeface="Calibri"/>
              </a:rPr>
              <a:t>parameters</a:t>
            </a:r>
            <a:r>
              <a:rPr sz="2800" spc="-75" dirty="0">
                <a:latin typeface="Calibri"/>
                <a:cs typeface="Calibri"/>
              </a:rPr>
              <a:t> </a:t>
            </a:r>
            <a:r>
              <a:rPr sz="2800" dirty="0">
                <a:latin typeface="Calibri"/>
                <a:cs typeface="Calibri"/>
              </a:rPr>
              <a:t>of</a:t>
            </a:r>
            <a:r>
              <a:rPr sz="2800" spc="-70" dirty="0">
                <a:latin typeface="Calibri"/>
                <a:cs typeface="Calibri"/>
              </a:rPr>
              <a:t> </a:t>
            </a:r>
            <a:r>
              <a:rPr sz="2800" dirty="0">
                <a:latin typeface="Calibri"/>
                <a:cs typeface="Calibri"/>
              </a:rPr>
              <a:t>the</a:t>
            </a:r>
            <a:r>
              <a:rPr sz="2800" spc="-55" dirty="0">
                <a:latin typeface="Calibri"/>
                <a:cs typeface="Calibri"/>
              </a:rPr>
              <a:t> </a:t>
            </a:r>
            <a:r>
              <a:rPr sz="2800" spc="-10" dirty="0">
                <a:latin typeface="Calibri"/>
                <a:cs typeface="Calibri"/>
              </a:rPr>
              <a:t>model.</a:t>
            </a:r>
            <a:endParaRPr sz="2800">
              <a:latin typeface="Calibri"/>
              <a:cs typeface="Calibri"/>
            </a:endParaRPr>
          </a:p>
          <a:p>
            <a:pPr marL="240029" indent="-227329">
              <a:lnSpc>
                <a:spcPct val="100000"/>
              </a:lnSpc>
              <a:spcBef>
                <a:spcPts val="675"/>
              </a:spcBef>
              <a:buFont typeface="Arial"/>
              <a:buChar char="•"/>
              <a:tabLst>
                <a:tab pos="240029" algn="l"/>
              </a:tabLst>
            </a:pPr>
            <a:r>
              <a:rPr sz="2800" dirty="0">
                <a:latin typeface="Calibri"/>
                <a:cs typeface="Calibri"/>
              </a:rPr>
              <a:t>Use</a:t>
            </a:r>
            <a:r>
              <a:rPr sz="2800" spc="-70" dirty="0">
                <a:latin typeface="Calibri"/>
                <a:cs typeface="Calibri"/>
              </a:rPr>
              <a:t> </a:t>
            </a:r>
            <a:r>
              <a:rPr sz="2800" dirty="0">
                <a:latin typeface="Calibri"/>
                <a:cs typeface="Calibri"/>
              </a:rPr>
              <a:t>a</a:t>
            </a:r>
            <a:r>
              <a:rPr sz="2800" spc="-65" dirty="0">
                <a:latin typeface="Calibri"/>
                <a:cs typeface="Calibri"/>
              </a:rPr>
              <a:t> </a:t>
            </a:r>
            <a:r>
              <a:rPr sz="2800" dirty="0">
                <a:latin typeface="Calibri"/>
                <a:cs typeface="Calibri"/>
              </a:rPr>
              <a:t>search</a:t>
            </a:r>
            <a:r>
              <a:rPr sz="2800" spc="-70" dirty="0">
                <a:latin typeface="Calibri"/>
                <a:cs typeface="Calibri"/>
              </a:rPr>
              <a:t> </a:t>
            </a:r>
            <a:r>
              <a:rPr sz="2800" dirty="0">
                <a:latin typeface="Calibri"/>
                <a:cs typeface="Calibri"/>
              </a:rPr>
              <a:t>algorithm</a:t>
            </a:r>
            <a:r>
              <a:rPr sz="2800" spc="-60" dirty="0">
                <a:latin typeface="Calibri"/>
                <a:cs typeface="Calibri"/>
              </a:rPr>
              <a:t> </a:t>
            </a:r>
            <a:r>
              <a:rPr sz="2800" dirty="0">
                <a:latin typeface="Calibri"/>
                <a:cs typeface="Calibri"/>
              </a:rPr>
              <a:t>to</a:t>
            </a:r>
            <a:r>
              <a:rPr sz="2800" spc="-70" dirty="0">
                <a:latin typeface="Calibri"/>
                <a:cs typeface="Calibri"/>
              </a:rPr>
              <a:t> </a:t>
            </a:r>
            <a:r>
              <a:rPr sz="2800" dirty="0">
                <a:latin typeface="Calibri"/>
                <a:cs typeface="Calibri"/>
              </a:rPr>
              <a:t>find</a:t>
            </a:r>
            <a:r>
              <a:rPr sz="2800" spc="-50"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best</a:t>
            </a:r>
            <a:r>
              <a:rPr sz="2800" spc="-45" dirty="0">
                <a:latin typeface="Calibri"/>
                <a:cs typeface="Calibri"/>
              </a:rPr>
              <a:t> </a:t>
            </a:r>
            <a:r>
              <a:rPr sz="2800" dirty="0">
                <a:latin typeface="Calibri"/>
                <a:cs typeface="Calibri"/>
              </a:rPr>
              <a:t>model</a:t>
            </a:r>
            <a:r>
              <a:rPr sz="2800" spc="-65" dirty="0">
                <a:latin typeface="Calibri"/>
                <a:cs typeface="Calibri"/>
              </a:rPr>
              <a:t> </a:t>
            </a:r>
            <a:r>
              <a:rPr sz="2800" spc="-10" dirty="0">
                <a:latin typeface="Calibri"/>
                <a:cs typeface="Calibri"/>
              </a:rPr>
              <a:t>parameters</a:t>
            </a:r>
            <a:r>
              <a:rPr sz="2800" spc="-65" dirty="0">
                <a:latin typeface="Calibri"/>
                <a:cs typeface="Calibri"/>
              </a:rPr>
              <a:t> </a:t>
            </a:r>
            <a:r>
              <a:rPr sz="2800" spc="-25" dirty="0">
                <a:latin typeface="Calibri"/>
                <a:cs typeface="Calibri"/>
              </a:rPr>
              <a:t>[MS</a:t>
            </a:r>
            <a:endParaRPr sz="2800">
              <a:latin typeface="Calibri"/>
              <a:cs typeface="Calibri"/>
            </a:endParaRPr>
          </a:p>
        </p:txBody>
      </p:sp>
      <p:sp>
        <p:nvSpPr>
          <p:cNvPr id="5" name="object 5"/>
          <p:cNvSpPr txBox="1"/>
          <p:nvPr/>
        </p:nvSpPr>
        <p:spPr>
          <a:xfrm>
            <a:off x="1158239" y="2767457"/>
            <a:ext cx="1391920" cy="384175"/>
          </a:xfrm>
          <a:prstGeom prst="rect">
            <a:avLst/>
          </a:prstGeom>
          <a:solidFill>
            <a:srgbClr val="FFFF00"/>
          </a:solidFill>
        </p:spPr>
        <p:txBody>
          <a:bodyPr vert="horz" wrap="square" lIns="0" tIns="0" rIns="0" bIns="0" rtlCol="0">
            <a:spAutoFit/>
          </a:bodyPr>
          <a:lstStyle/>
          <a:p>
            <a:pPr>
              <a:lnSpc>
                <a:spcPts val="2840"/>
              </a:lnSpc>
            </a:pPr>
            <a:r>
              <a:rPr sz="2800" spc="-10" dirty="0">
                <a:latin typeface="Calibri"/>
                <a:cs typeface="Calibri"/>
              </a:rPr>
              <a:t>Students]</a:t>
            </a:r>
            <a:endParaRPr sz="2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PERFORMANCE</a:t>
            </a:r>
            <a:r>
              <a:rPr spc="-65" dirty="0"/>
              <a:t> </a:t>
            </a:r>
            <a:r>
              <a:rPr dirty="0"/>
              <a:t>OF</a:t>
            </a:r>
            <a:r>
              <a:rPr spc="-45" dirty="0"/>
              <a:t> </a:t>
            </a:r>
            <a:r>
              <a:rPr dirty="0"/>
              <a:t>THE</a:t>
            </a:r>
            <a:r>
              <a:rPr spc="-35" dirty="0"/>
              <a:t> </a:t>
            </a:r>
            <a:r>
              <a:rPr spc="-10" dirty="0"/>
              <a:t>MODEL</a:t>
            </a:r>
          </a:p>
        </p:txBody>
      </p:sp>
      <p:sp>
        <p:nvSpPr>
          <p:cNvPr id="3" name="object 3"/>
          <p:cNvSpPr/>
          <p:nvPr/>
        </p:nvSpPr>
        <p:spPr>
          <a:xfrm>
            <a:off x="1615440" y="4518532"/>
            <a:ext cx="8918575" cy="574675"/>
          </a:xfrm>
          <a:custGeom>
            <a:avLst/>
            <a:gdLst/>
            <a:ahLst/>
            <a:cxnLst/>
            <a:rect l="l" t="t" r="r" b="b"/>
            <a:pathLst>
              <a:path w="8918575" h="574675">
                <a:moveTo>
                  <a:pt x="8918435" y="0"/>
                </a:moveTo>
                <a:lnTo>
                  <a:pt x="890016" y="0"/>
                </a:lnTo>
                <a:lnTo>
                  <a:pt x="0" y="0"/>
                </a:lnTo>
                <a:lnTo>
                  <a:pt x="0" y="234696"/>
                </a:lnTo>
                <a:lnTo>
                  <a:pt x="0" y="339852"/>
                </a:lnTo>
                <a:lnTo>
                  <a:pt x="0" y="574548"/>
                </a:lnTo>
                <a:lnTo>
                  <a:pt x="7600188" y="574548"/>
                </a:lnTo>
                <a:lnTo>
                  <a:pt x="7600188" y="339852"/>
                </a:lnTo>
                <a:lnTo>
                  <a:pt x="8918435" y="339852"/>
                </a:lnTo>
                <a:lnTo>
                  <a:pt x="8918435" y="0"/>
                </a:lnTo>
                <a:close/>
              </a:path>
            </a:pathLst>
          </a:custGeom>
          <a:solidFill>
            <a:srgbClr val="FFFF00"/>
          </a:solidFill>
        </p:spPr>
        <p:txBody>
          <a:bodyPr wrap="square" lIns="0" tIns="0" rIns="0" bIns="0" rtlCol="0"/>
          <a:lstStyle/>
          <a:p>
            <a:endParaRPr/>
          </a:p>
        </p:txBody>
      </p:sp>
      <p:sp>
        <p:nvSpPr>
          <p:cNvPr id="4" name="object 4"/>
          <p:cNvSpPr txBox="1"/>
          <p:nvPr/>
        </p:nvSpPr>
        <p:spPr>
          <a:xfrm>
            <a:off x="916939" y="1736725"/>
            <a:ext cx="10344150" cy="2552065"/>
          </a:xfrm>
          <a:prstGeom prst="rect">
            <a:avLst/>
          </a:prstGeom>
        </p:spPr>
        <p:txBody>
          <a:bodyPr vert="horz" wrap="square" lIns="0" tIns="13335" rIns="0" bIns="0" rtlCol="0">
            <a:spAutoFit/>
          </a:bodyPr>
          <a:lstStyle/>
          <a:p>
            <a:pPr marL="241300" indent="-228600">
              <a:lnSpc>
                <a:spcPts val="2970"/>
              </a:lnSpc>
              <a:spcBef>
                <a:spcPts val="105"/>
              </a:spcBef>
              <a:buFont typeface="Arial"/>
              <a:buChar char="•"/>
              <a:tabLst>
                <a:tab pos="241300" algn="l"/>
              </a:tabLst>
            </a:pPr>
            <a:r>
              <a:rPr sz="2600" i="1" spc="-10" dirty="0">
                <a:latin typeface="Calibri"/>
                <a:cs typeface="Calibri"/>
              </a:rPr>
              <a:t>Plots</a:t>
            </a:r>
            <a:endParaRPr sz="2600">
              <a:latin typeface="Calibri"/>
              <a:cs typeface="Calibri"/>
            </a:endParaRPr>
          </a:p>
          <a:p>
            <a:pPr marL="697865" lvl="1" indent="-227965">
              <a:lnSpc>
                <a:spcPts val="2350"/>
              </a:lnSpc>
              <a:buFont typeface="Arial"/>
              <a:buChar char="•"/>
              <a:tabLst>
                <a:tab pos="697865" algn="l"/>
              </a:tabLst>
            </a:pPr>
            <a:r>
              <a:rPr sz="2200" spc="-10" dirty="0">
                <a:latin typeface="Calibri"/>
                <a:cs typeface="Calibri"/>
              </a:rPr>
              <a:t>Epoch-</a:t>
            </a:r>
            <a:r>
              <a:rPr sz="2200" dirty="0">
                <a:latin typeface="Calibri"/>
                <a:cs typeface="Calibri"/>
              </a:rPr>
              <a:t>error</a:t>
            </a:r>
            <a:r>
              <a:rPr sz="2200" spc="-55" dirty="0">
                <a:latin typeface="Calibri"/>
                <a:cs typeface="Calibri"/>
              </a:rPr>
              <a:t> </a:t>
            </a:r>
            <a:r>
              <a:rPr sz="2200" dirty="0">
                <a:latin typeface="Calibri"/>
                <a:cs typeface="Calibri"/>
              </a:rPr>
              <a:t>curves</a:t>
            </a:r>
            <a:r>
              <a:rPr sz="2200" spc="-50" dirty="0">
                <a:latin typeface="Calibri"/>
                <a:cs typeface="Calibri"/>
              </a:rPr>
              <a:t> </a:t>
            </a:r>
            <a:r>
              <a:rPr sz="2200" dirty="0">
                <a:latin typeface="Calibri"/>
                <a:cs typeface="Calibri"/>
              </a:rPr>
              <a:t>for</a:t>
            </a:r>
            <a:r>
              <a:rPr sz="2200" spc="-40" dirty="0">
                <a:latin typeface="Calibri"/>
                <a:cs typeface="Calibri"/>
              </a:rPr>
              <a:t> </a:t>
            </a:r>
            <a:r>
              <a:rPr sz="2200" dirty="0">
                <a:latin typeface="Calibri"/>
                <a:cs typeface="Calibri"/>
              </a:rPr>
              <a:t>training</a:t>
            </a:r>
            <a:r>
              <a:rPr sz="2200" spc="-55" dirty="0">
                <a:latin typeface="Calibri"/>
                <a:cs typeface="Calibri"/>
              </a:rPr>
              <a:t> </a:t>
            </a:r>
            <a:r>
              <a:rPr sz="2200" dirty="0">
                <a:latin typeface="Calibri"/>
                <a:cs typeface="Calibri"/>
              </a:rPr>
              <a:t>and</a:t>
            </a:r>
            <a:r>
              <a:rPr sz="2200" spc="-60" dirty="0">
                <a:latin typeface="Calibri"/>
                <a:cs typeface="Calibri"/>
              </a:rPr>
              <a:t> </a:t>
            </a:r>
            <a:r>
              <a:rPr sz="2200" dirty="0">
                <a:latin typeface="Calibri"/>
                <a:cs typeface="Calibri"/>
              </a:rPr>
              <a:t>validation</a:t>
            </a:r>
            <a:r>
              <a:rPr sz="2200" spc="-65" dirty="0">
                <a:latin typeface="Calibri"/>
                <a:cs typeface="Calibri"/>
              </a:rPr>
              <a:t> </a:t>
            </a:r>
            <a:r>
              <a:rPr sz="2200" dirty="0">
                <a:latin typeface="Calibri"/>
                <a:cs typeface="Calibri"/>
              </a:rPr>
              <a:t>data</a:t>
            </a:r>
            <a:r>
              <a:rPr sz="2200" spc="-50" dirty="0">
                <a:latin typeface="Calibri"/>
                <a:cs typeface="Calibri"/>
              </a:rPr>
              <a:t> </a:t>
            </a:r>
            <a:r>
              <a:rPr sz="2200" dirty="0">
                <a:latin typeface="Calibri"/>
                <a:cs typeface="Calibri"/>
              </a:rPr>
              <a:t>sets</a:t>
            </a:r>
            <a:r>
              <a:rPr sz="2200" spc="-30" dirty="0">
                <a:latin typeface="Calibri"/>
                <a:cs typeface="Calibri"/>
              </a:rPr>
              <a:t> </a:t>
            </a:r>
            <a:r>
              <a:rPr sz="2200" dirty="0">
                <a:latin typeface="Calibri"/>
                <a:cs typeface="Calibri"/>
              </a:rPr>
              <a:t>on</a:t>
            </a:r>
            <a:r>
              <a:rPr sz="2200" spc="-5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graph.</a:t>
            </a:r>
            <a:endParaRPr sz="2200">
              <a:latin typeface="Calibri"/>
              <a:cs typeface="Calibri"/>
            </a:endParaRPr>
          </a:p>
          <a:p>
            <a:pPr marL="697865" lvl="1" indent="-227965">
              <a:lnSpc>
                <a:spcPts val="2350"/>
              </a:lnSpc>
              <a:buFont typeface="Arial"/>
              <a:buChar char="•"/>
              <a:tabLst>
                <a:tab pos="697865" algn="l"/>
              </a:tabLst>
            </a:pPr>
            <a:r>
              <a:rPr sz="2200" i="1" dirty="0">
                <a:latin typeface="Calibri"/>
                <a:cs typeface="Calibri"/>
              </a:rPr>
              <a:t>Distribution</a:t>
            </a:r>
            <a:r>
              <a:rPr sz="2200" i="1" spc="-70" dirty="0">
                <a:latin typeface="Calibri"/>
                <a:cs typeface="Calibri"/>
              </a:rPr>
              <a:t> </a:t>
            </a:r>
            <a:r>
              <a:rPr sz="2200" i="1" dirty="0">
                <a:latin typeface="Calibri"/>
                <a:cs typeface="Calibri"/>
              </a:rPr>
              <a:t>of</a:t>
            </a:r>
            <a:r>
              <a:rPr sz="2200" i="1" spc="-30" dirty="0">
                <a:latin typeface="Calibri"/>
                <a:cs typeface="Calibri"/>
              </a:rPr>
              <a:t> </a:t>
            </a:r>
            <a:r>
              <a:rPr sz="2200" i="1" dirty="0">
                <a:latin typeface="Calibri"/>
                <a:cs typeface="Calibri"/>
              </a:rPr>
              <a:t>training,</a:t>
            </a:r>
            <a:r>
              <a:rPr sz="2200" i="1" spc="-45" dirty="0">
                <a:latin typeface="Calibri"/>
                <a:cs typeface="Calibri"/>
              </a:rPr>
              <a:t> </a:t>
            </a:r>
            <a:r>
              <a:rPr sz="2200" i="1" dirty="0">
                <a:latin typeface="Calibri"/>
                <a:cs typeface="Calibri"/>
              </a:rPr>
              <a:t>validation,</a:t>
            </a:r>
            <a:r>
              <a:rPr sz="2200" i="1" spc="-60" dirty="0">
                <a:latin typeface="Calibri"/>
                <a:cs typeface="Calibri"/>
              </a:rPr>
              <a:t> </a:t>
            </a:r>
            <a:r>
              <a:rPr sz="2200" i="1" dirty="0">
                <a:latin typeface="Calibri"/>
                <a:cs typeface="Calibri"/>
              </a:rPr>
              <a:t>test</a:t>
            </a:r>
            <a:r>
              <a:rPr sz="2200" i="1" spc="-20" dirty="0">
                <a:latin typeface="Calibri"/>
                <a:cs typeface="Calibri"/>
              </a:rPr>
              <a:t> </a:t>
            </a:r>
            <a:r>
              <a:rPr sz="2200" i="1" dirty="0">
                <a:latin typeface="Calibri"/>
                <a:cs typeface="Calibri"/>
              </a:rPr>
              <a:t>data</a:t>
            </a:r>
            <a:r>
              <a:rPr sz="2200" i="1" spc="-60" dirty="0">
                <a:latin typeface="Calibri"/>
                <a:cs typeface="Calibri"/>
              </a:rPr>
              <a:t> </a:t>
            </a:r>
            <a:r>
              <a:rPr sz="2200" i="1" spc="-20" dirty="0">
                <a:latin typeface="Calibri"/>
                <a:cs typeface="Calibri"/>
              </a:rPr>
              <a:t>sets</a:t>
            </a:r>
            <a:endParaRPr sz="2200">
              <a:latin typeface="Calibri"/>
              <a:cs typeface="Calibri"/>
            </a:endParaRPr>
          </a:p>
          <a:p>
            <a:pPr marL="697865" lvl="1" indent="-227965">
              <a:lnSpc>
                <a:spcPts val="2345"/>
              </a:lnSpc>
              <a:buFont typeface="Arial"/>
              <a:buChar char="•"/>
              <a:tabLst>
                <a:tab pos="697865" algn="l"/>
              </a:tabLst>
            </a:pPr>
            <a:r>
              <a:rPr sz="2200" i="1" spc="-10" dirty="0">
                <a:latin typeface="Calibri"/>
                <a:cs typeface="Calibri"/>
              </a:rPr>
              <a:t>Performance</a:t>
            </a:r>
            <a:r>
              <a:rPr sz="2200" i="1" spc="-65" dirty="0">
                <a:latin typeface="Calibri"/>
                <a:cs typeface="Calibri"/>
              </a:rPr>
              <a:t> </a:t>
            </a:r>
            <a:r>
              <a:rPr sz="2200" i="1" dirty="0">
                <a:latin typeface="Calibri"/>
                <a:cs typeface="Calibri"/>
              </a:rPr>
              <a:t>measures</a:t>
            </a:r>
            <a:r>
              <a:rPr sz="2200" i="1" spc="-55" dirty="0">
                <a:latin typeface="Calibri"/>
                <a:cs typeface="Calibri"/>
              </a:rPr>
              <a:t> </a:t>
            </a:r>
            <a:r>
              <a:rPr sz="2200" i="1" dirty="0">
                <a:latin typeface="Calibri"/>
                <a:cs typeface="Calibri"/>
              </a:rPr>
              <a:t>to</a:t>
            </a:r>
            <a:r>
              <a:rPr sz="2200" i="1" spc="-55" dirty="0">
                <a:latin typeface="Calibri"/>
                <a:cs typeface="Calibri"/>
              </a:rPr>
              <a:t> </a:t>
            </a:r>
            <a:r>
              <a:rPr sz="2200" i="1" dirty="0">
                <a:latin typeface="Calibri"/>
                <a:cs typeface="Calibri"/>
              </a:rPr>
              <a:t>compare</a:t>
            </a:r>
            <a:r>
              <a:rPr sz="2200" i="1" spc="-50" dirty="0">
                <a:latin typeface="Calibri"/>
                <a:cs typeface="Calibri"/>
              </a:rPr>
              <a:t> </a:t>
            </a:r>
            <a:r>
              <a:rPr sz="2200" i="1" spc="-10" dirty="0">
                <a:latin typeface="Calibri"/>
                <a:cs typeface="Calibri"/>
              </a:rPr>
              <a:t>models</a:t>
            </a:r>
            <a:endParaRPr sz="2200">
              <a:latin typeface="Calibri"/>
              <a:cs typeface="Calibri"/>
            </a:endParaRPr>
          </a:p>
          <a:p>
            <a:pPr marL="697865" lvl="1" indent="-227965">
              <a:lnSpc>
                <a:spcPts val="2490"/>
              </a:lnSpc>
              <a:buFont typeface="Arial"/>
              <a:buChar char="•"/>
              <a:tabLst>
                <a:tab pos="697865" algn="l"/>
              </a:tabLst>
            </a:pPr>
            <a:r>
              <a:rPr sz="2200" i="1" spc="-10" dirty="0">
                <a:latin typeface="Calibri"/>
                <a:cs typeface="Calibri"/>
              </a:rPr>
              <a:t>Robustness</a:t>
            </a:r>
            <a:r>
              <a:rPr sz="2200" i="1" spc="-30" dirty="0">
                <a:latin typeface="Calibri"/>
                <a:cs typeface="Calibri"/>
              </a:rPr>
              <a:t> </a:t>
            </a:r>
            <a:r>
              <a:rPr sz="2200" i="1" spc="-10" dirty="0">
                <a:latin typeface="Calibri"/>
                <a:cs typeface="Calibri"/>
              </a:rPr>
              <a:t>plots</a:t>
            </a:r>
            <a:endParaRPr sz="2200">
              <a:latin typeface="Calibri"/>
              <a:cs typeface="Calibri"/>
            </a:endParaRPr>
          </a:p>
          <a:p>
            <a:pPr marL="241300" indent="-228600">
              <a:lnSpc>
                <a:spcPts val="2970"/>
              </a:lnSpc>
              <a:spcBef>
                <a:spcPts val="65"/>
              </a:spcBef>
              <a:buFont typeface="Arial"/>
              <a:buChar char="•"/>
              <a:tabLst>
                <a:tab pos="241300" algn="l"/>
              </a:tabLst>
            </a:pPr>
            <a:r>
              <a:rPr sz="2600" spc="-10" dirty="0">
                <a:latin typeface="Calibri"/>
                <a:cs typeface="Calibri"/>
              </a:rPr>
              <a:t>Performance</a:t>
            </a:r>
            <a:r>
              <a:rPr sz="2600" spc="-70" dirty="0">
                <a:latin typeface="Calibri"/>
                <a:cs typeface="Calibri"/>
              </a:rPr>
              <a:t> </a:t>
            </a:r>
            <a:r>
              <a:rPr sz="2600" spc="-10" dirty="0">
                <a:latin typeface="Calibri"/>
                <a:cs typeface="Calibri"/>
              </a:rPr>
              <a:t>measures</a:t>
            </a:r>
            <a:endParaRPr sz="2600">
              <a:latin typeface="Calibri"/>
              <a:cs typeface="Calibri"/>
            </a:endParaRPr>
          </a:p>
          <a:p>
            <a:pPr marL="697865" marR="5080" lvl="1" indent="-228600">
              <a:lnSpc>
                <a:spcPct val="70000"/>
              </a:lnSpc>
              <a:spcBef>
                <a:spcPts val="645"/>
              </a:spcBef>
              <a:buFont typeface="Arial"/>
              <a:buChar char="•"/>
              <a:tabLst>
                <a:tab pos="697865" algn="l"/>
              </a:tabLst>
            </a:pPr>
            <a:r>
              <a:rPr sz="2200" dirty="0">
                <a:latin typeface="Calibri"/>
                <a:cs typeface="Calibri"/>
              </a:rPr>
              <a:t>Apply</a:t>
            </a:r>
            <a:r>
              <a:rPr sz="2200" spc="-5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testing</a:t>
            </a:r>
            <a:r>
              <a:rPr sz="2200" spc="-40" dirty="0">
                <a:latin typeface="Calibri"/>
                <a:cs typeface="Calibri"/>
              </a:rPr>
              <a:t> </a:t>
            </a:r>
            <a:r>
              <a:rPr sz="2200" dirty="0">
                <a:latin typeface="Calibri"/>
                <a:cs typeface="Calibri"/>
              </a:rPr>
              <a:t>schemes</a:t>
            </a:r>
            <a:r>
              <a:rPr sz="2200" spc="-15" dirty="0">
                <a:latin typeface="Calibri"/>
                <a:cs typeface="Calibri"/>
              </a:rPr>
              <a:t> </a:t>
            </a:r>
            <a:r>
              <a:rPr sz="2200" dirty="0">
                <a:latin typeface="Calibri"/>
                <a:cs typeface="Calibri"/>
              </a:rPr>
              <a:t>including</a:t>
            </a:r>
            <a:r>
              <a:rPr sz="2200" spc="-70" dirty="0">
                <a:latin typeface="Calibri"/>
                <a:cs typeface="Calibri"/>
              </a:rPr>
              <a:t> </a:t>
            </a:r>
            <a:r>
              <a:rPr sz="2200" spc="-10" dirty="0">
                <a:latin typeface="Calibri"/>
                <a:cs typeface="Calibri"/>
              </a:rPr>
              <a:t>K-</a:t>
            </a:r>
            <a:r>
              <a:rPr sz="2200" dirty="0">
                <a:latin typeface="Calibri"/>
                <a:cs typeface="Calibri"/>
              </a:rPr>
              <a:t>fold</a:t>
            </a:r>
            <a:r>
              <a:rPr sz="2200" spc="-55" dirty="0">
                <a:latin typeface="Calibri"/>
                <a:cs typeface="Calibri"/>
              </a:rPr>
              <a:t> </a:t>
            </a:r>
            <a:r>
              <a:rPr sz="2200" dirty="0">
                <a:latin typeface="Calibri"/>
                <a:cs typeface="Calibri"/>
              </a:rPr>
              <a:t>cross</a:t>
            </a:r>
            <a:r>
              <a:rPr sz="2200" spc="-50" dirty="0">
                <a:latin typeface="Calibri"/>
                <a:cs typeface="Calibri"/>
              </a:rPr>
              <a:t> </a:t>
            </a:r>
            <a:r>
              <a:rPr sz="2200" dirty="0">
                <a:latin typeface="Calibri"/>
                <a:cs typeface="Calibri"/>
              </a:rPr>
              <a:t>validation</a:t>
            </a:r>
            <a:r>
              <a:rPr sz="2200" spc="-80" dirty="0">
                <a:latin typeface="Calibri"/>
                <a:cs typeface="Calibri"/>
              </a:rPr>
              <a:t> </a:t>
            </a:r>
            <a:r>
              <a:rPr sz="2200" dirty="0">
                <a:latin typeface="Calibri"/>
                <a:cs typeface="Calibri"/>
              </a:rPr>
              <a:t>and</a:t>
            </a:r>
            <a:r>
              <a:rPr sz="2200" spc="-60" dirty="0">
                <a:latin typeface="Calibri"/>
                <a:cs typeface="Calibri"/>
              </a:rPr>
              <a:t> </a:t>
            </a:r>
            <a:r>
              <a:rPr sz="2200" spc="-10" dirty="0">
                <a:latin typeface="Calibri"/>
                <a:cs typeface="Calibri"/>
              </a:rPr>
              <a:t>3-</a:t>
            </a:r>
            <a:r>
              <a:rPr sz="2200" dirty="0">
                <a:latin typeface="Calibri"/>
                <a:cs typeface="Calibri"/>
              </a:rPr>
              <a:t>tier</a:t>
            </a:r>
            <a:r>
              <a:rPr sz="2200" spc="-50" dirty="0">
                <a:latin typeface="Calibri"/>
                <a:cs typeface="Calibri"/>
              </a:rPr>
              <a:t> </a:t>
            </a:r>
            <a:r>
              <a:rPr sz="2200" dirty="0">
                <a:latin typeface="Calibri"/>
                <a:cs typeface="Calibri"/>
              </a:rPr>
              <a:t>scheme</a:t>
            </a:r>
            <a:r>
              <a:rPr sz="2200" spc="-25" dirty="0">
                <a:latin typeface="Calibri"/>
                <a:cs typeface="Calibri"/>
              </a:rPr>
              <a:t> </a:t>
            </a:r>
            <a:r>
              <a:rPr sz="2200" dirty="0">
                <a:latin typeface="Calibri"/>
                <a:cs typeface="Calibri"/>
              </a:rPr>
              <a:t>(60,</a:t>
            </a:r>
            <a:r>
              <a:rPr sz="2200" spc="-55" dirty="0">
                <a:latin typeface="Calibri"/>
                <a:cs typeface="Calibri"/>
              </a:rPr>
              <a:t> </a:t>
            </a:r>
            <a:r>
              <a:rPr sz="2200" spc="-25" dirty="0">
                <a:latin typeface="Calibri"/>
                <a:cs typeface="Calibri"/>
              </a:rPr>
              <a:t>20, </a:t>
            </a:r>
            <a:r>
              <a:rPr sz="2200" spc="-20" dirty="0">
                <a:latin typeface="Calibri"/>
                <a:cs typeface="Calibri"/>
              </a:rPr>
              <a:t>20).</a:t>
            </a:r>
            <a:endParaRPr sz="2200">
              <a:latin typeface="Calibri"/>
              <a:cs typeface="Calibri"/>
            </a:endParaRPr>
          </a:p>
        </p:txBody>
      </p:sp>
      <p:sp>
        <p:nvSpPr>
          <p:cNvPr id="5" name="object 5"/>
          <p:cNvSpPr txBox="1"/>
          <p:nvPr/>
        </p:nvSpPr>
        <p:spPr>
          <a:xfrm>
            <a:off x="2072639" y="4264025"/>
            <a:ext cx="3848100" cy="274320"/>
          </a:xfrm>
          <a:prstGeom prst="rect">
            <a:avLst/>
          </a:prstGeom>
          <a:solidFill>
            <a:srgbClr val="FFFF00"/>
          </a:solidFill>
        </p:spPr>
        <p:txBody>
          <a:bodyPr vert="horz" wrap="square" lIns="0" tIns="0" rIns="0" bIns="0" rtlCol="0">
            <a:spAutoFit/>
          </a:bodyPr>
          <a:lstStyle/>
          <a:p>
            <a:pPr>
              <a:lnSpc>
                <a:spcPts val="2160"/>
              </a:lnSpc>
            </a:pPr>
            <a:r>
              <a:rPr sz="1900" dirty="0">
                <a:latin typeface="Calibri"/>
                <a:cs typeface="Calibri"/>
              </a:rPr>
              <a:t>MS</a:t>
            </a:r>
            <a:r>
              <a:rPr sz="1900" spc="-45" dirty="0">
                <a:latin typeface="Calibri"/>
                <a:cs typeface="Calibri"/>
              </a:rPr>
              <a:t> </a:t>
            </a:r>
            <a:r>
              <a:rPr sz="1900" spc="-10" dirty="0">
                <a:latin typeface="Calibri"/>
                <a:cs typeface="Calibri"/>
              </a:rPr>
              <a:t>students:</a:t>
            </a:r>
            <a:r>
              <a:rPr sz="1900" spc="-50" dirty="0">
                <a:latin typeface="Calibri"/>
                <a:cs typeface="Calibri"/>
              </a:rPr>
              <a:t> </a:t>
            </a:r>
            <a:r>
              <a:rPr sz="1900" dirty="0">
                <a:latin typeface="Calibri"/>
                <a:cs typeface="Calibri"/>
              </a:rPr>
              <a:t>Use</a:t>
            </a:r>
            <a:r>
              <a:rPr sz="1900" spc="-45" dirty="0">
                <a:latin typeface="Calibri"/>
                <a:cs typeface="Calibri"/>
              </a:rPr>
              <a:t> </a:t>
            </a:r>
            <a:r>
              <a:rPr sz="1900" dirty="0">
                <a:latin typeface="Calibri"/>
                <a:cs typeface="Calibri"/>
              </a:rPr>
              <a:t>both</a:t>
            </a:r>
            <a:r>
              <a:rPr sz="1900" spc="-35" dirty="0">
                <a:latin typeface="Calibri"/>
                <a:cs typeface="Calibri"/>
              </a:rPr>
              <a:t> </a:t>
            </a:r>
            <a:r>
              <a:rPr sz="1900" dirty="0">
                <a:latin typeface="Calibri"/>
                <a:cs typeface="Calibri"/>
              </a:rPr>
              <a:t>testing</a:t>
            </a:r>
            <a:r>
              <a:rPr sz="1900" spc="-45" dirty="0">
                <a:latin typeface="Calibri"/>
                <a:cs typeface="Calibri"/>
              </a:rPr>
              <a:t> </a:t>
            </a:r>
            <a:r>
              <a:rPr sz="1900" spc="-10" dirty="0">
                <a:latin typeface="Calibri"/>
                <a:cs typeface="Calibri"/>
              </a:rPr>
              <a:t>schemes</a:t>
            </a:r>
            <a:endParaRPr sz="1900">
              <a:latin typeface="Calibri"/>
              <a:cs typeface="Calibri"/>
            </a:endParaRPr>
          </a:p>
        </p:txBody>
      </p:sp>
      <p:sp>
        <p:nvSpPr>
          <p:cNvPr id="6" name="object 6"/>
          <p:cNvSpPr txBox="1"/>
          <p:nvPr/>
        </p:nvSpPr>
        <p:spPr>
          <a:xfrm>
            <a:off x="1831339" y="4240657"/>
            <a:ext cx="4163060" cy="314960"/>
          </a:xfrm>
          <a:prstGeom prst="rect">
            <a:avLst/>
          </a:prstGeom>
        </p:spPr>
        <p:txBody>
          <a:bodyPr vert="horz" wrap="square" lIns="0" tIns="12065" rIns="0" bIns="0" rtlCol="0">
            <a:spAutoFit/>
          </a:bodyPr>
          <a:lstStyle/>
          <a:p>
            <a:pPr marL="4088765" indent="-4076065">
              <a:lnSpc>
                <a:spcPct val="100000"/>
              </a:lnSpc>
              <a:spcBef>
                <a:spcPts val="95"/>
              </a:spcBef>
              <a:buFont typeface="Arial"/>
              <a:buChar char="•"/>
              <a:tabLst>
                <a:tab pos="4088765" algn="l"/>
              </a:tabLst>
            </a:pPr>
            <a:r>
              <a:rPr sz="1900" spc="-50" dirty="0">
                <a:latin typeface="Calibri"/>
                <a:cs typeface="Calibri"/>
              </a:rPr>
              <a:t>.</a:t>
            </a:r>
            <a:endParaRPr sz="1900">
              <a:latin typeface="Calibri"/>
              <a:cs typeface="Calibri"/>
            </a:endParaRPr>
          </a:p>
        </p:txBody>
      </p:sp>
      <p:sp>
        <p:nvSpPr>
          <p:cNvPr id="7" name="object 7"/>
          <p:cNvSpPr txBox="1"/>
          <p:nvPr/>
        </p:nvSpPr>
        <p:spPr>
          <a:xfrm>
            <a:off x="1374139" y="4493640"/>
            <a:ext cx="123189" cy="360680"/>
          </a:xfrm>
          <a:prstGeom prst="rect">
            <a:avLst/>
          </a:prstGeom>
        </p:spPr>
        <p:txBody>
          <a:bodyPr vert="horz" wrap="square" lIns="0" tIns="12065" rIns="0" bIns="0" rtlCol="0">
            <a:spAutoFit/>
          </a:bodyPr>
          <a:lstStyle/>
          <a:p>
            <a:pPr marL="12700">
              <a:lnSpc>
                <a:spcPct val="100000"/>
              </a:lnSpc>
              <a:spcBef>
                <a:spcPts val="95"/>
              </a:spcBef>
            </a:pPr>
            <a:r>
              <a:rPr sz="2200" spc="-50" dirty="0">
                <a:latin typeface="Arial"/>
                <a:cs typeface="Arial"/>
              </a:rPr>
              <a:t>•</a:t>
            </a:r>
            <a:endParaRPr sz="2200">
              <a:latin typeface="Arial"/>
              <a:cs typeface="Arial"/>
            </a:endParaRPr>
          </a:p>
        </p:txBody>
      </p:sp>
      <p:sp>
        <p:nvSpPr>
          <p:cNvPr id="8" name="object 8"/>
          <p:cNvSpPr txBox="1"/>
          <p:nvPr/>
        </p:nvSpPr>
        <p:spPr>
          <a:xfrm>
            <a:off x="1615439" y="4538345"/>
            <a:ext cx="8918575" cy="215265"/>
          </a:xfrm>
          <a:prstGeom prst="rect">
            <a:avLst/>
          </a:prstGeom>
          <a:solidFill>
            <a:srgbClr val="FFFF00"/>
          </a:solidFill>
        </p:spPr>
        <p:txBody>
          <a:bodyPr vert="horz" wrap="square" lIns="0" tIns="0" rIns="0" bIns="0" rtlCol="0">
            <a:spAutoFit/>
          </a:bodyPr>
          <a:lstStyle/>
          <a:p>
            <a:pPr>
              <a:lnSpc>
                <a:spcPts val="1689"/>
              </a:lnSpc>
            </a:pPr>
            <a:r>
              <a:rPr sz="2200" dirty="0">
                <a:latin typeface="Calibri"/>
                <a:cs typeface="Calibri"/>
              </a:rPr>
              <a:t>Discuss</a:t>
            </a:r>
            <a:r>
              <a:rPr sz="2200" spc="-50" dirty="0">
                <a:latin typeface="Calibri"/>
                <a:cs typeface="Calibri"/>
              </a:rPr>
              <a:t> </a:t>
            </a:r>
            <a:r>
              <a:rPr sz="2200" spc="-10" dirty="0">
                <a:latin typeface="Calibri"/>
                <a:cs typeface="Calibri"/>
              </a:rPr>
              <a:t>performance</a:t>
            </a:r>
            <a:r>
              <a:rPr sz="2200" spc="-30" dirty="0">
                <a:latin typeface="Calibri"/>
                <a:cs typeface="Calibri"/>
              </a:rPr>
              <a:t> </a:t>
            </a:r>
            <a:r>
              <a:rPr sz="2200" dirty="0">
                <a:latin typeface="Calibri"/>
                <a:cs typeface="Calibri"/>
              </a:rPr>
              <a:t>of</a:t>
            </a:r>
            <a:r>
              <a:rPr sz="2200" spc="-35" dirty="0">
                <a:latin typeface="Calibri"/>
                <a:cs typeface="Calibri"/>
              </a:rPr>
              <a:t> </a:t>
            </a:r>
            <a:r>
              <a:rPr sz="2200" dirty="0">
                <a:latin typeface="Calibri"/>
                <a:cs typeface="Calibri"/>
              </a:rPr>
              <a:t>each</a:t>
            </a:r>
            <a:r>
              <a:rPr sz="2200" spc="-50" dirty="0">
                <a:latin typeface="Calibri"/>
                <a:cs typeface="Calibri"/>
              </a:rPr>
              <a:t> </a:t>
            </a:r>
            <a:r>
              <a:rPr sz="2200" dirty="0">
                <a:latin typeface="Calibri"/>
                <a:cs typeface="Calibri"/>
              </a:rPr>
              <a:t>model</a:t>
            </a:r>
            <a:r>
              <a:rPr sz="2200" spc="-25" dirty="0">
                <a:latin typeface="Calibri"/>
                <a:cs typeface="Calibri"/>
              </a:rPr>
              <a:t> </a:t>
            </a:r>
            <a:r>
              <a:rPr sz="2200" dirty="0">
                <a:latin typeface="Calibri"/>
                <a:cs typeface="Calibri"/>
              </a:rPr>
              <a:t>based</a:t>
            </a:r>
            <a:r>
              <a:rPr sz="2200" spc="-50" dirty="0">
                <a:latin typeface="Calibri"/>
                <a:cs typeface="Calibri"/>
              </a:rPr>
              <a:t> </a:t>
            </a:r>
            <a:r>
              <a:rPr sz="2200" dirty="0">
                <a:latin typeface="Calibri"/>
                <a:cs typeface="Calibri"/>
              </a:rPr>
              <a:t>upon</a:t>
            </a:r>
            <a:r>
              <a:rPr sz="2200" spc="-50" dirty="0">
                <a:latin typeface="Calibri"/>
                <a:cs typeface="Calibri"/>
              </a:rPr>
              <a:t> </a:t>
            </a:r>
            <a:r>
              <a:rPr sz="2200" dirty="0">
                <a:latin typeface="Calibri"/>
                <a:cs typeface="Calibri"/>
              </a:rPr>
              <a:t>the</a:t>
            </a:r>
            <a:r>
              <a:rPr sz="2200" spc="-25" dirty="0">
                <a:latin typeface="Calibri"/>
                <a:cs typeface="Calibri"/>
              </a:rPr>
              <a:t> </a:t>
            </a:r>
            <a:r>
              <a:rPr sz="2200" spc="-10" dirty="0">
                <a:latin typeface="Calibri"/>
                <a:cs typeface="Calibri"/>
              </a:rPr>
              <a:t>performance</a:t>
            </a:r>
            <a:r>
              <a:rPr sz="2200" spc="-25" dirty="0">
                <a:latin typeface="Calibri"/>
                <a:cs typeface="Calibri"/>
              </a:rPr>
              <a:t> </a:t>
            </a:r>
            <a:r>
              <a:rPr sz="2200" dirty="0">
                <a:latin typeface="Calibri"/>
                <a:cs typeface="Calibri"/>
              </a:rPr>
              <a:t>measures</a:t>
            </a:r>
            <a:r>
              <a:rPr sz="2200" spc="-35" dirty="0">
                <a:latin typeface="Calibri"/>
                <a:cs typeface="Calibri"/>
              </a:rPr>
              <a:t> </a:t>
            </a:r>
            <a:r>
              <a:rPr sz="2200" spc="-25" dirty="0">
                <a:latin typeface="Calibri"/>
                <a:cs typeface="Calibri"/>
              </a:rPr>
              <a:t>of</a:t>
            </a:r>
            <a:endParaRPr sz="2200">
              <a:latin typeface="Calibri"/>
              <a:cs typeface="Calibri"/>
            </a:endParaRPr>
          </a:p>
        </p:txBody>
      </p:sp>
      <p:sp>
        <p:nvSpPr>
          <p:cNvPr id="9" name="object 9"/>
          <p:cNvSpPr txBox="1"/>
          <p:nvPr/>
        </p:nvSpPr>
        <p:spPr>
          <a:xfrm>
            <a:off x="1615439" y="4858384"/>
            <a:ext cx="7600315" cy="234950"/>
          </a:xfrm>
          <a:prstGeom prst="rect">
            <a:avLst/>
          </a:prstGeom>
          <a:solidFill>
            <a:srgbClr val="FFFF00"/>
          </a:solidFill>
        </p:spPr>
        <p:txBody>
          <a:bodyPr vert="horz" wrap="square" lIns="0" tIns="0" rIns="0" bIns="0" rtlCol="0">
            <a:spAutoFit/>
          </a:bodyPr>
          <a:lstStyle/>
          <a:p>
            <a:pPr>
              <a:lnSpc>
                <a:spcPts val="1714"/>
              </a:lnSpc>
            </a:pPr>
            <a:r>
              <a:rPr sz="2200" spc="-10" dirty="0">
                <a:latin typeface="Calibri"/>
                <a:cs typeface="Calibri"/>
              </a:rPr>
              <a:t>sensitivity,</a:t>
            </a:r>
            <a:r>
              <a:rPr sz="2200" spc="-65" dirty="0">
                <a:latin typeface="Calibri"/>
                <a:cs typeface="Calibri"/>
              </a:rPr>
              <a:t> </a:t>
            </a:r>
            <a:r>
              <a:rPr sz="2200" spc="-10" dirty="0">
                <a:latin typeface="Calibri"/>
                <a:cs typeface="Calibri"/>
              </a:rPr>
              <a:t>specificity,</a:t>
            </a:r>
            <a:r>
              <a:rPr sz="2200" spc="-55" dirty="0">
                <a:latin typeface="Calibri"/>
                <a:cs typeface="Calibri"/>
              </a:rPr>
              <a:t> </a:t>
            </a:r>
            <a:r>
              <a:rPr sz="2200" spc="-20" dirty="0">
                <a:latin typeface="Calibri"/>
                <a:cs typeface="Calibri"/>
              </a:rPr>
              <a:t>accuracy,</a:t>
            </a:r>
            <a:r>
              <a:rPr sz="2200" spc="-65" dirty="0">
                <a:latin typeface="Calibri"/>
                <a:cs typeface="Calibri"/>
              </a:rPr>
              <a:t> </a:t>
            </a:r>
            <a:r>
              <a:rPr sz="2200" dirty="0">
                <a:latin typeface="Calibri"/>
                <a:cs typeface="Calibri"/>
              </a:rPr>
              <a:t>F1,</a:t>
            </a:r>
            <a:r>
              <a:rPr sz="2200" spc="-65" dirty="0">
                <a:latin typeface="Calibri"/>
                <a:cs typeface="Calibri"/>
              </a:rPr>
              <a:t> </a:t>
            </a:r>
            <a:r>
              <a:rPr sz="2200" dirty="0">
                <a:latin typeface="Calibri"/>
                <a:cs typeface="Calibri"/>
              </a:rPr>
              <a:t>AUC,</a:t>
            </a:r>
            <a:r>
              <a:rPr sz="2200" spc="-40" dirty="0">
                <a:latin typeface="Calibri"/>
                <a:cs typeface="Calibri"/>
              </a:rPr>
              <a:t> </a:t>
            </a:r>
            <a:r>
              <a:rPr sz="2200" dirty="0">
                <a:latin typeface="Calibri"/>
                <a:cs typeface="Calibri"/>
              </a:rPr>
              <a:t>and</a:t>
            </a:r>
            <a:r>
              <a:rPr sz="2200" spc="-70" dirty="0">
                <a:latin typeface="Calibri"/>
                <a:cs typeface="Calibri"/>
              </a:rPr>
              <a:t> </a:t>
            </a:r>
            <a:r>
              <a:rPr sz="2200" dirty="0">
                <a:latin typeface="Calibri"/>
                <a:cs typeface="Calibri"/>
              </a:rPr>
              <a:t>others</a:t>
            </a:r>
            <a:r>
              <a:rPr sz="2200" spc="-50" dirty="0">
                <a:latin typeface="Calibri"/>
                <a:cs typeface="Calibri"/>
              </a:rPr>
              <a:t> </a:t>
            </a:r>
            <a:r>
              <a:rPr sz="2200" dirty="0">
                <a:latin typeface="Calibri"/>
                <a:cs typeface="Calibri"/>
              </a:rPr>
              <a:t>as</a:t>
            </a:r>
            <a:r>
              <a:rPr sz="2200" spc="-65" dirty="0">
                <a:latin typeface="Calibri"/>
                <a:cs typeface="Calibri"/>
              </a:rPr>
              <a:t> </a:t>
            </a:r>
            <a:r>
              <a:rPr sz="2200" spc="-10" dirty="0">
                <a:latin typeface="Calibri"/>
                <a:cs typeface="Calibri"/>
              </a:rPr>
              <a:t>appropriate.</a:t>
            </a:r>
            <a:endParaRPr sz="2200">
              <a:latin typeface="Calibri"/>
              <a:cs typeface="Calibri"/>
            </a:endParaRPr>
          </a:p>
        </p:txBody>
      </p:sp>
      <p:sp>
        <p:nvSpPr>
          <p:cNvPr id="10" name="object 10"/>
          <p:cNvSpPr txBox="1"/>
          <p:nvPr/>
        </p:nvSpPr>
        <p:spPr>
          <a:xfrm>
            <a:off x="1831339" y="5039233"/>
            <a:ext cx="109855" cy="314960"/>
          </a:xfrm>
          <a:prstGeom prst="rect">
            <a:avLst/>
          </a:prstGeom>
        </p:spPr>
        <p:txBody>
          <a:bodyPr vert="horz" wrap="square" lIns="0" tIns="12065" rIns="0" bIns="0" rtlCol="0">
            <a:spAutoFit/>
          </a:bodyPr>
          <a:lstStyle/>
          <a:p>
            <a:pPr marL="12700">
              <a:lnSpc>
                <a:spcPct val="100000"/>
              </a:lnSpc>
              <a:spcBef>
                <a:spcPts val="95"/>
              </a:spcBef>
            </a:pPr>
            <a:r>
              <a:rPr sz="1900" spc="-50" dirty="0">
                <a:latin typeface="Arial"/>
                <a:cs typeface="Arial"/>
              </a:rPr>
              <a:t>•</a:t>
            </a:r>
            <a:endParaRPr sz="1900">
              <a:latin typeface="Arial"/>
              <a:cs typeface="Arial"/>
            </a:endParaRPr>
          </a:p>
        </p:txBody>
      </p:sp>
      <p:sp>
        <p:nvSpPr>
          <p:cNvPr id="11" name="object 11"/>
          <p:cNvSpPr txBox="1"/>
          <p:nvPr/>
        </p:nvSpPr>
        <p:spPr>
          <a:xfrm>
            <a:off x="2072639" y="5093080"/>
            <a:ext cx="2853055" cy="269875"/>
          </a:xfrm>
          <a:prstGeom prst="rect">
            <a:avLst/>
          </a:prstGeom>
          <a:solidFill>
            <a:srgbClr val="FFFF00"/>
          </a:solidFill>
        </p:spPr>
        <p:txBody>
          <a:bodyPr vert="horz" wrap="square" lIns="0" tIns="0" rIns="0" bIns="0" rtlCol="0">
            <a:spAutoFit/>
          </a:bodyPr>
          <a:lstStyle/>
          <a:p>
            <a:pPr>
              <a:lnSpc>
                <a:spcPts val="1950"/>
              </a:lnSpc>
            </a:pPr>
            <a:r>
              <a:rPr sz="1900" dirty="0">
                <a:latin typeface="Calibri"/>
                <a:cs typeface="Calibri"/>
              </a:rPr>
              <a:t>Plot</a:t>
            </a:r>
            <a:r>
              <a:rPr sz="1900" spc="-20" dirty="0">
                <a:latin typeface="Calibri"/>
                <a:cs typeface="Calibri"/>
              </a:rPr>
              <a:t> </a:t>
            </a:r>
            <a:r>
              <a:rPr sz="1900" dirty="0">
                <a:latin typeface="Calibri"/>
                <a:cs typeface="Calibri"/>
              </a:rPr>
              <a:t>them</a:t>
            </a:r>
            <a:r>
              <a:rPr sz="1900" spc="-40" dirty="0">
                <a:latin typeface="Calibri"/>
                <a:cs typeface="Calibri"/>
              </a:rPr>
              <a:t> </a:t>
            </a:r>
            <a:r>
              <a:rPr sz="1900" dirty="0">
                <a:latin typeface="Calibri"/>
                <a:cs typeface="Calibri"/>
              </a:rPr>
              <a:t>on</a:t>
            </a:r>
            <a:r>
              <a:rPr sz="1900" spc="-30" dirty="0">
                <a:latin typeface="Calibri"/>
                <a:cs typeface="Calibri"/>
              </a:rPr>
              <a:t> </a:t>
            </a:r>
            <a:r>
              <a:rPr sz="1900" dirty="0">
                <a:latin typeface="Calibri"/>
                <a:cs typeface="Calibri"/>
              </a:rPr>
              <a:t>the</a:t>
            </a:r>
            <a:r>
              <a:rPr sz="1900" spc="-30" dirty="0">
                <a:latin typeface="Calibri"/>
                <a:cs typeface="Calibri"/>
              </a:rPr>
              <a:t> </a:t>
            </a:r>
            <a:r>
              <a:rPr sz="1900" dirty="0">
                <a:latin typeface="Calibri"/>
                <a:cs typeface="Calibri"/>
              </a:rPr>
              <a:t>same</a:t>
            </a:r>
            <a:r>
              <a:rPr sz="1900" spc="-40" dirty="0">
                <a:latin typeface="Calibri"/>
                <a:cs typeface="Calibri"/>
              </a:rPr>
              <a:t> </a:t>
            </a:r>
            <a:r>
              <a:rPr sz="1900" spc="-10" dirty="0">
                <a:latin typeface="Calibri"/>
                <a:cs typeface="Calibri"/>
              </a:rPr>
              <a:t>figure</a:t>
            </a:r>
            <a:endParaRPr sz="1900">
              <a:latin typeface="Calibri"/>
              <a:cs typeface="Calibri"/>
            </a:endParaRPr>
          </a:p>
        </p:txBody>
      </p:sp>
      <p:sp>
        <p:nvSpPr>
          <p:cNvPr id="12" name="object 12"/>
          <p:cNvSpPr txBox="1"/>
          <p:nvPr/>
        </p:nvSpPr>
        <p:spPr>
          <a:xfrm>
            <a:off x="916939" y="5336413"/>
            <a:ext cx="141605" cy="422275"/>
          </a:xfrm>
          <a:prstGeom prst="rect">
            <a:avLst/>
          </a:prstGeom>
        </p:spPr>
        <p:txBody>
          <a:bodyPr vert="horz" wrap="square" lIns="0" tIns="12700" rIns="0" bIns="0" rtlCol="0">
            <a:spAutoFit/>
          </a:bodyPr>
          <a:lstStyle/>
          <a:p>
            <a:pPr marL="12700">
              <a:lnSpc>
                <a:spcPct val="100000"/>
              </a:lnSpc>
              <a:spcBef>
                <a:spcPts val="100"/>
              </a:spcBef>
            </a:pPr>
            <a:r>
              <a:rPr sz="2600" spc="-50" dirty="0">
                <a:latin typeface="Arial"/>
                <a:cs typeface="Arial"/>
              </a:rPr>
              <a:t>•</a:t>
            </a:r>
            <a:endParaRPr sz="2600">
              <a:latin typeface="Arial"/>
              <a:cs typeface="Arial"/>
            </a:endParaRPr>
          </a:p>
        </p:txBody>
      </p:sp>
      <p:sp>
        <p:nvSpPr>
          <p:cNvPr id="13" name="object 13"/>
          <p:cNvSpPr txBox="1"/>
          <p:nvPr/>
        </p:nvSpPr>
        <p:spPr>
          <a:xfrm>
            <a:off x="1158239" y="5362828"/>
            <a:ext cx="5424170" cy="403860"/>
          </a:xfrm>
          <a:prstGeom prst="rect">
            <a:avLst/>
          </a:prstGeom>
          <a:solidFill>
            <a:srgbClr val="FFFF00"/>
          </a:solidFill>
        </p:spPr>
        <p:txBody>
          <a:bodyPr vert="horz" wrap="square" lIns="0" tIns="0" rIns="0" bIns="0" rtlCol="0">
            <a:spAutoFit/>
          </a:bodyPr>
          <a:lstStyle/>
          <a:p>
            <a:pPr>
              <a:lnSpc>
                <a:spcPts val="3015"/>
              </a:lnSpc>
            </a:pPr>
            <a:r>
              <a:rPr sz="2600" spc="-10" dirty="0">
                <a:latin typeface="Calibri"/>
                <a:cs typeface="Calibri"/>
              </a:rPr>
              <a:t>Robustness</a:t>
            </a:r>
            <a:r>
              <a:rPr sz="2600" spc="-75" dirty="0">
                <a:latin typeface="Calibri"/>
                <a:cs typeface="Calibri"/>
              </a:rPr>
              <a:t> </a:t>
            </a:r>
            <a:r>
              <a:rPr sz="2600" dirty="0">
                <a:latin typeface="Calibri"/>
                <a:cs typeface="Calibri"/>
              </a:rPr>
              <a:t>of</a:t>
            </a:r>
            <a:r>
              <a:rPr sz="2600" spc="-20" dirty="0">
                <a:latin typeface="Calibri"/>
                <a:cs typeface="Calibri"/>
              </a:rPr>
              <a:t> </a:t>
            </a:r>
            <a:r>
              <a:rPr sz="2600" dirty="0">
                <a:latin typeface="Calibri"/>
                <a:cs typeface="Calibri"/>
              </a:rPr>
              <a:t>the</a:t>
            </a:r>
            <a:r>
              <a:rPr sz="2600" spc="-50" dirty="0">
                <a:latin typeface="Calibri"/>
                <a:cs typeface="Calibri"/>
              </a:rPr>
              <a:t> </a:t>
            </a:r>
            <a:r>
              <a:rPr sz="2600" dirty="0">
                <a:latin typeface="Calibri"/>
                <a:cs typeface="Calibri"/>
              </a:rPr>
              <a:t>models</a:t>
            </a:r>
            <a:r>
              <a:rPr sz="2600" spc="-40" dirty="0">
                <a:latin typeface="Calibri"/>
                <a:cs typeface="Calibri"/>
              </a:rPr>
              <a:t> </a:t>
            </a:r>
            <a:r>
              <a:rPr sz="2600" dirty="0">
                <a:latin typeface="Calibri"/>
                <a:cs typeface="Calibri"/>
              </a:rPr>
              <a:t>[MS</a:t>
            </a:r>
            <a:r>
              <a:rPr sz="2600" spc="-35" dirty="0">
                <a:latin typeface="Calibri"/>
                <a:cs typeface="Calibri"/>
              </a:rPr>
              <a:t> </a:t>
            </a:r>
            <a:r>
              <a:rPr sz="2600" spc="-10" dirty="0">
                <a:latin typeface="Calibri"/>
                <a:cs typeface="Calibri"/>
              </a:rPr>
              <a:t>Students]</a:t>
            </a:r>
            <a:endParaRPr sz="2600">
              <a:latin typeface="Calibri"/>
              <a:cs typeface="Calibri"/>
            </a:endParaRPr>
          </a:p>
        </p:txBody>
      </p:sp>
      <p:sp>
        <p:nvSpPr>
          <p:cNvPr id="14" name="object 14"/>
          <p:cNvSpPr txBox="1"/>
          <p:nvPr/>
        </p:nvSpPr>
        <p:spPr>
          <a:xfrm>
            <a:off x="1374139" y="5696077"/>
            <a:ext cx="6629400" cy="36068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200" dirty="0">
                <a:latin typeface="Calibri"/>
                <a:cs typeface="Calibri"/>
              </a:rPr>
              <a:t>Use</a:t>
            </a:r>
            <a:r>
              <a:rPr sz="2200" spc="-15" dirty="0">
                <a:latin typeface="Calibri"/>
                <a:cs typeface="Calibri"/>
              </a:rPr>
              <a:t> </a:t>
            </a:r>
            <a:r>
              <a:rPr sz="2200" dirty="0">
                <a:latin typeface="Calibri"/>
                <a:cs typeface="Calibri"/>
              </a:rPr>
              <a:t>the</a:t>
            </a:r>
            <a:r>
              <a:rPr sz="2200" spc="-15" dirty="0">
                <a:latin typeface="Calibri"/>
                <a:cs typeface="Calibri"/>
              </a:rPr>
              <a:t> </a:t>
            </a:r>
            <a:r>
              <a:rPr sz="2200" spc="-25" dirty="0">
                <a:latin typeface="Calibri"/>
                <a:cs typeface="Calibri"/>
              </a:rPr>
              <a:t>whisker-</a:t>
            </a:r>
            <a:r>
              <a:rPr sz="2200" dirty="0">
                <a:latin typeface="Calibri"/>
                <a:cs typeface="Calibri"/>
              </a:rPr>
              <a:t>box</a:t>
            </a:r>
            <a:r>
              <a:rPr sz="2200" spc="-30" dirty="0">
                <a:latin typeface="Calibri"/>
                <a:cs typeface="Calibri"/>
              </a:rPr>
              <a:t> </a:t>
            </a:r>
            <a:r>
              <a:rPr sz="2200" dirty="0">
                <a:latin typeface="Calibri"/>
                <a:cs typeface="Calibri"/>
              </a:rPr>
              <a:t>plot</a:t>
            </a:r>
            <a:r>
              <a:rPr sz="2200" spc="-30" dirty="0">
                <a:latin typeface="Calibri"/>
                <a:cs typeface="Calibri"/>
              </a:rPr>
              <a:t> </a:t>
            </a:r>
            <a:r>
              <a:rPr sz="2200" dirty="0">
                <a:latin typeface="Calibri"/>
                <a:cs typeface="Calibri"/>
              </a:rPr>
              <a:t>out</a:t>
            </a:r>
            <a:r>
              <a:rPr sz="2200" spc="-35" dirty="0">
                <a:latin typeface="Calibri"/>
                <a:cs typeface="Calibri"/>
              </a:rPr>
              <a:t> </a:t>
            </a:r>
            <a:r>
              <a:rPr sz="2200" dirty="0">
                <a:latin typeface="Calibri"/>
                <a:cs typeface="Calibri"/>
              </a:rPr>
              <a:t>of</a:t>
            </a:r>
            <a:r>
              <a:rPr sz="2200" spc="-25" dirty="0">
                <a:latin typeface="Calibri"/>
                <a:cs typeface="Calibri"/>
              </a:rPr>
              <a:t> </a:t>
            </a:r>
            <a:r>
              <a:rPr sz="2200" dirty="0">
                <a:latin typeface="Calibri"/>
                <a:cs typeface="Calibri"/>
              </a:rPr>
              <a:t>at</a:t>
            </a:r>
            <a:r>
              <a:rPr sz="2200" spc="-30" dirty="0">
                <a:latin typeface="Calibri"/>
                <a:cs typeface="Calibri"/>
              </a:rPr>
              <a:t> </a:t>
            </a:r>
            <a:r>
              <a:rPr sz="2200" dirty="0">
                <a:latin typeface="Calibri"/>
                <a:cs typeface="Calibri"/>
              </a:rPr>
              <a:t>least</a:t>
            </a:r>
            <a:r>
              <a:rPr sz="2200" spc="-30" dirty="0">
                <a:latin typeface="Calibri"/>
                <a:cs typeface="Calibri"/>
              </a:rPr>
              <a:t> </a:t>
            </a:r>
            <a:r>
              <a:rPr sz="2200" dirty="0">
                <a:latin typeface="Calibri"/>
                <a:cs typeface="Calibri"/>
              </a:rPr>
              <a:t>10</a:t>
            </a:r>
            <a:r>
              <a:rPr sz="2200" spc="-30" dirty="0">
                <a:latin typeface="Calibri"/>
                <a:cs typeface="Calibri"/>
              </a:rPr>
              <a:t> </a:t>
            </a:r>
            <a:r>
              <a:rPr sz="2200" dirty="0">
                <a:latin typeface="Calibri"/>
                <a:cs typeface="Calibri"/>
              </a:rPr>
              <a:t>random</a:t>
            </a:r>
            <a:r>
              <a:rPr sz="2200" spc="-40" dirty="0">
                <a:latin typeface="Calibri"/>
                <a:cs typeface="Calibri"/>
              </a:rPr>
              <a:t> </a:t>
            </a:r>
            <a:r>
              <a:rPr sz="2200" spc="-10" dirty="0">
                <a:latin typeface="Calibri"/>
                <a:cs typeface="Calibri"/>
              </a:rPr>
              <a:t>trials</a:t>
            </a:r>
            <a:endParaRPr sz="2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60" dirty="0"/>
              <a:t> </a:t>
            </a:r>
            <a:r>
              <a:rPr dirty="0"/>
              <a:t>MEMBERS</a:t>
            </a:r>
            <a:r>
              <a:rPr spc="-75" dirty="0"/>
              <a:t> </a:t>
            </a:r>
            <a:r>
              <a:rPr dirty="0"/>
              <a:t>&amp;</a:t>
            </a:r>
            <a:r>
              <a:rPr spc="-45" dirty="0"/>
              <a:t> </a:t>
            </a:r>
            <a:r>
              <a:rPr spc="-10" dirty="0"/>
              <a:t>ROLES</a:t>
            </a:r>
          </a:p>
        </p:txBody>
      </p:sp>
      <p:sp>
        <p:nvSpPr>
          <p:cNvPr id="3" name="TextBox 2">
            <a:extLst>
              <a:ext uri="{FF2B5EF4-FFF2-40B4-BE49-F238E27FC236}">
                <a16:creationId xmlns:a16="http://schemas.microsoft.com/office/drawing/2014/main" id="{D2E9AD2E-EF38-57FF-9600-49912B6B333B}"/>
              </a:ext>
            </a:extLst>
          </p:cNvPr>
          <p:cNvSpPr txBox="1"/>
          <p:nvPr/>
        </p:nvSpPr>
        <p:spPr>
          <a:xfrm>
            <a:off x="1371600" y="2209800"/>
            <a:ext cx="7086600" cy="3170099"/>
          </a:xfrm>
          <a:prstGeom prst="rect">
            <a:avLst/>
          </a:prstGeom>
          <a:noFill/>
        </p:spPr>
        <p:txBody>
          <a:bodyPr wrap="square" rtlCol="0">
            <a:spAutoFit/>
          </a:bodyPr>
          <a:lstStyle/>
          <a:p>
            <a:r>
              <a:rPr lang="en-US" sz="4000" dirty="0">
                <a:latin typeface="+mn-lt"/>
                <a:ea typeface="Calibri Light" panose="020F0302020204030204" pitchFamily="34" charset="0"/>
                <a:cs typeface="Calibri Light" panose="020F0302020204030204" pitchFamily="34" charset="0"/>
              </a:rPr>
              <a:t>Brooks Schafer:</a:t>
            </a:r>
          </a:p>
          <a:p>
            <a:r>
              <a:rPr lang="en-US" sz="4000" dirty="0">
                <a:latin typeface="+mn-lt"/>
                <a:ea typeface="Calibri Light" panose="020F0302020204030204" pitchFamily="34" charset="0"/>
                <a:cs typeface="Calibri Light" panose="020F0302020204030204" pitchFamily="34" charset="0"/>
              </a:rPr>
              <a:t>	-Coding, emotional support</a:t>
            </a:r>
          </a:p>
          <a:p>
            <a:pPr lvl="1"/>
            <a:endParaRPr lang="en-US" sz="4000" dirty="0">
              <a:latin typeface="+mn-lt"/>
              <a:ea typeface="Calibri Light" panose="020F0302020204030204" pitchFamily="34" charset="0"/>
              <a:cs typeface="Calibri Light" panose="020F0302020204030204" pitchFamily="34" charset="0"/>
            </a:endParaRPr>
          </a:p>
          <a:p>
            <a:pPr lvl="2"/>
            <a:r>
              <a:rPr lang="en-US" sz="4000" dirty="0">
                <a:latin typeface="+mn-lt"/>
                <a:ea typeface="Calibri Light" panose="020F0302020204030204" pitchFamily="34" charset="0"/>
                <a:cs typeface="Calibri Light" panose="020F0302020204030204" pitchFamily="34" charset="0"/>
              </a:rPr>
              <a:t>Melinda McElveen:</a:t>
            </a:r>
          </a:p>
          <a:p>
            <a:pPr lvl="2"/>
            <a:r>
              <a:rPr lang="en-US" sz="4000" dirty="0">
                <a:latin typeface="+mn-lt"/>
                <a:ea typeface="Calibri Light" panose="020F0302020204030204" pitchFamily="34" charset="0"/>
                <a:cs typeface="Calibri Light" panose="020F0302020204030204" pitchFamily="34" charset="0"/>
              </a:rPr>
              <a:t>	-Coding, emotional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8288"/>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DESCRIPTION</a:t>
            </a:r>
            <a:r>
              <a:rPr lang="en-US" spc="-10" dirty="0"/>
              <a:t> OF THE PROJECT</a:t>
            </a:r>
            <a:endParaRPr spc="-10" dirty="0"/>
          </a:p>
        </p:txBody>
      </p:sp>
      <p:sp>
        <p:nvSpPr>
          <p:cNvPr id="3" name="object 3"/>
          <p:cNvSpPr txBox="1"/>
          <p:nvPr/>
        </p:nvSpPr>
        <p:spPr>
          <a:xfrm>
            <a:off x="533400" y="1096518"/>
            <a:ext cx="8989695" cy="4399922"/>
          </a:xfrm>
          <a:prstGeom prst="rect">
            <a:avLst/>
          </a:prstGeom>
        </p:spPr>
        <p:txBody>
          <a:bodyPr vert="horz" wrap="square" lIns="0" tIns="59690" rIns="0" bIns="0" rtlCol="0">
            <a:spAutoFit/>
          </a:bodyPr>
          <a:lstStyle/>
          <a:p>
            <a:pPr marL="240029" marR="5080" indent="-227329">
              <a:lnSpc>
                <a:spcPts val="3030"/>
              </a:lnSpc>
              <a:spcBef>
                <a:spcPts val="470"/>
              </a:spcBef>
              <a:buFont typeface="Arial"/>
              <a:buChar char="•"/>
              <a:tabLst>
                <a:tab pos="241300" algn="l"/>
              </a:tabLst>
            </a:pPr>
            <a:r>
              <a:rPr sz="2800" dirty="0">
                <a:latin typeface="Calibri"/>
                <a:cs typeface="Calibri"/>
              </a:rPr>
              <a:t>Goal:</a:t>
            </a:r>
            <a:r>
              <a:rPr sz="2800" spc="-70" dirty="0">
                <a:latin typeface="Calibri"/>
                <a:cs typeface="Calibri"/>
              </a:rPr>
              <a:t> </a:t>
            </a:r>
            <a:r>
              <a:rPr sz="2800" dirty="0">
                <a:latin typeface="Calibri"/>
                <a:cs typeface="Calibri"/>
              </a:rPr>
              <a:t>Identifying</a:t>
            </a:r>
            <a:r>
              <a:rPr sz="2800" spc="-35" dirty="0">
                <a:latin typeface="Calibri"/>
                <a:cs typeface="Calibri"/>
              </a:rPr>
              <a:t> </a:t>
            </a:r>
            <a:r>
              <a:rPr sz="2800" dirty="0">
                <a:latin typeface="Calibri"/>
                <a:cs typeface="Calibri"/>
              </a:rPr>
              <a:t>subjects</a:t>
            </a:r>
            <a:r>
              <a:rPr sz="2800" spc="-35" dirty="0">
                <a:latin typeface="Calibri"/>
                <a:cs typeface="Calibri"/>
              </a:rPr>
              <a:t> </a:t>
            </a:r>
            <a:r>
              <a:rPr sz="2800" dirty="0">
                <a:latin typeface="Calibri"/>
                <a:cs typeface="Calibri"/>
              </a:rPr>
              <a:t>using</a:t>
            </a:r>
            <a:r>
              <a:rPr sz="2800" spc="-35" dirty="0">
                <a:latin typeface="Calibri"/>
                <a:cs typeface="Calibri"/>
              </a:rPr>
              <a:t> </a:t>
            </a:r>
            <a:r>
              <a:rPr sz="2800" dirty="0">
                <a:latin typeface="Calibri"/>
                <a:cs typeface="Calibri"/>
              </a:rPr>
              <a:t>EEG</a:t>
            </a:r>
            <a:r>
              <a:rPr sz="2800" spc="-75" dirty="0">
                <a:latin typeface="Calibri"/>
                <a:cs typeface="Calibri"/>
              </a:rPr>
              <a:t> </a:t>
            </a:r>
            <a:r>
              <a:rPr sz="2800" dirty="0">
                <a:latin typeface="Calibri"/>
                <a:cs typeface="Calibri"/>
              </a:rPr>
              <a:t>streams</a:t>
            </a:r>
            <a:r>
              <a:rPr sz="2800" spc="-40" dirty="0">
                <a:latin typeface="Calibri"/>
                <a:cs typeface="Calibri"/>
              </a:rPr>
              <a:t> </a:t>
            </a:r>
            <a:r>
              <a:rPr sz="2800" dirty="0">
                <a:latin typeface="Calibri"/>
                <a:cs typeface="Calibri"/>
              </a:rPr>
              <a:t>by</a:t>
            </a:r>
            <a:r>
              <a:rPr sz="2800" spc="-55" dirty="0">
                <a:latin typeface="Calibri"/>
                <a:cs typeface="Calibri"/>
              </a:rPr>
              <a:t> </a:t>
            </a:r>
            <a:r>
              <a:rPr sz="2800" dirty="0">
                <a:latin typeface="Calibri"/>
                <a:cs typeface="Calibri"/>
              </a:rPr>
              <a:t>means</a:t>
            </a:r>
            <a:r>
              <a:rPr sz="2800" spc="-55" dirty="0">
                <a:latin typeface="Calibri"/>
                <a:cs typeface="Calibri"/>
              </a:rPr>
              <a:t> </a:t>
            </a:r>
            <a:r>
              <a:rPr sz="2800" dirty="0">
                <a:latin typeface="Calibri"/>
                <a:cs typeface="Calibri"/>
              </a:rPr>
              <a:t>of</a:t>
            </a:r>
            <a:r>
              <a:rPr sz="2800" spc="-65" dirty="0">
                <a:latin typeface="Calibri"/>
                <a:cs typeface="Calibri"/>
              </a:rPr>
              <a:t> </a:t>
            </a:r>
            <a:r>
              <a:rPr sz="2800" spc="-25" dirty="0">
                <a:latin typeface="Calibri"/>
                <a:cs typeface="Calibri"/>
              </a:rPr>
              <a:t>ML 	</a:t>
            </a:r>
            <a:r>
              <a:rPr sz="2800" dirty="0">
                <a:latin typeface="Calibri"/>
                <a:cs typeface="Calibri"/>
              </a:rPr>
              <a:t>algorithms</a:t>
            </a:r>
            <a:r>
              <a:rPr sz="2800" spc="-60" dirty="0">
                <a:latin typeface="Calibri"/>
                <a:cs typeface="Calibri"/>
              </a:rPr>
              <a:t> </a:t>
            </a:r>
            <a:r>
              <a:rPr sz="2800" dirty="0">
                <a:latin typeface="Calibri"/>
                <a:cs typeface="Calibri"/>
              </a:rPr>
              <a:t>ANN,</a:t>
            </a:r>
            <a:r>
              <a:rPr sz="2800" spc="-55" dirty="0">
                <a:latin typeface="Calibri"/>
                <a:cs typeface="Calibri"/>
              </a:rPr>
              <a:t> </a:t>
            </a:r>
            <a:r>
              <a:rPr sz="2800" dirty="0">
                <a:latin typeface="Calibri"/>
                <a:cs typeface="Calibri"/>
              </a:rPr>
              <a:t>SVM,</a:t>
            </a:r>
            <a:r>
              <a:rPr sz="2800" spc="-60" dirty="0">
                <a:latin typeface="Calibri"/>
                <a:cs typeface="Calibri"/>
              </a:rPr>
              <a:t> </a:t>
            </a:r>
            <a:r>
              <a:rPr sz="2800" spc="-85" dirty="0">
                <a:latin typeface="Calibri"/>
                <a:cs typeface="Calibri"/>
              </a:rPr>
              <a:t>DT,</a:t>
            </a:r>
            <a:r>
              <a:rPr sz="2800" spc="-60" dirty="0">
                <a:latin typeface="Calibri"/>
                <a:cs typeface="Calibri"/>
              </a:rPr>
              <a:t> </a:t>
            </a:r>
            <a:r>
              <a:rPr sz="2800" dirty="0">
                <a:latin typeface="Calibri"/>
                <a:cs typeface="Calibri"/>
              </a:rPr>
              <a:t>and</a:t>
            </a:r>
            <a:r>
              <a:rPr sz="2800" spc="-70" dirty="0">
                <a:latin typeface="Calibri"/>
                <a:cs typeface="Calibri"/>
              </a:rPr>
              <a:t> </a:t>
            </a:r>
            <a:r>
              <a:rPr sz="2800" spc="-10" dirty="0">
                <a:latin typeface="Calibri"/>
                <a:cs typeface="Calibri"/>
              </a:rPr>
              <a:t>K-</a:t>
            </a:r>
            <a:r>
              <a:rPr sz="2800" spc="-25" dirty="0">
                <a:latin typeface="Calibri"/>
                <a:cs typeface="Calibri"/>
              </a:rPr>
              <a:t>NN.</a:t>
            </a:r>
            <a:endParaRPr sz="2800" dirty="0">
              <a:latin typeface="Calibri"/>
              <a:cs typeface="Calibri"/>
            </a:endParaRPr>
          </a:p>
          <a:p>
            <a:pPr marL="240029" indent="-227329">
              <a:lnSpc>
                <a:spcPct val="100000"/>
              </a:lnSpc>
              <a:spcBef>
                <a:spcPts val="620"/>
              </a:spcBef>
              <a:buFont typeface="Arial"/>
              <a:buChar char="•"/>
              <a:tabLst>
                <a:tab pos="240029" algn="l"/>
              </a:tabLst>
            </a:pPr>
            <a:r>
              <a:rPr sz="2800" spc="-10" dirty="0">
                <a:latin typeface="Calibri"/>
                <a:cs typeface="Calibri"/>
              </a:rPr>
              <a:t>Tasks:</a:t>
            </a:r>
            <a:endParaRPr sz="2800" dirty="0">
              <a:latin typeface="Calibri"/>
              <a:cs typeface="Calibri"/>
            </a:endParaRPr>
          </a:p>
          <a:p>
            <a:pPr marL="697230" lvl="1" indent="-227329">
              <a:lnSpc>
                <a:spcPct val="100000"/>
              </a:lnSpc>
              <a:spcBef>
                <a:spcPts val="234"/>
              </a:spcBef>
              <a:buFont typeface="Arial"/>
              <a:buChar char="•"/>
              <a:tabLst>
                <a:tab pos="697230" algn="l"/>
              </a:tabLst>
            </a:pPr>
            <a:r>
              <a:rPr sz="2400" spc="-10" dirty="0">
                <a:latin typeface="Calibri"/>
                <a:cs typeface="Calibri"/>
              </a:rPr>
              <a:t>Visualize</a:t>
            </a:r>
            <a:r>
              <a:rPr sz="2400" spc="-5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spc="-10" dirty="0">
                <a:latin typeface="Calibri"/>
                <a:cs typeface="Calibri"/>
              </a:rPr>
              <a:t>Preprocess</a:t>
            </a:r>
            <a:r>
              <a:rPr sz="2400" spc="-4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dirty="0">
                <a:latin typeface="Calibri"/>
                <a:cs typeface="Calibri"/>
              </a:rPr>
              <a:t>Design</a:t>
            </a:r>
            <a:r>
              <a:rPr sz="2400" spc="-50" dirty="0">
                <a:latin typeface="Calibri"/>
                <a:cs typeface="Calibri"/>
              </a:rPr>
              <a:t> </a:t>
            </a:r>
            <a:r>
              <a:rPr sz="2400" spc="-10" dirty="0">
                <a:latin typeface="Calibri"/>
                <a:cs typeface="Calibri"/>
              </a:rPr>
              <a:t>representation</a:t>
            </a:r>
            <a:endParaRPr sz="2400" dirty="0">
              <a:latin typeface="Calibri"/>
              <a:cs typeface="Calibri"/>
            </a:endParaRPr>
          </a:p>
          <a:p>
            <a:pPr marL="1155065" lvl="2" indent="-228600">
              <a:lnSpc>
                <a:spcPct val="100000"/>
              </a:lnSpc>
              <a:spcBef>
                <a:spcPts val="280"/>
              </a:spcBef>
              <a:buFont typeface="Arial"/>
              <a:buChar char="•"/>
              <a:tabLst>
                <a:tab pos="1155065" algn="l"/>
              </a:tabLst>
            </a:pPr>
            <a:r>
              <a:rPr sz="2000" dirty="0">
                <a:latin typeface="Calibri"/>
                <a:cs typeface="Calibri"/>
              </a:rPr>
              <a:t>Extract</a:t>
            </a:r>
            <a:r>
              <a:rPr sz="2000" spc="-80" dirty="0">
                <a:latin typeface="Calibri"/>
                <a:cs typeface="Calibri"/>
              </a:rPr>
              <a:t> </a:t>
            </a:r>
            <a:r>
              <a:rPr sz="2000" spc="-10" dirty="0">
                <a:latin typeface="Calibri"/>
                <a:cs typeface="Calibri"/>
              </a:rPr>
              <a:t>features</a:t>
            </a:r>
            <a:endParaRPr sz="2000" dirty="0">
              <a:latin typeface="Calibri"/>
              <a:cs typeface="Calibri"/>
            </a:endParaRPr>
          </a:p>
          <a:p>
            <a:pPr marL="1155065" lvl="2" indent="-228600">
              <a:lnSpc>
                <a:spcPct val="100000"/>
              </a:lnSpc>
              <a:spcBef>
                <a:spcPts val="265"/>
              </a:spcBef>
              <a:buFont typeface="Arial"/>
              <a:buChar char="•"/>
              <a:tabLst>
                <a:tab pos="1155065" algn="l"/>
              </a:tabLst>
            </a:pPr>
            <a:r>
              <a:rPr sz="2000" dirty="0">
                <a:latin typeface="Calibri"/>
                <a:cs typeface="Calibri"/>
              </a:rPr>
              <a:t>Explore</a:t>
            </a:r>
            <a:r>
              <a:rPr sz="2000" spc="-80" dirty="0">
                <a:latin typeface="Calibri"/>
                <a:cs typeface="Calibri"/>
              </a:rPr>
              <a:t> </a:t>
            </a:r>
            <a:r>
              <a:rPr sz="2000" spc="-10" dirty="0">
                <a:latin typeface="Calibri"/>
                <a:cs typeface="Calibri"/>
              </a:rPr>
              <a:t>feature</a:t>
            </a:r>
            <a:r>
              <a:rPr sz="2000" spc="-70" dirty="0">
                <a:latin typeface="Calibri"/>
                <a:cs typeface="Calibri"/>
              </a:rPr>
              <a:t> </a:t>
            </a:r>
            <a:r>
              <a:rPr sz="2000" spc="-10" dirty="0">
                <a:latin typeface="Calibri"/>
                <a:cs typeface="Calibri"/>
              </a:rPr>
              <a:t>distributions</a:t>
            </a:r>
            <a:endParaRPr sz="2000" dirty="0">
              <a:latin typeface="Calibri"/>
              <a:cs typeface="Calibri"/>
            </a:endParaRPr>
          </a:p>
          <a:p>
            <a:pPr marL="697230" lvl="1" indent="-227329">
              <a:lnSpc>
                <a:spcPct val="100000"/>
              </a:lnSpc>
              <a:spcBef>
                <a:spcPts val="185"/>
              </a:spcBef>
              <a:buFont typeface="Arial"/>
              <a:buChar char="•"/>
              <a:tabLst>
                <a:tab pos="697230" algn="l"/>
              </a:tabLst>
            </a:pPr>
            <a:r>
              <a:rPr sz="2400" dirty="0">
                <a:latin typeface="Calibri"/>
                <a:cs typeface="Calibri"/>
              </a:rPr>
              <a:t>Design</a:t>
            </a:r>
            <a:r>
              <a:rPr sz="2400" spc="-5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create</a:t>
            </a:r>
            <a:r>
              <a:rPr sz="2400" spc="-7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model</a:t>
            </a:r>
            <a:endParaRPr sz="2400" dirty="0">
              <a:latin typeface="Calibri"/>
              <a:cs typeface="Calibri"/>
            </a:endParaRPr>
          </a:p>
          <a:p>
            <a:pPr marL="697230" lvl="1" indent="-227329">
              <a:lnSpc>
                <a:spcPct val="100000"/>
              </a:lnSpc>
              <a:spcBef>
                <a:spcPts val="204"/>
              </a:spcBef>
              <a:buFont typeface="Arial"/>
              <a:buChar char="•"/>
              <a:tabLst>
                <a:tab pos="697230" algn="l"/>
              </a:tabLst>
            </a:pPr>
            <a:r>
              <a:rPr sz="2400" dirty="0">
                <a:latin typeface="Calibri"/>
                <a:cs typeface="Calibri"/>
              </a:rPr>
              <a:t>Conduct</a:t>
            </a:r>
            <a:r>
              <a:rPr sz="2400" spc="-60" dirty="0">
                <a:latin typeface="Calibri"/>
                <a:cs typeface="Calibri"/>
              </a:rPr>
              <a:t> </a:t>
            </a:r>
            <a:r>
              <a:rPr sz="2400" dirty="0">
                <a:latin typeface="Calibri"/>
                <a:cs typeface="Calibri"/>
              </a:rPr>
              <a:t>model</a:t>
            </a:r>
            <a:r>
              <a:rPr sz="2400" spc="-55" dirty="0">
                <a:latin typeface="Calibri"/>
                <a:cs typeface="Calibri"/>
              </a:rPr>
              <a:t> </a:t>
            </a:r>
            <a:r>
              <a:rPr sz="2400" spc="-10" dirty="0">
                <a:latin typeface="Calibri"/>
                <a:cs typeface="Calibri"/>
              </a:rPr>
              <a:t>assessment</a:t>
            </a:r>
            <a:endParaRPr lang="en-US" sz="2400" spc="-10" dirty="0">
              <a:latin typeface="Calibri"/>
              <a:cs typeface="Calibri"/>
            </a:endParaRPr>
          </a:p>
          <a:p>
            <a:pPr marL="697230" lvl="1" indent="-227329">
              <a:lnSpc>
                <a:spcPct val="100000"/>
              </a:lnSpc>
              <a:spcBef>
                <a:spcPts val="204"/>
              </a:spcBef>
              <a:buFont typeface="Arial"/>
              <a:buChar char="•"/>
              <a:tabLst>
                <a:tab pos="697230" algn="l"/>
              </a:tabLst>
            </a:pPr>
            <a:r>
              <a:rPr lang="en-US" sz="2400" spc="-10" dirty="0">
                <a:latin typeface="Calibri"/>
                <a:cs typeface="Calibri"/>
              </a:rPr>
              <a:t>Display results</a:t>
            </a:r>
            <a:endParaRPr lang="en-US" sz="2400" dirty="0">
              <a:latin typeface="Calibri"/>
              <a:cs typeface="Calibri"/>
            </a:endParaRPr>
          </a:p>
        </p:txBody>
      </p:sp>
      <p:pic>
        <p:nvPicPr>
          <p:cNvPr id="6" name="Picture 5">
            <a:extLst>
              <a:ext uri="{FF2B5EF4-FFF2-40B4-BE49-F238E27FC236}">
                <a16:creationId xmlns:a16="http://schemas.microsoft.com/office/drawing/2014/main" id="{F170C321-BC42-ACE1-C06B-75BECE6DC0D7}"/>
              </a:ext>
            </a:extLst>
          </p:cNvPr>
          <p:cNvPicPr>
            <a:picLocks noChangeAspect="1"/>
          </p:cNvPicPr>
          <p:nvPr/>
        </p:nvPicPr>
        <p:blipFill>
          <a:blip r:embed="rId2"/>
          <a:stretch>
            <a:fillRect/>
          </a:stretch>
        </p:blipFill>
        <p:spPr>
          <a:xfrm>
            <a:off x="6705600" y="1783340"/>
            <a:ext cx="3200400" cy="242047"/>
          </a:xfrm>
          <a:prstGeom prst="rect">
            <a:avLst/>
          </a:prstGeom>
        </p:spPr>
      </p:pic>
      <p:pic>
        <p:nvPicPr>
          <p:cNvPr id="8" name="Picture 7">
            <a:extLst>
              <a:ext uri="{FF2B5EF4-FFF2-40B4-BE49-F238E27FC236}">
                <a16:creationId xmlns:a16="http://schemas.microsoft.com/office/drawing/2014/main" id="{99578482-7A8D-E67C-F396-618081DBD4CC}"/>
              </a:ext>
            </a:extLst>
          </p:cNvPr>
          <p:cNvPicPr>
            <a:picLocks noChangeAspect="1"/>
          </p:cNvPicPr>
          <p:nvPr/>
        </p:nvPicPr>
        <p:blipFill>
          <a:blip r:embed="rId3"/>
          <a:stretch>
            <a:fillRect/>
          </a:stretch>
        </p:blipFill>
        <p:spPr>
          <a:xfrm>
            <a:off x="6705600" y="2052918"/>
            <a:ext cx="3200400" cy="197778"/>
          </a:xfrm>
          <a:prstGeom prst="rect">
            <a:avLst/>
          </a:prstGeom>
        </p:spPr>
      </p:pic>
      <p:pic>
        <p:nvPicPr>
          <p:cNvPr id="10" name="Picture 9">
            <a:extLst>
              <a:ext uri="{FF2B5EF4-FFF2-40B4-BE49-F238E27FC236}">
                <a16:creationId xmlns:a16="http://schemas.microsoft.com/office/drawing/2014/main" id="{7FD37CC3-B255-9B94-EA93-5B7F6A52AA65}"/>
              </a:ext>
            </a:extLst>
          </p:cNvPr>
          <p:cNvPicPr>
            <a:picLocks noChangeAspect="1"/>
          </p:cNvPicPr>
          <p:nvPr/>
        </p:nvPicPr>
        <p:blipFill>
          <a:blip r:embed="rId4"/>
          <a:stretch>
            <a:fillRect/>
          </a:stretch>
        </p:blipFill>
        <p:spPr>
          <a:xfrm>
            <a:off x="6629400" y="2286000"/>
            <a:ext cx="3411855" cy="414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3" name="object 3"/>
          <p:cNvSpPr txBox="1">
            <a:spLocks noGrp="1"/>
          </p:cNvSpPr>
          <p:nvPr>
            <p:ph type="body" idx="1"/>
          </p:nvPr>
        </p:nvSpPr>
        <p:spPr>
          <a:xfrm>
            <a:off x="457200" y="1319910"/>
            <a:ext cx="3846841"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dirty="0"/>
              <a:t>Data</a:t>
            </a:r>
            <a:r>
              <a:rPr spc="-100" dirty="0"/>
              <a:t> </a:t>
            </a:r>
            <a:r>
              <a:rPr spc="-10" dirty="0"/>
              <a:t>source</a:t>
            </a:r>
            <a:r>
              <a:rPr lang="en-US" spc="-10" dirty="0"/>
              <a:t>: </a:t>
            </a:r>
            <a:r>
              <a:rPr lang="en-US" spc="-10" dirty="0" err="1"/>
              <a:t>DataSmall</a:t>
            </a:r>
            <a:r>
              <a:rPr lang="en-US" spc="-10" dirty="0"/>
              <a:t> folder with .</a:t>
            </a:r>
            <a:r>
              <a:rPr lang="en-US" spc="-10" dirty="0" err="1"/>
              <a:t>pckl</a:t>
            </a:r>
            <a:r>
              <a:rPr lang="en-US" spc="-10" dirty="0"/>
              <a:t> files of EEG recordings provided by professor</a:t>
            </a:r>
          </a:p>
        </p:txBody>
      </p:sp>
      <p:pic>
        <p:nvPicPr>
          <p:cNvPr id="5" name="Picture 4">
            <a:extLst>
              <a:ext uri="{FF2B5EF4-FFF2-40B4-BE49-F238E27FC236}">
                <a16:creationId xmlns:a16="http://schemas.microsoft.com/office/drawing/2014/main" id="{ACF9D6CB-5EF9-060A-EFD5-7E41D3172BBA}"/>
              </a:ext>
            </a:extLst>
          </p:cNvPr>
          <p:cNvPicPr>
            <a:picLocks noChangeAspect="1"/>
          </p:cNvPicPr>
          <p:nvPr/>
        </p:nvPicPr>
        <p:blipFill>
          <a:blip r:embed="rId2"/>
          <a:stretch>
            <a:fillRect/>
          </a:stretch>
        </p:blipFill>
        <p:spPr>
          <a:xfrm>
            <a:off x="4531755" y="858528"/>
            <a:ext cx="1220973" cy="2570471"/>
          </a:xfrm>
          <a:prstGeom prst="rect">
            <a:avLst/>
          </a:prstGeom>
        </p:spPr>
      </p:pic>
      <p:pic>
        <p:nvPicPr>
          <p:cNvPr id="7" name="Picture 6">
            <a:extLst>
              <a:ext uri="{FF2B5EF4-FFF2-40B4-BE49-F238E27FC236}">
                <a16:creationId xmlns:a16="http://schemas.microsoft.com/office/drawing/2014/main" id="{EA3BDC6A-46BF-7A09-1527-A9CFEFBF9146}"/>
              </a:ext>
            </a:extLst>
          </p:cNvPr>
          <p:cNvPicPr>
            <a:picLocks noChangeAspect="1"/>
          </p:cNvPicPr>
          <p:nvPr/>
        </p:nvPicPr>
        <p:blipFill>
          <a:blip r:embed="rId3"/>
          <a:stretch>
            <a:fillRect/>
          </a:stretch>
        </p:blipFill>
        <p:spPr>
          <a:xfrm>
            <a:off x="6934200" y="771623"/>
            <a:ext cx="1600200" cy="3206852"/>
          </a:xfrm>
          <a:prstGeom prst="rect">
            <a:avLst/>
          </a:prstGeom>
        </p:spPr>
      </p:pic>
      <p:pic>
        <p:nvPicPr>
          <p:cNvPr id="9" name="Picture 8">
            <a:extLst>
              <a:ext uri="{FF2B5EF4-FFF2-40B4-BE49-F238E27FC236}">
                <a16:creationId xmlns:a16="http://schemas.microsoft.com/office/drawing/2014/main" id="{9AFC6739-6C3D-0DF1-E83B-785A048322AF}"/>
              </a:ext>
            </a:extLst>
          </p:cNvPr>
          <p:cNvPicPr>
            <a:picLocks noChangeAspect="1"/>
          </p:cNvPicPr>
          <p:nvPr/>
        </p:nvPicPr>
        <p:blipFill>
          <a:blip r:embed="rId4"/>
          <a:stretch>
            <a:fillRect/>
          </a:stretch>
        </p:blipFill>
        <p:spPr>
          <a:xfrm>
            <a:off x="9119165" y="1376237"/>
            <a:ext cx="2579059" cy="1738062"/>
          </a:xfrm>
          <a:prstGeom prst="rect">
            <a:avLst/>
          </a:prstGeom>
        </p:spPr>
      </p:pic>
      <p:graphicFrame>
        <p:nvGraphicFramePr>
          <p:cNvPr id="11" name="Table 10">
            <a:extLst>
              <a:ext uri="{FF2B5EF4-FFF2-40B4-BE49-F238E27FC236}">
                <a16:creationId xmlns:a16="http://schemas.microsoft.com/office/drawing/2014/main" id="{FF1FC7DA-5544-BCA2-98AB-4FF8EAB0C607}"/>
              </a:ext>
            </a:extLst>
          </p:cNvPr>
          <p:cNvGraphicFramePr>
            <a:graphicFrameLocks noGrp="1"/>
          </p:cNvGraphicFramePr>
          <p:nvPr>
            <p:extLst>
              <p:ext uri="{D42A27DB-BD31-4B8C-83A1-F6EECF244321}">
                <p14:modId xmlns:p14="http://schemas.microsoft.com/office/powerpoint/2010/main" val="2852538149"/>
              </p:ext>
            </p:extLst>
          </p:nvPr>
        </p:nvGraphicFramePr>
        <p:xfrm>
          <a:off x="1187196" y="4760662"/>
          <a:ext cx="8763000" cy="741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587644852"/>
                    </a:ext>
                  </a:extLst>
                </a:gridCol>
                <a:gridCol w="1893570">
                  <a:extLst>
                    <a:ext uri="{9D8B030D-6E8A-4147-A177-3AD203B41FA5}">
                      <a16:colId xmlns:a16="http://schemas.microsoft.com/office/drawing/2014/main" val="1931877774"/>
                    </a:ext>
                  </a:extLst>
                </a:gridCol>
                <a:gridCol w="1920240">
                  <a:extLst>
                    <a:ext uri="{9D8B030D-6E8A-4147-A177-3AD203B41FA5}">
                      <a16:colId xmlns:a16="http://schemas.microsoft.com/office/drawing/2014/main" val="2593915836"/>
                    </a:ext>
                  </a:extLst>
                </a:gridCol>
                <a:gridCol w="1306830">
                  <a:extLst>
                    <a:ext uri="{9D8B030D-6E8A-4147-A177-3AD203B41FA5}">
                      <a16:colId xmlns:a16="http://schemas.microsoft.com/office/drawing/2014/main" val="2140114873"/>
                    </a:ext>
                  </a:extLst>
                </a:gridCol>
                <a:gridCol w="1935480">
                  <a:extLst>
                    <a:ext uri="{9D8B030D-6E8A-4147-A177-3AD203B41FA5}">
                      <a16:colId xmlns:a16="http://schemas.microsoft.com/office/drawing/2014/main" val="2412156976"/>
                    </a:ext>
                  </a:extLst>
                </a:gridCol>
              </a:tblGrid>
              <a:tr h="370840">
                <a:tc>
                  <a:txBody>
                    <a:bodyPr/>
                    <a:lstStyle/>
                    <a:p>
                      <a:r>
                        <a:rPr lang="en-US" dirty="0"/>
                        <a:t>Attribute</a:t>
                      </a:r>
                    </a:p>
                  </a:txBody>
                  <a:tcPr/>
                </a:tc>
                <a:tc>
                  <a:txBody>
                    <a:bodyPr/>
                    <a:lstStyle/>
                    <a:p>
                      <a:r>
                        <a:rPr lang="en-US" dirty="0"/>
                        <a:t>‘series’</a:t>
                      </a:r>
                    </a:p>
                  </a:txBody>
                  <a:tcPr/>
                </a:tc>
                <a:tc>
                  <a:txBody>
                    <a:bodyPr/>
                    <a:lstStyle/>
                    <a:p>
                      <a:r>
                        <a:rPr lang="en-US" dirty="0"/>
                        <a:t>‘</a:t>
                      </a:r>
                      <a:r>
                        <a:rPr lang="en-US" dirty="0" err="1"/>
                        <a:t>tStamp</a:t>
                      </a:r>
                      <a:r>
                        <a:rPr lang="en-US" dirty="0"/>
                        <a:t>’</a:t>
                      </a:r>
                    </a:p>
                  </a:txBody>
                  <a:tcPr/>
                </a:tc>
                <a:tc>
                  <a:txBody>
                    <a:bodyPr/>
                    <a:lstStyle/>
                    <a:p>
                      <a:r>
                        <a:rPr lang="en-US" dirty="0"/>
                        <a:t>‘info’</a:t>
                      </a:r>
                    </a:p>
                  </a:txBody>
                  <a:tcPr/>
                </a:tc>
                <a:tc>
                  <a:txBody>
                    <a:bodyPr/>
                    <a:lstStyle/>
                    <a:p>
                      <a:r>
                        <a:rPr lang="en-US" dirty="0"/>
                        <a:t>‘effective_srate’</a:t>
                      </a:r>
                    </a:p>
                  </a:txBody>
                  <a:tcPr/>
                </a:tc>
                <a:extLst>
                  <a:ext uri="{0D108BD9-81ED-4DB2-BD59-A6C34878D82A}">
                    <a16:rowId xmlns:a16="http://schemas.microsoft.com/office/drawing/2014/main" val="2172718368"/>
                  </a:ext>
                </a:extLst>
              </a:tr>
              <a:tr h="370840">
                <a:tc>
                  <a:txBody>
                    <a:bodyPr/>
                    <a:lstStyle/>
                    <a:p>
                      <a:r>
                        <a:rPr lang="en-US" dirty="0"/>
                        <a:t>Data Type</a:t>
                      </a:r>
                    </a:p>
                  </a:txBody>
                  <a:tcPr/>
                </a:tc>
                <a:tc>
                  <a:txBody>
                    <a:bodyPr/>
                    <a:lstStyle/>
                    <a:p>
                      <a:r>
                        <a:rPr lang="en-US" dirty="0"/>
                        <a:t>float32 2d array</a:t>
                      </a:r>
                    </a:p>
                  </a:txBody>
                  <a:tcPr/>
                </a:tc>
                <a:tc>
                  <a:txBody>
                    <a:bodyPr/>
                    <a:lstStyle/>
                    <a:p>
                      <a:r>
                        <a:rPr lang="en-US" dirty="0"/>
                        <a:t>float64 array</a:t>
                      </a:r>
                    </a:p>
                  </a:txBody>
                  <a:tcPr/>
                </a:tc>
                <a:tc>
                  <a:txBody>
                    <a:bodyPr/>
                    <a:lstStyle/>
                    <a:p>
                      <a:r>
                        <a:rPr lang="en-US" dirty="0"/>
                        <a:t>dictionary</a:t>
                      </a:r>
                    </a:p>
                  </a:txBody>
                  <a:tcPr/>
                </a:tc>
                <a:tc>
                  <a:txBody>
                    <a:bodyPr/>
                    <a:lstStyle/>
                    <a:p>
                      <a:r>
                        <a:rPr lang="en-US" dirty="0"/>
                        <a:t>float64</a:t>
                      </a:r>
                    </a:p>
                  </a:txBody>
                  <a:tcPr/>
                </a:tc>
                <a:extLst>
                  <a:ext uri="{0D108BD9-81ED-4DB2-BD59-A6C34878D82A}">
                    <a16:rowId xmlns:a16="http://schemas.microsoft.com/office/drawing/2014/main" val="183697544"/>
                  </a:ext>
                </a:extLst>
              </a:tr>
            </a:tbl>
          </a:graphicData>
        </a:graphic>
      </p:graphicFrame>
      <p:cxnSp>
        <p:nvCxnSpPr>
          <p:cNvPr id="13" name="Straight Arrow Connector 12">
            <a:extLst>
              <a:ext uri="{FF2B5EF4-FFF2-40B4-BE49-F238E27FC236}">
                <a16:creationId xmlns:a16="http://schemas.microsoft.com/office/drawing/2014/main" id="{F4B336E1-4264-16BF-D9CE-C85EE96EBA4A}"/>
              </a:ext>
            </a:extLst>
          </p:cNvPr>
          <p:cNvCxnSpPr>
            <a:cxnSpLocks/>
          </p:cNvCxnSpPr>
          <p:nvPr/>
        </p:nvCxnSpPr>
        <p:spPr>
          <a:xfrm flipV="1">
            <a:off x="5485513" y="943477"/>
            <a:ext cx="1448687" cy="10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AA4D4-A3F9-B1CD-08C1-71F600410BD2}"/>
              </a:ext>
            </a:extLst>
          </p:cNvPr>
          <p:cNvCxnSpPr>
            <a:cxnSpLocks/>
          </p:cNvCxnSpPr>
          <p:nvPr/>
        </p:nvCxnSpPr>
        <p:spPr>
          <a:xfrm>
            <a:off x="8115672" y="943477"/>
            <a:ext cx="952128" cy="52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1F92C-4C9E-0C99-D819-F787C17DD328}"/>
              </a:ext>
            </a:extLst>
          </p:cNvPr>
          <p:cNvSpPr txBox="1"/>
          <p:nvPr/>
        </p:nvSpPr>
        <p:spPr>
          <a:xfrm>
            <a:off x="381000" y="4189713"/>
            <a:ext cx="6245352"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spc="-10" dirty="0">
                <a:latin typeface="+mn-lt"/>
              </a:rPr>
              <a:t>Attributes</a:t>
            </a:r>
            <a:r>
              <a:rPr lang="en-US" sz="2800" spc="-50" dirty="0">
                <a:latin typeface="+mn-lt"/>
              </a:rPr>
              <a:t> </a:t>
            </a:r>
            <a:r>
              <a:rPr lang="en-US" sz="2800" dirty="0">
                <a:latin typeface="+mn-lt"/>
              </a:rPr>
              <a:t>and</a:t>
            </a:r>
            <a:r>
              <a:rPr lang="en-US" sz="2800" spc="-70" dirty="0">
                <a:latin typeface="+mn-lt"/>
              </a:rPr>
              <a:t> </a:t>
            </a:r>
            <a:r>
              <a:rPr lang="en-US" sz="2800" dirty="0">
                <a:latin typeface="+mn-lt"/>
              </a:rPr>
              <a:t>their</a:t>
            </a:r>
            <a:r>
              <a:rPr lang="en-US" sz="2800" spc="-65" dirty="0">
                <a:latin typeface="+mn-lt"/>
              </a:rPr>
              <a:t> </a:t>
            </a:r>
            <a:r>
              <a:rPr lang="en-US" sz="2800" spc="-10" dirty="0">
                <a:latin typeface="+mn-lt"/>
              </a:rPr>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228600" y="838200"/>
            <a:ext cx="6781800" cy="1708160"/>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Distribution of values examples:</a:t>
            </a: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pic>
        <p:nvPicPr>
          <p:cNvPr id="3" name="Picture 2">
            <a:extLst>
              <a:ext uri="{FF2B5EF4-FFF2-40B4-BE49-F238E27FC236}">
                <a16:creationId xmlns:a16="http://schemas.microsoft.com/office/drawing/2014/main" id="{AE3CCD15-F85C-C6ED-178B-7ED87D8558EA}"/>
              </a:ext>
            </a:extLst>
          </p:cNvPr>
          <p:cNvPicPr>
            <a:picLocks noChangeAspect="1"/>
          </p:cNvPicPr>
          <p:nvPr/>
        </p:nvPicPr>
        <p:blipFill>
          <a:blip r:embed="rId2"/>
          <a:stretch>
            <a:fillRect/>
          </a:stretch>
        </p:blipFill>
        <p:spPr>
          <a:xfrm>
            <a:off x="1371600" y="1524000"/>
            <a:ext cx="8839200" cy="4381281"/>
          </a:xfrm>
          <a:prstGeom prst="rect">
            <a:avLst/>
          </a:prstGeom>
        </p:spPr>
      </p:pic>
    </p:spTree>
    <p:extLst>
      <p:ext uri="{BB962C8B-B14F-4D97-AF65-F5344CB8AC3E}">
        <p14:creationId xmlns:p14="http://schemas.microsoft.com/office/powerpoint/2010/main" val="358827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3" name="object 3"/>
          <p:cNvSpPr txBox="1"/>
          <p:nvPr/>
        </p:nvSpPr>
        <p:spPr>
          <a:xfrm>
            <a:off x="1295400" y="548083"/>
            <a:ext cx="7075170" cy="522835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preprocessing the data, we first apply a notch filter at 60, 120, 180 and 240 Hz</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we apply impedance filter at 125±1</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a bandpass filter at [0.5, 32]</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p:txBody>
      </p:sp>
      <p:pic>
        <p:nvPicPr>
          <p:cNvPr id="7" name="Picture 6">
            <a:extLst>
              <a:ext uri="{FF2B5EF4-FFF2-40B4-BE49-F238E27FC236}">
                <a16:creationId xmlns:a16="http://schemas.microsoft.com/office/drawing/2014/main" id="{EDA49917-697D-7BB7-C07B-D61E19C9EBB3}"/>
              </a:ext>
            </a:extLst>
          </p:cNvPr>
          <p:cNvPicPr>
            <a:picLocks noChangeAspect="1"/>
          </p:cNvPicPr>
          <p:nvPr/>
        </p:nvPicPr>
        <p:blipFill>
          <a:blip r:embed="rId2"/>
          <a:stretch>
            <a:fillRect/>
          </a:stretch>
        </p:blipFill>
        <p:spPr>
          <a:xfrm>
            <a:off x="1600200" y="1603538"/>
            <a:ext cx="6362297" cy="914400"/>
          </a:xfrm>
          <a:prstGeom prst="rect">
            <a:avLst/>
          </a:prstGeom>
        </p:spPr>
      </p:pic>
      <p:pic>
        <p:nvPicPr>
          <p:cNvPr id="9" name="Picture 8">
            <a:extLst>
              <a:ext uri="{FF2B5EF4-FFF2-40B4-BE49-F238E27FC236}">
                <a16:creationId xmlns:a16="http://schemas.microsoft.com/office/drawing/2014/main" id="{31F0F8CC-1163-8E0F-FBB5-1EA7048F9D91}"/>
              </a:ext>
            </a:extLst>
          </p:cNvPr>
          <p:cNvPicPr>
            <a:picLocks noChangeAspect="1"/>
          </p:cNvPicPr>
          <p:nvPr/>
        </p:nvPicPr>
        <p:blipFill>
          <a:blip r:embed="rId3"/>
          <a:stretch>
            <a:fillRect/>
          </a:stretch>
        </p:blipFill>
        <p:spPr>
          <a:xfrm>
            <a:off x="685800" y="3362014"/>
            <a:ext cx="10594339" cy="666138"/>
          </a:xfrm>
          <a:prstGeom prst="rect">
            <a:avLst/>
          </a:prstGeom>
        </p:spPr>
      </p:pic>
      <p:pic>
        <p:nvPicPr>
          <p:cNvPr id="11" name="Picture 10">
            <a:extLst>
              <a:ext uri="{FF2B5EF4-FFF2-40B4-BE49-F238E27FC236}">
                <a16:creationId xmlns:a16="http://schemas.microsoft.com/office/drawing/2014/main" id="{0981F374-0586-66F1-0DDE-EB46DCB90A3B}"/>
              </a:ext>
            </a:extLst>
          </p:cNvPr>
          <p:cNvPicPr>
            <a:picLocks noChangeAspect="1"/>
          </p:cNvPicPr>
          <p:nvPr/>
        </p:nvPicPr>
        <p:blipFill>
          <a:blip r:embed="rId4"/>
          <a:stretch>
            <a:fillRect/>
          </a:stretch>
        </p:blipFill>
        <p:spPr>
          <a:xfrm>
            <a:off x="685800" y="4872228"/>
            <a:ext cx="9274344" cy="548688"/>
          </a:xfrm>
          <a:prstGeom prst="rect">
            <a:avLst/>
          </a:prstGeom>
        </p:spPr>
      </p:pic>
      <p:pic>
        <p:nvPicPr>
          <p:cNvPr id="13" name="Picture 12">
            <a:extLst>
              <a:ext uri="{FF2B5EF4-FFF2-40B4-BE49-F238E27FC236}">
                <a16:creationId xmlns:a16="http://schemas.microsoft.com/office/drawing/2014/main" id="{EEA3C88D-0EB8-F925-6010-24A6493446BF}"/>
              </a:ext>
            </a:extLst>
          </p:cNvPr>
          <p:cNvPicPr>
            <a:picLocks noChangeAspect="1"/>
          </p:cNvPicPr>
          <p:nvPr/>
        </p:nvPicPr>
        <p:blipFill>
          <a:blip r:embed="rId5"/>
          <a:stretch>
            <a:fillRect/>
          </a:stretch>
        </p:blipFill>
        <p:spPr>
          <a:xfrm>
            <a:off x="2667000" y="6141281"/>
            <a:ext cx="2530013" cy="226262"/>
          </a:xfrm>
          <a:prstGeom prst="rect">
            <a:avLst/>
          </a:prstGeom>
        </p:spPr>
      </p:pic>
      <p:sp>
        <p:nvSpPr>
          <p:cNvPr id="15" name="TextBox 14">
            <a:extLst>
              <a:ext uri="{FF2B5EF4-FFF2-40B4-BE49-F238E27FC236}">
                <a16:creationId xmlns:a16="http://schemas.microsoft.com/office/drawing/2014/main" id="{13691FAF-4D50-D4AA-6090-2B369812E6C0}"/>
              </a:ext>
            </a:extLst>
          </p:cNvPr>
          <p:cNvSpPr txBox="1"/>
          <p:nvPr/>
        </p:nvSpPr>
        <p:spPr>
          <a:xfrm>
            <a:off x="1219200" y="5532936"/>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Finally, we apply </a:t>
            </a:r>
            <a:r>
              <a:rPr lang="en-US" sz="2800" dirty="0" err="1">
                <a:latin typeface="Calibri"/>
                <a:cs typeface="Calibri"/>
              </a:rPr>
              <a:t>rereferencing</a:t>
            </a:r>
            <a:r>
              <a:rPr lang="en-US" sz="2800" dirty="0">
                <a:latin typeface="Calibri"/>
                <a:cs typeface="Calibri"/>
              </a:rPr>
              <a:t> to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4" name="TextBox 3">
            <a:extLst>
              <a:ext uri="{FF2B5EF4-FFF2-40B4-BE49-F238E27FC236}">
                <a16:creationId xmlns:a16="http://schemas.microsoft.com/office/drawing/2014/main" id="{46305B85-516E-DD4A-23F7-815882CDCF11}"/>
              </a:ext>
            </a:extLst>
          </p:cNvPr>
          <p:cNvSpPr txBox="1"/>
          <p:nvPr/>
        </p:nvSpPr>
        <p:spPr>
          <a:xfrm>
            <a:off x="914400" y="695980"/>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Raw vs Processed Data:</a:t>
            </a:r>
          </a:p>
        </p:txBody>
      </p:sp>
      <p:pic>
        <p:nvPicPr>
          <p:cNvPr id="5" name="Picture 4">
            <a:extLst>
              <a:ext uri="{FF2B5EF4-FFF2-40B4-BE49-F238E27FC236}">
                <a16:creationId xmlns:a16="http://schemas.microsoft.com/office/drawing/2014/main" id="{7854835F-7329-1611-6A0A-A33B5F391381}"/>
              </a:ext>
            </a:extLst>
          </p:cNvPr>
          <p:cNvPicPr>
            <a:picLocks noChangeAspect="1"/>
          </p:cNvPicPr>
          <p:nvPr/>
        </p:nvPicPr>
        <p:blipFill>
          <a:blip r:embed="rId2"/>
          <a:stretch>
            <a:fillRect/>
          </a:stretch>
        </p:blipFill>
        <p:spPr>
          <a:xfrm>
            <a:off x="1676400" y="1143000"/>
            <a:ext cx="7467600" cy="5522094"/>
          </a:xfrm>
          <a:prstGeom prst="rect">
            <a:avLst/>
          </a:prstGeom>
        </p:spPr>
      </p:pic>
    </p:spTree>
    <p:extLst>
      <p:ext uri="{BB962C8B-B14F-4D97-AF65-F5344CB8AC3E}">
        <p14:creationId xmlns:p14="http://schemas.microsoft.com/office/powerpoint/2010/main" val="5424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170545" cy="696594"/>
          </a:xfrm>
          <a:prstGeom prst="rect">
            <a:avLst/>
          </a:prstGeom>
        </p:spPr>
        <p:txBody>
          <a:bodyPr vert="horz" wrap="square" lIns="0" tIns="13335" rIns="0" bIns="0" rtlCol="0">
            <a:spAutoFit/>
          </a:bodyPr>
          <a:lstStyle/>
          <a:p>
            <a:pPr marL="12700">
              <a:lnSpc>
                <a:spcPct val="100000"/>
              </a:lnSpc>
              <a:spcBef>
                <a:spcPts val="105"/>
              </a:spcBef>
            </a:pPr>
            <a:r>
              <a:rPr spc="-30" dirty="0"/>
              <a:t>FEATURE</a:t>
            </a:r>
            <a:r>
              <a:rPr spc="-210" dirty="0"/>
              <a:t> </a:t>
            </a:r>
            <a:r>
              <a:rPr spc="-10" dirty="0"/>
              <a:t>EXTRACTION</a:t>
            </a:r>
          </a:p>
        </p:txBody>
      </p:sp>
      <p:sp>
        <p:nvSpPr>
          <p:cNvPr id="3" name="object 3"/>
          <p:cNvSpPr txBox="1"/>
          <p:nvPr/>
        </p:nvSpPr>
        <p:spPr>
          <a:xfrm>
            <a:off x="304800" y="964864"/>
            <a:ext cx="10896600"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feature extraction, we iterate through our streams. We split each stream into windows and get statistics from each window, then we calculate the mean and standard deviation of each stat across all the windows from that particular stream. This gives us our stream features.</a:t>
            </a:r>
            <a:endParaRPr sz="2800" dirty="0">
              <a:latin typeface="Calibri"/>
              <a:cs typeface="Calibri"/>
            </a:endParaRPr>
          </a:p>
        </p:txBody>
      </p:sp>
      <p:pic>
        <p:nvPicPr>
          <p:cNvPr id="5" name="Picture 4">
            <a:extLst>
              <a:ext uri="{FF2B5EF4-FFF2-40B4-BE49-F238E27FC236}">
                <a16:creationId xmlns:a16="http://schemas.microsoft.com/office/drawing/2014/main" id="{B8B45169-1BE4-CB0F-F522-B49EAC5B33EB}"/>
              </a:ext>
            </a:extLst>
          </p:cNvPr>
          <p:cNvPicPr>
            <a:picLocks noChangeAspect="1"/>
          </p:cNvPicPr>
          <p:nvPr/>
        </p:nvPicPr>
        <p:blipFill>
          <a:blip r:embed="rId2"/>
          <a:stretch>
            <a:fillRect/>
          </a:stretch>
        </p:blipFill>
        <p:spPr>
          <a:xfrm>
            <a:off x="1143000" y="3087298"/>
            <a:ext cx="4027813" cy="3239956"/>
          </a:xfrm>
          <a:prstGeom prst="rect">
            <a:avLst/>
          </a:prstGeom>
        </p:spPr>
      </p:pic>
      <p:pic>
        <p:nvPicPr>
          <p:cNvPr id="7" name="Picture 6">
            <a:extLst>
              <a:ext uri="{FF2B5EF4-FFF2-40B4-BE49-F238E27FC236}">
                <a16:creationId xmlns:a16="http://schemas.microsoft.com/office/drawing/2014/main" id="{5FF11612-E33B-3243-BFE3-B619332E84B0}"/>
              </a:ext>
            </a:extLst>
          </p:cNvPr>
          <p:cNvPicPr>
            <a:picLocks noChangeAspect="1"/>
          </p:cNvPicPr>
          <p:nvPr/>
        </p:nvPicPr>
        <p:blipFill>
          <a:blip r:embed="rId3"/>
          <a:stretch>
            <a:fillRect/>
          </a:stretch>
        </p:blipFill>
        <p:spPr>
          <a:xfrm>
            <a:off x="5943600" y="3087298"/>
            <a:ext cx="4038600" cy="3239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6200"/>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1007109" y="1133671"/>
            <a:ext cx="4798061" cy="479618"/>
          </a:xfrm>
          <a:prstGeom prst="rect">
            <a:avLst/>
          </a:prstGeom>
        </p:spPr>
        <p:txBody>
          <a:bodyPr vert="horz" wrap="square" lIns="0" tIns="48260" rIns="0" bIns="0" rtlCol="0">
            <a:spAutoFit/>
          </a:bodyPr>
          <a:lstStyle/>
          <a:p>
            <a:pPr marL="240029" indent="-227329">
              <a:lnSpc>
                <a:spcPct val="100000"/>
              </a:lnSpc>
              <a:spcBef>
                <a:spcPts val="380"/>
              </a:spcBef>
              <a:buFont typeface="Arial"/>
              <a:buChar char="•"/>
              <a:tabLst>
                <a:tab pos="240029" algn="l"/>
              </a:tabLst>
            </a:pPr>
            <a:r>
              <a:rPr sz="2800" spc="-10" dirty="0">
                <a:latin typeface="Calibri"/>
                <a:cs typeface="Calibri"/>
              </a:rPr>
              <a:t>Features</a:t>
            </a:r>
            <a:r>
              <a:rPr sz="2800" spc="-60" dirty="0">
                <a:latin typeface="Calibri"/>
                <a:cs typeface="Calibri"/>
              </a:rPr>
              <a:t> </a:t>
            </a:r>
            <a:r>
              <a:rPr sz="2800" dirty="0">
                <a:latin typeface="Calibri"/>
                <a:cs typeface="Calibri"/>
              </a:rPr>
              <a:t>and</a:t>
            </a:r>
            <a:r>
              <a:rPr sz="2800" spc="-45" dirty="0">
                <a:latin typeface="Calibri"/>
                <a:cs typeface="Calibri"/>
              </a:rPr>
              <a:t> </a:t>
            </a:r>
            <a:r>
              <a:rPr sz="2800" dirty="0">
                <a:latin typeface="Calibri"/>
                <a:cs typeface="Calibri"/>
              </a:rPr>
              <a:t>their</a:t>
            </a:r>
            <a:r>
              <a:rPr sz="2800" spc="-50" dirty="0">
                <a:latin typeface="Calibri"/>
                <a:cs typeface="Calibri"/>
              </a:rPr>
              <a:t> </a:t>
            </a:r>
            <a:r>
              <a:rPr sz="2800" spc="-10" dirty="0">
                <a:latin typeface="Calibri"/>
                <a:cs typeface="Calibri"/>
              </a:rPr>
              <a:t>types</a:t>
            </a:r>
            <a:r>
              <a:rPr lang="en-US" sz="2800" spc="-10" dirty="0">
                <a:latin typeface="Calibri"/>
                <a:cs typeface="Calibri"/>
              </a:rPr>
              <a:t>:</a:t>
            </a:r>
          </a:p>
        </p:txBody>
      </p:sp>
      <p:graphicFrame>
        <p:nvGraphicFramePr>
          <p:cNvPr id="5" name="Table 4">
            <a:extLst>
              <a:ext uri="{FF2B5EF4-FFF2-40B4-BE49-F238E27FC236}">
                <a16:creationId xmlns:a16="http://schemas.microsoft.com/office/drawing/2014/main" id="{358193B3-405F-D2B3-3406-E410BAE76046}"/>
              </a:ext>
            </a:extLst>
          </p:cNvPr>
          <p:cNvGraphicFramePr>
            <a:graphicFrameLocks noGrp="1"/>
          </p:cNvGraphicFramePr>
          <p:nvPr>
            <p:extLst>
              <p:ext uri="{D42A27DB-BD31-4B8C-83A1-F6EECF244321}">
                <p14:modId xmlns:p14="http://schemas.microsoft.com/office/powerpoint/2010/main" val="658500543"/>
              </p:ext>
            </p:extLst>
          </p:nvPr>
        </p:nvGraphicFramePr>
        <p:xfrm>
          <a:off x="5181600" y="1752600"/>
          <a:ext cx="2997200" cy="37084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810151604"/>
                    </a:ext>
                  </a:extLst>
                </a:gridCol>
                <a:gridCol w="1498600">
                  <a:extLst>
                    <a:ext uri="{9D8B030D-6E8A-4147-A177-3AD203B41FA5}">
                      <a16:colId xmlns:a16="http://schemas.microsoft.com/office/drawing/2014/main" val="2303540531"/>
                    </a:ext>
                  </a:extLst>
                </a:gridCol>
              </a:tblGrid>
              <a:tr h="370840">
                <a:tc>
                  <a:txBody>
                    <a:bodyPr/>
                    <a:lstStyle/>
                    <a:p>
                      <a:r>
                        <a:rPr lang="en-US" dirty="0"/>
                        <a:t>Feature</a:t>
                      </a:r>
                    </a:p>
                  </a:txBody>
                  <a:tcPr/>
                </a:tc>
                <a:tc>
                  <a:txBody>
                    <a:bodyPr/>
                    <a:lstStyle/>
                    <a:p>
                      <a:r>
                        <a:rPr lang="en-US" dirty="0"/>
                        <a:t>Data type</a:t>
                      </a:r>
                    </a:p>
                  </a:txBody>
                  <a:tcPr/>
                </a:tc>
                <a:extLst>
                  <a:ext uri="{0D108BD9-81ED-4DB2-BD59-A6C34878D82A}">
                    <a16:rowId xmlns:a16="http://schemas.microsoft.com/office/drawing/2014/main" val="4271622442"/>
                  </a:ext>
                </a:extLst>
              </a:tr>
              <a:tr h="370840">
                <a:tc>
                  <a:txBody>
                    <a:bodyPr/>
                    <a:lstStyle/>
                    <a:p>
                      <a:r>
                        <a:rPr lang="en-US" dirty="0"/>
                        <a:t>‘f0’</a:t>
                      </a:r>
                    </a:p>
                  </a:txBody>
                  <a:tcPr/>
                </a:tc>
                <a:tc>
                  <a:txBody>
                    <a:bodyPr/>
                    <a:lstStyle/>
                    <a:p>
                      <a:r>
                        <a:rPr lang="en-US" dirty="0"/>
                        <a:t>float32</a:t>
                      </a:r>
                    </a:p>
                  </a:txBody>
                  <a:tcPr/>
                </a:tc>
                <a:extLst>
                  <a:ext uri="{0D108BD9-81ED-4DB2-BD59-A6C34878D82A}">
                    <a16:rowId xmlns:a16="http://schemas.microsoft.com/office/drawing/2014/main" val="2253878935"/>
                  </a:ext>
                </a:extLst>
              </a:tr>
              <a:tr h="370840">
                <a:tc>
                  <a:txBody>
                    <a:bodyPr/>
                    <a:lstStyle/>
                    <a:p>
                      <a:r>
                        <a:rPr lang="en-US" dirty="0"/>
                        <a:t>‘f1’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92658091"/>
                  </a:ext>
                </a:extLst>
              </a:tr>
              <a:tr h="370840">
                <a:tc>
                  <a:txBody>
                    <a:bodyPr/>
                    <a:lstStyle/>
                    <a:p>
                      <a:r>
                        <a:rPr lang="en-US" dirty="0"/>
                        <a:t>‘f2’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3623191084"/>
                  </a:ext>
                </a:extLst>
              </a:tr>
              <a:tr h="370840">
                <a:tc>
                  <a:txBody>
                    <a:bodyPr/>
                    <a:lstStyle/>
                    <a:p>
                      <a:r>
                        <a:rPr lang="en-US" dirty="0"/>
                        <a:t>‘f3’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2823786994"/>
                  </a:ext>
                </a:extLst>
              </a:tr>
              <a:tr h="370840">
                <a:tc>
                  <a:txBody>
                    <a:bodyPr/>
                    <a:lstStyle/>
                    <a:p>
                      <a:r>
                        <a:rPr lang="en-US" dirty="0"/>
                        <a:t>‘f4’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19432452"/>
                  </a:ext>
                </a:extLst>
              </a:tr>
              <a:tr h="370840">
                <a:tc>
                  <a:txBody>
                    <a:bodyPr/>
                    <a:lstStyle/>
                    <a:p>
                      <a:r>
                        <a:rPr lang="en-US" dirty="0"/>
                        <a:t>‘f5’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3312505357"/>
                  </a:ext>
                </a:extLst>
              </a:tr>
              <a:tr h="370840">
                <a:tc>
                  <a:txBody>
                    <a:bodyPr/>
                    <a:lstStyle/>
                    <a:p>
                      <a:r>
                        <a:rPr lang="en-US" dirty="0"/>
                        <a:t>‘f6’</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1381536708"/>
                  </a:ext>
                </a:extLst>
              </a:tr>
              <a:tr h="370840">
                <a:tc>
                  <a:txBody>
                    <a:bodyPr/>
                    <a:lstStyle/>
                    <a:p>
                      <a:r>
                        <a:rPr lang="en-US" dirty="0"/>
                        <a:t>‘f7’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3939221105"/>
                  </a:ext>
                </a:extLst>
              </a:tr>
              <a:tr h="370840">
                <a:tc>
                  <a:txBody>
                    <a:bodyPr/>
                    <a:lstStyle/>
                    <a:p>
                      <a:r>
                        <a:rPr lang="en-US" dirty="0"/>
                        <a:t>‘class’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float32</a:t>
                      </a:r>
                    </a:p>
                  </a:txBody>
                  <a:tcPr/>
                </a:tc>
                <a:extLst>
                  <a:ext uri="{0D108BD9-81ED-4DB2-BD59-A6C34878D82A}">
                    <a16:rowId xmlns:a16="http://schemas.microsoft.com/office/drawing/2014/main" val="2208822470"/>
                  </a:ext>
                </a:extLst>
              </a:tr>
            </a:tbl>
          </a:graphicData>
        </a:graphic>
      </p:graphicFrame>
      <p:sp>
        <p:nvSpPr>
          <p:cNvPr id="6" name="TextBox 5">
            <a:extLst>
              <a:ext uri="{FF2B5EF4-FFF2-40B4-BE49-F238E27FC236}">
                <a16:creationId xmlns:a16="http://schemas.microsoft.com/office/drawing/2014/main" id="{7C7B1F52-8188-C034-B6D2-BA4DD98BF433}"/>
              </a:ext>
            </a:extLst>
          </p:cNvPr>
          <p:cNvSpPr txBox="1"/>
          <p:nvPr/>
        </p:nvSpPr>
        <p:spPr>
          <a:xfrm>
            <a:off x="3048000" y="2136570"/>
            <a:ext cx="1600200" cy="307777"/>
          </a:xfrm>
          <a:prstGeom prst="rect">
            <a:avLst/>
          </a:prstGeom>
          <a:noFill/>
        </p:spPr>
        <p:txBody>
          <a:bodyPr wrap="square" rtlCol="0">
            <a:spAutoFit/>
          </a:bodyPr>
          <a:lstStyle/>
          <a:p>
            <a:r>
              <a:rPr lang="en-US" sz="1400" dirty="0"/>
              <a:t>Mean of means</a:t>
            </a:r>
          </a:p>
        </p:txBody>
      </p:sp>
      <p:sp>
        <p:nvSpPr>
          <p:cNvPr id="9" name="TextBox 8">
            <a:extLst>
              <a:ext uri="{FF2B5EF4-FFF2-40B4-BE49-F238E27FC236}">
                <a16:creationId xmlns:a16="http://schemas.microsoft.com/office/drawing/2014/main" id="{077CD7A0-F2A9-3596-0CB0-2D39606255C2}"/>
              </a:ext>
            </a:extLst>
          </p:cNvPr>
          <p:cNvSpPr txBox="1"/>
          <p:nvPr/>
        </p:nvSpPr>
        <p:spPr>
          <a:xfrm>
            <a:off x="2971800" y="2484798"/>
            <a:ext cx="1676400" cy="307777"/>
          </a:xfrm>
          <a:prstGeom prst="rect">
            <a:avLst/>
          </a:prstGeom>
          <a:noFill/>
        </p:spPr>
        <p:txBody>
          <a:bodyPr wrap="square" rtlCol="0">
            <a:spAutoFit/>
          </a:bodyPr>
          <a:lstStyle/>
          <a:p>
            <a:r>
              <a:rPr lang="en-US" sz="1400" dirty="0"/>
              <a:t>Std dev of means</a:t>
            </a:r>
          </a:p>
        </p:txBody>
      </p:sp>
      <p:cxnSp>
        <p:nvCxnSpPr>
          <p:cNvPr id="10" name="Straight Arrow Connector 9">
            <a:extLst>
              <a:ext uri="{FF2B5EF4-FFF2-40B4-BE49-F238E27FC236}">
                <a16:creationId xmlns:a16="http://schemas.microsoft.com/office/drawing/2014/main" id="{AA4176CE-F022-5CAD-6A17-49B594D72D23}"/>
              </a:ext>
            </a:extLst>
          </p:cNvPr>
          <p:cNvCxnSpPr>
            <a:cxnSpLocks/>
          </p:cNvCxnSpPr>
          <p:nvPr/>
        </p:nvCxnSpPr>
        <p:spPr>
          <a:xfrm>
            <a:off x="4407917" y="2314936"/>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B0278-72FA-4BBE-20C6-407532BE50CC}"/>
              </a:ext>
            </a:extLst>
          </p:cNvPr>
          <p:cNvCxnSpPr>
            <a:cxnSpLocks/>
          </p:cNvCxnSpPr>
          <p:nvPr/>
        </p:nvCxnSpPr>
        <p:spPr>
          <a:xfrm>
            <a:off x="4511040" y="2652508"/>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D17B9E-BE66-CD7D-45BC-C26460519B4F}"/>
              </a:ext>
            </a:extLst>
          </p:cNvPr>
          <p:cNvSpPr txBox="1"/>
          <p:nvPr/>
        </p:nvSpPr>
        <p:spPr>
          <a:xfrm>
            <a:off x="2895600" y="2885583"/>
            <a:ext cx="1752600" cy="307777"/>
          </a:xfrm>
          <a:prstGeom prst="rect">
            <a:avLst/>
          </a:prstGeom>
          <a:noFill/>
        </p:spPr>
        <p:txBody>
          <a:bodyPr wrap="square" rtlCol="0">
            <a:spAutoFit/>
          </a:bodyPr>
          <a:lstStyle/>
          <a:p>
            <a:r>
              <a:rPr lang="en-US" sz="1400" dirty="0"/>
              <a:t>Mean of std devs</a:t>
            </a:r>
          </a:p>
        </p:txBody>
      </p:sp>
      <p:sp>
        <p:nvSpPr>
          <p:cNvPr id="20" name="TextBox 19">
            <a:extLst>
              <a:ext uri="{FF2B5EF4-FFF2-40B4-BE49-F238E27FC236}">
                <a16:creationId xmlns:a16="http://schemas.microsoft.com/office/drawing/2014/main" id="{E78D638E-2A7B-D26B-64EB-7BC9E957DB90}"/>
              </a:ext>
            </a:extLst>
          </p:cNvPr>
          <p:cNvSpPr txBox="1"/>
          <p:nvPr/>
        </p:nvSpPr>
        <p:spPr>
          <a:xfrm>
            <a:off x="2819400" y="3233811"/>
            <a:ext cx="1828800" cy="307777"/>
          </a:xfrm>
          <a:prstGeom prst="rect">
            <a:avLst/>
          </a:prstGeom>
          <a:noFill/>
        </p:spPr>
        <p:txBody>
          <a:bodyPr wrap="square" rtlCol="0">
            <a:spAutoFit/>
          </a:bodyPr>
          <a:lstStyle/>
          <a:p>
            <a:r>
              <a:rPr lang="en-US" sz="1400" dirty="0"/>
              <a:t>Std dev of std devs</a:t>
            </a:r>
          </a:p>
        </p:txBody>
      </p:sp>
      <p:cxnSp>
        <p:nvCxnSpPr>
          <p:cNvPr id="21" name="Straight Arrow Connector 20">
            <a:extLst>
              <a:ext uri="{FF2B5EF4-FFF2-40B4-BE49-F238E27FC236}">
                <a16:creationId xmlns:a16="http://schemas.microsoft.com/office/drawing/2014/main" id="{0F6FE3F7-2BB1-904F-5B22-F54FB2714934}"/>
              </a:ext>
            </a:extLst>
          </p:cNvPr>
          <p:cNvCxnSpPr>
            <a:cxnSpLocks/>
          </p:cNvCxnSpPr>
          <p:nvPr/>
        </p:nvCxnSpPr>
        <p:spPr>
          <a:xfrm>
            <a:off x="4407917" y="3063949"/>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3CB35E-3BC2-AEC0-AF3E-3ACFA4073D49}"/>
              </a:ext>
            </a:extLst>
          </p:cNvPr>
          <p:cNvCxnSpPr>
            <a:cxnSpLocks/>
          </p:cNvCxnSpPr>
          <p:nvPr/>
        </p:nvCxnSpPr>
        <p:spPr>
          <a:xfrm>
            <a:off x="4511040" y="3401521"/>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2FFA68-EE07-19A3-2726-55C1B77D6B48}"/>
              </a:ext>
            </a:extLst>
          </p:cNvPr>
          <p:cNvSpPr txBox="1"/>
          <p:nvPr/>
        </p:nvSpPr>
        <p:spPr>
          <a:xfrm>
            <a:off x="2971800" y="3610438"/>
            <a:ext cx="1676400" cy="307777"/>
          </a:xfrm>
          <a:prstGeom prst="rect">
            <a:avLst/>
          </a:prstGeom>
          <a:noFill/>
        </p:spPr>
        <p:txBody>
          <a:bodyPr wrap="square" rtlCol="0">
            <a:spAutoFit/>
          </a:bodyPr>
          <a:lstStyle/>
          <a:p>
            <a:r>
              <a:rPr lang="en-US" sz="1400" dirty="0"/>
              <a:t>Mean of kurtosis</a:t>
            </a:r>
          </a:p>
        </p:txBody>
      </p:sp>
      <p:sp>
        <p:nvSpPr>
          <p:cNvPr id="24" name="TextBox 23">
            <a:extLst>
              <a:ext uri="{FF2B5EF4-FFF2-40B4-BE49-F238E27FC236}">
                <a16:creationId xmlns:a16="http://schemas.microsoft.com/office/drawing/2014/main" id="{614BC076-95C6-13B0-57DC-F8A8DA3A7B9D}"/>
              </a:ext>
            </a:extLst>
          </p:cNvPr>
          <p:cNvSpPr txBox="1"/>
          <p:nvPr/>
        </p:nvSpPr>
        <p:spPr>
          <a:xfrm>
            <a:off x="2895600" y="3958666"/>
            <a:ext cx="1752600" cy="307777"/>
          </a:xfrm>
          <a:prstGeom prst="rect">
            <a:avLst/>
          </a:prstGeom>
          <a:noFill/>
        </p:spPr>
        <p:txBody>
          <a:bodyPr wrap="square" rtlCol="0">
            <a:spAutoFit/>
          </a:bodyPr>
          <a:lstStyle/>
          <a:p>
            <a:r>
              <a:rPr lang="en-US" sz="1400" dirty="0"/>
              <a:t>Std dev of kurtosis</a:t>
            </a:r>
          </a:p>
        </p:txBody>
      </p:sp>
      <p:cxnSp>
        <p:nvCxnSpPr>
          <p:cNvPr id="25" name="Straight Arrow Connector 24">
            <a:extLst>
              <a:ext uri="{FF2B5EF4-FFF2-40B4-BE49-F238E27FC236}">
                <a16:creationId xmlns:a16="http://schemas.microsoft.com/office/drawing/2014/main" id="{85F4FC67-0A69-883D-2619-DAE16AC60612}"/>
              </a:ext>
            </a:extLst>
          </p:cNvPr>
          <p:cNvCxnSpPr>
            <a:cxnSpLocks/>
          </p:cNvCxnSpPr>
          <p:nvPr/>
        </p:nvCxnSpPr>
        <p:spPr>
          <a:xfrm>
            <a:off x="4407917" y="3788804"/>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21055B-F0E1-7275-377F-1FDCD010499A}"/>
              </a:ext>
            </a:extLst>
          </p:cNvPr>
          <p:cNvCxnSpPr>
            <a:cxnSpLocks/>
          </p:cNvCxnSpPr>
          <p:nvPr/>
        </p:nvCxnSpPr>
        <p:spPr>
          <a:xfrm>
            <a:off x="4511040" y="4126376"/>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DD1CB-5F98-2516-CB29-A2F5B61F4651}"/>
              </a:ext>
            </a:extLst>
          </p:cNvPr>
          <p:cNvSpPr txBox="1"/>
          <p:nvPr/>
        </p:nvSpPr>
        <p:spPr>
          <a:xfrm>
            <a:off x="3048000" y="4359451"/>
            <a:ext cx="1600200" cy="307777"/>
          </a:xfrm>
          <a:prstGeom prst="rect">
            <a:avLst/>
          </a:prstGeom>
          <a:noFill/>
        </p:spPr>
        <p:txBody>
          <a:bodyPr wrap="square" rtlCol="0">
            <a:spAutoFit/>
          </a:bodyPr>
          <a:lstStyle/>
          <a:p>
            <a:r>
              <a:rPr lang="en-US" sz="1400" dirty="0"/>
              <a:t>Mean of skews</a:t>
            </a:r>
          </a:p>
        </p:txBody>
      </p:sp>
      <p:sp>
        <p:nvSpPr>
          <p:cNvPr id="28" name="TextBox 27">
            <a:extLst>
              <a:ext uri="{FF2B5EF4-FFF2-40B4-BE49-F238E27FC236}">
                <a16:creationId xmlns:a16="http://schemas.microsoft.com/office/drawing/2014/main" id="{9B492551-6556-C0A4-D7C8-CCFF5885D817}"/>
              </a:ext>
            </a:extLst>
          </p:cNvPr>
          <p:cNvSpPr txBox="1"/>
          <p:nvPr/>
        </p:nvSpPr>
        <p:spPr>
          <a:xfrm>
            <a:off x="2971800" y="4707679"/>
            <a:ext cx="1676400" cy="307777"/>
          </a:xfrm>
          <a:prstGeom prst="rect">
            <a:avLst/>
          </a:prstGeom>
          <a:noFill/>
        </p:spPr>
        <p:txBody>
          <a:bodyPr wrap="square" rtlCol="0">
            <a:spAutoFit/>
          </a:bodyPr>
          <a:lstStyle/>
          <a:p>
            <a:r>
              <a:rPr lang="en-US" sz="1400" dirty="0"/>
              <a:t>Std dev of skews</a:t>
            </a:r>
          </a:p>
        </p:txBody>
      </p:sp>
      <p:cxnSp>
        <p:nvCxnSpPr>
          <p:cNvPr id="29" name="Straight Arrow Connector 28">
            <a:extLst>
              <a:ext uri="{FF2B5EF4-FFF2-40B4-BE49-F238E27FC236}">
                <a16:creationId xmlns:a16="http://schemas.microsoft.com/office/drawing/2014/main" id="{F5F1ECA3-6A8D-20AD-854D-C9854DF61ADF}"/>
              </a:ext>
            </a:extLst>
          </p:cNvPr>
          <p:cNvCxnSpPr>
            <a:cxnSpLocks/>
          </p:cNvCxnSpPr>
          <p:nvPr/>
        </p:nvCxnSpPr>
        <p:spPr>
          <a:xfrm>
            <a:off x="4407917" y="4537817"/>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0EF39D-F77B-53D7-FB6A-372F7FB8867C}"/>
              </a:ext>
            </a:extLst>
          </p:cNvPr>
          <p:cNvCxnSpPr>
            <a:cxnSpLocks/>
          </p:cNvCxnSpPr>
          <p:nvPr/>
        </p:nvCxnSpPr>
        <p:spPr>
          <a:xfrm>
            <a:off x="4511040" y="487538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134F16C-3B9E-5B48-E818-BB6678DA7C53}"/>
              </a:ext>
            </a:extLst>
          </p:cNvPr>
          <p:cNvSpPr txBox="1"/>
          <p:nvPr/>
        </p:nvSpPr>
        <p:spPr>
          <a:xfrm>
            <a:off x="3406140" y="5108464"/>
            <a:ext cx="1676400" cy="523220"/>
          </a:xfrm>
          <a:prstGeom prst="rect">
            <a:avLst/>
          </a:prstGeom>
          <a:noFill/>
        </p:spPr>
        <p:txBody>
          <a:bodyPr wrap="square" rtlCol="0">
            <a:spAutoFit/>
          </a:bodyPr>
          <a:lstStyle/>
          <a:p>
            <a:r>
              <a:rPr lang="en-US" sz="1400" dirty="0"/>
              <a:t>Class label (sb1=0, sb2=1)</a:t>
            </a:r>
          </a:p>
        </p:txBody>
      </p:sp>
      <p:cxnSp>
        <p:nvCxnSpPr>
          <p:cNvPr id="32" name="Straight Arrow Connector 31">
            <a:extLst>
              <a:ext uri="{FF2B5EF4-FFF2-40B4-BE49-F238E27FC236}">
                <a16:creationId xmlns:a16="http://schemas.microsoft.com/office/drawing/2014/main" id="{0EA907CD-C015-5AEF-638E-8FC44590E455}"/>
              </a:ext>
            </a:extLst>
          </p:cNvPr>
          <p:cNvCxnSpPr>
            <a:cxnSpLocks/>
          </p:cNvCxnSpPr>
          <p:nvPr/>
        </p:nvCxnSpPr>
        <p:spPr>
          <a:xfrm>
            <a:off x="4511040" y="527841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8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499</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PROJECT REPORT CMPS 470/570 TEAM: Space Something or Other</vt:lpstr>
      <vt:lpstr>TEAM MEMBERS &amp; ROLES</vt:lpstr>
      <vt:lpstr>DESCRIPTION OF THE PROJECT</vt:lpstr>
      <vt:lpstr>DESCRIPTION OF THE RAW DATA</vt:lpstr>
      <vt:lpstr>DESCRIPTION OF THE RAW DATA</vt:lpstr>
      <vt:lpstr>PREPROCESSING</vt:lpstr>
      <vt:lpstr>PREPROCESSING</vt:lpstr>
      <vt:lpstr>FEATURE EXTRACTION</vt:lpstr>
      <vt:lpstr>DESCRIPTION OF THE FEATURE DATA</vt:lpstr>
      <vt:lpstr>DESCRIPTION OF THE FEATURE DATA</vt:lpstr>
      <vt:lpstr>DESCRIPTION OF THE FEATURE DATA</vt:lpstr>
      <vt:lpstr>DESCRIPTION OF THE FEATURE DATA</vt:lpstr>
      <vt:lpstr>DESCRIPTION OF THE MODEL</vt:lpstr>
      <vt:lpstr>PERFORMANCE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brooks schafer</cp:lastModifiedBy>
  <cp:revision>4</cp:revision>
  <dcterms:created xsi:type="dcterms:W3CDTF">2024-05-03T21:27:10Z</dcterms:created>
  <dcterms:modified xsi:type="dcterms:W3CDTF">2024-05-04T19:40:54Z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2024-04-27T00:00:00Z</vt:filetime>
  </property>
  <property fmtid="{D5CDD505-2E9C-101B-9397-08002B2CF9AE}" pid="3" name="Creator">
    <vt:lpwstr>Acrobat PDFMaker 20 for PowerPoint</vt:lpwstr>
  </property>
  <property fmtid="{D5CDD505-2E9C-101B-9397-08002B2CF9AE}" pid="4" name="LastSaved">
    <vt:filetime>2024-05-03T00:00:00Z</vt:filetime>
  </property>
  <property fmtid="{D5CDD505-2E9C-101B-9397-08002B2CF9AE}" pid="5" name="Producer">
    <vt:lpwstr>Adobe PDF Library 20.5.110</vt:lpwstr>
  </property>
</Properties>
</file>