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57" r:id="rId4"/>
    <p:sldId id="263" r:id="rId5"/>
    <p:sldId id="269" r:id="rId6"/>
    <p:sldId id="270" r:id="rId7"/>
    <p:sldId id="264" r:id="rId8"/>
    <p:sldId id="271" r:id="rId9"/>
    <p:sldId id="265" r:id="rId10"/>
    <p:sldId id="266" r:id="rId11"/>
    <p:sldId id="267" r:id="rId12"/>
    <p:sldId id="268"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822"/>
            <a:ext cx="8170545" cy="696594"/>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707159"/>
            <a:ext cx="6075045" cy="234886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3542" y="1665414"/>
            <a:ext cx="5282565" cy="2304415"/>
          </a:xfrm>
          <a:prstGeom prst="rect">
            <a:avLst/>
          </a:prstGeom>
        </p:spPr>
        <p:txBody>
          <a:bodyPr vert="horz" wrap="square" lIns="0" tIns="116205" rIns="0" bIns="0" rtlCol="0">
            <a:spAutoFit/>
          </a:bodyPr>
          <a:lstStyle/>
          <a:p>
            <a:pPr marL="12700" marR="5080" algn="ctr">
              <a:lnSpc>
                <a:spcPts val="6480"/>
              </a:lnSpc>
              <a:spcBef>
                <a:spcPts val="915"/>
              </a:spcBef>
            </a:pPr>
            <a:r>
              <a:rPr sz="6000" dirty="0"/>
              <a:t>PROJECT</a:t>
            </a:r>
            <a:r>
              <a:rPr sz="6000" spc="-254" dirty="0"/>
              <a:t> </a:t>
            </a:r>
            <a:r>
              <a:rPr sz="6000" spc="-10" dirty="0"/>
              <a:t>REPORT </a:t>
            </a:r>
            <a:r>
              <a:rPr sz="6000" dirty="0"/>
              <a:t>CMPS</a:t>
            </a:r>
            <a:r>
              <a:rPr sz="6000" spc="-40" dirty="0"/>
              <a:t> </a:t>
            </a:r>
            <a:r>
              <a:rPr sz="6000" spc="-10" dirty="0"/>
              <a:t>470/570</a:t>
            </a:r>
            <a:endParaRPr sz="6000" dirty="0"/>
          </a:p>
          <a:p>
            <a:pPr algn="ctr">
              <a:lnSpc>
                <a:spcPct val="100000"/>
              </a:lnSpc>
              <a:spcBef>
                <a:spcPts val="1290"/>
              </a:spcBef>
            </a:pPr>
            <a:r>
              <a:rPr sz="2400" b="0" spc="-10" dirty="0">
                <a:latin typeface="Calibri"/>
                <a:cs typeface="Calibri"/>
              </a:rPr>
              <a:t>TEAM:</a:t>
            </a:r>
            <a:r>
              <a:rPr lang="en-US" sz="2400" b="0" spc="-10" dirty="0">
                <a:latin typeface="Calibri"/>
                <a:cs typeface="Calibri"/>
              </a:rPr>
              <a:t> Space Something or Other</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916938" y="1756893"/>
            <a:ext cx="4798061" cy="1890261"/>
          </a:xfrm>
          <a:prstGeom prst="rect">
            <a:avLst/>
          </a:prstGeom>
        </p:spPr>
        <p:txBody>
          <a:bodyPr vert="horz" wrap="square" lIns="0" tIns="48260" rIns="0" bIns="0" rtlCol="0">
            <a:spAutoFit/>
          </a:bodyPr>
          <a:lstStyle/>
          <a:p>
            <a:pPr marL="240029" indent="-227329">
              <a:lnSpc>
                <a:spcPct val="100000"/>
              </a:lnSpc>
              <a:spcBef>
                <a:spcPts val="380"/>
              </a:spcBef>
              <a:buFont typeface="Arial"/>
              <a:buChar char="•"/>
              <a:tabLst>
                <a:tab pos="240029" algn="l"/>
              </a:tabLst>
            </a:pPr>
            <a:r>
              <a:rPr sz="2800" spc="-10" dirty="0">
                <a:latin typeface="Calibri"/>
                <a:cs typeface="Calibri"/>
              </a:rPr>
              <a:t>Features</a:t>
            </a:r>
            <a:r>
              <a:rPr sz="2800" spc="-60" dirty="0">
                <a:latin typeface="Calibri"/>
                <a:cs typeface="Calibri"/>
              </a:rPr>
              <a:t> </a:t>
            </a:r>
            <a:r>
              <a:rPr sz="2800" dirty="0">
                <a:latin typeface="Calibri"/>
                <a:cs typeface="Calibri"/>
              </a:rPr>
              <a:t>and</a:t>
            </a:r>
            <a:r>
              <a:rPr sz="2800" spc="-45" dirty="0">
                <a:latin typeface="Calibri"/>
                <a:cs typeface="Calibri"/>
              </a:rPr>
              <a:t> </a:t>
            </a:r>
            <a:r>
              <a:rPr sz="2800" dirty="0">
                <a:latin typeface="Calibri"/>
                <a:cs typeface="Calibri"/>
              </a:rPr>
              <a:t>their</a:t>
            </a:r>
            <a:r>
              <a:rPr sz="2800" spc="-50" dirty="0">
                <a:latin typeface="Calibri"/>
                <a:cs typeface="Calibri"/>
              </a:rPr>
              <a:t> </a:t>
            </a:r>
            <a:r>
              <a:rPr sz="2800" spc="-10" dirty="0">
                <a:latin typeface="Calibri"/>
                <a:cs typeface="Calibri"/>
              </a:rPr>
              <a:t>types</a:t>
            </a:r>
            <a:r>
              <a:rPr lang="en-US" sz="2800" spc="-10" dirty="0">
                <a:latin typeface="Calibri"/>
                <a:cs typeface="Calibri"/>
              </a:rPr>
              <a:t>:</a:t>
            </a:r>
            <a:endParaRPr sz="2800" dirty="0">
              <a:latin typeface="Calibri"/>
              <a:cs typeface="Calibri"/>
            </a:endParaRPr>
          </a:p>
          <a:p>
            <a:pPr marL="240029" indent="-227329">
              <a:lnSpc>
                <a:spcPct val="100000"/>
              </a:lnSpc>
              <a:spcBef>
                <a:spcPts val="630"/>
              </a:spcBef>
              <a:buFont typeface="Arial"/>
              <a:buChar char="•"/>
              <a:tabLst>
                <a:tab pos="240029" algn="l"/>
              </a:tabLst>
            </a:pPr>
            <a:endParaRPr lang="en-US" sz="2800" dirty="0">
              <a:latin typeface="Calibri"/>
              <a:cs typeface="Calibri"/>
            </a:endParaRPr>
          </a:p>
          <a:p>
            <a:pPr marL="240029" indent="-227329">
              <a:lnSpc>
                <a:spcPct val="100000"/>
              </a:lnSpc>
              <a:spcBef>
                <a:spcPts val="630"/>
              </a:spcBef>
              <a:buFont typeface="Arial"/>
              <a:buChar char="•"/>
              <a:tabLst>
                <a:tab pos="240029" algn="l"/>
              </a:tabLst>
            </a:pPr>
            <a:r>
              <a:rPr sz="2800" dirty="0">
                <a:latin typeface="Calibri"/>
                <a:cs typeface="Calibri"/>
              </a:rPr>
              <a:t>Distribution</a:t>
            </a:r>
            <a:r>
              <a:rPr sz="2800" spc="-40" dirty="0">
                <a:latin typeface="Calibri"/>
                <a:cs typeface="Calibri"/>
              </a:rPr>
              <a:t> </a:t>
            </a:r>
            <a:r>
              <a:rPr sz="2800" dirty="0">
                <a:latin typeface="Calibri"/>
                <a:cs typeface="Calibri"/>
              </a:rPr>
              <a:t>of</a:t>
            </a:r>
            <a:r>
              <a:rPr sz="2800" spc="-90" dirty="0">
                <a:latin typeface="Calibri"/>
                <a:cs typeface="Calibri"/>
              </a:rPr>
              <a:t> </a:t>
            </a:r>
            <a:r>
              <a:rPr sz="2800" dirty="0">
                <a:latin typeface="Calibri"/>
                <a:cs typeface="Calibri"/>
              </a:rPr>
              <a:t>each</a:t>
            </a:r>
            <a:r>
              <a:rPr sz="2800" spc="-85" dirty="0">
                <a:latin typeface="Calibri"/>
                <a:cs typeface="Calibri"/>
              </a:rPr>
              <a:t> </a:t>
            </a:r>
            <a:r>
              <a:rPr sz="2800" spc="-10" dirty="0">
                <a:latin typeface="Calibri"/>
                <a:cs typeface="Calibri"/>
              </a:rPr>
              <a:t>features</a:t>
            </a:r>
            <a:r>
              <a:rPr lang="en-US" sz="2800" spc="-10" dirty="0">
                <a:latin typeface="Calibri"/>
                <a:cs typeface="Calibri"/>
              </a:rPr>
              <a:t>:</a:t>
            </a:r>
            <a:endParaRPr sz="2800" dirty="0">
              <a:latin typeface="Calibri"/>
              <a:cs typeface="Calibri"/>
            </a:endParaRPr>
          </a:p>
          <a:p>
            <a:pPr marL="697230" lvl="1" indent="-227329">
              <a:lnSpc>
                <a:spcPct val="100000"/>
              </a:lnSpc>
              <a:spcBef>
                <a:spcPts val="245"/>
              </a:spcBef>
              <a:buFont typeface="Arial"/>
              <a:buChar char="•"/>
              <a:tabLst>
                <a:tab pos="697230" algn="l"/>
              </a:tabLst>
            </a:pPr>
            <a:r>
              <a:rPr sz="2400" dirty="0">
                <a:latin typeface="Calibri"/>
                <a:cs typeface="Calibri"/>
              </a:rPr>
              <a:t>Use</a:t>
            </a:r>
            <a:r>
              <a:rPr sz="2400" spc="-50" dirty="0">
                <a:latin typeface="Calibri"/>
                <a:cs typeface="Calibri"/>
              </a:rPr>
              <a:t> </a:t>
            </a:r>
            <a:r>
              <a:rPr sz="2400" spc="-10" dirty="0">
                <a:latin typeface="Calibri"/>
                <a:cs typeface="Calibri"/>
              </a:rPr>
              <a:t>appropriate</a:t>
            </a:r>
            <a:r>
              <a:rPr sz="2400" spc="-65" dirty="0">
                <a:latin typeface="Calibri"/>
                <a:cs typeface="Calibri"/>
              </a:rPr>
              <a:t> </a:t>
            </a:r>
            <a:r>
              <a:rPr sz="2400" spc="-10" dirty="0">
                <a:latin typeface="Calibri"/>
                <a:cs typeface="Calibri"/>
              </a:rPr>
              <a:t>charts</a:t>
            </a:r>
            <a:endParaRPr sz="24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375" rIns="0" bIns="0" rtlCol="0">
            <a:spAutoFit/>
          </a:bodyPr>
          <a:lstStyle/>
          <a:p>
            <a:pPr marL="12700">
              <a:lnSpc>
                <a:spcPct val="100000"/>
              </a:lnSpc>
              <a:spcBef>
                <a:spcPts val="100"/>
              </a:spcBef>
            </a:pPr>
            <a:r>
              <a:rPr sz="3600" dirty="0"/>
              <a:t>DESCRIPTION</a:t>
            </a:r>
            <a:r>
              <a:rPr sz="3600" spc="-75" dirty="0"/>
              <a:t> </a:t>
            </a:r>
            <a:r>
              <a:rPr sz="3600" dirty="0"/>
              <a:t>OF</a:t>
            </a:r>
            <a:r>
              <a:rPr sz="3600" spc="-65" dirty="0"/>
              <a:t> </a:t>
            </a:r>
            <a:r>
              <a:rPr sz="3600" dirty="0"/>
              <a:t>THE</a:t>
            </a:r>
            <a:r>
              <a:rPr sz="3600" spc="-55" dirty="0"/>
              <a:t> </a:t>
            </a:r>
            <a:r>
              <a:rPr sz="3600" spc="-10" dirty="0"/>
              <a:t>MODEL</a:t>
            </a:r>
            <a:endParaRPr sz="3600"/>
          </a:p>
        </p:txBody>
      </p:sp>
      <p:sp>
        <p:nvSpPr>
          <p:cNvPr id="3" name="object 3"/>
          <p:cNvSpPr/>
          <p:nvPr/>
        </p:nvSpPr>
        <p:spPr>
          <a:xfrm>
            <a:off x="1158239" y="2333117"/>
            <a:ext cx="9057640" cy="434340"/>
          </a:xfrm>
          <a:custGeom>
            <a:avLst/>
            <a:gdLst/>
            <a:ahLst/>
            <a:cxnLst/>
            <a:rect l="l" t="t" r="r" b="b"/>
            <a:pathLst>
              <a:path w="9057640" h="434339">
                <a:moveTo>
                  <a:pt x="9057132" y="0"/>
                </a:moveTo>
                <a:lnTo>
                  <a:pt x="0" y="0"/>
                </a:lnTo>
                <a:lnTo>
                  <a:pt x="0" y="434339"/>
                </a:lnTo>
                <a:lnTo>
                  <a:pt x="9057132" y="434339"/>
                </a:lnTo>
                <a:lnTo>
                  <a:pt x="9057132" y="0"/>
                </a:lnTo>
                <a:close/>
              </a:path>
            </a:pathLst>
          </a:custGeom>
          <a:solidFill>
            <a:srgbClr val="FFFF00"/>
          </a:solidFill>
        </p:spPr>
        <p:txBody>
          <a:bodyPr wrap="square" lIns="0" tIns="0" rIns="0" bIns="0" rtlCol="0"/>
          <a:lstStyle/>
          <a:p>
            <a:endParaRPr/>
          </a:p>
        </p:txBody>
      </p:sp>
      <p:sp>
        <p:nvSpPr>
          <p:cNvPr id="4" name="object 4"/>
          <p:cNvSpPr txBox="1"/>
          <p:nvPr/>
        </p:nvSpPr>
        <p:spPr>
          <a:xfrm>
            <a:off x="916939" y="1707159"/>
            <a:ext cx="9298940" cy="1049655"/>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sz="2800" dirty="0">
                <a:latin typeface="Calibri"/>
                <a:cs typeface="Calibri"/>
              </a:rPr>
              <a:t>Describe</a:t>
            </a:r>
            <a:r>
              <a:rPr sz="2800" spc="-50" dirty="0">
                <a:latin typeface="Calibri"/>
                <a:cs typeface="Calibri"/>
              </a:rPr>
              <a:t> </a:t>
            </a:r>
            <a:r>
              <a:rPr sz="2800" spc="-10" dirty="0">
                <a:latin typeface="Calibri"/>
                <a:cs typeface="Calibri"/>
              </a:rPr>
              <a:t>parameters</a:t>
            </a:r>
            <a:r>
              <a:rPr sz="2800" spc="-75" dirty="0">
                <a:latin typeface="Calibri"/>
                <a:cs typeface="Calibri"/>
              </a:rPr>
              <a:t> </a:t>
            </a:r>
            <a:r>
              <a:rPr sz="2800" dirty="0">
                <a:latin typeface="Calibri"/>
                <a:cs typeface="Calibri"/>
              </a:rPr>
              <a:t>of</a:t>
            </a:r>
            <a:r>
              <a:rPr sz="2800" spc="-70" dirty="0">
                <a:latin typeface="Calibri"/>
                <a:cs typeface="Calibri"/>
              </a:rPr>
              <a:t> </a:t>
            </a:r>
            <a:r>
              <a:rPr sz="2800" dirty="0">
                <a:latin typeface="Calibri"/>
                <a:cs typeface="Calibri"/>
              </a:rPr>
              <a:t>the</a:t>
            </a:r>
            <a:r>
              <a:rPr sz="2800" spc="-55" dirty="0">
                <a:latin typeface="Calibri"/>
                <a:cs typeface="Calibri"/>
              </a:rPr>
              <a:t> </a:t>
            </a:r>
            <a:r>
              <a:rPr sz="2800" spc="-10" dirty="0">
                <a:latin typeface="Calibri"/>
                <a:cs typeface="Calibri"/>
              </a:rPr>
              <a:t>model.</a:t>
            </a:r>
            <a:endParaRPr sz="2800">
              <a:latin typeface="Calibri"/>
              <a:cs typeface="Calibri"/>
            </a:endParaRPr>
          </a:p>
          <a:p>
            <a:pPr marL="240029" indent="-227329">
              <a:lnSpc>
                <a:spcPct val="100000"/>
              </a:lnSpc>
              <a:spcBef>
                <a:spcPts val="675"/>
              </a:spcBef>
              <a:buFont typeface="Arial"/>
              <a:buChar char="•"/>
              <a:tabLst>
                <a:tab pos="240029" algn="l"/>
              </a:tabLst>
            </a:pPr>
            <a:r>
              <a:rPr sz="2800" dirty="0">
                <a:latin typeface="Calibri"/>
                <a:cs typeface="Calibri"/>
              </a:rPr>
              <a:t>Use</a:t>
            </a:r>
            <a:r>
              <a:rPr sz="2800" spc="-70" dirty="0">
                <a:latin typeface="Calibri"/>
                <a:cs typeface="Calibri"/>
              </a:rPr>
              <a:t> </a:t>
            </a:r>
            <a:r>
              <a:rPr sz="2800" dirty="0">
                <a:latin typeface="Calibri"/>
                <a:cs typeface="Calibri"/>
              </a:rPr>
              <a:t>a</a:t>
            </a:r>
            <a:r>
              <a:rPr sz="2800" spc="-65" dirty="0">
                <a:latin typeface="Calibri"/>
                <a:cs typeface="Calibri"/>
              </a:rPr>
              <a:t> </a:t>
            </a:r>
            <a:r>
              <a:rPr sz="2800" dirty="0">
                <a:latin typeface="Calibri"/>
                <a:cs typeface="Calibri"/>
              </a:rPr>
              <a:t>search</a:t>
            </a:r>
            <a:r>
              <a:rPr sz="2800" spc="-70" dirty="0">
                <a:latin typeface="Calibri"/>
                <a:cs typeface="Calibri"/>
              </a:rPr>
              <a:t> </a:t>
            </a:r>
            <a:r>
              <a:rPr sz="2800" dirty="0">
                <a:latin typeface="Calibri"/>
                <a:cs typeface="Calibri"/>
              </a:rPr>
              <a:t>algorithm</a:t>
            </a:r>
            <a:r>
              <a:rPr sz="2800" spc="-60" dirty="0">
                <a:latin typeface="Calibri"/>
                <a:cs typeface="Calibri"/>
              </a:rPr>
              <a:t> </a:t>
            </a:r>
            <a:r>
              <a:rPr sz="2800" dirty="0">
                <a:latin typeface="Calibri"/>
                <a:cs typeface="Calibri"/>
              </a:rPr>
              <a:t>to</a:t>
            </a:r>
            <a:r>
              <a:rPr sz="2800" spc="-70" dirty="0">
                <a:latin typeface="Calibri"/>
                <a:cs typeface="Calibri"/>
              </a:rPr>
              <a:t> </a:t>
            </a:r>
            <a:r>
              <a:rPr sz="2800" dirty="0">
                <a:latin typeface="Calibri"/>
                <a:cs typeface="Calibri"/>
              </a:rPr>
              <a:t>find</a:t>
            </a:r>
            <a:r>
              <a:rPr sz="2800" spc="-50" dirty="0">
                <a:latin typeface="Calibri"/>
                <a:cs typeface="Calibri"/>
              </a:rPr>
              <a:t> </a:t>
            </a:r>
            <a:r>
              <a:rPr sz="2800" dirty="0">
                <a:latin typeface="Calibri"/>
                <a:cs typeface="Calibri"/>
              </a:rPr>
              <a:t>the</a:t>
            </a:r>
            <a:r>
              <a:rPr sz="2800" spc="-70" dirty="0">
                <a:latin typeface="Calibri"/>
                <a:cs typeface="Calibri"/>
              </a:rPr>
              <a:t> </a:t>
            </a:r>
            <a:r>
              <a:rPr sz="2800" dirty="0">
                <a:latin typeface="Calibri"/>
                <a:cs typeface="Calibri"/>
              </a:rPr>
              <a:t>best</a:t>
            </a:r>
            <a:r>
              <a:rPr sz="2800" spc="-45" dirty="0">
                <a:latin typeface="Calibri"/>
                <a:cs typeface="Calibri"/>
              </a:rPr>
              <a:t> </a:t>
            </a:r>
            <a:r>
              <a:rPr sz="2800" dirty="0">
                <a:latin typeface="Calibri"/>
                <a:cs typeface="Calibri"/>
              </a:rPr>
              <a:t>model</a:t>
            </a:r>
            <a:r>
              <a:rPr sz="2800" spc="-65" dirty="0">
                <a:latin typeface="Calibri"/>
                <a:cs typeface="Calibri"/>
              </a:rPr>
              <a:t> </a:t>
            </a:r>
            <a:r>
              <a:rPr sz="2800" spc="-10" dirty="0">
                <a:latin typeface="Calibri"/>
                <a:cs typeface="Calibri"/>
              </a:rPr>
              <a:t>parameters</a:t>
            </a:r>
            <a:r>
              <a:rPr sz="2800" spc="-65" dirty="0">
                <a:latin typeface="Calibri"/>
                <a:cs typeface="Calibri"/>
              </a:rPr>
              <a:t> </a:t>
            </a:r>
            <a:r>
              <a:rPr sz="2800" spc="-25" dirty="0">
                <a:latin typeface="Calibri"/>
                <a:cs typeface="Calibri"/>
              </a:rPr>
              <a:t>[MS</a:t>
            </a:r>
            <a:endParaRPr sz="2800">
              <a:latin typeface="Calibri"/>
              <a:cs typeface="Calibri"/>
            </a:endParaRPr>
          </a:p>
        </p:txBody>
      </p:sp>
      <p:sp>
        <p:nvSpPr>
          <p:cNvPr id="5" name="object 5"/>
          <p:cNvSpPr txBox="1"/>
          <p:nvPr/>
        </p:nvSpPr>
        <p:spPr>
          <a:xfrm>
            <a:off x="1158239" y="2767457"/>
            <a:ext cx="1391920" cy="384175"/>
          </a:xfrm>
          <a:prstGeom prst="rect">
            <a:avLst/>
          </a:prstGeom>
          <a:solidFill>
            <a:srgbClr val="FFFF00"/>
          </a:solidFill>
        </p:spPr>
        <p:txBody>
          <a:bodyPr vert="horz" wrap="square" lIns="0" tIns="0" rIns="0" bIns="0" rtlCol="0">
            <a:spAutoFit/>
          </a:bodyPr>
          <a:lstStyle/>
          <a:p>
            <a:pPr>
              <a:lnSpc>
                <a:spcPts val="2840"/>
              </a:lnSpc>
            </a:pPr>
            <a:r>
              <a:rPr sz="2800" spc="-10" dirty="0">
                <a:latin typeface="Calibri"/>
                <a:cs typeface="Calibri"/>
              </a:rPr>
              <a:t>Students]</a:t>
            </a:r>
            <a:endParaRPr sz="2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PERFORMANCE</a:t>
            </a:r>
            <a:r>
              <a:rPr spc="-65" dirty="0"/>
              <a:t> </a:t>
            </a:r>
            <a:r>
              <a:rPr dirty="0"/>
              <a:t>OF</a:t>
            </a:r>
            <a:r>
              <a:rPr spc="-45" dirty="0"/>
              <a:t> </a:t>
            </a:r>
            <a:r>
              <a:rPr dirty="0"/>
              <a:t>THE</a:t>
            </a:r>
            <a:r>
              <a:rPr spc="-35" dirty="0"/>
              <a:t> </a:t>
            </a:r>
            <a:r>
              <a:rPr spc="-10" dirty="0"/>
              <a:t>MODEL</a:t>
            </a:r>
          </a:p>
        </p:txBody>
      </p:sp>
      <p:sp>
        <p:nvSpPr>
          <p:cNvPr id="3" name="object 3"/>
          <p:cNvSpPr/>
          <p:nvPr/>
        </p:nvSpPr>
        <p:spPr>
          <a:xfrm>
            <a:off x="1615440" y="4518532"/>
            <a:ext cx="8918575" cy="574675"/>
          </a:xfrm>
          <a:custGeom>
            <a:avLst/>
            <a:gdLst/>
            <a:ahLst/>
            <a:cxnLst/>
            <a:rect l="l" t="t" r="r" b="b"/>
            <a:pathLst>
              <a:path w="8918575" h="574675">
                <a:moveTo>
                  <a:pt x="8918435" y="0"/>
                </a:moveTo>
                <a:lnTo>
                  <a:pt x="890016" y="0"/>
                </a:lnTo>
                <a:lnTo>
                  <a:pt x="0" y="0"/>
                </a:lnTo>
                <a:lnTo>
                  <a:pt x="0" y="234696"/>
                </a:lnTo>
                <a:lnTo>
                  <a:pt x="0" y="339852"/>
                </a:lnTo>
                <a:lnTo>
                  <a:pt x="0" y="574548"/>
                </a:lnTo>
                <a:lnTo>
                  <a:pt x="7600188" y="574548"/>
                </a:lnTo>
                <a:lnTo>
                  <a:pt x="7600188" y="339852"/>
                </a:lnTo>
                <a:lnTo>
                  <a:pt x="8918435" y="339852"/>
                </a:lnTo>
                <a:lnTo>
                  <a:pt x="8918435" y="0"/>
                </a:lnTo>
                <a:close/>
              </a:path>
            </a:pathLst>
          </a:custGeom>
          <a:solidFill>
            <a:srgbClr val="FFFF00"/>
          </a:solidFill>
        </p:spPr>
        <p:txBody>
          <a:bodyPr wrap="square" lIns="0" tIns="0" rIns="0" bIns="0" rtlCol="0"/>
          <a:lstStyle/>
          <a:p>
            <a:endParaRPr/>
          </a:p>
        </p:txBody>
      </p:sp>
      <p:sp>
        <p:nvSpPr>
          <p:cNvPr id="4" name="object 4"/>
          <p:cNvSpPr txBox="1"/>
          <p:nvPr/>
        </p:nvSpPr>
        <p:spPr>
          <a:xfrm>
            <a:off x="916939" y="1736725"/>
            <a:ext cx="10344150" cy="2552065"/>
          </a:xfrm>
          <a:prstGeom prst="rect">
            <a:avLst/>
          </a:prstGeom>
        </p:spPr>
        <p:txBody>
          <a:bodyPr vert="horz" wrap="square" lIns="0" tIns="13335" rIns="0" bIns="0" rtlCol="0">
            <a:spAutoFit/>
          </a:bodyPr>
          <a:lstStyle/>
          <a:p>
            <a:pPr marL="241300" indent="-228600">
              <a:lnSpc>
                <a:spcPts val="2970"/>
              </a:lnSpc>
              <a:spcBef>
                <a:spcPts val="105"/>
              </a:spcBef>
              <a:buFont typeface="Arial"/>
              <a:buChar char="•"/>
              <a:tabLst>
                <a:tab pos="241300" algn="l"/>
              </a:tabLst>
            </a:pPr>
            <a:r>
              <a:rPr sz="2600" i="1" spc="-10" dirty="0">
                <a:latin typeface="Calibri"/>
                <a:cs typeface="Calibri"/>
              </a:rPr>
              <a:t>Plots</a:t>
            </a:r>
            <a:endParaRPr sz="2600">
              <a:latin typeface="Calibri"/>
              <a:cs typeface="Calibri"/>
            </a:endParaRPr>
          </a:p>
          <a:p>
            <a:pPr marL="697865" lvl="1" indent="-227965">
              <a:lnSpc>
                <a:spcPts val="2350"/>
              </a:lnSpc>
              <a:buFont typeface="Arial"/>
              <a:buChar char="•"/>
              <a:tabLst>
                <a:tab pos="697865" algn="l"/>
              </a:tabLst>
            </a:pPr>
            <a:r>
              <a:rPr sz="2200" spc="-10" dirty="0">
                <a:latin typeface="Calibri"/>
                <a:cs typeface="Calibri"/>
              </a:rPr>
              <a:t>Epoch-</a:t>
            </a:r>
            <a:r>
              <a:rPr sz="2200" dirty="0">
                <a:latin typeface="Calibri"/>
                <a:cs typeface="Calibri"/>
              </a:rPr>
              <a:t>error</a:t>
            </a:r>
            <a:r>
              <a:rPr sz="2200" spc="-55" dirty="0">
                <a:latin typeface="Calibri"/>
                <a:cs typeface="Calibri"/>
              </a:rPr>
              <a:t> </a:t>
            </a:r>
            <a:r>
              <a:rPr sz="2200" dirty="0">
                <a:latin typeface="Calibri"/>
                <a:cs typeface="Calibri"/>
              </a:rPr>
              <a:t>curves</a:t>
            </a:r>
            <a:r>
              <a:rPr sz="2200" spc="-50" dirty="0">
                <a:latin typeface="Calibri"/>
                <a:cs typeface="Calibri"/>
              </a:rPr>
              <a:t> </a:t>
            </a:r>
            <a:r>
              <a:rPr sz="2200" dirty="0">
                <a:latin typeface="Calibri"/>
                <a:cs typeface="Calibri"/>
              </a:rPr>
              <a:t>for</a:t>
            </a:r>
            <a:r>
              <a:rPr sz="2200" spc="-40" dirty="0">
                <a:latin typeface="Calibri"/>
                <a:cs typeface="Calibri"/>
              </a:rPr>
              <a:t> </a:t>
            </a:r>
            <a:r>
              <a:rPr sz="2200" dirty="0">
                <a:latin typeface="Calibri"/>
                <a:cs typeface="Calibri"/>
              </a:rPr>
              <a:t>training</a:t>
            </a:r>
            <a:r>
              <a:rPr sz="2200" spc="-55" dirty="0">
                <a:latin typeface="Calibri"/>
                <a:cs typeface="Calibri"/>
              </a:rPr>
              <a:t> </a:t>
            </a:r>
            <a:r>
              <a:rPr sz="2200" dirty="0">
                <a:latin typeface="Calibri"/>
                <a:cs typeface="Calibri"/>
              </a:rPr>
              <a:t>and</a:t>
            </a:r>
            <a:r>
              <a:rPr sz="2200" spc="-60" dirty="0">
                <a:latin typeface="Calibri"/>
                <a:cs typeface="Calibri"/>
              </a:rPr>
              <a:t> </a:t>
            </a:r>
            <a:r>
              <a:rPr sz="2200" dirty="0">
                <a:latin typeface="Calibri"/>
                <a:cs typeface="Calibri"/>
              </a:rPr>
              <a:t>validation</a:t>
            </a:r>
            <a:r>
              <a:rPr sz="2200" spc="-65" dirty="0">
                <a:latin typeface="Calibri"/>
                <a:cs typeface="Calibri"/>
              </a:rPr>
              <a:t> </a:t>
            </a:r>
            <a:r>
              <a:rPr sz="2200" dirty="0">
                <a:latin typeface="Calibri"/>
                <a:cs typeface="Calibri"/>
              </a:rPr>
              <a:t>data</a:t>
            </a:r>
            <a:r>
              <a:rPr sz="2200" spc="-50" dirty="0">
                <a:latin typeface="Calibri"/>
                <a:cs typeface="Calibri"/>
              </a:rPr>
              <a:t> </a:t>
            </a:r>
            <a:r>
              <a:rPr sz="2200" dirty="0">
                <a:latin typeface="Calibri"/>
                <a:cs typeface="Calibri"/>
              </a:rPr>
              <a:t>sets</a:t>
            </a:r>
            <a:r>
              <a:rPr sz="2200" spc="-30" dirty="0">
                <a:latin typeface="Calibri"/>
                <a:cs typeface="Calibri"/>
              </a:rPr>
              <a:t> </a:t>
            </a:r>
            <a:r>
              <a:rPr sz="2200" dirty="0">
                <a:latin typeface="Calibri"/>
                <a:cs typeface="Calibri"/>
              </a:rPr>
              <a:t>on</a:t>
            </a:r>
            <a:r>
              <a:rPr sz="2200" spc="-5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same</a:t>
            </a:r>
            <a:r>
              <a:rPr sz="2200" spc="-40" dirty="0">
                <a:latin typeface="Calibri"/>
                <a:cs typeface="Calibri"/>
              </a:rPr>
              <a:t> </a:t>
            </a:r>
            <a:r>
              <a:rPr sz="2200" spc="-10" dirty="0">
                <a:latin typeface="Calibri"/>
                <a:cs typeface="Calibri"/>
              </a:rPr>
              <a:t>graph.</a:t>
            </a:r>
            <a:endParaRPr sz="2200">
              <a:latin typeface="Calibri"/>
              <a:cs typeface="Calibri"/>
            </a:endParaRPr>
          </a:p>
          <a:p>
            <a:pPr marL="697865" lvl="1" indent="-227965">
              <a:lnSpc>
                <a:spcPts val="2350"/>
              </a:lnSpc>
              <a:buFont typeface="Arial"/>
              <a:buChar char="•"/>
              <a:tabLst>
                <a:tab pos="697865" algn="l"/>
              </a:tabLst>
            </a:pPr>
            <a:r>
              <a:rPr sz="2200" i="1" dirty="0">
                <a:latin typeface="Calibri"/>
                <a:cs typeface="Calibri"/>
              </a:rPr>
              <a:t>Distribution</a:t>
            </a:r>
            <a:r>
              <a:rPr sz="2200" i="1" spc="-70" dirty="0">
                <a:latin typeface="Calibri"/>
                <a:cs typeface="Calibri"/>
              </a:rPr>
              <a:t> </a:t>
            </a:r>
            <a:r>
              <a:rPr sz="2200" i="1" dirty="0">
                <a:latin typeface="Calibri"/>
                <a:cs typeface="Calibri"/>
              </a:rPr>
              <a:t>of</a:t>
            </a:r>
            <a:r>
              <a:rPr sz="2200" i="1" spc="-30" dirty="0">
                <a:latin typeface="Calibri"/>
                <a:cs typeface="Calibri"/>
              </a:rPr>
              <a:t> </a:t>
            </a:r>
            <a:r>
              <a:rPr sz="2200" i="1" dirty="0">
                <a:latin typeface="Calibri"/>
                <a:cs typeface="Calibri"/>
              </a:rPr>
              <a:t>training,</a:t>
            </a:r>
            <a:r>
              <a:rPr sz="2200" i="1" spc="-45" dirty="0">
                <a:latin typeface="Calibri"/>
                <a:cs typeface="Calibri"/>
              </a:rPr>
              <a:t> </a:t>
            </a:r>
            <a:r>
              <a:rPr sz="2200" i="1" dirty="0">
                <a:latin typeface="Calibri"/>
                <a:cs typeface="Calibri"/>
              </a:rPr>
              <a:t>validation,</a:t>
            </a:r>
            <a:r>
              <a:rPr sz="2200" i="1" spc="-60" dirty="0">
                <a:latin typeface="Calibri"/>
                <a:cs typeface="Calibri"/>
              </a:rPr>
              <a:t> </a:t>
            </a:r>
            <a:r>
              <a:rPr sz="2200" i="1" dirty="0">
                <a:latin typeface="Calibri"/>
                <a:cs typeface="Calibri"/>
              </a:rPr>
              <a:t>test</a:t>
            </a:r>
            <a:r>
              <a:rPr sz="2200" i="1" spc="-20" dirty="0">
                <a:latin typeface="Calibri"/>
                <a:cs typeface="Calibri"/>
              </a:rPr>
              <a:t> </a:t>
            </a:r>
            <a:r>
              <a:rPr sz="2200" i="1" dirty="0">
                <a:latin typeface="Calibri"/>
                <a:cs typeface="Calibri"/>
              </a:rPr>
              <a:t>data</a:t>
            </a:r>
            <a:r>
              <a:rPr sz="2200" i="1" spc="-60" dirty="0">
                <a:latin typeface="Calibri"/>
                <a:cs typeface="Calibri"/>
              </a:rPr>
              <a:t> </a:t>
            </a:r>
            <a:r>
              <a:rPr sz="2200" i="1" spc="-20" dirty="0">
                <a:latin typeface="Calibri"/>
                <a:cs typeface="Calibri"/>
              </a:rPr>
              <a:t>sets</a:t>
            </a:r>
            <a:endParaRPr sz="2200">
              <a:latin typeface="Calibri"/>
              <a:cs typeface="Calibri"/>
            </a:endParaRPr>
          </a:p>
          <a:p>
            <a:pPr marL="697865" lvl="1" indent="-227965">
              <a:lnSpc>
                <a:spcPts val="2345"/>
              </a:lnSpc>
              <a:buFont typeface="Arial"/>
              <a:buChar char="•"/>
              <a:tabLst>
                <a:tab pos="697865" algn="l"/>
              </a:tabLst>
            </a:pPr>
            <a:r>
              <a:rPr sz="2200" i="1" spc="-10" dirty="0">
                <a:latin typeface="Calibri"/>
                <a:cs typeface="Calibri"/>
              </a:rPr>
              <a:t>Performance</a:t>
            </a:r>
            <a:r>
              <a:rPr sz="2200" i="1" spc="-65" dirty="0">
                <a:latin typeface="Calibri"/>
                <a:cs typeface="Calibri"/>
              </a:rPr>
              <a:t> </a:t>
            </a:r>
            <a:r>
              <a:rPr sz="2200" i="1" dirty="0">
                <a:latin typeface="Calibri"/>
                <a:cs typeface="Calibri"/>
              </a:rPr>
              <a:t>measures</a:t>
            </a:r>
            <a:r>
              <a:rPr sz="2200" i="1" spc="-55" dirty="0">
                <a:latin typeface="Calibri"/>
                <a:cs typeface="Calibri"/>
              </a:rPr>
              <a:t> </a:t>
            </a:r>
            <a:r>
              <a:rPr sz="2200" i="1" dirty="0">
                <a:latin typeface="Calibri"/>
                <a:cs typeface="Calibri"/>
              </a:rPr>
              <a:t>to</a:t>
            </a:r>
            <a:r>
              <a:rPr sz="2200" i="1" spc="-55" dirty="0">
                <a:latin typeface="Calibri"/>
                <a:cs typeface="Calibri"/>
              </a:rPr>
              <a:t> </a:t>
            </a:r>
            <a:r>
              <a:rPr sz="2200" i="1" dirty="0">
                <a:latin typeface="Calibri"/>
                <a:cs typeface="Calibri"/>
              </a:rPr>
              <a:t>compare</a:t>
            </a:r>
            <a:r>
              <a:rPr sz="2200" i="1" spc="-50" dirty="0">
                <a:latin typeface="Calibri"/>
                <a:cs typeface="Calibri"/>
              </a:rPr>
              <a:t> </a:t>
            </a:r>
            <a:r>
              <a:rPr sz="2200" i="1" spc="-10" dirty="0">
                <a:latin typeface="Calibri"/>
                <a:cs typeface="Calibri"/>
              </a:rPr>
              <a:t>models</a:t>
            </a:r>
            <a:endParaRPr sz="2200">
              <a:latin typeface="Calibri"/>
              <a:cs typeface="Calibri"/>
            </a:endParaRPr>
          </a:p>
          <a:p>
            <a:pPr marL="697865" lvl="1" indent="-227965">
              <a:lnSpc>
                <a:spcPts val="2490"/>
              </a:lnSpc>
              <a:buFont typeface="Arial"/>
              <a:buChar char="•"/>
              <a:tabLst>
                <a:tab pos="697865" algn="l"/>
              </a:tabLst>
            </a:pPr>
            <a:r>
              <a:rPr sz="2200" i="1" spc="-10" dirty="0">
                <a:latin typeface="Calibri"/>
                <a:cs typeface="Calibri"/>
              </a:rPr>
              <a:t>Robustness</a:t>
            </a:r>
            <a:r>
              <a:rPr sz="2200" i="1" spc="-30" dirty="0">
                <a:latin typeface="Calibri"/>
                <a:cs typeface="Calibri"/>
              </a:rPr>
              <a:t> </a:t>
            </a:r>
            <a:r>
              <a:rPr sz="2200" i="1" spc="-10" dirty="0">
                <a:latin typeface="Calibri"/>
                <a:cs typeface="Calibri"/>
              </a:rPr>
              <a:t>plots</a:t>
            </a:r>
            <a:endParaRPr sz="2200">
              <a:latin typeface="Calibri"/>
              <a:cs typeface="Calibri"/>
            </a:endParaRPr>
          </a:p>
          <a:p>
            <a:pPr marL="241300" indent="-228600">
              <a:lnSpc>
                <a:spcPts val="2970"/>
              </a:lnSpc>
              <a:spcBef>
                <a:spcPts val="65"/>
              </a:spcBef>
              <a:buFont typeface="Arial"/>
              <a:buChar char="•"/>
              <a:tabLst>
                <a:tab pos="241300" algn="l"/>
              </a:tabLst>
            </a:pPr>
            <a:r>
              <a:rPr sz="2600" spc="-10" dirty="0">
                <a:latin typeface="Calibri"/>
                <a:cs typeface="Calibri"/>
              </a:rPr>
              <a:t>Performance</a:t>
            </a:r>
            <a:r>
              <a:rPr sz="2600" spc="-70" dirty="0">
                <a:latin typeface="Calibri"/>
                <a:cs typeface="Calibri"/>
              </a:rPr>
              <a:t> </a:t>
            </a:r>
            <a:r>
              <a:rPr sz="2600" spc="-10" dirty="0">
                <a:latin typeface="Calibri"/>
                <a:cs typeface="Calibri"/>
              </a:rPr>
              <a:t>measures</a:t>
            </a:r>
            <a:endParaRPr sz="2600">
              <a:latin typeface="Calibri"/>
              <a:cs typeface="Calibri"/>
            </a:endParaRPr>
          </a:p>
          <a:p>
            <a:pPr marL="697865" marR="5080" lvl="1" indent="-228600">
              <a:lnSpc>
                <a:spcPct val="70000"/>
              </a:lnSpc>
              <a:spcBef>
                <a:spcPts val="645"/>
              </a:spcBef>
              <a:buFont typeface="Arial"/>
              <a:buChar char="•"/>
              <a:tabLst>
                <a:tab pos="697865" algn="l"/>
              </a:tabLst>
            </a:pPr>
            <a:r>
              <a:rPr sz="2200" dirty="0">
                <a:latin typeface="Calibri"/>
                <a:cs typeface="Calibri"/>
              </a:rPr>
              <a:t>Apply</a:t>
            </a:r>
            <a:r>
              <a:rPr sz="2200" spc="-50" dirty="0">
                <a:latin typeface="Calibri"/>
                <a:cs typeface="Calibri"/>
              </a:rPr>
              <a:t> </a:t>
            </a:r>
            <a:r>
              <a:rPr sz="2200" dirty="0">
                <a:latin typeface="Calibri"/>
                <a:cs typeface="Calibri"/>
              </a:rPr>
              <a:t>the</a:t>
            </a:r>
            <a:r>
              <a:rPr sz="2200" spc="-45" dirty="0">
                <a:latin typeface="Calibri"/>
                <a:cs typeface="Calibri"/>
              </a:rPr>
              <a:t> </a:t>
            </a:r>
            <a:r>
              <a:rPr sz="2200" dirty="0">
                <a:latin typeface="Calibri"/>
                <a:cs typeface="Calibri"/>
              </a:rPr>
              <a:t>testing</a:t>
            </a:r>
            <a:r>
              <a:rPr sz="2200" spc="-40" dirty="0">
                <a:latin typeface="Calibri"/>
                <a:cs typeface="Calibri"/>
              </a:rPr>
              <a:t> </a:t>
            </a:r>
            <a:r>
              <a:rPr sz="2200" dirty="0">
                <a:latin typeface="Calibri"/>
                <a:cs typeface="Calibri"/>
              </a:rPr>
              <a:t>schemes</a:t>
            </a:r>
            <a:r>
              <a:rPr sz="2200" spc="-15" dirty="0">
                <a:latin typeface="Calibri"/>
                <a:cs typeface="Calibri"/>
              </a:rPr>
              <a:t> </a:t>
            </a:r>
            <a:r>
              <a:rPr sz="2200" dirty="0">
                <a:latin typeface="Calibri"/>
                <a:cs typeface="Calibri"/>
              </a:rPr>
              <a:t>including</a:t>
            </a:r>
            <a:r>
              <a:rPr sz="2200" spc="-70" dirty="0">
                <a:latin typeface="Calibri"/>
                <a:cs typeface="Calibri"/>
              </a:rPr>
              <a:t> </a:t>
            </a:r>
            <a:r>
              <a:rPr sz="2200" spc="-10" dirty="0">
                <a:latin typeface="Calibri"/>
                <a:cs typeface="Calibri"/>
              </a:rPr>
              <a:t>K-</a:t>
            </a:r>
            <a:r>
              <a:rPr sz="2200" dirty="0">
                <a:latin typeface="Calibri"/>
                <a:cs typeface="Calibri"/>
              </a:rPr>
              <a:t>fold</a:t>
            </a:r>
            <a:r>
              <a:rPr sz="2200" spc="-55" dirty="0">
                <a:latin typeface="Calibri"/>
                <a:cs typeface="Calibri"/>
              </a:rPr>
              <a:t> </a:t>
            </a:r>
            <a:r>
              <a:rPr sz="2200" dirty="0">
                <a:latin typeface="Calibri"/>
                <a:cs typeface="Calibri"/>
              </a:rPr>
              <a:t>cross</a:t>
            </a:r>
            <a:r>
              <a:rPr sz="2200" spc="-50" dirty="0">
                <a:latin typeface="Calibri"/>
                <a:cs typeface="Calibri"/>
              </a:rPr>
              <a:t> </a:t>
            </a:r>
            <a:r>
              <a:rPr sz="2200" dirty="0">
                <a:latin typeface="Calibri"/>
                <a:cs typeface="Calibri"/>
              </a:rPr>
              <a:t>validation</a:t>
            </a:r>
            <a:r>
              <a:rPr sz="2200" spc="-80" dirty="0">
                <a:latin typeface="Calibri"/>
                <a:cs typeface="Calibri"/>
              </a:rPr>
              <a:t> </a:t>
            </a:r>
            <a:r>
              <a:rPr sz="2200" dirty="0">
                <a:latin typeface="Calibri"/>
                <a:cs typeface="Calibri"/>
              </a:rPr>
              <a:t>and</a:t>
            </a:r>
            <a:r>
              <a:rPr sz="2200" spc="-60" dirty="0">
                <a:latin typeface="Calibri"/>
                <a:cs typeface="Calibri"/>
              </a:rPr>
              <a:t> </a:t>
            </a:r>
            <a:r>
              <a:rPr sz="2200" spc="-10" dirty="0">
                <a:latin typeface="Calibri"/>
                <a:cs typeface="Calibri"/>
              </a:rPr>
              <a:t>3-</a:t>
            </a:r>
            <a:r>
              <a:rPr sz="2200" dirty="0">
                <a:latin typeface="Calibri"/>
                <a:cs typeface="Calibri"/>
              </a:rPr>
              <a:t>tier</a:t>
            </a:r>
            <a:r>
              <a:rPr sz="2200" spc="-50" dirty="0">
                <a:latin typeface="Calibri"/>
                <a:cs typeface="Calibri"/>
              </a:rPr>
              <a:t> </a:t>
            </a:r>
            <a:r>
              <a:rPr sz="2200" dirty="0">
                <a:latin typeface="Calibri"/>
                <a:cs typeface="Calibri"/>
              </a:rPr>
              <a:t>scheme</a:t>
            </a:r>
            <a:r>
              <a:rPr sz="2200" spc="-25" dirty="0">
                <a:latin typeface="Calibri"/>
                <a:cs typeface="Calibri"/>
              </a:rPr>
              <a:t> </a:t>
            </a:r>
            <a:r>
              <a:rPr sz="2200" dirty="0">
                <a:latin typeface="Calibri"/>
                <a:cs typeface="Calibri"/>
              </a:rPr>
              <a:t>(60,</a:t>
            </a:r>
            <a:r>
              <a:rPr sz="2200" spc="-55" dirty="0">
                <a:latin typeface="Calibri"/>
                <a:cs typeface="Calibri"/>
              </a:rPr>
              <a:t> </a:t>
            </a:r>
            <a:r>
              <a:rPr sz="2200" spc="-25" dirty="0">
                <a:latin typeface="Calibri"/>
                <a:cs typeface="Calibri"/>
              </a:rPr>
              <a:t>20, </a:t>
            </a:r>
            <a:r>
              <a:rPr sz="2200" spc="-20" dirty="0">
                <a:latin typeface="Calibri"/>
                <a:cs typeface="Calibri"/>
              </a:rPr>
              <a:t>20).</a:t>
            </a:r>
            <a:endParaRPr sz="2200">
              <a:latin typeface="Calibri"/>
              <a:cs typeface="Calibri"/>
            </a:endParaRPr>
          </a:p>
        </p:txBody>
      </p:sp>
      <p:sp>
        <p:nvSpPr>
          <p:cNvPr id="5" name="object 5"/>
          <p:cNvSpPr txBox="1"/>
          <p:nvPr/>
        </p:nvSpPr>
        <p:spPr>
          <a:xfrm>
            <a:off x="2072639" y="4264025"/>
            <a:ext cx="3848100" cy="274320"/>
          </a:xfrm>
          <a:prstGeom prst="rect">
            <a:avLst/>
          </a:prstGeom>
          <a:solidFill>
            <a:srgbClr val="FFFF00"/>
          </a:solidFill>
        </p:spPr>
        <p:txBody>
          <a:bodyPr vert="horz" wrap="square" lIns="0" tIns="0" rIns="0" bIns="0" rtlCol="0">
            <a:spAutoFit/>
          </a:bodyPr>
          <a:lstStyle/>
          <a:p>
            <a:pPr>
              <a:lnSpc>
                <a:spcPts val="2160"/>
              </a:lnSpc>
            </a:pPr>
            <a:r>
              <a:rPr sz="1900" dirty="0">
                <a:latin typeface="Calibri"/>
                <a:cs typeface="Calibri"/>
              </a:rPr>
              <a:t>MS</a:t>
            </a:r>
            <a:r>
              <a:rPr sz="1900" spc="-45" dirty="0">
                <a:latin typeface="Calibri"/>
                <a:cs typeface="Calibri"/>
              </a:rPr>
              <a:t> </a:t>
            </a:r>
            <a:r>
              <a:rPr sz="1900" spc="-10" dirty="0">
                <a:latin typeface="Calibri"/>
                <a:cs typeface="Calibri"/>
              </a:rPr>
              <a:t>students:</a:t>
            </a:r>
            <a:r>
              <a:rPr sz="1900" spc="-50" dirty="0">
                <a:latin typeface="Calibri"/>
                <a:cs typeface="Calibri"/>
              </a:rPr>
              <a:t> </a:t>
            </a:r>
            <a:r>
              <a:rPr sz="1900" dirty="0">
                <a:latin typeface="Calibri"/>
                <a:cs typeface="Calibri"/>
              </a:rPr>
              <a:t>Use</a:t>
            </a:r>
            <a:r>
              <a:rPr sz="1900" spc="-45" dirty="0">
                <a:latin typeface="Calibri"/>
                <a:cs typeface="Calibri"/>
              </a:rPr>
              <a:t> </a:t>
            </a:r>
            <a:r>
              <a:rPr sz="1900" dirty="0">
                <a:latin typeface="Calibri"/>
                <a:cs typeface="Calibri"/>
              </a:rPr>
              <a:t>both</a:t>
            </a:r>
            <a:r>
              <a:rPr sz="1900" spc="-35" dirty="0">
                <a:latin typeface="Calibri"/>
                <a:cs typeface="Calibri"/>
              </a:rPr>
              <a:t> </a:t>
            </a:r>
            <a:r>
              <a:rPr sz="1900" dirty="0">
                <a:latin typeface="Calibri"/>
                <a:cs typeface="Calibri"/>
              </a:rPr>
              <a:t>testing</a:t>
            </a:r>
            <a:r>
              <a:rPr sz="1900" spc="-45" dirty="0">
                <a:latin typeface="Calibri"/>
                <a:cs typeface="Calibri"/>
              </a:rPr>
              <a:t> </a:t>
            </a:r>
            <a:r>
              <a:rPr sz="1900" spc="-10" dirty="0">
                <a:latin typeface="Calibri"/>
                <a:cs typeface="Calibri"/>
              </a:rPr>
              <a:t>schemes</a:t>
            </a:r>
            <a:endParaRPr sz="1900">
              <a:latin typeface="Calibri"/>
              <a:cs typeface="Calibri"/>
            </a:endParaRPr>
          </a:p>
        </p:txBody>
      </p:sp>
      <p:sp>
        <p:nvSpPr>
          <p:cNvPr id="6" name="object 6"/>
          <p:cNvSpPr txBox="1"/>
          <p:nvPr/>
        </p:nvSpPr>
        <p:spPr>
          <a:xfrm>
            <a:off x="1831339" y="4240657"/>
            <a:ext cx="4163060" cy="314960"/>
          </a:xfrm>
          <a:prstGeom prst="rect">
            <a:avLst/>
          </a:prstGeom>
        </p:spPr>
        <p:txBody>
          <a:bodyPr vert="horz" wrap="square" lIns="0" tIns="12065" rIns="0" bIns="0" rtlCol="0">
            <a:spAutoFit/>
          </a:bodyPr>
          <a:lstStyle/>
          <a:p>
            <a:pPr marL="4088765" indent="-4076065">
              <a:lnSpc>
                <a:spcPct val="100000"/>
              </a:lnSpc>
              <a:spcBef>
                <a:spcPts val="95"/>
              </a:spcBef>
              <a:buFont typeface="Arial"/>
              <a:buChar char="•"/>
              <a:tabLst>
                <a:tab pos="4088765" algn="l"/>
              </a:tabLst>
            </a:pPr>
            <a:r>
              <a:rPr sz="1900" spc="-50" dirty="0">
                <a:latin typeface="Calibri"/>
                <a:cs typeface="Calibri"/>
              </a:rPr>
              <a:t>.</a:t>
            </a:r>
            <a:endParaRPr sz="1900">
              <a:latin typeface="Calibri"/>
              <a:cs typeface="Calibri"/>
            </a:endParaRPr>
          </a:p>
        </p:txBody>
      </p:sp>
      <p:sp>
        <p:nvSpPr>
          <p:cNvPr id="7" name="object 7"/>
          <p:cNvSpPr txBox="1"/>
          <p:nvPr/>
        </p:nvSpPr>
        <p:spPr>
          <a:xfrm>
            <a:off x="1374139" y="4493640"/>
            <a:ext cx="123189" cy="360680"/>
          </a:xfrm>
          <a:prstGeom prst="rect">
            <a:avLst/>
          </a:prstGeom>
        </p:spPr>
        <p:txBody>
          <a:bodyPr vert="horz" wrap="square" lIns="0" tIns="12065" rIns="0" bIns="0" rtlCol="0">
            <a:spAutoFit/>
          </a:bodyPr>
          <a:lstStyle/>
          <a:p>
            <a:pPr marL="12700">
              <a:lnSpc>
                <a:spcPct val="100000"/>
              </a:lnSpc>
              <a:spcBef>
                <a:spcPts val="95"/>
              </a:spcBef>
            </a:pPr>
            <a:r>
              <a:rPr sz="2200" spc="-50" dirty="0">
                <a:latin typeface="Arial"/>
                <a:cs typeface="Arial"/>
              </a:rPr>
              <a:t>•</a:t>
            </a:r>
            <a:endParaRPr sz="2200">
              <a:latin typeface="Arial"/>
              <a:cs typeface="Arial"/>
            </a:endParaRPr>
          </a:p>
        </p:txBody>
      </p:sp>
      <p:sp>
        <p:nvSpPr>
          <p:cNvPr id="8" name="object 8"/>
          <p:cNvSpPr txBox="1"/>
          <p:nvPr/>
        </p:nvSpPr>
        <p:spPr>
          <a:xfrm>
            <a:off x="1615439" y="4538345"/>
            <a:ext cx="8918575" cy="215265"/>
          </a:xfrm>
          <a:prstGeom prst="rect">
            <a:avLst/>
          </a:prstGeom>
          <a:solidFill>
            <a:srgbClr val="FFFF00"/>
          </a:solidFill>
        </p:spPr>
        <p:txBody>
          <a:bodyPr vert="horz" wrap="square" lIns="0" tIns="0" rIns="0" bIns="0" rtlCol="0">
            <a:spAutoFit/>
          </a:bodyPr>
          <a:lstStyle/>
          <a:p>
            <a:pPr>
              <a:lnSpc>
                <a:spcPts val="1689"/>
              </a:lnSpc>
            </a:pPr>
            <a:r>
              <a:rPr sz="2200" dirty="0">
                <a:latin typeface="Calibri"/>
                <a:cs typeface="Calibri"/>
              </a:rPr>
              <a:t>Discuss</a:t>
            </a:r>
            <a:r>
              <a:rPr sz="2200" spc="-50" dirty="0">
                <a:latin typeface="Calibri"/>
                <a:cs typeface="Calibri"/>
              </a:rPr>
              <a:t> </a:t>
            </a:r>
            <a:r>
              <a:rPr sz="2200" spc="-10" dirty="0">
                <a:latin typeface="Calibri"/>
                <a:cs typeface="Calibri"/>
              </a:rPr>
              <a:t>performance</a:t>
            </a:r>
            <a:r>
              <a:rPr sz="2200" spc="-30" dirty="0">
                <a:latin typeface="Calibri"/>
                <a:cs typeface="Calibri"/>
              </a:rPr>
              <a:t> </a:t>
            </a:r>
            <a:r>
              <a:rPr sz="2200" dirty="0">
                <a:latin typeface="Calibri"/>
                <a:cs typeface="Calibri"/>
              </a:rPr>
              <a:t>of</a:t>
            </a:r>
            <a:r>
              <a:rPr sz="2200" spc="-35" dirty="0">
                <a:latin typeface="Calibri"/>
                <a:cs typeface="Calibri"/>
              </a:rPr>
              <a:t> </a:t>
            </a:r>
            <a:r>
              <a:rPr sz="2200" dirty="0">
                <a:latin typeface="Calibri"/>
                <a:cs typeface="Calibri"/>
              </a:rPr>
              <a:t>each</a:t>
            </a:r>
            <a:r>
              <a:rPr sz="2200" spc="-50" dirty="0">
                <a:latin typeface="Calibri"/>
                <a:cs typeface="Calibri"/>
              </a:rPr>
              <a:t> </a:t>
            </a:r>
            <a:r>
              <a:rPr sz="2200" dirty="0">
                <a:latin typeface="Calibri"/>
                <a:cs typeface="Calibri"/>
              </a:rPr>
              <a:t>model</a:t>
            </a:r>
            <a:r>
              <a:rPr sz="2200" spc="-25" dirty="0">
                <a:latin typeface="Calibri"/>
                <a:cs typeface="Calibri"/>
              </a:rPr>
              <a:t> </a:t>
            </a:r>
            <a:r>
              <a:rPr sz="2200" dirty="0">
                <a:latin typeface="Calibri"/>
                <a:cs typeface="Calibri"/>
              </a:rPr>
              <a:t>based</a:t>
            </a:r>
            <a:r>
              <a:rPr sz="2200" spc="-50" dirty="0">
                <a:latin typeface="Calibri"/>
                <a:cs typeface="Calibri"/>
              </a:rPr>
              <a:t> </a:t>
            </a:r>
            <a:r>
              <a:rPr sz="2200" dirty="0">
                <a:latin typeface="Calibri"/>
                <a:cs typeface="Calibri"/>
              </a:rPr>
              <a:t>upon</a:t>
            </a:r>
            <a:r>
              <a:rPr sz="2200" spc="-50" dirty="0">
                <a:latin typeface="Calibri"/>
                <a:cs typeface="Calibri"/>
              </a:rPr>
              <a:t> </a:t>
            </a:r>
            <a:r>
              <a:rPr sz="2200" dirty="0">
                <a:latin typeface="Calibri"/>
                <a:cs typeface="Calibri"/>
              </a:rPr>
              <a:t>the</a:t>
            </a:r>
            <a:r>
              <a:rPr sz="2200" spc="-25" dirty="0">
                <a:latin typeface="Calibri"/>
                <a:cs typeface="Calibri"/>
              </a:rPr>
              <a:t> </a:t>
            </a:r>
            <a:r>
              <a:rPr sz="2200" spc="-10" dirty="0">
                <a:latin typeface="Calibri"/>
                <a:cs typeface="Calibri"/>
              </a:rPr>
              <a:t>performance</a:t>
            </a:r>
            <a:r>
              <a:rPr sz="2200" spc="-25" dirty="0">
                <a:latin typeface="Calibri"/>
                <a:cs typeface="Calibri"/>
              </a:rPr>
              <a:t> </a:t>
            </a:r>
            <a:r>
              <a:rPr sz="2200" dirty="0">
                <a:latin typeface="Calibri"/>
                <a:cs typeface="Calibri"/>
              </a:rPr>
              <a:t>measures</a:t>
            </a:r>
            <a:r>
              <a:rPr sz="2200" spc="-35" dirty="0">
                <a:latin typeface="Calibri"/>
                <a:cs typeface="Calibri"/>
              </a:rPr>
              <a:t> </a:t>
            </a:r>
            <a:r>
              <a:rPr sz="2200" spc="-25" dirty="0">
                <a:latin typeface="Calibri"/>
                <a:cs typeface="Calibri"/>
              </a:rPr>
              <a:t>of</a:t>
            </a:r>
            <a:endParaRPr sz="2200">
              <a:latin typeface="Calibri"/>
              <a:cs typeface="Calibri"/>
            </a:endParaRPr>
          </a:p>
        </p:txBody>
      </p:sp>
      <p:sp>
        <p:nvSpPr>
          <p:cNvPr id="9" name="object 9"/>
          <p:cNvSpPr txBox="1"/>
          <p:nvPr/>
        </p:nvSpPr>
        <p:spPr>
          <a:xfrm>
            <a:off x="1615439" y="4858384"/>
            <a:ext cx="7600315" cy="234950"/>
          </a:xfrm>
          <a:prstGeom prst="rect">
            <a:avLst/>
          </a:prstGeom>
          <a:solidFill>
            <a:srgbClr val="FFFF00"/>
          </a:solidFill>
        </p:spPr>
        <p:txBody>
          <a:bodyPr vert="horz" wrap="square" lIns="0" tIns="0" rIns="0" bIns="0" rtlCol="0">
            <a:spAutoFit/>
          </a:bodyPr>
          <a:lstStyle/>
          <a:p>
            <a:pPr>
              <a:lnSpc>
                <a:spcPts val="1714"/>
              </a:lnSpc>
            </a:pPr>
            <a:r>
              <a:rPr sz="2200" spc="-10" dirty="0">
                <a:latin typeface="Calibri"/>
                <a:cs typeface="Calibri"/>
              </a:rPr>
              <a:t>sensitivity,</a:t>
            </a:r>
            <a:r>
              <a:rPr sz="2200" spc="-65" dirty="0">
                <a:latin typeface="Calibri"/>
                <a:cs typeface="Calibri"/>
              </a:rPr>
              <a:t> </a:t>
            </a:r>
            <a:r>
              <a:rPr sz="2200" spc="-10" dirty="0">
                <a:latin typeface="Calibri"/>
                <a:cs typeface="Calibri"/>
              </a:rPr>
              <a:t>specificity,</a:t>
            </a:r>
            <a:r>
              <a:rPr sz="2200" spc="-55" dirty="0">
                <a:latin typeface="Calibri"/>
                <a:cs typeface="Calibri"/>
              </a:rPr>
              <a:t> </a:t>
            </a:r>
            <a:r>
              <a:rPr sz="2200" spc="-20" dirty="0">
                <a:latin typeface="Calibri"/>
                <a:cs typeface="Calibri"/>
              </a:rPr>
              <a:t>accuracy,</a:t>
            </a:r>
            <a:r>
              <a:rPr sz="2200" spc="-65" dirty="0">
                <a:latin typeface="Calibri"/>
                <a:cs typeface="Calibri"/>
              </a:rPr>
              <a:t> </a:t>
            </a:r>
            <a:r>
              <a:rPr sz="2200" dirty="0">
                <a:latin typeface="Calibri"/>
                <a:cs typeface="Calibri"/>
              </a:rPr>
              <a:t>F1,</a:t>
            </a:r>
            <a:r>
              <a:rPr sz="2200" spc="-65" dirty="0">
                <a:latin typeface="Calibri"/>
                <a:cs typeface="Calibri"/>
              </a:rPr>
              <a:t> </a:t>
            </a:r>
            <a:r>
              <a:rPr sz="2200" dirty="0">
                <a:latin typeface="Calibri"/>
                <a:cs typeface="Calibri"/>
              </a:rPr>
              <a:t>AUC,</a:t>
            </a:r>
            <a:r>
              <a:rPr sz="2200" spc="-40" dirty="0">
                <a:latin typeface="Calibri"/>
                <a:cs typeface="Calibri"/>
              </a:rPr>
              <a:t> </a:t>
            </a:r>
            <a:r>
              <a:rPr sz="2200" dirty="0">
                <a:latin typeface="Calibri"/>
                <a:cs typeface="Calibri"/>
              </a:rPr>
              <a:t>and</a:t>
            </a:r>
            <a:r>
              <a:rPr sz="2200" spc="-70" dirty="0">
                <a:latin typeface="Calibri"/>
                <a:cs typeface="Calibri"/>
              </a:rPr>
              <a:t> </a:t>
            </a:r>
            <a:r>
              <a:rPr sz="2200" dirty="0">
                <a:latin typeface="Calibri"/>
                <a:cs typeface="Calibri"/>
              </a:rPr>
              <a:t>others</a:t>
            </a:r>
            <a:r>
              <a:rPr sz="2200" spc="-50" dirty="0">
                <a:latin typeface="Calibri"/>
                <a:cs typeface="Calibri"/>
              </a:rPr>
              <a:t> </a:t>
            </a:r>
            <a:r>
              <a:rPr sz="2200" dirty="0">
                <a:latin typeface="Calibri"/>
                <a:cs typeface="Calibri"/>
              </a:rPr>
              <a:t>as</a:t>
            </a:r>
            <a:r>
              <a:rPr sz="2200" spc="-65" dirty="0">
                <a:latin typeface="Calibri"/>
                <a:cs typeface="Calibri"/>
              </a:rPr>
              <a:t> </a:t>
            </a:r>
            <a:r>
              <a:rPr sz="2200" spc="-10" dirty="0">
                <a:latin typeface="Calibri"/>
                <a:cs typeface="Calibri"/>
              </a:rPr>
              <a:t>appropriate.</a:t>
            </a:r>
            <a:endParaRPr sz="2200">
              <a:latin typeface="Calibri"/>
              <a:cs typeface="Calibri"/>
            </a:endParaRPr>
          </a:p>
        </p:txBody>
      </p:sp>
      <p:sp>
        <p:nvSpPr>
          <p:cNvPr id="10" name="object 10"/>
          <p:cNvSpPr txBox="1"/>
          <p:nvPr/>
        </p:nvSpPr>
        <p:spPr>
          <a:xfrm>
            <a:off x="1831339" y="5039233"/>
            <a:ext cx="109855" cy="314960"/>
          </a:xfrm>
          <a:prstGeom prst="rect">
            <a:avLst/>
          </a:prstGeom>
        </p:spPr>
        <p:txBody>
          <a:bodyPr vert="horz" wrap="square" lIns="0" tIns="12065" rIns="0" bIns="0" rtlCol="0">
            <a:spAutoFit/>
          </a:bodyPr>
          <a:lstStyle/>
          <a:p>
            <a:pPr marL="12700">
              <a:lnSpc>
                <a:spcPct val="100000"/>
              </a:lnSpc>
              <a:spcBef>
                <a:spcPts val="95"/>
              </a:spcBef>
            </a:pPr>
            <a:r>
              <a:rPr sz="1900" spc="-50" dirty="0">
                <a:latin typeface="Arial"/>
                <a:cs typeface="Arial"/>
              </a:rPr>
              <a:t>•</a:t>
            </a:r>
            <a:endParaRPr sz="1900">
              <a:latin typeface="Arial"/>
              <a:cs typeface="Arial"/>
            </a:endParaRPr>
          </a:p>
        </p:txBody>
      </p:sp>
      <p:sp>
        <p:nvSpPr>
          <p:cNvPr id="11" name="object 11"/>
          <p:cNvSpPr txBox="1"/>
          <p:nvPr/>
        </p:nvSpPr>
        <p:spPr>
          <a:xfrm>
            <a:off x="2072639" y="5093080"/>
            <a:ext cx="2853055" cy="269875"/>
          </a:xfrm>
          <a:prstGeom prst="rect">
            <a:avLst/>
          </a:prstGeom>
          <a:solidFill>
            <a:srgbClr val="FFFF00"/>
          </a:solidFill>
        </p:spPr>
        <p:txBody>
          <a:bodyPr vert="horz" wrap="square" lIns="0" tIns="0" rIns="0" bIns="0" rtlCol="0">
            <a:spAutoFit/>
          </a:bodyPr>
          <a:lstStyle/>
          <a:p>
            <a:pPr>
              <a:lnSpc>
                <a:spcPts val="1950"/>
              </a:lnSpc>
            </a:pPr>
            <a:r>
              <a:rPr sz="1900" dirty="0">
                <a:latin typeface="Calibri"/>
                <a:cs typeface="Calibri"/>
              </a:rPr>
              <a:t>Plot</a:t>
            </a:r>
            <a:r>
              <a:rPr sz="1900" spc="-20" dirty="0">
                <a:latin typeface="Calibri"/>
                <a:cs typeface="Calibri"/>
              </a:rPr>
              <a:t> </a:t>
            </a:r>
            <a:r>
              <a:rPr sz="1900" dirty="0">
                <a:latin typeface="Calibri"/>
                <a:cs typeface="Calibri"/>
              </a:rPr>
              <a:t>them</a:t>
            </a:r>
            <a:r>
              <a:rPr sz="1900" spc="-40" dirty="0">
                <a:latin typeface="Calibri"/>
                <a:cs typeface="Calibri"/>
              </a:rPr>
              <a:t> </a:t>
            </a:r>
            <a:r>
              <a:rPr sz="1900" dirty="0">
                <a:latin typeface="Calibri"/>
                <a:cs typeface="Calibri"/>
              </a:rPr>
              <a:t>on</a:t>
            </a:r>
            <a:r>
              <a:rPr sz="1900" spc="-30" dirty="0">
                <a:latin typeface="Calibri"/>
                <a:cs typeface="Calibri"/>
              </a:rPr>
              <a:t> </a:t>
            </a:r>
            <a:r>
              <a:rPr sz="1900" dirty="0">
                <a:latin typeface="Calibri"/>
                <a:cs typeface="Calibri"/>
              </a:rPr>
              <a:t>the</a:t>
            </a:r>
            <a:r>
              <a:rPr sz="1900" spc="-30" dirty="0">
                <a:latin typeface="Calibri"/>
                <a:cs typeface="Calibri"/>
              </a:rPr>
              <a:t> </a:t>
            </a:r>
            <a:r>
              <a:rPr sz="1900" dirty="0">
                <a:latin typeface="Calibri"/>
                <a:cs typeface="Calibri"/>
              </a:rPr>
              <a:t>same</a:t>
            </a:r>
            <a:r>
              <a:rPr sz="1900" spc="-40" dirty="0">
                <a:latin typeface="Calibri"/>
                <a:cs typeface="Calibri"/>
              </a:rPr>
              <a:t> </a:t>
            </a:r>
            <a:r>
              <a:rPr sz="1900" spc="-10" dirty="0">
                <a:latin typeface="Calibri"/>
                <a:cs typeface="Calibri"/>
              </a:rPr>
              <a:t>figure</a:t>
            </a:r>
            <a:endParaRPr sz="1900">
              <a:latin typeface="Calibri"/>
              <a:cs typeface="Calibri"/>
            </a:endParaRPr>
          </a:p>
        </p:txBody>
      </p:sp>
      <p:sp>
        <p:nvSpPr>
          <p:cNvPr id="12" name="object 12"/>
          <p:cNvSpPr txBox="1"/>
          <p:nvPr/>
        </p:nvSpPr>
        <p:spPr>
          <a:xfrm>
            <a:off x="916939" y="5336413"/>
            <a:ext cx="141605" cy="422275"/>
          </a:xfrm>
          <a:prstGeom prst="rect">
            <a:avLst/>
          </a:prstGeom>
        </p:spPr>
        <p:txBody>
          <a:bodyPr vert="horz" wrap="square" lIns="0" tIns="12700" rIns="0" bIns="0" rtlCol="0">
            <a:spAutoFit/>
          </a:bodyPr>
          <a:lstStyle/>
          <a:p>
            <a:pPr marL="12700">
              <a:lnSpc>
                <a:spcPct val="100000"/>
              </a:lnSpc>
              <a:spcBef>
                <a:spcPts val="100"/>
              </a:spcBef>
            </a:pPr>
            <a:r>
              <a:rPr sz="2600" spc="-50" dirty="0">
                <a:latin typeface="Arial"/>
                <a:cs typeface="Arial"/>
              </a:rPr>
              <a:t>•</a:t>
            </a:r>
            <a:endParaRPr sz="2600">
              <a:latin typeface="Arial"/>
              <a:cs typeface="Arial"/>
            </a:endParaRPr>
          </a:p>
        </p:txBody>
      </p:sp>
      <p:sp>
        <p:nvSpPr>
          <p:cNvPr id="13" name="object 13"/>
          <p:cNvSpPr txBox="1"/>
          <p:nvPr/>
        </p:nvSpPr>
        <p:spPr>
          <a:xfrm>
            <a:off x="1158239" y="5362828"/>
            <a:ext cx="5424170" cy="403860"/>
          </a:xfrm>
          <a:prstGeom prst="rect">
            <a:avLst/>
          </a:prstGeom>
          <a:solidFill>
            <a:srgbClr val="FFFF00"/>
          </a:solidFill>
        </p:spPr>
        <p:txBody>
          <a:bodyPr vert="horz" wrap="square" lIns="0" tIns="0" rIns="0" bIns="0" rtlCol="0">
            <a:spAutoFit/>
          </a:bodyPr>
          <a:lstStyle/>
          <a:p>
            <a:pPr>
              <a:lnSpc>
                <a:spcPts val="3015"/>
              </a:lnSpc>
            </a:pPr>
            <a:r>
              <a:rPr sz="2600" spc="-10" dirty="0">
                <a:latin typeface="Calibri"/>
                <a:cs typeface="Calibri"/>
              </a:rPr>
              <a:t>Robustness</a:t>
            </a:r>
            <a:r>
              <a:rPr sz="2600" spc="-75" dirty="0">
                <a:latin typeface="Calibri"/>
                <a:cs typeface="Calibri"/>
              </a:rPr>
              <a:t> </a:t>
            </a:r>
            <a:r>
              <a:rPr sz="2600" dirty="0">
                <a:latin typeface="Calibri"/>
                <a:cs typeface="Calibri"/>
              </a:rPr>
              <a:t>of</a:t>
            </a:r>
            <a:r>
              <a:rPr sz="2600" spc="-20" dirty="0">
                <a:latin typeface="Calibri"/>
                <a:cs typeface="Calibri"/>
              </a:rPr>
              <a:t> </a:t>
            </a:r>
            <a:r>
              <a:rPr sz="2600" dirty="0">
                <a:latin typeface="Calibri"/>
                <a:cs typeface="Calibri"/>
              </a:rPr>
              <a:t>the</a:t>
            </a:r>
            <a:r>
              <a:rPr sz="2600" spc="-50" dirty="0">
                <a:latin typeface="Calibri"/>
                <a:cs typeface="Calibri"/>
              </a:rPr>
              <a:t> </a:t>
            </a:r>
            <a:r>
              <a:rPr sz="2600" dirty="0">
                <a:latin typeface="Calibri"/>
                <a:cs typeface="Calibri"/>
              </a:rPr>
              <a:t>models</a:t>
            </a:r>
            <a:r>
              <a:rPr sz="2600" spc="-40" dirty="0">
                <a:latin typeface="Calibri"/>
                <a:cs typeface="Calibri"/>
              </a:rPr>
              <a:t> </a:t>
            </a:r>
            <a:r>
              <a:rPr sz="2600" dirty="0">
                <a:latin typeface="Calibri"/>
                <a:cs typeface="Calibri"/>
              </a:rPr>
              <a:t>[MS</a:t>
            </a:r>
            <a:r>
              <a:rPr sz="2600" spc="-35" dirty="0">
                <a:latin typeface="Calibri"/>
                <a:cs typeface="Calibri"/>
              </a:rPr>
              <a:t> </a:t>
            </a:r>
            <a:r>
              <a:rPr sz="2600" spc="-10" dirty="0">
                <a:latin typeface="Calibri"/>
                <a:cs typeface="Calibri"/>
              </a:rPr>
              <a:t>Students]</a:t>
            </a:r>
            <a:endParaRPr sz="2600">
              <a:latin typeface="Calibri"/>
              <a:cs typeface="Calibri"/>
            </a:endParaRPr>
          </a:p>
        </p:txBody>
      </p:sp>
      <p:sp>
        <p:nvSpPr>
          <p:cNvPr id="14" name="object 14"/>
          <p:cNvSpPr txBox="1"/>
          <p:nvPr/>
        </p:nvSpPr>
        <p:spPr>
          <a:xfrm>
            <a:off x="1374139" y="5696077"/>
            <a:ext cx="6629400" cy="360680"/>
          </a:xfrm>
          <a:prstGeom prst="rect">
            <a:avLst/>
          </a:prstGeom>
        </p:spPr>
        <p:txBody>
          <a:bodyPr vert="horz" wrap="square" lIns="0" tIns="12065" rIns="0" bIns="0" rtlCol="0">
            <a:spAutoFit/>
          </a:bodyPr>
          <a:lstStyle/>
          <a:p>
            <a:pPr marL="240665" indent="-227965">
              <a:lnSpc>
                <a:spcPct val="100000"/>
              </a:lnSpc>
              <a:spcBef>
                <a:spcPts val="95"/>
              </a:spcBef>
              <a:buFont typeface="Arial"/>
              <a:buChar char="•"/>
              <a:tabLst>
                <a:tab pos="240665" algn="l"/>
              </a:tabLst>
            </a:pPr>
            <a:r>
              <a:rPr sz="2200" dirty="0">
                <a:latin typeface="Calibri"/>
                <a:cs typeface="Calibri"/>
              </a:rPr>
              <a:t>Use</a:t>
            </a:r>
            <a:r>
              <a:rPr sz="2200" spc="-15" dirty="0">
                <a:latin typeface="Calibri"/>
                <a:cs typeface="Calibri"/>
              </a:rPr>
              <a:t> </a:t>
            </a:r>
            <a:r>
              <a:rPr sz="2200" dirty="0">
                <a:latin typeface="Calibri"/>
                <a:cs typeface="Calibri"/>
              </a:rPr>
              <a:t>the</a:t>
            </a:r>
            <a:r>
              <a:rPr sz="2200" spc="-15" dirty="0">
                <a:latin typeface="Calibri"/>
                <a:cs typeface="Calibri"/>
              </a:rPr>
              <a:t> </a:t>
            </a:r>
            <a:r>
              <a:rPr sz="2200" spc="-25" dirty="0">
                <a:latin typeface="Calibri"/>
                <a:cs typeface="Calibri"/>
              </a:rPr>
              <a:t>whisker-</a:t>
            </a:r>
            <a:r>
              <a:rPr sz="2200" dirty="0">
                <a:latin typeface="Calibri"/>
                <a:cs typeface="Calibri"/>
              </a:rPr>
              <a:t>box</a:t>
            </a:r>
            <a:r>
              <a:rPr sz="2200" spc="-30" dirty="0">
                <a:latin typeface="Calibri"/>
                <a:cs typeface="Calibri"/>
              </a:rPr>
              <a:t> </a:t>
            </a:r>
            <a:r>
              <a:rPr sz="2200" dirty="0">
                <a:latin typeface="Calibri"/>
                <a:cs typeface="Calibri"/>
              </a:rPr>
              <a:t>plot</a:t>
            </a:r>
            <a:r>
              <a:rPr sz="2200" spc="-30" dirty="0">
                <a:latin typeface="Calibri"/>
                <a:cs typeface="Calibri"/>
              </a:rPr>
              <a:t> </a:t>
            </a:r>
            <a:r>
              <a:rPr sz="2200" dirty="0">
                <a:latin typeface="Calibri"/>
                <a:cs typeface="Calibri"/>
              </a:rPr>
              <a:t>out</a:t>
            </a:r>
            <a:r>
              <a:rPr sz="2200" spc="-35" dirty="0">
                <a:latin typeface="Calibri"/>
                <a:cs typeface="Calibri"/>
              </a:rPr>
              <a:t> </a:t>
            </a:r>
            <a:r>
              <a:rPr sz="2200" dirty="0">
                <a:latin typeface="Calibri"/>
                <a:cs typeface="Calibri"/>
              </a:rPr>
              <a:t>of</a:t>
            </a:r>
            <a:r>
              <a:rPr sz="2200" spc="-25" dirty="0">
                <a:latin typeface="Calibri"/>
                <a:cs typeface="Calibri"/>
              </a:rPr>
              <a:t> </a:t>
            </a:r>
            <a:r>
              <a:rPr sz="2200" dirty="0">
                <a:latin typeface="Calibri"/>
                <a:cs typeface="Calibri"/>
              </a:rPr>
              <a:t>at</a:t>
            </a:r>
            <a:r>
              <a:rPr sz="2200" spc="-30" dirty="0">
                <a:latin typeface="Calibri"/>
                <a:cs typeface="Calibri"/>
              </a:rPr>
              <a:t> </a:t>
            </a:r>
            <a:r>
              <a:rPr sz="2200" dirty="0">
                <a:latin typeface="Calibri"/>
                <a:cs typeface="Calibri"/>
              </a:rPr>
              <a:t>least</a:t>
            </a:r>
            <a:r>
              <a:rPr sz="2200" spc="-30" dirty="0">
                <a:latin typeface="Calibri"/>
                <a:cs typeface="Calibri"/>
              </a:rPr>
              <a:t> </a:t>
            </a:r>
            <a:r>
              <a:rPr sz="2200" dirty="0">
                <a:latin typeface="Calibri"/>
                <a:cs typeface="Calibri"/>
              </a:rPr>
              <a:t>10</a:t>
            </a:r>
            <a:r>
              <a:rPr sz="2200" spc="-30" dirty="0">
                <a:latin typeface="Calibri"/>
                <a:cs typeface="Calibri"/>
              </a:rPr>
              <a:t> </a:t>
            </a:r>
            <a:r>
              <a:rPr sz="2200" dirty="0">
                <a:latin typeface="Calibri"/>
                <a:cs typeface="Calibri"/>
              </a:rPr>
              <a:t>random</a:t>
            </a:r>
            <a:r>
              <a:rPr sz="2200" spc="-40" dirty="0">
                <a:latin typeface="Calibri"/>
                <a:cs typeface="Calibri"/>
              </a:rPr>
              <a:t> </a:t>
            </a:r>
            <a:r>
              <a:rPr sz="2200" spc="-10" dirty="0">
                <a:latin typeface="Calibri"/>
                <a:cs typeface="Calibri"/>
              </a:rPr>
              <a:t>trials</a:t>
            </a:r>
            <a:endParaRPr sz="2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TEAM</a:t>
            </a:r>
            <a:r>
              <a:rPr spc="-60" dirty="0"/>
              <a:t> </a:t>
            </a:r>
            <a:r>
              <a:rPr dirty="0"/>
              <a:t>MEMBERS</a:t>
            </a:r>
            <a:r>
              <a:rPr spc="-75" dirty="0"/>
              <a:t> </a:t>
            </a:r>
            <a:r>
              <a:rPr dirty="0"/>
              <a:t>&amp;</a:t>
            </a:r>
            <a:r>
              <a:rPr spc="-45" dirty="0"/>
              <a:t> </a:t>
            </a:r>
            <a:r>
              <a:rPr spc="-10" dirty="0"/>
              <a:t>ROLES</a:t>
            </a:r>
          </a:p>
        </p:txBody>
      </p:sp>
      <p:sp>
        <p:nvSpPr>
          <p:cNvPr id="3" name="TextBox 2">
            <a:extLst>
              <a:ext uri="{FF2B5EF4-FFF2-40B4-BE49-F238E27FC236}">
                <a16:creationId xmlns:a16="http://schemas.microsoft.com/office/drawing/2014/main" id="{D2E9AD2E-EF38-57FF-9600-49912B6B333B}"/>
              </a:ext>
            </a:extLst>
          </p:cNvPr>
          <p:cNvSpPr txBox="1"/>
          <p:nvPr/>
        </p:nvSpPr>
        <p:spPr>
          <a:xfrm>
            <a:off x="1371600" y="2209800"/>
            <a:ext cx="7086600" cy="2554545"/>
          </a:xfrm>
          <a:prstGeom prst="rect">
            <a:avLst/>
          </a:prstGeom>
          <a:noFill/>
        </p:spPr>
        <p:txBody>
          <a:bodyPr wrap="square" rtlCol="0">
            <a:spAutoFit/>
          </a:bodyPr>
          <a:lstStyle/>
          <a:p>
            <a:r>
              <a:rPr lang="en-US" sz="4000" dirty="0">
                <a:latin typeface="+mn-lt"/>
                <a:ea typeface="Calibri Light" panose="020F0302020204030204" pitchFamily="34" charset="0"/>
                <a:cs typeface="Calibri Light" panose="020F0302020204030204" pitchFamily="34" charset="0"/>
              </a:rPr>
              <a:t>Brooks Schafer</a:t>
            </a:r>
          </a:p>
          <a:p>
            <a:pPr lvl="2"/>
            <a:endParaRPr lang="en-US" sz="4000" dirty="0">
              <a:latin typeface="+mn-lt"/>
              <a:ea typeface="Calibri Light" panose="020F0302020204030204" pitchFamily="34" charset="0"/>
              <a:cs typeface="Calibri Light" panose="020F0302020204030204" pitchFamily="34" charset="0"/>
            </a:endParaRPr>
          </a:p>
          <a:p>
            <a:pPr lvl="1"/>
            <a:endParaRPr lang="en-US" sz="4000" dirty="0">
              <a:latin typeface="+mn-lt"/>
              <a:ea typeface="Calibri Light" panose="020F0302020204030204" pitchFamily="34" charset="0"/>
              <a:cs typeface="Calibri Light" panose="020F0302020204030204" pitchFamily="34" charset="0"/>
            </a:endParaRPr>
          </a:p>
          <a:p>
            <a:pPr lvl="2"/>
            <a:r>
              <a:rPr lang="en-US" sz="4000" dirty="0">
                <a:latin typeface="+mn-lt"/>
                <a:ea typeface="Calibri Light" panose="020F0302020204030204" pitchFamily="34" charset="0"/>
                <a:cs typeface="Calibri Light" panose="020F0302020204030204" pitchFamily="34" charset="0"/>
              </a:rPr>
              <a:t>Melinda McElveen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8288"/>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DESCRIPTION</a:t>
            </a:r>
            <a:r>
              <a:rPr lang="en-US" spc="-10" dirty="0"/>
              <a:t> OF THE PROJECT</a:t>
            </a:r>
            <a:endParaRPr spc="-10" dirty="0"/>
          </a:p>
        </p:txBody>
      </p:sp>
      <p:sp>
        <p:nvSpPr>
          <p:cNvPr id="3" name="object 3"/>
          <p:cNvSpPr txBox="1"/>
          <p:nvPr/>
        </p:nvSpPr>
        <p:spPr>
          <a:xfrm>
            <a:off x="533400" y="1096518"/>
            <a:ext cx="8989695" cy="4399922"/>
          </a:xfrm>
          <a:prstGeom prst="rect">
            <a:avLst/>
          </a:prstGeom>
        </p:spPr>
        <p:txBody>
          <a:bodyPr vert="horz" wrap="square" lIns="0" tIns="59690" rIns="0" bIns="0" rtlCol="0">
            <a:spAutoFit/>
          </a:bodyPr>
          <a:lstStyle/>
          <a:p>
            <a:pPr marL="240029" marR="5080" indent="-227329">
              <a:lnSpc>
                <a:spcPts val="3030"/>
              </a:lnSpc>
              <a:spcBef>
                <a:spcPts val="470"/>
              </a:spcBef>
              <a:buFont typeface="Arial"/>
              <a:buChar char="•"/>
              <a:tabLst>
                <a:tab pos="241300" algn="l"/>
              </a:tabLst>
            </a:pPr>
            <a:r>
              <a:rPr sz="2800" dirty="0">
                <a:latin typeface="Calibri"/>
                <a:cs typeface="Calibri"/>
              </a:rPr>
              <a:t>Goal:</a:t>
            </a:r>
            <a:r>
              <a:rPr sz="2800" spc="-70" dirty="0">
                <a:latin typeface="Calibri"/>
                <a:cs typeface="Calibri"/>
              </a:rPr>
              <a:t> </a:t>
            </a:r>
            <a:r>
              <a:rPr sz="2800" dirty="0">
                <a:latin typeface="Calibri"/>
                <a:cs typeface="Calibri"/>
              </a:rPr>
              <a:t>Identifying</a:t>
            </a:r>
            <a:r>
              <a:rPr sz="2800" spc="-35" dirty="0">
                <a:latin typeface="Calibri"/>
                <a:cs typeface="Calibri"/>
              </a:rPr>
              <a:t> </a:t>
            </a:r>
            <a:r>
              <a:rPr sz="2800" dirty="0">
                <a:latin typeface="Calibri"/>
                <a:cs typeface="Calibri"/>
              </a:rPr>
              <a:t>subjects</a:t>
            </a:r>
            <a:r>
              <a:rPr sz="2800" spc="-35" dirty="0">
                <a:latin typeface="Calibri"/>
                <a:cs typeface="Calibri"/>
              </a:rPr>
              <a:t> </a:t>
            </a:r>
            <a:r>
              <a:rPr sz="2800" dirty="0">
                <a:latin typeface="Calibri"/>
                <a:cs typeface="Calibri"/>
              </a:rPr>
              <a:t>using</a:t>
            </a:r>
            <a:r>
              <a:rPr sz="2800" spc="-35" dirty="0">
                <a:latin typeface="Calibri"/>
                <a:cs typeface="Calibri"/>
              </a:rPr>
              <a:t> </a:t>
            </a:r>
            <a:r>
              <a:rPr sz="2800" dirty="0">
                <a:latin typeface="Calibri"/>
                <a:cs typeface="Calibri"/>
              </a:rPr>
              <a:t>EEG</a:t>
            </a:r>
            <a:r>
              <a:rPr sz="2800" spc="-75" dirty="0">
                <a:latin typeface="Calibri"/>
                <a:cs typeface="Calibri"/>
              </a:rPr>
              <a:t> </a:t>
            </a:r>
            <a:r>
              <a:rPr sz="2800" dirty="0">
                <a:latin typeface="Calibri"/>
                <a:cs typeface="Calibri"/>
              </a:rPr>
              <a:t>streams</a:t>
            </a:r>
            <a:r>
              <a:rPr sz="2800" spc="-40" dirty="0">
                <a:latin typeface="Calibri"/>
                <a:cs typeface="Calibri"/>
              </a:rPr>
              <a:t> </a:t>
            </a:r>
            <a:r>
              <a:rPr sz="2800" dirty="0">
                <a:latin typeface="Calibri"/>
                <a:cs typeface="Calibri"/>
              </a:rPr>
              <a:t>by</a:t>
            </a:r>
            <a:r>
              <a:rPr sz="2800" spc="-55" dirty="0">
                <a:latin typeface="Calibri"/>
                <a:cs typeface="Calibri"/>
              </a:rPr>
              <a:t> </a:t>
            </a:r>
            <a:r>
              <a:rPr sz="2800" dirty="0">
                <a:latin typeface="Calibri"/>
                <a:cs typeface="Calibri"/>
              </a:rPr>
              <a:t>means</a:t>
            </a:r>
            <a:r>
              <a:rPr sz="2800" spc="-55" dirty="0">
                <a:latin typeface="Calibri"/>
                <a:cs typeface="Calibri"/>
              </a:rPr>
              <a:t> </a:t>
            </a:r>
            <a:r>
              <a:rPr sz="2800" dirty="0">
                <a:latin typeface="Calibri"/>
                <a:cs typeface="Calibri"/>
              </a:rPr>
              <a:t>of</a:t>
            </a:r>
            <a:r>
              <a:rPr sz="2800" spc="-65" dirty="0">
                <a:latin typeface="Calibri"/>
                <a:cs typeface="Calibri"/>
              </a:rPr>
              <a:t> </a:t>
            </a:r>
            <a:r>
              <a:rPr sz="2800" spc="-25" dirty="0">
                <a:latin typeface="Calibri"/>
                <a:cs typeface="Calibri"/>
              </a:rPr>
              <a:t>ML 	</a:t>
            </a:r>
            <a:r>
              <a:rPr sz="2800" dirty="0">
                <a:latin typeface="Calibri"/>
                <a:cs typeface="Calibri"/>
              </a:rPr>
              <a:t>algorithms</a:t>
            </a:r>
            <a:r>
              <a:rPr sz="2800" spc="-60" dirty="0">
                <a:latin typeface="Calibri"/>
                <a:cs typeface="Calibri"/>
              </a:rPr>
              <a:t> </a:t>
            </a:r>
            <a:r>
              <a:rPr sz="2800" dirty="0">
                <a:latin typeface="Calibri"/>
                <a:cs typeface="Calibri"/>
              </a:rPr>
              <a:t>ANN,</a:t>
            </a:r>
            <a:r>
              <a:rPr sz="2800" spc="-55" dirty="0">
                <a:latin typeface="Calibri"/>
                <a:cs typeface="Calibri"/>
              </a:rPr>
              <a:t> </a:t>
            </a:r>
            <a:r>
              <a:rPr sz="2800" dirty="0">
                <a:latin typeface="Calibri"/>
                <a:cs typeface="Calibri"/>
              </a:rPr>
              <a:t>SVM,</a:t>
            </a:r>
            <a:r>
              <a:rPr sz="2800" spc="-60" dirty="0">
                <a:latin typeface="Calibri"/>
                <a:cs typeface="Calibri"/>
              </a:rPr>
              <a:t> </a:t>
            </a:r>
            <a:r>
              <a:rPr sz="2800" spc="-85" dirty="0">
                <a:latin typeface="Calibri"/>
                <a:cs typeface="Calibri"/>
              </a:rPr>
              <a:t>DT,</a:t>
            </a:r>
            <a:r>
              <a:rPr sz="2800" spc="-60" dirty="0">
                <a:latin typeface="Calibri"/>
                <a:cs typeface="Calibri"/>
              </a:rPr>
              <a:t> </a:t>
            </a:r>
            <a:r>
              <a:rPr sz="2800" dirty="0">
                <a:latin typeface="Calibri"/>
                <a:cs typeface="Calibri"/>
              </a:rPr>
              <a:t>and</a:t>
            </a:r>
            <a:r>
              <a:rPr sz="2800" spc="-70" dirty="0">
                <a:latin typeface="Calibri"/>
                <a:cs typeface="Calibri"/>
              </a:rPr>
              <a:t> </a:t>
            </a:r>
            <a:r>
              <a:rPr sz="2800" spc="-10" dirty="0">
                <a:latin typeface="Calibri"/>
                <a:cs typeface="Calibri"/>
              </a:rPr>
              <a:t>K-</a:t>
            </a:r>
            <a:r>
              <a:rPr sz="2800" spc="-25" dirty="0">
                <a:latin typeface="Calibri"/>
                <a:cs typeface="Calibri"/>
              </a:rPr>
              <a:t>NN.</a:t>
            </a:r>
            <a:endParaRPr sz="2800" dirty="0">
              <a:latin typeface="Calibri"/>
              <a:cs typeface="Calibri"/>
            </a:endParaRPr>
          </a:p>
          <a:p>
            <a:pPr marL="240029" indent="-227329">
              <a:lnSpc>
                <a:spcPct val="100000"/>
              </a:lnSpc>
              <a:spcBef>
                <a:spcPts val="620"/>
              </a:spcBef>
              <a:buFont typeface="Arial"/>
              <a:buChar char="•"/>
              <a:tabLst>
                <a:tab pos="240029" algn="l"/>
              </a:tabLst>
            </a:pPr>
            <a:r>
              <a:rPr sz="2800" spc="-10" dirty="0">
                <a:latin typeface="Calibri"/>
                <a:cs typeface="Calibri"/>
              </a:rPr>
              <a:t>Tasks:</a:t>
            </a:r>
            <a:endParaRPr sz="2800" dirty="0">
              <a:latin typeface="Calibri"/>
              <a:cs typeface="Calibri"/>
            </a:endParaRPr>
          </a:p>
          <a:p>
            <a:pPr marL="697230" lvl="1" indent="-227329">
              <a:lnSpc>
                <a:spcPct val="100000"/>
              </a:lnSpc>
              <a:spcBef>
                <a:spcPts val="234"/>
              </a:spcBef>
              <a:buFont typeface="Arial"/>
              <a:buChar char="•"/>
              <a:tabLst>
                <a:tab pos="697230" algn="l"/>
              </a:tabLst>
            </a:pPr>
            <a:r>
              <a:rPr sz="2400" spc="-10" dirty="0">
                <a:latin typeface="Calibri"/>
                <a:cs typeface="Calibri"/>
              </a:rPr>
              <a:t>Visualize</a:t>
            </a:r>
            <a:r>
              <a:rPr sz="2400" spc="-55" dirty="0">
                <a:latin typeface="Calibri"/>
                <a:cs typeface="Calibri"/>
              </a:rPr>
              <a:t> </a:t>
            </a:r>
            <a:r>
              <a:rPr sz="2400" spc="-10" dirty="0">
                <a:latin typeface="Calibri"/>
                <a:cs typeface="Calibri"/>
              </a:rPr>
              <a:t>signals</a:t>
            </a:r>
            <a:endParaRPr sz="2400" dirty="0">
              <a:latin typeface="Calibri"/>
              <a:cs typeface="Calibri"/>
            </a:endParaRPr>
          </a:p>
          <a:p>
            <a:pPr marL="697230" lvl="1" indent="-227329">
              <a:lnSpc>
                <a:spcPct val="100000"/>
              </a:lnSpc>
              <a:spcBef>
                <a:spcPts val="215"/>
              </a:spcBef>
              <a:buFont typeface="Arial"/>
              <a:buChar char="•"/>
              <a:tabLst>
                <a:tab pos="697230" algn="l"/>
              </a:tabLst>
            </a:pPr>
            <a:r>
              <a:rPr sz="2400" spc="-10" dirty="0">
                <a:latin typeface="Calibri"/>
                <a:cs typeface="Calibri"/>
              </a:rPr>
              <a:t>Preprocess</a:t>
            </a:r>
            <a:r>
              <a:rPr sz="2400" spc="-45" dirty="0">
                <a:latin typeface="Calibri"/>
                <a:cs typeface="Calibri"/>
              </a:rPr>
              <a:t> </a:t>
            </a:r>
            <a:r>
              <a:rPr sz="2400" spc="-10" dirty="0">
                <a:latin typeface="Calibri"/>
                <a:cs typeface="Calibri"/>
              </a:rPr>
              <a:t>signals</a:t>
            </a:r>
            <a:endParaRPr sz="2400" dirty="0">
              <a:latin typeface="Calibri"/>
              <a:cs typeface="Calibri"/>
            </a:endParaRPr>
          </a:p>
          <a:p>
            <a:pPr marL="697230" lvl="1" indent="-227329">
              <a:lnSpc>
                <a:spcPct val="100000"/>
              </a:lnSpc>
              <a:spcBef>
                <a:spcPts val="215"/>
              </a:spcBef>
              <a:buFont typeface="Arial"/>
              <a:buChar char="•"/>
              <a:tabLst>
                <a:tab pos="697230" algn="l"/>
              </a:tabLst>
            </a:pPr>
            <a:r>
              <a:rPr sz="2400" dirty="0">
                <a:latin typeface="Calibri"/>
                <a:cs typeface="Calibri"/>
              </a:rPr>
              <a:t>Design</a:t>
            </a:r>
            <a:r>
              <a:rPr sz="2400" spc="-50" dirty="0">
                <a:latin typeface="Calibri"/>
                <a:cs typeface="Calibri"/>
              </a:rPr>
              <a:t> </a:t>
            </a:r>
            <a:r>
              <a:rPr sz="2400" spc="-10" dirty="0">
                <a:latin typeface="Calibri"/>
                <a:cs typeface="Calibri"/>
              </a:rPr>
              <a:t>representation</a:t>
            </a:r>
            <a:endParaRPr sz="2400" dirty="0">
              <a:latin typeface="Calibri"/>
              <a:cs typeface="Calibri"/>
            </a:endParaRPr>
          </a:p>
          <a:p>
            <a:pPr marL="1155065" lvl="2" indent="-228600">
              <a:lnSpc>
                <a:spcPct val="100000"/>
              </a:lnSpc>
              <a:spcBef>
                <a:spcPts val="280"/>
              </a:spcBef>
              <a:buFont typeface="Arial"/>
              <a:buChar char="•"/>
              <a:tabLst>
                <a:tab pos="1155065" algn="l"/>
              </a:tabLst>
            </a:pPr>
            <a:r>
              <a:rPr sz="2000" dirty="0">
                <a:latin typeface="Calibri"/>
                <a:cs typeface="Calibri"/>
              </a:rPr>
              <a:t>Extract</a:t>
            </a:r>
            <a:r>
              <a:rPr sz="2000" spc="-80" dirty="0">
                <a:latin typeface="Calibri"/>
                <a:cs typeface="Calibri"/>
              </a:rPr>
              <a:t> </a:t>
            </a:r>
            <a:r>
              <a:rPr sz="2000" spc="-10" dirty="0">
                <a:latin typeface="Calibri"/>
                <a:cs typeface="Calibri"/>
              </a:rPr>
              <a:t>features</a:t>
            </a:r>
            <a:endParaRPr sz="2000" dirty="0">
              <a:latin typeface="Calibri"/>
              <a:cs typeface="Calibri"/>
            </a:endParaRPr>
          </a:p>
          <a:p>
            <a:pPr marL="1155065" lvl="2" indent="-228600">
              <a:lnSpc>
                <a:spcPct val="100000"/>
              </a:lnSpc>
              <a:spcBef>
                <a:spcPts val="265"/>
              </a:spcBef>
              <a:buFont typeface="Arial"/>
              <a:buChar char="•"/>
              <a:tabLst>
                <a:tab pos="1155065" algn="l"/>
              </a:tabLst>
            </a:pPr>
            <a:r>
              <a:rPr sz="2000" dirty="0">
                <a:latin typeface="Calibri"/>
                <a:cs typeface="Calibri"/>
              </a:rPr>
              <a:t>Explore</a:t>
            </a:r>
            <a:r>
              <a:rPr sz="2000" spc="-80" dirty="0">
                <a:latin typeface="Calibri"/>
                <a:cs typeface="Calibri"/>
              </a:rPr>
              <a:t> </a:t>
            </a:r>
            <a:r>
              <a:rPr sz="2000" spc="-10" dirty="0">
                <a:latin typeface="Calibri"/>
                <a:cs typeface="Calibri"/>
              </a:rPr>
              <a:t>feature</a:t>
            </a:r>
            <a:r>
              <a:rPr sz="2000" spc="-70" dirty="0">
                <a:latin typeface="Calibri"/>
                <a:cs typeface="Calibri"/>
              </a:rPr>
              <a:t> </a:t>
            </a:r>
            <a:r>
              <a:rPr sz="2000" spc="-10" dirty="0">
                <a:latin typeface="Calibri"/>
                <a:cs typeface="Calibri"/>
              </a:rPr>
              <a:t>distributions</a:t>
            </a:r>
            <a:endParaRPr sz="2000" dirty="0">
              <a:latin typeface="Calibri"/>
              <a:cs typeface="Calibri"/>
            </a:endParaRPr>
          </a:p>
          <a:p>
            <a:pPr marL="697230" lvl="1" indent="-227329">
              <a:lnSpc>
                <a:spcPct val="100000"/>
              </a:lnSpc>
              <a:spcBef>
                <a:spcPts val="185"/>
              </a:spcBef>
              <a:buFont typeface="Arial"/>
              <a:buChar char="•"/>
              <a:tabLst>
                <a:tab pos="697230" algn="l"/>
              </a:tabLst>
            </a:pPr>
            <a:r>
              <a:rPr sz="2400" dirty="0">
                <a:latin typeface="Calibri"/>
                <a:cs typeface="Calibri"/>
              </a:rPr>
              <a:t>Design</a:t>
            </a:r>
            <a:r>
              <a:rPr sz="2400" spc="-50" dirty="0">
                <a:latin typeface="Calibri"/>
                <a:cs typeface="Calibri"/>
              </a:rPr>
              <a:t> </a:t>
            </a:r>
            <a:r>
              <a:rPr sz="2400" dirty="0">
                <a:latin typeface="Calibri"/>
                <a:cs typeface="Calibri"/>
              </a:rPr>
              <a:t>and</a:t>
            </a:r>
            <a:r>
              <a:rPr sz="2400" spc="-50" dirty="0">
                <a:latin typeface="Calibri"/>
                <a:cs typeface="Calibri"/>
              </a:rPr>
              <a:t> </a:t>
            </a:r>
            <a:r>
              <a:rPr sz="2400" spc="-10" dirty="0">
                <a:latin typeface="Calibri"/>
                <a:cs typeface="Calibri"/>
              </a:rPr>
              <a:t>create</a:t>
            </a:r>
            <a:r>
              <a:rPr sz="2400" spc="-70"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model</a:t>
            </a:r>
            <a:endParaRPr sz="2400" dirty="0">
              <a:latin typeface="Calibri"/>
              <a:cs typeface="Calibri"/>
            </a:endParaRPr>
          </a:p>
          <a:p>
            <a:pPr marL="697230" lvl="1" indent="-227329">
              <a:lnSpc>
                <a:spcPct val="100000"/>
              </a:lnSpc>
              <a:spcBef>
                <a:spcPts val="204"/>
              </a:spcBef>
              <a:buFont typeface="Arial"/>
              <a:buChar char="•"/>
              <a:tabLst>
                <a:tab pos="697230" algn="l"/>
              </a:tabLst>
            </a:pPr>
            <a:r>
              <a:rPr sz="2400" dirty="0">
                <a:latin typeface="Calibri"/>
                <a:cs typeface="Calibri"/>
              </a:rPr>
              <a:t>Conduct</a:t>
            </a:r>
            <a:r>
              <a:rPr sz="2400" spc="-60" dirty="0">
                <a:latin typeface="Calibri"/>
                <a:cs typeface="Calibri"/>
              </a:rPr>
              <a:t> </a:t>
            </a:r>
            <a:r>
              <a:rPr sz="2400" dirty="0">
                <a:latin typeface="Calibri"/>
                <a:cs typeface="Calibri"/>
              </a:rPr>
              <a:t>model</a:t>
            </a:r>
            <a:r>
              <a:rPr sz="2400" spc="-55" dirty="0">
                <a:latin typeface="Calibri"/>
                <a:cs typeface="Calibri"/>
              </a:rPr>
              <a:t> </a:t>
            </a:r>
            <a:r>
              <a:rPr sz="2400" spc="-10" dirty="0">
                <a:latin typeface="Calibri"/>
                <a:cs typeface="Calibri"/>
              </a:rPr>
              <a:t>assessment</a:t>
            </a:r>
            <a:endParaRPr lang="en-US" sz="2400" spc="-10" dirty="0">
              <a:latin typeface="Calibri"/>
              <a:cs typeface="Calibri"/>
            </a:endParaRPr>
          </a:p>
          <a:p>
            <a:pPr marL="697230" lvl="1" indent="-227329">
              <a:lnSpc>
                <a:spcPct val="100000"/>
              </a:lnSpc>
              <a:spcBef>
                <a:spcPts val="204"/>
              </a:spcBef>
              <a:buFont typeface="Arial"/>
              <a:buChar char="•"/>
              <a:tabLst>
                <a:tab pos="697230" algn="l"/>
              </a:tabLst>
            </a:pPr>
            <a:r>
              <a:rPr lang="en-US" sz="2400" spc="-10" dirty="0">
                <a:latin typeface="Calibri"/>
                <a:cs typeface="Calibri"/>
              </a:rPr>
              <a:t>Display results</a:t>
            </a:r>
            <a:endParaRPr lang="en-US" sz="2400" dirty="0">
              <a:latin typeface="Calibri"/>
              <a:cs typeface="Calibri"/>
            </a:endParaRPr>
          </a:p>
        </p:txBody>
      </p:sp>
      <p:pic>
        <p:nvPicPr>
          <p:cNvPr id="6" name="Picture 5">
            <a:extLst>
              <a:ext uri="{FF2B5EF4-FFF2-40B4-BE49-F238E27FC236}">
                <a16:creationId xmlns:a16="http://schemas.microsoft.com/office/drawing/2014/main" id="{F170C321-BC42-ACE1-C06B-75BECE6DC0D7}"/>
              </a:ext>
            </a:extLst>
          </p:cNvPr>
          <p:cNvPicPr>
            <a:picLocks noChangeAspect="1"/>
          </p:cNvPicPr>
          <p:nvPr/>
        </p:nvPicPr>
        <p:blipFill>
          <a:blip r:embed="rId2"/>
          <a:stretch>
            <a:fillRect/>
          </a:stretch>
        </p:blipFill>
        <p:spPr>
          <a:xfrm>
            <a:off x="6705600" y="1783340"/>
            <a:ext cx="3200400" cy="242047"/>
          </a:xfrm>
          <a:prstGeom prst="rect">
            <a:avLst/>
          </a:prstGeom>
        </p:spPr>
      </p:pic>
      <p:pic>
        <p:nvPicPr>
          <p:cNvPr id="8" name="Picture 7">
            <a:extLst>
              <a:ext uri="{FF2B5EF4-FFF2-40B4-BE49-F238E27FC236}">
                <a16:creationId xmlns:a16="http://schemas.microsoft.com/office/drawing/2014/main" id="{99578482-7A8D-E67C-F396-618081DBD4CC}"/>
              </a:ext>
            </a:extLst>
          </p:cNvPr>
          <p:cNvPicPr>
            <a:picLocks noChangeAspect="1"/>
          </p:cNvPicPr>
          <p:nvPr/>
        </p:nvPicPr>
        <p:blipFill>
          <a:blip r:embed="rId3"/>
          <a:stretch>
            <a:fillRect/>
          </a:stretch>
        </p:blipFill>
        <p:spPr>
          <a:xfrm>
            <a:off x="6705600" y="2052918"/>
            <a:ext cx="3200400" cy="197778"/>
          </a:xfrm>
          <a:prstGeom prst="rect">
            <a:avLst/>
          </a:prstGeom>
        </p:spPr>
      </p:pic>
      <p:pic>
        <p:nvPicPr>
          <p:cNvPr id="10" name="Picture 9">
            <a:extLst>
              <a:ext uri="{FF2B5EF4-FFF2-40B4-BE49-F238E27FC236}">
                <a16:creationId xmlns:a16="http://schemas.microsoft.com/office/drawing/2014/main" id="{7FD37CC3-B255-9B94-EA93-5B7F6A52AA65}"/>
              </a:ext>
            </a:extLst>
          </p:cNvPr>
          <p:cNvPicPr>
            <a:picLocks noChangeAspect="1"/>
          </p:cNvPicPr>
          <p:nvPr/>
        </p:nvPicPr>
        <p:blipFill>
          <a:blip r:embed="rId4"/>
          <a:stretch>
            <a:fillRect/>
          </a:stretch>
        </p:blipFill>
        <p:spPr>
          <a:xfrm>
            <a:off x="6629400" y="2286000"/>
            <a:ext cx="3411855" cy="41452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3" name="object 3"/>
          <p:cNvSpPr txBox="1">
            <a:spLocks noGrp="1"/>
          </p:cNvSpPr>
          <p:nvPr>
            <p:ph type="body" idx="1"/>
          </p:nvPr>
        </p:nvSpPr>
        <p:spPr>
          <a:xfrm>
            <a:off x="457200" y="1319910"/>
            <a:ext cx="3846841" cy="182229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dirty="0"/>
              <a:t>Data</a:t>
            </a:r>
            <a:r>
              <a:rPr spc="-100" dirty="0"/>
              <a:t> </a:t>
            </a:r>
            <a:r>
              <a:rPr spc="-10" dirty="0"/>
              <a:t>source</a:t>
            </a:r>
            <a:r>
              <a:rPr lang="en-US" spc="-10" dirty="0"/>
              <a:t>: </a:t>
            </a:r>
            <a:r>
              <a:rPr lang="en-US" spc="-10" dirty="0" err="1"/>
              <a:t>DataSmall</a:t>
            </a:r>
            <a:r>
              <a:rPr lang="en-US" spc="-10" dirty="0"/>
              <a:t> folder with .</a:t>
            </a:r>
            <a:r>
              <a:rPr lang="en-US" spc="-10" dirty="0" err="1"/>
              <a:t>pckl</a:t>
            </a:r>
            <a:r>
              <a:rPr lang="en-US" spc="-10" dirty="0"/>
              <a:t> files of EEG recordings provided by professor</a:t>
            </a:r>
          </a:p>
        </p:txBody>
      </p:sp>
      <p:pic>
        <p:nvPicPr>
          <p:cNvPr id="5" name="Picture 4">
            <a:extLst>
              <a:ext uri="{FF2B5EF4-FFF2-40B4-BE49-F238E27FC236}">
                <a16:creationId xmlns:a16="http://schemas.microsoft.com/office/drawing/2014/main" id="{ACF9D6CB-5EF9-060A-EFD5-7E41D3172BBA}"/>
              </a:ext>
            </a:extLst>
          </p:cNvPr>
          <p:cNvPicPr>
            <a:picLocks noChangeAspect="1"/>
          </p:cNvPicPr>
          <p:nvPr/>
        </p:nvPicPr>
        <p:blipFill>
          <a:blip r:embed="rId2"/>
          <a:stretch>
            <a:fillRect/>
          </a:stretch>
        </p:blipFill>
        <p:spPr>
          <a:xfrm>
            <a:off x="4531755" y="858528"/>
            <a:ext cx="1220973" cy="2570471"/>
          </a:xfrm>
          <a:prstGeom prst="rect">
            <a:avLst/>
          </a:prstGeom>
        </p:spPr>
      </p:pic>
      <p:pic>
        <p:nvPicPr>
          <p:cNvPr id="7" name="Picture 6">
            <a:extLst>
              <a:ext uri="{FF2B5EF4-FFF2-40B4-BE49-F238E27FC236}">
                <a16:creationId xmlns:a16="http://schemas.microsoft.com/office/drawing/2014/main" id="{EA3BDC6A-46BF-7A09-1527-A9CFEFBF9146}"/>
              </a:ext>
            </a:extLst>
          </p:cNvPr>
          <p:cNvPicPr>
            <a:picLocks noChangeAspect="1"/>
          </p:cNvPicPr>
          <p:nvPr/>
        </p:nvPicPr>
        <p:blipFill>
          <a:blip r:embed="rId3"/>
          <a:stretch>
            <a:fillRect/>
          </a:stretch>
        </p:blipFill>
        <p:spPr>
          <a:xfrm>
            <a:off x="6934200" y="771623"/>
            <a:ext cx="1600200" cy="3206852"/>
          </a:xfrm>
          <a:prstGeom prst="rect">
            <a:avLst/>
          </a:prstGeom>
        </p:spPr>
      </p:pic>
      <p:pic>
        <p:nvPicPr>
          <p:cNvPr id="9" name="Picture 8">
            <a:extLst>
              <a:ext uri="{FF2B5EF4-FFF2-40B4-BE49-F238E27FC236}">
                <a16:creationId xmlns:a16="http://schemas.microsoft.com/office/drawing/2014/main" id="{9AFC6739-6C3D-0DF1-E83B-785A048322AF}"/>
              </a:ext>
            </a:extLst>
          </p:cNvPr>
          <p:cNvPicPr>
            <a:picLocks noChangeAspect="1"/>
          </p:cNvPicPr>
          <p:nvPr/>
        </p:nvPicPr>
        <p:blipFill>
          <a:blip r:embed="rId4"/>
          <a:stretch>
            <a:fillRect/>
          </a:stretch>
        </p:blipFill>
        <p:spPr>
          <a:xfrm>
            <a:off x="9119165" y="1376237"/>
            <a:ext cx="2579059" cy="1738062"/>
          </a:xfrm>
          <a:prstGeom prst="rect">
            <a:avLst/>
          </a:prstGeom>
        </p:spPr>
      </p:pic>
      <p:graphicFrame>
        <p:nvGraphicFramePr>
          <p:cNvPr id="11" name="Table 10">
            <a:extLst>
              <a:ext uri="{FF2B5EF4-FFF2-40B4-BE49-F238E27FC236}">
                <a16:creationId xmlns:a16="http://schemas.microsoft.com/office/drawing/2014/main" id="{FF1FC7DA-5544-BCA2-98AB-4FF8EAB0C607}"/>
              </a:ext>
            </a:extLst>
          </p:cNvPr>
          <p:cNvGraphicFramePr>
            <a:graphicFrameLocks noGrp="1"/>
          </p:cNvGraphicFramePr>
          <p:nvPr>
            <p:extLst>
              <p:ext uri="{D42A27DB-BD31-4B8C-83A1-F6EECF244321}">
                <p14:modId xmlns:p14="http://schemas.microsoft.com/office/powerpoint/2010/main" val="2852538149"/>
              </p:ext>
            </p:extLst>
          </p:nvPr>
        </p:nvGraphicFramePr>
        <p:xfrm>
          <a:off x="1187196" y="4760662"/>
          <a:ext cx="8763000" cy="74168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1587644852"/>
                    </a:ext>
                  </a:extLst>
                </a:gridCol>
                <a:gridCol w="1893570">
                  <a:extLst>
                    <a:ext uri="{9D8B030D-6E8A-4147-A177-3AD203B41FA5}">
                      <a16:colId xmlns:a16="http://schemas.microsoft.com/office/drawing/2014/main" val="1931877774"/>
                    </a:ext>
                  </a:extLst>
                </a:gridCol>
                <a:gridCol w="1920240">
                  <a:extLst>
                    <a:ext uri="{9D8B030D-6E8A-4147-A177-3AD203B41FA5}">
                      <a16:colId xmlns:a16="http://schemas.microsoft.com/office/drawing/2014/main" val="2593915836"/>
                    </a:ext>
                  </a:extLst>
                </a:gridCol>
                <a:gridCol w="1306830">
                  <a:extLst>
                    <a:ext uri="{9D8B030D-6E8A-4147-A177-3AD203B41FA5}">
                      <a16:colId xmlns:a16="http://schemas.microsoft.com/office/drawing/2014/main" val="2140114873"/>
                    </a:ext>
                  </a:extLst>
                </a:gridCol>
                <a:gridCol w="1935480">
                  <a:extLst>
                    <a:ext uri="{9D8B030D-6E8A-4147-A177-3AD203B41FA5}">
                      <a16:colId xmlns:a16="http://schemas.microsoft.com/office/drawing/2014/main" val="2412156976"/>
                    </a:ext>
                  </a:extLst>
                </a:gridCol>
              </a:tblGrid>
              <a:tr h="370840">
                <a:tc>
                  <a:txBody>
                    <a:bodyPr/>
                    <a:lstStyle/>
                    <a:p>
                      <a:r>
                        <a:rPr lang="en-US" dirty="0"/>
                        <a:t>Attribute</a:t>
                      </a:r>
                    </a:p>
                  </a:txBody>
                  <a:tcPr/>
                </a:tc>
                <a:tc>
                  <a:txBody>
                    <a:bodyPr/>
                    <a:lstStyle/>
                    <a:p>
                      <a:r>
                        <a:rPr lang="en-US" dirty="0"/>
                        <a:t>‘series’</a:t>
                      </a:r>
                    </a:p>
                  </a:txBody>
                  <a:tcPr/>
                </a:tc>
                <a:tc>
                  <a:txBody>
                    <a:bodyPr/>
                    <a:lstStyle/>
                    <a:p>
                      <a:r>
                        <a:rPr lang="en-US" dirty="0"/>
                        <a:t>‘</a:t>
                      </a:r>
                      <a:r>
                        <a:rPr lang="en-US" dirty="0" err="1"/>
                        <a:t>tStamp</a:t>
                      </a:r>
                      <a:r>
                        <a:rPr lang="en-US" dirty="0"/>
                        <a:t>’</a:t>
                      </a:r>
                    </a:p>
                  </a:txBody>
                  <a:tcPr/>
                </a:tc>
                <a:tc>
                  <a:txBody>
                    <a:bodyPr/>
                    <a:lstStyle/>
                    <a:p>
                      <a:r>
                        <a:rPr lang="en-US" dirty="0"/>
                        <a:t>‘info’</a:t>
                      </a:r>
                    </a:p>
                  </a:txBody>
                  <a:tcPr/>
                </a:tc>
                <a:tc>
                  <a:txBody>
                    <a:bodyPr/>
                    <a:lstStyle/>
                    <a:p>
                      <a:r>
                        <a:rPr lang="en-US" dirty="0"/>
                        <a:t>‘effective_srate’</a:t>
                      </a:r>
                    </a:p>
                  </a:txBody>
                  <a:tcPr/>
                </a:tc>
                <a:extLst>
                  <a:ext uri="{0D108BD9-81ED-4DB2-BD59-A6C34878D82A}">
                    <a16:rowId xmlns:a16="http://schemas.microsoft.com/office/drawing/2014/main" val="2172718368"/>
                  </a:ext>
                </a:extLst>
              </a:tr>
              <a:tr h="370840">
                <a:tc>
                  <a:txBody>
                    <a:bodyPr/>
                    <a:lstStyle/>
                    <a:p>
                      <a:r>
                        <a:rPr lang="en-US" dirty="0"/>
                        <a:t>Data Type</a:t>
                      </a:r>
                    </a:p>
                  </a:txBody>
                  <a:tcPr/>
                </a:tc>
                <a:tc>
                  <a:txBody>
                    <a:bodyPr/>
                    <a:lstStyle/>
                    <a:p>
                      <a:r>
                        <a:rPr lang="en-US" dirty="0"/>
                        <a:t>float32 2d array</a:t>
                      </a:r>
                    </a:p>
                  </a:txBody>
                  <a:tcPr/>
                </a:tc>
                <a:tc>
                  <a:txBody>
                    <a:bodyPr/>
                    <a:lstStyle/>
                    <a:p>
                      <a:r>
                        <a:rPr lang="en-US" dirty="0"/>
                        <a:t>float64 array</a:t>
                      </a:r>
                    </a:p>
                  </a:txBody>
                  <a:tcPr/>
                </a:tc>
                <a:tc>
                  <a:txBody>
                    <a:bodyPr/>
                    <a:lstStyle/>
                    <a:p>
                      <a:r>
                        <a:rPr lang="en-US" dirty="0"/>
                        <a:t>dictionary</a:t>
                      </a:r>
                    </a:p>
                  </a:txBody>
                  <a:tcPr/>
                </a:tc>
                <a:tc>
                  <a:txBody>
                    <a:bodyPr/>
                    <a:lstStyle/>
                    <a:p>
                      <a:r>
                        <a:rPr lang="en-US" dirty="0"/>
                        <a:t>float64</a:t>
                      </a:r>
                    </a:p>
                  </a:txBody>
                  <a:tcPr/>
                </a:tc>
                <a:extLst>
                  <a:ext uri="{0D108BD9-81ED-4DB2-BD59-A6C34878D82A}">
                    <a16:rowId xmlns:a16="http://schemas.microsoft.com/office/drawing/2014/main" val="183697544"/>
                  </a:ext>
                </a:extLst>
              </a:tr>
            </a:tbl>
          </a:graphicData>
        </a:graphic>
      </p:graphicFrame>
      <p:cxnSp>
        <p:nvCxnSpPr>
          <p:cNvPr id="13" name="Straight Arrow Connector 12">
            <a:extLst>
              <a:ext uri="{FF2B5EF4-FFF2-40B4-BE49-F238E27FC236}">
                <a16:creationId xmlns:a16="http://schemas.microsoft.com/office/drawing/2014/main" id="{F4B336E1-4264-16BF-D9CE-C85EE96EBA4A}"/>
              </a:ext>
            </a:extLst>
          </p:cNvPr>
          <p:cNvCxnSpPr>
            <a:cxnSpLocks/>
          </p:cNvCxnSpPr>
          <p:nvPr/>
        </p:nvCxnSpPr>
        <p:spPr>
          <a:xfrm flipV="1">
            <a:off x="5485513" y="943477"/>
            <a:ext cx="1448687" cy="104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AAA4D4-A3F9-B1CD-08C1-71F600410BD2}"/>
              </a:ext>
            </a:extLst>
          </p:cNvPr>
          <p:cNvCxnSpPr>
            <a:cxnSpLocks/>
          </p:cNvCxnSpPr>
          <p:nvPr/>
        </p:nvCxnSpPr>
        <p:spPr>
          <a:xfrm>
            <a:off x="8115672" y="943477"/>
            <a:ext cx="952128" cy="524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611F92C-4C9E-0C99-D819-F787C17DD328}"/>
              </a:ext>
            </a:extLst>
          </p:cNvPr>
          <p:cNvSpPr txBox="1"/>
          <p:nvPr/>
        </p:nvSpPr>
        <p:spPr>
          <a:xfrm>
            <a:off x="381000" y="4189713"/>
            <a:ext cx="6245352"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spc="-10" dirty="0">
                <a:latin typeface="+mn-lt"/>
              </a:rPr>
              <a:t>Attributes</a:t>
            </a:r>
            <a:r>
              <a:rPr lang="en-US" sz="2800" spc="-50" dirty="0">
                <a:latin typeface="+mn-lt"/>
              </a:rPr>
              <a:t> </a:t>
            </a:r>
            <a:r>
              <a:rPr lang="en-US" sz="2800" dirty="0">
                <a:latin typeface="+mn-lt"/>
              </a:rPr>
              <a:t>and</a:t>
            </a:r>
            <a:r>
              <a:rPr lang="en-US" sz="2800" spc="-70" dirty="0">
                <a:latin typeface="+mn-lt"/>
              </a:rPr>
              <a:t> </a:t>
            </a:r>
            <a:r>
              <a:rPr lang="en-US" sz="2800" dirty="0">
                <a:latin typeface="+mn-lt"/>
              </a:rPr>
              <a:t>their</a:t>
            </a:r>
            <a:r>
              <a:rPr lang="en-US" sz="2800" spc="-65" dirty="0">
                <a:latin typeface="+mn-lt"/>
              </a:rPr>
              <a:t> </a:t>
            </a:r>
            <a:r>
              <a:rPr lang="en-US" sz="2800" spc="-10" dirty="0">
                <a:latin typeface="+mn-lt"/>
              </a:rPr>
              <a:t>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22" name="TextBox 21">
            <a:extLst>
              <a:ext uri="{FF2B5EF4-FFF2-40B4-BE49-F238E27FC236}">
                <a16:creationId xmlns:a16="http://schemas.microsoft.com/office/drawing/2014/main" id="{F460E116-D58F-6796-FBA1-66A6A49A3F91}"/>
              </a:ext>
            </a:extLst>
          </p:cNvPr>
          <p:cNvSpPr txBox="1"/>
          <p:nvPr/>
        </p:nvSpPr>
        <p:spPr>
          <a:xfrm>
            <a:off x="838200" y="1524000"/>
            <a:ext cx="6781800" cy="2723823"/>
          </a:xfrm>
          <a:prstGeom prst="rect">
            <a:avLst/>
          </a:prstGeom>
          <a:noFill/>
        </p:spPr>
        <p:txBody>
          <a:bodyPr wrap="square">
            <a:spAutoFit/>
          </a:bodyPr>
          <a:lstStyle/>
          <a:p>
            <a:pPr marL="240029" indent="-227329">
              <a:lnSpc>
                <a:spcPct val="100000"/>
              </a:lnSpc>
              <a:spcBef>
                <a:spcPts val="645"/>
              </a:spcBef>
              <a:buFont typeface="Arial"/>
              <a:buChar char="•"/>
              <a:tabLst>
                <a:tab pos="240029" algn="l"/>
              </a:tabLst>
            </a:pPr>
            <a:r>
              <a:rPr lang="en-US" sz="2800" dirty="0"/>
              <a:t>Distribution</a:t>
            </a:r>
            <a:r>
              <a:rPr lang="en-US" sz="2800" spc="-40" dirty="0"/>
              <a:t> </a:t>
            </a:r>
            <a:r>
              <a:rPr lang="en-US" sz="2800" dirty="0"/>
              <a:t>of</a:t>
            </a:r>
            <a:r>
              <a:rPr lang="en-US" sz="2800" spc="-80" dirty="0"/>
              <a:t> </a:t>
            </a:r>
            <a:r>
              <a:rPr lang="en-US" sz="2800" dirty="0"/>
              <a:t>values</a:t>
            </a:r>
            <a:r>
              <a:rPr lang="en-US" sz="2800" spc="-80" dirty="0"/>
              <a:t> </a:t>
            </a:r>
            <a:r>
              <a:rPr lang="en-US" sz="2800" dirty="0"/>
              <a:t>for</a:t>
            </a:r>
            <a:r>
              <a:rPr lang="en-US" sz="2800" spc="-85" dirty="0"/>
              <a:t> </a:t>
            </a:r>
            <a:r>
              <a:rPr lang="en-US" sz="2800" dirty="0"/>
              <a:t>each</a:t>
            </a:r>
            <a:r>
              <a:rPr lang="en-US" sz="2800" spc="-90" dirty="0"/>
              <a:t> </a:t>
            </a:r>
            <a:r>
              <a:rPr lang="en-US" sz="2800" spc="-10" dirty="0"/>
              <a:t>attribute:</a:t>
            </a:r>
          </a:p>
          <a:p>
            <a:pPr marL="12700" lvl="1">
              <a:spcBef>
                <a:spcPts val="645"/>
              </a:spcBef>
              <a:tabLst>
                <a:tab pos="240029" algn="l"/>
              </a:tabLst>
            </a:pPr>
            <a:r>
              <a:rPr lang="en-US" sz="2800" spc="-10" dirty="0"/>
              <a:t>                 use appropriate charts</a:t>
            </a:r>
          </a:p>
          <a:p>
            <a:pPr marL="12700" lvl="1">
              <a:spcBef>
                <a:spcPts val="645"/>
              </a:spcBef>
              <a:tabLst>
                <a:tab pos="240029" algn="l"/>
              </a:tabLst>
            </a:pPr>
            <a:endParaRPr lang="en-US" sz="2800" spc="-10" dirty="0"/>
          </a:p>
          <a:p>
            <a:pPr marL="469901" lvl="1">
              <a:lnSpc>
                <a:spcPct val="100000"/>
              </a:lnSpc>
              <a:spcBef>
                <a:spcPts val="229"/>
              </a:spcBef>
              <a:tabLst>
                <a:tab pos="697230" algn="l"/>
              </a:tabLst>
            </a:pP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697230" lvl="1" indent="-227329">
              <a:lnSpc>
                <a:spcPct val="100000"/>
              </a:lnSpc>
              <a:spcBef>
                <a:spcPts val="229"/>
              </a:spcBef>
              <a:buFont typeface="Arial"/>
              <a:buChar char="•"/>
              <a:tabLst>
                <a:tab pos="697230" algn="l"/>
              </a:tabLst>
            </a:pPr>
            <a:endParaRPr lang="en-US" sz="2400" dirty="0">
              <a:latin typeface="Calibri"/>
              <a:cs typeface="Calibri"/>
            </a:endParaRPr>
          </a:p>
        </p:txBody>
      </p:sp>
    </p:spTree>
    <p:extLst>
      <p:ext uri="{BB962C8B-B14F-4D97-AF65-F5344CB8AC3E}">
        <p14:creationId xmlns:p14="http://schemas.microsoft.com/office/powerpoint/2010/main" val="330433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22" name="TextBox 21">
            <a:extLst>
              <a:ext uri="{FF2B5EF4-FFF2-40B4-BE49-F238E27FC236}">
                <a16:creationId xmlns:a16="http://schemas.microsoft.com/office/drawing/2014/main" id="{F460E116-D58F-6796-FBA1-66A6A49A3F91}"/>
              </a:ext>
            </a:extLst>
          </p:cNvPr>
          <p:cNvSpPr txBox="1"/>
          <p:nvPr/>
        </p:nvSpPr>
        <p:spPr>
          <a:xfrm>
            <a:off x="228600" y="838200"/>
            <a:ext cx="6781800" cy="1708160"/>
          </a:xfrm>
          <a:prstGeom prst="rect">
            <a:avLst/>
          </a:prstGeom>
          <a:noFill/>
        </p:spPr>
        <p:txBody>
          <a:bodyPr wrap="square">
            <a:spAutoFit/>
          </a:bodyPr>
          <a:lstStyle/>
          <a:p>
            <a:pPr marL="240029" indent="-227329">
              <a:lnSpc>
                <a:spcPct val="100000"/>
              </a:lnSpc>
              <a:spcBef>
                <a:spcPts val="645"/>
              </a:spcBef>
              <a:buFont typeface="Arial"/>
              <a:buChar char="•"/>
              <a:tabLst>
                <a:tab pos="240029" algn="l"/>
              </a:tabLst>
            </a:pPr>
            <a:r>
              <a:rPr lang="en-US" sz="2800" dirty="0"/>
              <a:t>Raw data stream examples:</a:t>
            </a: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697230" lvl="1" indent="-227329">
              <a:lnSpc>
                <a:spcPct val="100000"/>
              </a:lnSpc>
              <a:spcBef>
                <a:spcPts val="229"/>
              </a:spcBef>
              <a:buFont typeface="Arial"/>
              <a:buChar char="•"/>
              <a:tabLst>
                <a:tab pos="697230" algn="l"/>
              </a:tabLst>
            </a:pPr>
            <a:endParaRPr lang="en-US" sz="2400" dirty="0">
              <a:latin typeface="Calibri"/>
              <a:cs typeface="Calibri"/>
            </a:endParaRPr>
          </a:p>
        </p:txBody>
      </p:sp>
      <p:pic>
        <p:nvPicPr>
          <p:cNvPr id="3" name="Picture 2">
            <a:extLst>
              <a:ext uri="{FF2B5EF4-FFF2-40B4-BE49-F238E27FC236}">
                <a16:creationId xmlns:a16="http://schemas.microsoft.com/office/drawing/2014/main" id="{AE3CCD15-F85C-C6ED-178B-7ED87D8558EA}"/>
              </a:ext>
            </a:extLst>
          </p:cNvPr>
          <p:cNvPicPr>
            <a:picLocks noChangeAspect="1"/>
          </p:cNvPicPr>
          <p:nvPr/>
        </p:nvPicPr>
        <p:blipFill>
          <a:blip r:embed="rId2"/>
          <a:stretch>
            <a:fillRect/>
          </a:stretch>
        </p:blipFill>
        <p:spPr>
          <a:xfrm>
            <a:off x="1371600" y="1524000"/>
            <a:ext cx="8839200" cy="4381281"/>
          </a:xfrm>
          <a:prstGeom prst="rect">
            <a:avLst/>
          </a:prstGeom>
        </p:spPr>
      </p:pic>
    </p:spTree>
    <p:extLst>
      <p:ext uri="{BB962C8B-B14F-4D97-AF65-F5344CB8AC3E}">
        <p14:creationId xmlns:p14="http://schemas.microsoft.com/office/powerpoint/2010/main" val="358827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 y="0"/>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PREPROCESSING</a:t>
            </a:r>
          </a:p>
        </p:txBody>
      </p:sp>
      <p:sp>
        <p:nvSpPr>
          <p:cNvPr id="3" name="object 3"/>
          <p:cNvSpPr txBox="1"/>
          <p:nvPr/>
        </p:nvSpPr>
        <p:spPr>
          <a:xfrm>
            <a:off x="1295400" y="548083"/>
            <a:ext cx="7075170" cy="522835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For preprocessing the data, we first apply a notch filter at 60, 120, 180 and 240 Hz</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r>
              <a:rPr lang="en-US" sz="2800" dirty="0">
                <a:latin typeface="Calibri"/>
                <a:cs typeface="Calibri"/>
              </a:rPr>
              <a:t>Next, we apply impedance filter at 125±1</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r>
              <a:rPr lang="en-US" sz="2800" dirty="0">
                <a:latin typeface="Calibri"/>
                <a:cs typeface="Calibri"/>
              </a:rPr>
              <a:t>Next, a bandpass filter at [0.5, 32]</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p:txBody>
      </p:sp>
      <p:pic>
        <p:nvPicPr>
          <p:cNvPr id="7" name="Picture 6">
            <a:extLst>
              <a:ext uri="{FF2B5EF4-FFF2-40B4-BE49-F238E27FC236}">
                <a16:creationId xmlns:a16="http://schemas.microsoft.com/office/drawing/2014/main" id="{EDA49917-697D-7BB7-C07B-D61E19C9EBB3}"/>
              </a:ext>
            </a:extLst>
          </p:cNvPr>
          <p:cNvPicPr>
            <a:picLocks noChangeAspect="1"/>
          </p:cNvPicPr>
          <p:nvPr/>
        </p:nvPicPr>
        <p:blipFill>
          <a:blip r:embed="rId2"/>
          <a:stretch>
            <a:fillRect/>
          </a:stretch>
        </p:blipFill>
        <p:spPr>
          <a:xfrm>
            <a:off x="1600200" y="1603538"/>
            <a:ext cx="6362297" cy="914400"/>
          </a:xfrm>
          <a:prstGeom prst="rect">
            <a:avLst/>
          </a:prstGeom>
        </p:spPr>
      </p:pic>
      <p:pic>
        <p:nvPicPr>
          <p:cNvPr id="9" name="Picture 8">
            <a:extLst>
              <a:ext uri="{FF2B5EF4-FFF2-40B4-BE49-F238E27FC236}">
                <a16:creationId xmlns:a16="http://schemas.microsoft.com/office/drawing/2014/main" id="{31F0F8CC-1163-8E0F-FBB5-1EA7048F9D91}"/>
              </a:ext>
            </a:extLst>
          </p:cNvPr>
          <p:cNvPicPr>
            <a:picLocks noChangeAspect="1"/>
          </p:cNvPicPr>
          <p:nvPr/>
        </p:nvPicPr>
        <p:blipFill>
          <a:blip r:embed="rId3"/>
          <a:stretch>
            <a:fillRect/>
          </a:stretch>
        </p:blipFill>
        <p:spPr>
          <a:xfrm>
            <a:off x="685800" y="3362014"/>
            <a:ext cx="10594339" cy="666138"/>
          </a:xfrm>
          <a:prstGeom prst="rect">
            <a:avLst/>
          </a:prstGeom>
        </p:spPr>
      </p:pic>
      <p:pic>
        <p:nvPicPr>
          <p:cNvPr id="11" name="Picture 10">
            <a:extLst>
              <a:ext uri="{FF2B5EF4-FFF2-40B4-BE49-F238E27FC236}">
                <a16:creationId xmlns:a16="http://schemas.microsoft.com/office/drawing/2014/main" id="{0981F374-0586-66F1-0DDE-EB46DCB90A3B}"/>
              </a:ext>
            </a:extLst>
          </p:cNvPr>
          <p:cNvPicPr>
            <a:picLocks noChangeAspect="1"/>
          </p:cNvPicPr>
          <p:nvPr/>
        </p:nvPicPr>
        <p:blipFill>
          <a:blip r:embed="rId4"/>
          <a:stretch>
            <a:fillRect/>
          </a:stretch>
        </p:blipFill>
        <p:spPr>
          <a:xfrm>
            <a:off x="685800" y="4872228"/>
            <a:ext cx="9274344" cy="548688"/>
          </a:xfrm>
          <a:prstGeom prst="rect">
            <a:avLst/>
          </a:prstGeom>
        </p:spPr>
      </p:pic>
      <p:pic>
        <p:nvPicPr>
          <p:cNvPr id="13" name="Picture 12">
            <a:extLst>
              <a:ext uri="{FF2B5EF4-FFF2-40B4-BE49-F238E27FC236}">
                <a16:creationId xmlns:a16="http://schemas.microsoft.com/office/drawing/2014/main" id="{EEA3C88D-0EB8-F925-6010-24A6493446BF}"/>
              </a:ext>
            </a:extLst>
          </p:cNvPr>
          <p:cNvPicPr>
            <a:picLocks noChangeAspect="1"/>
          </p:cNvPicPr>
          <p:nvPr/>
        </p:nvPicPr>
        <p:blipFill>
          <a:blip r:embed="rId5"/>
          <a:stretch>
            <a:fillRect/>
          </a:stretch>
        </p:blipFill>
        <p:spPr>
          <a:xfrm>
            <a:off x="2667000" y="6141281"/>
            <a:ext cx="2530013" cy="226262"/>
          </a:xfrm>
          <a:prstGeom prst="rect">
            <a:avLst/>
          </a:prstGeom>
        </p:spPr>
      </p:pic>
      <p:sp>
        <p:nvSpPr>
          <p:cNvPr id="15" name="TextBox 14">
            <a:extLst>
              <a:ext uri="{FF2B5EF4-FFF2-40B4-BE49-F238E27FC236}">
                <a16:creationId xmlns:a16="http://schemas.microsoft.com/office/drawing/2014/main" id="{13691FAF-4D50-D4AA-6090-2B369812E6C0}"/>
              </a:ext>
            </a:extLst>
          </p:cNvPr>
          <p:cNvSpPr txBox="1"/>
          <p:nvPr/>
        </p:nvSpPr>
        <p:spPr>
          <a:xfrm>
            <a:off x="1219200" y="5532936"/>
            <a:ext cx="6858000"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Finally, we apply </a:t>
            </a:r>
            <a:r>
              <a:rPr lang="en-US" sz="2800" dirty="0" err="1">
                <a:latin typeface="Calibri"/>
                <a:cs typeface="Calibri"/>
              </a:rPr>
              <a:t>rereferencing</a:t>
            </a:r>
            <a:r>
              <a:rPr lang="en-US" sz="2800" dirty="0">
                <a:latin typeface="Calibri"/>
                <a:cs typeface="Calibri"/>
              </a:rPr>
              <a:t> to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 y="0"/>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PREPROCESSING</a:t>
            </a:r>
          </a:p>
        </p:txBody>
      </p:sp>
      <p:sp>
        <p:nvSpPr>
          <p:cNvPr id="4" name="TextBox 3">
            <a:extLst>
              <a:ext uri="{FF2B5EF4-FFF2-40B4-BE49-F238E27FC236}">
                <a16:creationId xmlns:a16="http://schemas.microsoft.com/office/drawing/2014/main" id="{46305B85-516E-DD4A-23F7-815882CDCF11}"/>
              </a:ext>
            </a:extLst>
          </p:cNvPr>
          <p:cNvSpPr txBox="1"/>
          <p:nvPr/>
        </p:nvSpPr>
        <p:spPr>
          <a:xfrm>
            <a:off x="914400" y="695980"/>
            <a:ext cx="6858000"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Raw vs Processed Data:</a:t>
            </a:r>
          </a:p>
        </p:txBody>
      </p:sp>
      <p:pic>
        <p:nvPicPr>
          <p:cNvPr id="5" name="Picture 4">
            <a:extLst>
              <a:ext uri="{FF2B5EF4-FFF2-40B4-BE49-F238E27FC236}">
                <a16:creationId xmlns:a16="http://schemas.microsoft.com/office/drawing/2014/main" id="{7854835F-7329-1611-6A0A-A33B5F391381}"/>
              </a:ext>
            </a:extLst>
          </p:cNvPr>
          <p:cNvPicPr>
            <a:picLocks noChangeAspect="1"/>
          </p:cNvPicPr>
          <p:nvPr/>
        </p:nvPicPr>
        <p:blipFill>
          <a:blip r:embed="rId2"/>
          <a:stretch>
            <a:fillRect/>
          </a:stretch>
        </p:blipFill>
        <p:spPr>
          <a:xfrm>
            <a:off x="1676400" y="1143000"/>
            <a:ext cx="7467600" cy="5522094"/>
          </a:xfrm>
          <a:prstGeom prst="rect">
            <a:avLst/>
          </a:prstGeom>
        </p:spPr>
      </p:pic>
    </p:spTree>
    <p:extLst>
      <p:ext uri="{BB962C8B-B14F-4D97-AF65-F5344CB8AC3E}">
        <p14:creationId xmlns:p14="http://schemas.microsoft.com/office/powerpoint/2010/main" val="54242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76200"/>
            <a:ext cx="8170545" cy="696594"/>
          </a:xfrm>
          <a:prstGeom prst="rect">
            <a:avLst/>
          </a:prstGeom>
        </p:spPr>
        <p:txBody>
          <a:bodyPr vert="horz" wrap="square" lIns="0" tIns="13335" rIns="0" bIns="0" rtlCol="0">
            <a:spAutoFit/>
          </a:bodyPr>
          <a:lstStyle/>
          <a:p>
            <a:pPr marL="12700">
              <a:lnSpc>
                <a:spcPct val="100000"/>
              </a:lnSpc>
              <a:spcBef>
                <a:spcPts val="105"/>
              </a:spcBef>
            </a:pPr>
            <a:r>
              <a:rPr spc="-30" dirty="0"/>
              <a:t>FEATURE</a:t>
            </a:r>
            <a:r>
              <a:rPr spc="-210" dirty="0"/>
              <a:t> </a:t>
            </a:r>
            <a:r>
              <a:rPr spc="-10" dirty="0"/>
              <a:t>EXTRACTION</a:t>
            </a:r>
          </a:p>
        </p:txBody>
      </p:sp>
      <p:sp>
        <p:nvSpPr>
          <p:cNvPr id="3" name="object 3"/>
          <p:cNvSpPr txBox="1"/>
          <p:nvPr/>
        </p:nvSpPr>
        <p:spPr>
          <a:xfrm>
            <a:off x="304800" y="964864"/>
            <a:ext cx="10896600" cy="182229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For feature extraction, we iterate through our streams. We split each stream into windows and get statistics from each window, then we calculate the mean and standard deviation of each stat across all the windows from that particular stream. This gives us our stream features.</a:t>
            </a:r>
            <a:endParaRPr sz="2800" dirty="0">
              <a:latin typeface="Calibri"/>
              <a:cs typeface="Calibri"/>
            </a:endParaRPr>
          </a:p>
        </p:txBody>
      </p:sp>
      <p:pic>
        <p:nvPicPr>
          <p:cNvPr id="5" name="Picture 4">
            <a:extLst>
              <a:ext uri="{FF2B5EF4-FFF2-40B4-BE49-F238E27FC236}">
                <a16:creationId xmlns:a16="http://schemas.microsoft.com/office/drawing/2014/main" id="{B8B45169-1BE4-CB0F-F522-B49EAC5B33EB}"/>
              </a:ext>
            </a:extLst>
          </p:cNvPr>
          <p:cNvPicPr>
            <a:picLocks noChangeAspect="1"/>
          </p:cNvPicPr>
          <p:nvPr/>
        </p:nvPicPr>
        <p:blipFill>
          <a:blip r:embed="rId2"/>
          <a:stretch>
            <a:fillRect/>
          </a:stretch>
        </p:blipFill>
        <p:spPr>
          <a:xfrm>
            <a:off x="1143000" y="3087298"/>
            <a:ext cx="4027813" cy="3239956"/>
          </a:xfrm>
          <a:prstGeom prst="rect">
            <a:avLst/>
          </a:prstGeom>
        </p:spPr>
      </p:pic>
      <p:pic>
        <p:nvPicPr>
          <p:cNvPr id="7" name="Picture 6">
            <a:extLst>
              <a:ext uri="{FF2B5EF4-FFF2-40B4-BE49-F238E27FC236}">
                <a16:creationId xmlns:a16="http://schemas.microsoft.com/office/drawing/2014/main" id="{5FF11612-E33B-3243-BFE3-B619332E84B0}"/>
              </a:ext>
            </a:extLst>
          </p:cNvPr>
          <p:cNvPicPr>
            <a:picLocks noChangeAspect="1"/>
          </p:cNvPicPr>
          <p:nvPr/>
        </p:nvPicPr>
        <p:blipFill>
          <a:blip r:embed="rId3"/>
          <a:stretch>
            <a:fillRect/>
          </a:stretch>
        </p:blipFill>
        <p:spPr>
          <a:xfrm>
            <a:off x="5943600" y="3087298"/>
            <a:ext cx="4038600" cy="32399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406</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PROJECT REPORT CMPS 470/570 TEAM: Space Something or Other</vt:lpstr>
      <vt:lpstr>TEAM MEMBERS &amp; ROLES</vt:lpstr>
      <vt:lpstr>DESCRIPTION OF THE PROJECT</vt:lpstr>
      <vt:lpstr>DESCRIPTION OF THE RAW DATA</vt:lpstr>
      <vt:lpstr>DESCRIPTION OF THE RAW DATA</vt:lpstr>
      <vt:lpstr>DESCRIPTION OF THE RAW DATA</vt:lpstr>
      <vt:lpstr>PREPROCESSING</vt:lpstr>
      <vt:lpstr>PREPROCESSING</vt:lpstr>
      <vt:lpstr>FEATURE EXTRACTION</vt:lpstr>
      <vt:lpstr>DESCRIPTION OF THE FEATURE DATA</vt:lpstr>
      <vt:lpstr>DESCRIPTION OF THE MODEL</vt:lpstr>
      <vt:lpstr>PERFORMANCE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 439/539 FINAL PROJECT</dc:title>
  <dc:creator>Omer</dc:creator>
  <cp:lastModifiedBy>brooks schafer</cp:lastModifiedBy>
  <cp:revision>3</cp:revision>
  <dcterms:created xsi:type="dcterms:W3CDTF">2024-05-03T21:27:10Z</dcterms:created>
  <dcterms:modified xsi:type="dcterms:W3CDTF">2024-05-04T02:11:34Z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2024-04-27T00:00:00Z</vt:filetime>
  </property>
  <property fmtid="{D5CDD505-2E9C-101B-9397-08002B2CF9AE}" pid="3" name="Creator">
    <vt:lpwstr>Acrobat PDFMaker 20 for PowerPoint</vt:lpwstr>
  </property>
  <property fmtid="{D5CDD505-2E9C-101B-9397-08002B2CF9AE}" pid="4" name="LastSaved">
    <vt:filetime>2024-05-03T00:00:00Z</vt:filetime>
  </property>
  <property fmtid="{D5CDD505-2E9C-101B-9397-08002B2CF9AE}" pid="5" name="Producer">
    <vt:lpwstr>Adobe PDF Library 20.5.110</vt:lpwstr>
  </property>
</Properties>
</file>