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59" r:id="rId6"/>
    <p:sldId id="260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carinelli, A." initials="MA" lastIdx="1" clrIdx="0">
    <p:extLst>
      <p:ext uri="{19B8F6BF-5375-455C-9EA6-DF929625EA0E}">
        <p15:presenceInfo xmlns:p15="http://schemas.microsoft.com/office/powerpoint/2012/main" userId="S-1-5-21-1818682373-3371831198-3922779086-241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C00"/>
    <a:srgbClr val="008000"/>
    <a:srgbClr val="0000FF"/>
    <a:srgbClr val="FC9901"/>
    <a:srgbClr val="0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81600"/>
  </p:normalViewPr>
  <p:slideViewPr>
    <p:cSldViewPr snapToGrid="0">
      <p:cViewPr varScale="1">
        <p:scale>
          <a:sx n="177" d="100"/>
          <a:sy n="177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B0777-90E9-40F9-B66A-F6A4FAEF301F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AD08E-705C-4FCA-90D6-134AD16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6028/nist.ir.8486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Reemove</a:t>
            </a:r>
            <a:r>
              <a:rPr lang="en-US" dirty="0"/>
              <a:t> all ‘disappear’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64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WL: would make two slides, never remove stuff (and don’t cover important things – then you can also make a nice simple PDF!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WL: don’t arbitrarily capitalize words…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WL: remove evert, and move as appear animation to title slide then you can remove this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9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bienfang2023 </a:t>
            </a:r>
            <a:r>
              <a:rPr lang="en-GB" dirty="0">
                <a:hlinkClick r:id="rId3"/>
              </a:rPr>
              <a:t>Single-photon sources and detectors dictionary</a:t>
            </a:r>
            <a:br>
              <a:rPr lang="en-GB" dirty="0"/>
            </a:br>
            <a:endParaRPr lang="en-GB" dirty="0"/>
          </a:p>
          <a:p>
            <a:r>
              <a:rPr lang="en-US" dirty="0"/>
              <a:t>usually the intended audience are your fellow students - if so you should briefly explain SPs or </a:t>
            </a:r>
            <a:r>
              <a:rPr lang="en-US" dirty="0" err="1"/>
              <a:t>SPsource</a:t>
            </a:r>
            <a:r>
              <a:rPr lang="en-US" dirty="0"/>
              <a:t>, 'SP indistinguishability', </a:t>
            </a:r>
            <a:r>
              <a:rPr lang="en-US" dirty="0" err="1"/>
              <a:t>excitatiuon</a:t>
            </a:r>
            <a:r>
              <a:rPr lang="en-US" dirty="0"/>
              <a:t> pulse! using pictures from our stuff.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8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 </a:t>
            </a:r>
            <a:r>
              <a:rPr lang="en-US" dirty="0" err="1"/>
              <a:t>i</a:t>
            </a:r>
            <a:r>
              <a:rPr lang="en-US" dirty="0"/>
              <a:t> would compressor -&gt; generator , and write out abbreviations. advise: use more straight lines, and stick to cartesian coordinates (beamsplitter is at 45 deg). </a:t>
            </a:r>
          </a:p>
          <a:p>
            <a:r>
              <a:rPr lang="en-US" dirty="0"/>
              <a:t>To make more funny: add photo picture of single photon detectors?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WL: put </a:t>
            </a:r>
            <a:r>
              <a:rPr lang="en-US" dirty="0" err="1"/>
              <a:t>ttags</a:t>
            </a:r>
            <a:r>
              <a:rPr lang="en-US" dirty="0"/>
              <a:t> “1.5ps” </a:t>
            </a:r>
            <a:r>
              <a:rPr lang="en-US" dirty="0" err="1"/>
              <a:t>etc</a:t>
            </a:r>
            <a:r>
              <a:rPr lang="en-US" dirty="0"/>
              <a:t> in bins?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2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 never coverts anything in slides – it’s just hard work to make it nice!</a:t>
            </a:r>
          </a:p>
          <a:p>
            <a:r>
              <a:rPr lang="en-US" dirty="0"/>
              <a:t>Show single peak fit to show audience how good or bad a fit is?</a:t>
            </a:r>
          </a:p>
          <a:p>
            <a:endParaRPr lang="en-US" dirty="0"/>
          </a:p>
          <a:p>
            <a:r>
              <a:rPr lang="en-US" dirty="0"/>
              <a:t>G2 peaks plot: “suspect” very unclear – WL would ask a </a:t>
            </a:r>
            <a:r>
              <a:rPr lang="en-US" dirty="0" err="1"/>
              <a:t>question:“what</a:t>
            </a:r>
            <a:r>
              <a:rPr lang="en-US" dirty="0"/>
              <a:t> is this???” then wait , show picture with HBT setup – then this could be tau=0 peak! BUT then I would not have 0 on the x-axis.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label: optical pulse length (measured independently)</a:t>
            </a:r>
          </a:p>
          <a:p>
            <a:r>
              <a:rPr lang="en-US" dirty="0"/>
              <a:t>Either know the answer to the question if both numbers agree (left/right), or say I will do in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56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WL: add animations, appear</a:t>
            </a:r>
          </a:p>
          <a:p>
            <a:r>
              <a:rPr lang="en-US" dirty="0"/>
              <a:t>WL: future: add sketch that shows what </a:t>
            </a:r>
            <a:r>
              <a:rPr lang="en-US" dirty="0" err="1"/>
              <a:t>DeltaFWHM</a:t>
            </a:r>
            <a:r>
              <a:rPr lang="en-US" dirty="0"/>
              <a:t> is (nobody except Mio &amp; W knows)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9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73FF-1C41-43BB-BF27-D1CEFEC09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AA193-4E9B-4AC7-A3D0-C40A4511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05D-620B-4807-ABEE-648CD6C1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40C9C-FCB1-4BC1-9B8E-E8D5B3DF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D18D6-C5A3-48E5-A7BA-788C37C1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696C-A915-4FEE-85E4-3FF9E4CA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13A72-1A99-4A06-B633-9ACA65633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FC62-A6F1-4760-BF1F-0DB10083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A362-7D44-4E35-A09D-DF7AC4E0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B4883-26EE-4889-8EF2-7B21DAF4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C3A08-3CD4-4876-B5C9-07E459535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F761-94A2-4D29-BC5B-CB31371DF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2D4E-4DC8-458D-A2A6-72391D0B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5DEF-B59A-4F26-A517-5562BC13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FFAC-C831-4B4F-B52E-190A40CF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CC5A-B495-4C06-812E-CF8F842D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DFEB-6DE5-4D89-B242-48639762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C1CA-CD2F-4504-9108-40DA9333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28BE-B4D5-4956-B4D8-BC8180B1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C831-5CE1-4F54-9515-082AC43F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1970-D45A-46E3-AC02-DA852BC5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B90EE-A888-4D46-B964-5DD7EB37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5B0CD-6E7D-41DB-BA72-62DACB8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3662-6EF5-41B7-97FA-C4891152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7D22-9BBC-4194-B046-E2144235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F48-01FD-4760-ADE7-DBB94203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1231-3853-4218-A88F-1CC3EF3DF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E6FF9-97E7-44CB-B7EC-AD3075119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F84BA-38E5-4530-AC1E-481CB8A6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2FB2-EA6F-4DDA-8C02-A5FE0BE0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E1D08-4960-4320-AD4D-250B415E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AE3D-9141-49EB-A3CE-6805C712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48D60-4D90-4748-BC61-EB049129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8DC72-0FF6-4650-BEED-45D5A8E5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1C580-4417-48BE-BFB1-539406A29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BFD69-2AD4-422E-A4EF-E517BCC5D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4737B-AC0A-4028-97A1-7A5F81C8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EBE8-F770-401A-96E6-0C18933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2061F-58FB-465F-981C-291C835B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BA46-4FBF-4788-AEB6-25860846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7E469-33A5-4544-B9D4-03A05CE2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DF516-2065-43CC-8383-DC5F5A77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14105-305B-4E7F-BD84-38951264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732A9-F61F-4C8F-BDD7-FB5B7EB7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163FC-B583-44A4-9AC3-2D28D4E1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6C13D-1ECB-4D48-856A-40529176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1E7D-BAF1-4B9D-A117-EAC86330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51AD-7F03-4AE4-9593-995E3AFD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C6465-F457-43A1-9943-BB9251A9F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3471C-1538-4454-8F94-F586B689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17BF-8DFF-4ECA-BC8C-0D9F1E48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4B29-9450-42B8-B41D-AC1C39EC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4740-8071-4112-AC83-D0D1C970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4CE95-CE0F-42DA-BBB8-D733AB344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484-491F-4E73-B7F7-67E3293A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62ADB-D295-4081-AC4A-52AF0598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7F62-47F3-47A0-A7A1-F57E8DDD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773F5-51D1-4FC6-91E0-56CDF89E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E235B-DCE5-4A23-924A-DB850218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C288-1CDE-428D-BF76-C3862ABB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8E0C-15E6-4929-8F01-F37710DBF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0955-10C0-4185-9F23-00597FA68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E378-6951-497E-84F9-361E59AB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1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E95B-7238-47BD-8B50-5D704CBB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730"/>
            <a:ext cx="9144000" cy="2387600"/>
          </a:xfrm>
        </p:spPr>
        <p:txBody>
          <a:bodyPr>
            <a:normAutofit/>
          </a:bodyPr>
          <a:lstStyle/>
          <a:p>
            <a:r>
              <a:rPr lang="en-US" sz="6500" dirty="0"/>
              <a:t>The effect of temporal jitter on single photon indistinguishability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248FD-C961-4849-88D4-438B8E81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048365"/>
            <a:ext cx="9144000" cy="461963"/>
          </a:xfrm>
        </p:spPr>
        <p:txBody>
          <a:bodyPr/>
          <a:lstStyle/>
          <a:p>
            <a:r>
              <a:rPr lang="en-US" dirty="0"/>
              <a:t>Andrea Maccarinelli 5/16/2025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311EB-2F5D-46A8-A178-44E4A31B9A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7"/>
          <a:stretch/>
        </p:blipFill>
        <p:spPr>
          <a:xfrm>
            <a:off x="2438390" y="3429000"/>
            <a:ext cx="7315215" cy="35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4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D5496A-5B8F-4D25-9577-E94840A98E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365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3700" dirty="0"/>
                  <a:t>How the pulse length affects the FWHM of the peaks of the g</a:t>
                </a:r>
                <a:r>
                  <a:rPr lang="en-US" sz="3700" baseline="-25000" dirty="0"/>
                  <a:t>2</a:t>
                </a:r>
                <a:r>
                  <a:rPr lang="en-US" sz="3700" dirty="0"/>
                  <a:t>(</a:t>
                </a:r>
                <a14:m>
                  <m:oMath xmlns:m="http://schemas.openxmlformats.org/officeDocument/2006/math">
                    <m:r>
                      <a:rPr lang="en-US" sz="3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3700" dirty="0"/>
                  <a:t>)?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D5496A-5B8F-4D25-9577-E94840A98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36525"/>
                <a:ext cx="10515600" cy="1325563"/>
              </a:xfrm>
              <a:blipFill>
                <a:blip r:embed="rId3"/>
                <a:stretch>
                  <a:fillRect l="-185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D311-8431-47C5-B336-30DC5BD6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C99B-BBF3-4BB2-BCD7-EDC6A0D9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ADDB-408B-436D-A45C-63379CD5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10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33CDD1-BEA6-4909-971A-C3D5C24D489E}"/>
              </a:ext>
            </a:extLst>
          </p:cNvPr>
          <p:cNvGrpSpPr/>
          <p:nvPr/>
        </p:nvGrpSpPr>
        <p:grpSpPr>
          <a:xfrm>
            <a:off x="230820" y="1565934"/>
            <a:ext cx="3350580" cy="3380047"/>
            <a:chOff x="230820" y="1565934"/>
            <a:chExt cx="3350580" cy="338004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622FCE-06A7-4357-9C6A-FEC73085453F}"/>
                </a:ext>
              </a:extLst>
            </p:cNvPr>
            <p:cNvGrpSpPr/>
            <p:nvPr/>
          </p:nvGrpSpPr>
          <p:grpSpPr>
            <a:xfrm>
              <a:off x="2300056" y="1565934"/>
              <a:ext cx="1281344" cy="3380047"/>
              <a:chOff x="3903215" y="1574812"/>
              <a:chExt cx="1281344" cy="338004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D72E6E-5C1E-4E33-9928-71987E1479F7}"/>
                  </a:ext>
                </a:extLst>
              </p:cNvPr>
              <p:cNvSpPr/>
              <p:nvPr/>
            </p:nvSpPr>
            <p:spPr>
              <a:xfrm>
                <a:off x="3903215" y="1574812"/>
                <a:ext cx="1281344" cy="32093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65.1ps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714BD6D-7E7F-4165-95CD-D5E0A33D2928}"/>
                  </a:ext>
                </a:extLst>
              </p:cNvPr>
              <p:cNvSpPr/>
              <p:nvPr/>
            </p:nvSpPr>
            <p:spPr>
              <a:xfrm>
                <a:off x="3903216" y="2727063"/>
                <a:ext cx="1281343" cy="320940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55.5ps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2E907E-24DF-4B49-83FC-E342DB86723B}"/>
                  </a:ext>
                </a:extLst>
              </p:cNvPr>
              <p:cNvSpPr/>
              <p:nvPr/>
            </p:nvSpPr>
            <p:spPr>
              <a:xfrm>
                <a:off x="3903216" y="3239230"/>
                <a:ext cx="1281343" cy="3209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49.8ps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3181EA9-6E8D-498D-8F68-D5EDE3E1EAA3}"/>
                  </a:ext>
                </a:extLst>
              </p:cNvPr>
              <p:cNvSpPr/>
              <p:nvPr/>
            </p:nvSpPr>
            <p:spPr>
              <a:xfrm>
                <a:off x="3903216" y="4103094"/>
                <a:ext cx="1281343" cy="320940"/>
              </a:xfrm>
              <a:prstGeom prst="rect">
                <a:avLst/>
              </a:prstGeom>
              <a:solidFill>
                <a:srgbClr val="007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41.4ps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1B2CAC-F6CB-4358-8837-D3BE0E61AA62}"/>
                  </a:ext>
                </a:extLst>
              </p:cNvPr>
              <p:cNvSpPr/>
              <p:nvPr/>
            </p:nvSpPr>
            <p:spPr>
              <a:xfrm>
                <a:off x="3903216" y="4633919"/>
                <a:ext cx="1281343" cy="320940"/>
              </a:xfrm>
              <a:prstGeom prst="rect">
                <a:avLst/>
              </a:prstGeom>
              <a:solidFill>
                <a:srgbClr val="FC990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37.2ps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12AF5E-C93E-4179-964E-52CC32EF4C87}"/>
                </a:ext>
              </a:extLst>
            </p:cNvPr>
            <p:cNvSpPr/>
            <p:nvPr/>
          </p:nvSpPr>
          <p:spPr>
            <a:xfrm>
              <a:off x="230820" y="2219018"/>
              <a:ext cx="1464816" cy="1837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Reduction of the optical length of the pulses</a:t>
              </a:r>
            </a:p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774270A-8E02-43B3-B0C8-6C0F15640743}"/>
                </a:ext>
              </a:extLst>
            </p:cNvPr>
            <p:cNvCxnSpPr>
              <a:cxnSpLocks/>
            </p:cNvCxnSpPr>
            <p:nvPr/>
          </p:nvCxnSpPr>
          <p:spPr>
            <a:xfrm>
              <a:off x="1997476" y="1565934"/>
              <a:ext cx="0" cy="338004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5EB71E-C4BD-46F4-B94A-99759B1DF8D8}"/>
              </a:ext>
            </a:extLst>
          </p:cNvPr>
          <p:cNvGrpSpPr/>
          <p:nvPr/>
        </p:nvGrpSpPr>
        <p:grpSpPr>
          <a:xfrm>
            <a:off x="5115017" y="1210274"/>
            <a:ext cx="7033447" cy="4603152"/>
            <a:chOff x="5115017" y="1210274"/>
            <a:chExt cx="7033447" cy="46031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BB19FA-0FA6-4D7B-9BA0-36EFDE53B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79" b="2323"/>
            <a:stretch/>
          </p:blipFill>
          <p:spPr>
            <a:xfrm>
              <a:off x="5184559" y="1210274"/>
              <a:ext cx="6963905" cy="4603152"/>
            </a:xfrm>
            <a:prstGeom prst="rect">
              <a:avLst/>
            </a:prstGeom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8A5A204-141F-4609-866B-9AFCA9F42EE7}"/>
                </a:ext>
              </a:extLst>
            </p:cNvPr>
            <p:cNvCxnSpPr>
              <a:cxnSpLocks/>
            </p:cNvCxnSpPr>
            <p:nvPr/>
          </p:nvCxnSpPr>
          <p:spPr>
            <a:xfrm>
              <a:off x="5115017" y="1610768"/>
              <a:ext cx="0" cy="338004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6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C474-77AB-4B82-8A39-58AB39546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900" dirty="0"/>
                  <a:t>Can We Detect Broadening in g</a:t>
                </a:r>
                <a:r>
                  <a:rPr lang="en-US" sz="3900" baseline="-25000" dirty="0"/>
                  <a:t>2</a:t>
                </a:r>
                <a:r>
                  <a:rPr lang="en-US" sz="3900" dirty="0"/>
                  <a:t>(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3900" dirty="0"/>
                  <a:t>) Peaks via FWHM Variations?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C474-77AB-4B82-8A39-58AB39546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7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DBBA-01CA-44D0-AAEA-313CDE5D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21" y="1771435"/>
            <a:ext cx="2189087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What do I expect ?</a:t>
            </a:r>
          </a:p>
          <a:p>
            <a:pPr marL="0" indent="0">
              <a:buNone/>
            </a:pPr>
            <a:r>
              <a:rPr lang="en-US" sz="1800" dirty="0"/>
              <a:t>Broadening of the Widths with the increase of the distance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What do I get ?</a:t>
            </a:r>
          </a:p>
          <a:p>
            <a:pPr marL="0" indent="0">
              <a:buNone/>
            </a:pPr>
            <a:r>
              <a:rPr lang="en-US" sz="1800" dirty="0"/>
              <a:t>Slight absolute linear increase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Apparently more evident for shorter pulses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85ED-0A4D-472A-9762-7877581C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ECF86-AD52-44A2-BC8F-E7B20378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AEE1-F39C-4DB3-A21E-EB9EEF3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FE5A6-6FAC-4AF6-ACF7-201F202B78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11" r="857"/>
          <a:stretch/>
        </p:blipFill>
        <p:spPr>
          <a:xfrm>
            <a:off x="3786050" y="1593908"/>
            <a:ext cx="8405950" cy="476244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4208717-D793-4003-9714-F916F0A7982F}"/>
              </a:ext>
            </a:extLst>
          </p:cNvPr>
          <p:cNvGrpSpPr/>
          <p:nvPr/>
        </p:nvGrpSpPr>
        <p:grpSpPr>
          <a:xfrm>
            <a:off x="2481308" y="2270578"/>
            <a:ext cx="1184893" cy="2316843"/>
            <a:chOff x="2601157" y="1579713"/>
            <a:chExt cx="1184893" cy="231684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B608CF3-E112-4170-8CAC-CC5F48B5810C}"/>
                </a:ext>
              </a:extLst>
            </p:cNvPr>
            <p:cNvGrpSpPr/>
            <p:nvPr/>
          </p:nvGrpSpPr>
          <p:grpSpPr>
            <a:xfrm>
              <a:off x="2601157" y="2041863"/>
              <a:ext cx="1184893" cy="1854693"/>
              <a:chOff x="2601157" y="2059619"/>
              <a:chExt cx="1184893" cy="183693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C04160-449D-4EC0-8747-A68ED382E328}"/>
                  </a:ext>
                </a:extLst>
              </p:cNvPr>
              <p:cNvSpPr/>
              <p:nvPr/>
            </p:nvSpPr>
            <p:spPr>
              <a:xfrm>
                <a:off x="2601157" y="2059619"/>
                <a:ext cx="1184893" cy="18369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65.1ps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55.5ps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49.8ps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41.4ps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37.2ps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978159D5-395A-471A-9387-6CF33575F3AF}"/>
                  </a:ext>
                </a:extLst>
              </p:cNvPr>
              <p:cNvSpPr/>
              <p:nvPr/>
            </p:nvSpPr>
            <p:spPr>
              <a:xfrm>
                <a:off x="2647626" y="2282702"/>
                <a:ext cx="284086" cy="274068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0237FD1C-7204-4E97-9675-873A1366C062}"/>
                  </a:ext>
                </a:extLst>
              </p:cNvPr>
              <p:cNvSpPr/>
              <p:nvPr/>
            </p:nvSpPr>
            <p:spPr>
              <a:xfrm>
                <a:off x="2647626" y="2556770"/>
                <a:ext cx="284086" cy="274068"/>
              </a:xfrm>
              <a:prstGeom prst="flowChartConnector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661774B0-1ECD-4B33-8F1F-4150E46B9EAB}"/>
                  </a:ext>
                </a:extLst>
              </p:cNvPr>
              <p:cNvSpPr/>
              <p:nvPr/>
            </p:nvSpPr>
            <p:spPr>
              <a:xfrm>
                <a:off x="2647626" y="2841053"/>
                <a:ext cx="284086" cy="274068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1D3FC1D6-6CE2-44DC-99F9-7ABA679C8049}"/>
                  </a:ext>
                </a:extLst>
              </p:cNvPr>
              <p:cNvSpPr/>
              <p:nvPr/>
            </p:nvSpPr>
            <p:spPr>
              <a:xfrm>
                <a:off x="2647626" y="3125336"/>
                <a:ext cx="284086" cy="274068"/>
              </a:xfrm>
              <a:prstGeom prst="flowChartConnector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39FF5EB7-E42A-428A-AB8B-1DA602D31AE3}"/>
                  </a:ext>
                </a:extLst>
              </p:cNvPr>
              <p:cNvSpPr/>
              <p:nvPr/>
            </p:nvSpPr>
            <p:spPr>
              <a:xfrm>
                <a:off x="2647626" y="3409619"/>
                <a:ext cx="284086" cy="274068"/>
              </a:xfrm>
              <a:prstGeom prst="flowChartConnector">
                <a:avLst/>
              </a:prstGeom>
              <a:solidFill>
                <a:srgbClr val="FF9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768496-1AEC-46D2-8A29-40F94FC29982}"/>
                </a:ext>
              </a:extLst>
            </p:cNvPr>
            <p:cNvSpPr/>
            <p:nvPr/>
          </p:nvSpPr>
          <p:spPr>
            <a:xfrm>
              <a:off x="2601157" y="1579713"/>
              <a:ext cx="1184893" cy="56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Pulse Length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2639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93E9A0-841A-45D3-A118-5E8601F0F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"/>
          <a:stretch/>
        </p:blipFill>
        <p:spPr>
          <a:xfrm>
            <a:off x="4692242" y="1690688"/>
            <a:ext cx="7499758" cy="460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5C918C-EA1B-4F52-A6B4-22309F97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37"/>
            <a:ext cx="10515600" cy="1325563"/>
          </a:xfrm>
        </p:spPr>
        <p:txBody>
          <a:bodyPr/>
          <a:lstStyle/>
          <a:p>
            <a:r>
              <a:rPr lang="en-US" dirty="0"/>
              <a:t>Verifying the stability of the FPGA clock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9EDE-5D2B-4E68-B246-8E989E6B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EC55-AA19-409B-8C1C-CD26ABA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BAF1-432F-433D-A123-4F79FE75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FC87D-E271-47D2-B671-6D794FCA92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1"/>
          <a:stretch/>
        </p:blipFill>
        <p:spPr>
          <a:xfrm>
            <a:off x="4692242" y="1690688"/>
            <a:ext cx="7382041" cy="43513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6997247-8146-46B7-9C7B-C7C3DCB131C2}"/>
              </a:ext>
            </a:extLst>
          </p:cNvPr>
          <p:cNvGrpSpPr/>
          <p:nvPr/>
        </p:nvGrpSpPr>
        <p:grpSpPr>
          <a:xfrm>
            <a:off x="3196685" y="2707935"/>
            <a:ext cx="1184893" cy="2316843"/>
            <a:chOff x="2601157" y="1579713"/>
            <a:chExt cx="1184893" cy="23168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9E7048-9825-4F41-8D0F-07F43F81B58B}"/>
                </a:ext>
              </a:extLst>
            </p:cNvPr>
            <p:cNvGrpSpPr/>
            <p:nvPr/>
          </p:nvGrpSpPr>
          <p:grpSpPr>
            <a:xfrm>
              <a:off x="2601157" y="2041863"/>
              <a:ext cx="1184893" cy="1854693"/>
              <a:chOff x="2601157" y="2059619"/>
              <a:chExt cx="1184893" cy="183693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5913A8-1283-4BD5-BA4D-7989146A49EE}"/>
                  </a:ext>
                </a:extLst>
              </p:cNvPr>
              <p:cNvSpPr/>
              <p:nvPr/>
            </p:nvSpPr>
            <p:spPr>
              <a:xfrm>
                <a:off x="2601157" y="2059619"/>
                <a:ext cx="1184893" cy="18369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65.1ps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55.5ps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49.8ps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41.4ps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37.2ps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97F1F3F1-90E8-4C73-AD99-F8F9E8218462}"/>
                  </a:ext>
                </a:extLst>
              </p:cNvPr>
              <p:cNvSpPr/>
              <p:nvPr/>
            </p:nvSpPr>
            <p:spPr>
              <a:xfrm>
                <a:off x="2647626" y="2282702"/>
                <a:ext cx="284086" cy="274068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094471F2-F2CA-403F-9E5E-BF1633FE44BD}"/>
                  </a:ext>
                </a:extLst>
              </p:cNvPr>
              <p:cNvSpPr/>
              <p:nvPr/>
            </p:nvSpPr>
            <p:spPr>
              <a:xfrm>
                <a:off x="2647626" y="2556770"/>
                <a:ext cx="284086" cy="274068"/>
              </a:xfrm>
              <a:prstGeom prst="flowChartConnector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1A744378-3F4D-4D3A-896B-DDE6B7DF6B1C}"/>
                  </a:ext>
                </a:extLst>
              </p:cNvPr>
              <p:cNvSpPr/>
              <p:nvPr/>
            </p:nvSpPr>
            <p:spPr>
              <a:xfrm>
                <a:off x="2647626" y="2841053"/>
                <a:ext cx="284086" cy="274068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DF193390-4F56-415C-9465-A751F8A144FC}"/>
                  </a:ext>
                </a:extLst>
              </p:cNvPr>
              <p:cNvSpPr/>
              <p:nvPr/>
            </p:nvSpPr>
            <p:spPr>
              <a:xfrm>
                <a:off x="2647626" y="3125336"/>
                <a:ext cx="284086" cy="274068"/>
              </a:xfrm>
              <a:prstGeom prst="flowChartConnector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08E51D27-CBD3-486F-B6F5-905F535E8B87}"/>
                  </a:ext>
                </a:extLst>
              </p:cNvPr>
              <p:cNvSpPr/>
              <p:nvPr/>
            </p:nvSpPr>
            <p:spPr>
              <a:xfrm>
                <a:off x="2647626" y="3409619"/>
                <a:ext cx="284086" cy="274068"/>
              </a:xfrm>
              <a:prstGeom prst="flowChartConnector">
                <a:avLst/>
              </a:prstGeom>
              <a:solidFill>
                <a:srgbClr val="FF9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7F7534-53C5-41AA-A412-9B77A22F44C7}"/>
                </a:ext>
              </a:extLst>
            </p:cNvPr>
            <p:cNvSpPr/>
            <p:nvPr/>
          </p:nvSpPr>
          <p:spPr>
            <a:xfrm>
              <a:off x="2601157" y="1579713"/>
              <a:ext cx="1184893" cy="56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Pulse Length</a:t>
              </a:r>
              <a:endParaRPr lang="en-US" b="1" dirty="0"/>
            </a:p>
          </p:txBody>
        </p:sp>
      </p:grp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3E047FE4-62FA-4889-9254-ACCE31621B95}"/>
              </a:ext>
            </a:extLst>
          </p:cNvPr>
          <p:cNvSpPr/>
          <p:nvPr/>
        </p:nvSpPr>
        <p:spPr>
          <a:xfrm>
            <a:off x="219862" y="1397592"/>
            <a:ext cx="2639472" cy="650238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do we expect ?</a:t>
            </a:r>
          </a:p>
        </p:txBody>
      </p:sp>
      <p:sp>
        <p:nvSpPr>
          <p:cNvPr id="21" name="Rectangle: Single Corner Rounded 20">
            <a:extLst>
              <a:ext uri="{FF2B5EF4-FFF2-40B4-BE49-F238E27FC236}">
                <a16:creationId xmlns:a16="http://schemas.microsoft.com/office/drawing/2014/main" id="{FA55AC23-D0BD-483A-A849-165AD3FE28EA}"/>
              </a:ext>
            </a:extLst>
          </p:cNvPr>
          <p:cNvSpPr/>
          <p:nvPr/>
        </p:nvSpPr>
        <p:spPr>
          <a:xfrm>
            <a:off x="219862" y="2327486"/>
            <a:ext cx="2639472" cy="650237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Roughly constant behavior </a:t>
            </a:r>
          </a:p>
        </p:txBody>
      </p: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43CAFE59-243E-4CBF-AF75-28B6E73FCF22}"/>
              </a:ext>
            </a:extLst>
          </p:cNvPr>
          <p:cNvSpPr/>
          <p:nvPr/>
        </p:nvSpPr>
        <p:spPr>
          <a:xfrm>
            <a:off x="3581400" y="1087698"/>
            <a:ext cx="3952938" cy="1270021"/>
          </a:xfrm>
          <a:prstGeom prst="cloudCallout">
            <a:avLst>
              <a:gd name="adj1" fmla="val -65414"/>
              <a:gd name="adj2" fmla="val 56020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Extraction of Timestamps already implements this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3226B4A-EF9D-4F49-ABF3-3D3F6C9B88DF}"/>
              </a:ext>
            </a:extLst>
          </p:cNvPr>
          <p:cNvSpPr/>
          <p:nvPr/>
        </p:nvSpPr>
        <p:spPr>
          <a:xfrm>
            <a:off x="1203387" y="3068190"/>
            <a:ext cx="336209" cy="721620"/>
          </a:xfrm>
          <a:prstGeom prst="downArrow">
            <a:avLst>
              <a:gd name="adj1" fmla="val 39009"/>
              <a:gd name="adj2" fmla="val 103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Single Corner Rounded 23">
            <a:extLst>
              <a:ext uri="{FF2B5EF4-FFF2-40B4-BE49-F238E27FC236}">
                <a16:creationId xmlns:a16="http://schemas.microsoft.com/office/drawing/2014/main" id="{ED9AEC35-B0A1-4103-849F-187AFCAAACBD}"/>
              </a:ext>
            </a:extLst>
          </p:cNvPr>
          <p:cNvSpPr/>
          <p:nvPr/>
        </p:nvSpPr>
        <p:spPr>
          <a:xfrm>
            <a:off x="517753" y="3772311"/>
            <a:ext cx="1707475" cy="650237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Not messing things up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C872BF-3F62-4DA1-BBDA-12EF4C5EB9BD}"/>
              </a:ext>
            </a:extLst>
          </p:cNvPr>
          <p:cNvSpPr/>
          <p:nvPr/>
        </p:nvSpPr>
        <p:spPr>
          <a:xfrm>
            <a:off x="299168" y="3794160"/>
            <a:ext cx="2147816" cy="17598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tx1"/>
                </a:solidFill>
              </a:rPr>
              <a:t>BUT…</a:t>
            </a:r>
          </a:p>
        </p:txBody>
      </p:sp>
      <p:sp>
        <p:nvSpPr>
          <p:cNvPr id="28" name="Rectangle: Single Corner Rounded 27">
            <a:extLst>
              <a:ext uri="{FF2B5EF4-FFF2-40B4-BE49-F238E27FC236}">
                <a16:creationId xmlns:a16="http://schemas.microsoft.com/office/drawing/2014/main" id="{44126BF5-0DFA-4781-87E2-E9E848A6C5ED}"/>
              </a:ext>
            </a:extLst>
          </p:cNvPr>
          <p:cNvSpPr/>
          <p:nvPr/>
        </p:nvSpPr>
        <p:spPr>
          <a:xfrm>
            <a:off x="2859334" y="4809851"/>
            <a:ext cx="2840130" cy="1449545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</a:rPr>
              <a:t>Not yet clear behavior near zero</a:t>
            </a:r>
          </a:p>
        </p:txBody>
      </p:sp>
    </p:spTree>
    <p:extLst>
      <p:ext uri="{BB962C8B-B14F-4D97-AF65-F5344CB8AC3E}">
        <p14:creationId xmlns:p14="http://schemas.microsoft.com/office/powerpoint/2010/main" val="327683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353F-675D-499C-95EC-750FCD6A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899" y="274546"/>
            <a:ext cx="2819400" cy="1325563"/>
          </a:xfrm>
        </p:spPr>
        <p:txBody>
          <a:bodyPr/>
          <a:lstStyle/>
          <a:p>
            <a:r>
              <a:rPr lang="en-US" dirty="0"/>
              <a:t>What’s next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24F0-702F-456B-90E4-B5EA9110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084" y="1735077"/>
            <a:ext cx="4834631" cy="4351338"/>
          </a:xfrm>
        </p:spPr>
        <p:txBody>
          <a:bodyPr/>
          <a:lstStyle/>
          <a:p>
            <a:r>
              <a:rPr lang="en-US" dirty="0"/>
              <a:t>Obtain the Detector Response function</a:t>
            </a:r>
          </a:p>
          <a:p>
            <a:endParaRPr lang="en-US" dirty="0"/>
          </a:p>
          <a:p>
            <a:r>
              <a:rPr lang="en-US" dirty="0"/>
              <a:t>Allan Variance study on FPGA’s reference clock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Study the impact on Single Photon Indistinguishability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5452-BA9A-406A-8DB3-D00A9886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3E5C6-79CC-4474-96AF-59F8C431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9260-C340-4333-8914-C49BDD96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824597-CFCD-0CE1-BCF7-59FBB14CC19B}"/>
              </a:ext>
            </a:extLst>
          </p:cNvPr>
          <p:cNvSpPr txBox="1">
            <a:spLocks/>
          </p:cNvSpPr>
          <p:nvPr/>
        </p:nvSpPr>
        <p:spPr>
          <a:xfrm>
            <a:off x="259884" y="1870045"/>
            <a:ext cx="48346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up data processing pipeline / program</a:t>
            </a:r>
          </a:p>
          <a:p>
            <a:r>
              <a:rPr lang="en-US" dirty="0"/>
              <a:t>g2(0) peak is ~</a:t>
            </a:r>
            <a:r>
              <a:rPr lang="en-US" dirty="0" err="1"/>
              <a:t>ps</a:t>
            </a:r>
            <a:r>
              <a:rPr lang="en-US" dirty="0"/>
              <a:t> narrower than others! </a:t>
            </a:r>
          </a:p>
          <a:p>
            <a:r>
              <a:rPr lang="en-US" dirty="0"/>
              <a:t>-&gt; New method to find tau=0</a:t>
            </a:r>
          </a:p>
          <a:p>
            <a:r>
              <a:rPr lang="en-US" dirty="0"/>
              <a:t>Can analyze g2 peak spacing etc. with very high accuracy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CFB28F-BD85-C890-F766-3F111486F09A}"/>
              </a:ext>
            </a:extLst>
          </p:cNvPr>
          <p:cNvSpPr txBox="1">
            <a:spLocks/>
          </p:cNvSpPr>
          <p:nvPr/>
        </p:nvSpPr>
        <p:spPr>
          <a:xfrm>
            <a:off x="1123499" y="274546"/>
            <a:ext cx="2819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Wrap up /summary</a:t>
            </a:r>
          </a:p>
        </p:txBody>
      </p:sp>
    </p:spTree>
    <p:extLst>
      <p:ext uri="{BB962C8B-B14F-4D97-AF65-F5344CB8AC3E}">
        <p14:creationId xmlns:p14="http://schemas.microsoft.com/office/powerpoint/2010/main" val="19768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7" grpId="0" build="p"/>
      <p:bldP spid="7" grpId="1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2443-AEFB-4BEA-A0FD-767874ED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2CA7-F9C0-4FFC-88ED-8EA284C7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4BD1-9DA3-44FC-A241-D30AB7C2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75DA8-DD6C-4CD3-A97B-2DFF7972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1" y="719092"/>
            <a:ext cx="9550893" cy="5730536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D3541F-BDBC-4D9E-9E5F-1AEEBD2AF8B9}"/>
              </a:ext>
            </a:extLst>
          </p:cNvPr>
          <p:cNvSpPr txBox="1"/>
          <p:nvPr/>
        </p:nvSpPr>
        <p:spPr>
          <a:xfrm>
            <a:off x="3423082" y="727970"/>
            <a:ext cx="5345836" cy="93871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5500" dirty="0"/>
              <a:t>Any </a:t>
            </a:r>
            <a:r>
              <a:rPr lang="en-US" sz="5500" dirty="0">
                <a:solidFill>
                  <a:srgbClr val="FF0000"/>
                </a:solidFill>
              </a:rPr>
              <a:t>Questions</a:t>
            </a:r>
            <a:r>
              <a:rPr lang="en-US" sz="55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9519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AE8B-902C-4F91-A39E-8CE7443E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carried out the Error Propagation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C2C9-6A81-405C-B58E-FF81E429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F003-B08A-47D2-891D-DD675C8B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4DAD9-503B-4BA4-A525-E28339A2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6E5D-7A54-4E02-9619-67814FCD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B0FA15-EC6F-4DD0-B15F-0AA49AC20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089" b="5417"/>
          <a:stretch/>
        </p:blipFill>
        <p:spPr>
          <a:xfrm>
            <a:off x="5174865" y="1690029"/>
            <a:ext cx="1842267" cy="22650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33C-513A-46C8-B54D-83018644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7DB6-6641-4122-A636-B2EAA06C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11B-E41D-4552-9157-F0ED03E2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A73468-A0E1-41FA-AAF0-2D61BEE96829}"/>
              </a:ext>
            </a:extLst>
          </p:cNvPr>
          <p:cNvGrpSpPr/>
          <p:nvPr/>
        </p:nvGrpSpPr>
        <p:grpSpPr>
          <a:xfrm>
            <a:off x="1739136" y="1696322"/>
            <a:ext cx="1842267" cy="3465356"/>
            <a:chOff x="5174866" y="2296485"/>
            <a:chExt cx="1842267" cy="34653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3418C5-5719-44DC-98DB-A7E4A3353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294"/>
            <a:stretch/>
          </p:blipFill>
          <p:spPr>
            <a:xfrm>
              <a:off x="5174866" y="2296485"/>
              <a:ext cx="1842267" cy="226502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5B58FA-07A1-401A-988F-D43178D9B6C6}"/>
                </a:ext>
              </a:extLst>
            </p:cNvPr>
            <p:cNvSpPr txBox="1"/>
            <p:nvPr/>
          </p:nvSpPr>
          <p:spPr>
            <a:xfrm>
              <a:off x="5174866" y="4561512"/>
              <a:ext cx="18422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Daily </a:t>
              </a:r>
              <a:br>
                <a:rPr lang="en-US" dirty="0"/>
              </a:br>
              <a:r>
                <a:rPr lang="en-US" dirty="0"/>
                <a:t>Supervisor:</a:t>
              </a:r>
            </a:p>
            <a:p>
              <a:r>
                <a:rPr lang="en-US" dirty="0"/>
                <a:t>Mio </a:t>
              </a:r>
              <a:r>
                <a:rPr lang="en-US" dirty="0" err="1"/>
                <a:t>Poortvliet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0DB178-4F29-43F0-9619-2DB3E6635144}"/>
              </a:ext>
            </a:extLst>
          </p:cNvPr>
          <p:cNvSpPr txBox="1"/>
          <p:nvPr/>
        </p:nvSpPr>
        <p:spPr>
          <a:xfrm>
            <a:off x="5174866" y="3955057"/>
            <a:ext cx="184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Supervisor:</a:t>
            </a:r>
            <a:br>
              <a:rPr lang="en-US" dirty="0"/>
            </a:br>
            <a:r>
              <a:rPr lang="en-US" dirty="0"/>
              <a:t>Dr. Wolfgang </a:t>
            </a:r>
            <a:r>
              <a:rPr lang="en-US" dirty="0" err="1"/>
              <a:t>Löffler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F6A817-76DB-422B-BCF7-F576607CD764}"/>
              </a:ext>
            </a:extLst>
          </p:cNvPr>
          <p:cNvGrpSpPr/>
          <p:nvPr/>
        </p:nvGrpSpPr>
        <p:grpSpPr>
          <a:xfrm>
            <a:off x="8610597" y="1690029"/>
            <a:ext cx="1842267" cy="3742355"/>
            <a:chOff x="8610597" y="1690029"/>
            <a:chExt cx="1842267" cy="374235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7181BA-6D39-4A83-B290-DD9A7A3E0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787" b="4127"/>
            <a:stretch/>
          </p:blipFill>
          <p:spPr>
            <a:xfrm>
              <a:off x="8610597" y="1690029"/>
              <a:ext cx="1842267" cy="226502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2F953B-133B-42CC-8261-D8AFF64E971B}"/>
                </a:ext>
              </a:extLst>
            </p:cNvPr>
            <p:cNvSpPr txBox="1"/>
            <p:nvPr/>
          </p:nvSpPr>
          <p:spPr>
            <a:xfrm>
              <a:off x="8610597" y="3955056"/>
              <a:ext cx="18422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Second Supervisor:</a:t>
              </a:r>
              <a:br>
                <a:rPr lang="en-US" dirty="0"/>
              </a:br>
              <a:r>
                <a:rPr lang="en-US" dirty="0"/>
                <a:t>Evert</a:t>
              </a:r>
              <a:r>
                <a:rPr lang="en-US" b="1" dirty="0"/>
                <a:t> </a:t>
              </a:r>
              <a:r>
                <a:rPr lang="en-US" dirty="0"/>
                <a:t>van </a:t>
              </a:r>
              <a:r>
                <a:rPr lang="en-US" dirty="0" err="1"/>
                <a:t>Nieuwenburg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1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AA01-34F3-4802-90B0-C9D0EA9E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main goal of my project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E470-C971-4B76-A637-5E73A786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515"/>
            <a:ext cx="10515600" cy="17512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Boost Single photon indistinguishability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E1F3-7792-4335-893C-3207FD40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9101-1086-4F35-999C-94C8031F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605B-BCFE-4353-93D2-C8D2E2C4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3</a:t>
            </a:fld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D9D569-7DD1-419C-97A5-7A4786DD1212}"/>
              </a:ext>
            </a:extLst>
          </p:cNvPr>
          <p:cNvSpPr/>
          <p:nvPr/>
        </p:nvSpPr>
        <p:spPr>
          <a:xfrm rot="2407236">
            <a:off x="3644075" y="3407568"/>
            <a:ext cx="1535257" cy="755142"/>
          </a:xfrm>
          <a:prstGeom prst="rightArrow">
            <a:avLst>
              <a:gd name="adj1" fmla="val 41660"/>
              <a:gd name="adj2" fmla="val 51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9BFB8-140A-415E-9876-D7EB19BCA87B}"/>
              </a:ext>
            </a:extLst>
          </p:cNvPr>
          <p:cNvSpPr txBox="1"/>
          <p:nvPr/>
        </p:nvSpPr>
        <p:spPr>
          <a:xfrm>
            <a:off x="4988859" y="4564176"/>
            <a:ext cx="6329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Study the features of the excitation pulses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1292E-49D5-588D-0C9D-BA3BFFE640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7" b="13465"/>
          <a:stretch/>
        </p:blipFill>
        <p:spPr>
          <a:xfrm rot="20760570">
            <a:off x="978684" y="4396764"/>
            <a:ext cx="3450786" cy="1288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655AC6-4865-F19D-704B-77E322A0E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288" y="1549452"/>
            <a:ext cx="40894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4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C16E-CB96-4D05-A0E2-979378CE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Jitter of a Signal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B6D0-17CE-4C77-8091-98C97D5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B5A6-FC36-4FF5-8518-9BFF9A6F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F7221-B329-4773-A459-1946622D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28B3E7-CAF7-4CA3-81B8-14E9253F0551}"/>
              </a:ext>
            </a:extLst>
          </p:cNvPr>
          <p:cNvGrpSpPr/>
          <p:nvPr/>
        </p:nvGrpSpPr>
        <p:grpSpPr>
          <a:xfrm>
            <a:off x="7082118" y="2053740"/>
            <a:ext cx="4271682" cy="3955214"/>
            <a:chOff x="6844376" y="2065543"/>
            <a:chExt cx="4271682" cy="3955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A4EF8E-CC0E-4C26-90F3-B76DD49E2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4376" y="2065543"/>
              <a:ext cx="4271682" cy="35858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E5143F-CDD4-4D35-8030-67477A069A82}"/>
                </a:ext>
              </a:extLst>
            </p:cNvPr>
            <p:cNvSpPr txBox="1"/>
            <p:nvPr/>
          </p:nvSpPr>
          <p:spPr>
            <a:xfrm>
              <a:off x="7148802" y="5774536"/>
              <a:ext cx="3662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Rev. Sci. </a:t>
              </a:r>
              <a:r>
                <a:rPr lang="en-US" sz="1000" dirty="0" err="1"/>
                <a:t>Instrum</a:t>
              </a:r>
              <a:r>
                <a:rPr lang="en-US" sz="1000" dirty="0"/>
                <a:t>. </a:t>
              </a:r>
              <a:r>
                <a:rPr lang="en-US" sz="1000" b="1" dirty="0"/>
                <a:t>95</a:t>
              </a:r>
              <a:r>
                <a:rPr lang="en-US" sz="1000" dirty="0"/>
                <a:t>, 054703 (2024); </a:t>
              </a:r>
              <a:r>
                <a:rPr lang="en-US" sz="1000" dirty="0" err="1"/>
                <a:t>doi</a:t>
              </a:r>
              <a:r>
                <a:rPr lang="en-US" sz="1000" dirty="0"/>
                <a:t>: 10.1063/5.0191289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31201C-FA10-4FC1-99D6-E70101143EE8}"/>
              </a:ext>
            </a:extLst>
          </p:cNvPr>
          <p:cNvGrpSpPr/>
          <p:nvPr/>
        </p:nvGrpSpPr>
        <p:grpSpPr>
          <a:xfrm>
            <a:off x="763554" y="2392044"/>
            <a:ext cx="5635691" cy="3616910"/>
            <a:chOff x="763554" y="2392044"/>
            <a:chExt cx="5635691" cy="36169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93C95B-BD41-4A92-B34C-2413B2992526}"/>
                </a:ext>
              </a:extLst>
            </p:cNvPr>
            <p:cNvGrpSpPr/>
            <p:nvPr/>
          </p:nvGrpSpPr>
          <p:grpSpPr>
            <a:xfrm>
              <a:off x="1023479" y="2392044"/>
              <a:ext cx="5258534" cy="2909273"/>
              <a:chOff x="1023479" y="2392044"/>
              <a:chExt cx="5258534" cy="290927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C0E786F-3BFA-40D8-BA5E-63B270FBAB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8868"/>
              <a:stretch/>
            </p:blipFill>
            <p:spPr>
              <a:xfrm>
                <a:off x="1023479" y="2392044"/>
                <a:ext cx="5258534" cy="290927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1DDD81B-3D2C-4DA4-BE1F-70D43D51A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5000"/>
                        </a14:imgEffect>
                        <a14:imgEffect>
                          <a14:brightnessContrast bright="5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25664" y="2512029"/>
                <a:ext cx="1260844" cy="995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glow>
                  <a:schemeClr val="accent1"/>
                </a:glow>
                <a:outerShdw blurRad="50800" dist="50800" dir="5400000" sx="91000" sy="91000" algn="ctr" rotWithShape="0">
                  <a:srgbClr val="000000"/>
                </a:outerShdw>
                <a:reflection endPos="0" dist="50800" dir="5400000" sy="-100000" algn="bl" rotWithShape="0"/>
              </a:effectLst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02E9B7-A2BF-4147-9FC1-C6475C8D6DC7}"/>
                </a:ext>
              </a:extLst>
            </p:cNvPr>
            <p:cNvSpPr txBox="1"/>
            <p:nvPr/>
          </p:nvSpPr>
          <p:spPr>
            <a:xfrm>
              <a:off x="763554" y="5762733"/>
              <a:ext cx="56356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https://www.testandmeasurementtips.com/wp-content/uploads/2017/08/jitter-waveform.jpg</a:t>
              </a:r>
            </a:p>
          </p:txBody>
        </p:sp>
      </p:grp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3CE36137-C2C9-4F7B-9A43-0689E8C3C832}"/>
              </a:ext>
            </a:extLst>
          </p:cNvPr>
          <p:cNvSpPr/>
          <p:nvPr/>
        </p:nvSpPr>
        <p:spPr>
          <a:xfrm>
            <a:off x="5410876" y="1469233"/>
            <a:ext cx="2542380" cy="821618"/>
          </a:xfrm>
          <a:prstGeom prst="cloudCallout">
            <a:avLst>
              <a:gd name="adj1" fmla="val -65493"/>
              <a:gd name="adj2" fmla="val 71194"/>
            </a:avLst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Random Source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F5352953-2900-4746-B89B-0C7EBD8EE424}"/>
              </a:ext>
            </a:extLst>
          </p:cNvPr>
          <p:cNvSpPr/>
          <p:nvPr/>
        </p:nvSpPr>
        <p:spPr>
          <a:xfrm>
            <a:off x="9867703" y="2512029"/>
            <a:ext cx="2108274" cy="819450"/>
          </a:xfrm>
          <a:prstGeom prst="cloudCallout">
            <a:avLst>
              <a:gd name="adj1" fmla="val -90994"/>
              <a:gd name="adj2" fmla="val 73852"/>
            </a:avLst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Systemic Source</a:t>
            </a:r>
          </a:p>
        </p:txBody>
      </p:sp>
    </p:spTree>
    <p:extLst>
      <p:ext uri="{BB962C8B-B14F-4D97-AF65-F5344CB8AC3E}">
        <p14:creationId xmlns:p14="http://schemas.microsoft.com/office/powerpoint/2010/main" val="26246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83EF-B8CC-46D0-B424-3E7F1DDC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2"/>
            <a:ext cx="10515600" cy="1325563"/>
          </a:xfrm>
        </p:spPr>
        <p:txBody>
          <a:bodyPr/>
          <a:lstStyle/>
          <a:p>
            <a:r>
              <a:rPr lang="en-US" dirty="0"/>
              <a:t>Implementing the Study in Our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E06B-40AD-40B6-B76E-77A954C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8C6C-FB6F-453C-B4DA-5F81EE5A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B15E-0A0B-4629-B465-8D398706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4DA825-28A9-4173-87E4-99B3B1E8F72F}"/>
              </a:ext>
            </a:extLst>
          </p:cNvPr>
          <p:cNvGrpSpPr/>
          <p:nvPr/>
        </p:nvGrpSpPr>
        <p:grpSpPr>
          <a:xfrm>
            <a:off x="838200" y="2230749"/>
            <a:ext cx="4304091" cy="3066863"/>
            <a:chOff x="623621" y="1957921"/>
            <a:chExt cx="4304091" cy="306686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470342-BECD-4B85-8637-AAA4712425A6}"/>
                </a:ext>
              </a:extLst>
            </p:cNvPr>
            <p:cNvGrpSpPr/>
            <p:nvPr/>
          </p:nvGrpSpPr>
          <p:grpSpPr>
            <a:xfrm>
              <a:off x="623621" y="4110384"/>
              <a:ext cx="3619565" cy="914400"/>
              <a:chOff x="563724" y="1847464"/>
              <a:chExt cx="4217023" cy="9144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1E9F271-F942-406F-A607-68678B8F461F}"/>
                  </a:ext>
                </a:extLst>
              </p:cNvPr>
              <p:cNvSpPr/>
              <p:nvPr/>
            </p:nvSpPr>
            <p:spPr>
              <a:xfrm>
                <a:off x="563724" y="1847464"/>
                <a:ext cx="1040339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CW Laser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5156985-15C6-4E9D-A107-7ED097D51B99}"/>
                  </a:ext>
                </a:extLst>
              </p:cNvPr>
              <p:cNvCxnSpPr>
                <a:cxnSpLocks/>
                <a:stCxn id="26" idx="3"/>
                <a:endCxn id="29" idx="1"/>
              </p:cNvCxnSpPr>
              <p:nvPr/>
            </p:nvCxnSpPr>
            <p:spPr>
              <a:xfrm>
                <a:off x="1604063" y="2304664"/>
                <a:ext cx="610973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7BE5A7C-9540-4571-B23B-6405593EB1DD}"/>
                  </a:ext>
                </a:extLst>
              </p:cNvPr>
              <p:cNvSpPr/>
              <p:nvPr/>
            </p:nvSpPr>
            <p:spPr>
              <a:xfrm>
                <a:off x="2215036" y="1847464"/>
                <a:ext cx="1040339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EOM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6B2C3F-D3C7-42FB-94D1-45F83A172610}"/>
                  </a:ext>
                </a:extLst>
              </p:cNvPr>
              <p:cNvSpPr/>
              <p:nvPr/>
            </p:nvSpPr>
            <p:spPr>
              <a:xfrm>
                <a:off x="3740409" y="1847464"/>
                <a:ext cx="1040338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EOM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F99A27E-431C-4CB5-98F6-22D2D9EE5DC1}"/>
                  </a:ext>
                </a:extLst>
              </p:cNvPr>
              <p:cNvCxnSpPr>
                <a:cxnSpLocks/>
                <a:stCxn id="29" idx="3"/>
                <a:endCxn id="30" idx="1"/>
              </p:cNvCxnSpPr>
              <p:nvPr/>
            </p:nvCxnSpPr>
            <p:spPr>
              <a:xfrm>
                <a:off x="3255375" y="2304664"/>
                <a:ext cx="485035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BA0278-264B-4D61-9270-EFCC7E2976A0}"/>
                </a:ext>
              </a:extLst>
            </p:cNvPr>
            <p:cNvSpPr/>
            <p:nvPr/>
          </p:nvSpPr>
          <p:spPr>
            <a:xfrm>
              <a:off x="3846190" y="1957921"/>
              <a:ext cx="1081522" cy="473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Clock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613C81-EDDC-48BA-B55E-BD40733CE7CA}"/>
                </a:ext>
              </a:extLst>
            </p:cNvPr>
            <p:cNvSpPr/>
            <p:nvPr/>
          </p:nvSpPr>
          <p:spPr>
            <a:xfrm>
              <a:off x="2316799" y="2996011"/>
              <a:ext cx="1523078" cy="641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Pulse compressor</a:t>
              </a:r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F5BEB18D-484E-499B-A18B-2534E401122C}"/>
                </a:ext>
              </a:extLst>
            </p:cNvPr>
            <p:cNvCxnSpPr>
              <a:cxnSpLocks/>
              <a:stCxn id="29" idx="0"/>
              <a:endCxn id="20" idx="2"/>
            </p:cNvCxnSpPr>
            <p:nvPr/>
          </p:nvCxnSpPr>
          <p:spPr>
            <a:xfrm rot="5400000" flipH="1" flipV="1">
              <a:off x="2546327" y="3578373"/>
              <a:ext cx="473136" cy="59088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C97BA3E4-6F17-41AB-8294-3ADFB9F80BC4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rot="16200000" flipH="1">
              <a:off x="3200958" y="3514628"/>
              <a:ext cx="473136" cy="71837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AABC77-6152-473A-9E49-87CC395DA4B4}"/>
                </a:ext>
              </a:extLst>
            </p:cNvPr>
            <p:cNvSpPr/>
            <p:nvPr/>
          </p:nvSpPr>
          <p:spPr>
            <a:xfrm>
              <a:off x="748499" y="2115327"/>
              <a:ext cx="1233546" cy="583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FPGA</a:t>
              </a:r>
            </a:p>
          </p:txBody>
        </p: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9AF012F2-550D-49CE-926F-AE4EE0C9577F}"/>
                </a:ext>
              </a:extLst>
            </p:cNvPr>
            <p:cNvCxnSpPr>
              <a:cxnSpLocks/>
              <a:stCxn id="23" idx="2"/>
              <a:endCxn id="20" idx="0"/>
            </p:cNvCxnSpPr>
            <p:nvPr/>
          </p:nvCxnSpPr>
          <p:spPr>
            <a:xfrm rot="16200000" flipH="1">
              <a:off x="2073193" y="1990865"/>
              <a:ext cx="297225" cy="171306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E955F80E-806C-4F87-989B-7914E8EC6B4F}"/>
                </a:ext>
              </a:extLst>
            </p:cNvPr>
            <p:cNvCxnSpPr>
              <a:cxnSpLocks/>
              <a:stCxn id="19" idx="1"/>
              <a:endCxn id="20" idx="0"/>
            </p:cNvCxnSpPr>
            <p:nvPr/>
          </p:nvCxnSpPr>
          <p:spPr>
            <a:xfrm rot="10800000" flipV="1">
              <a:off x="3078338" y="2194655"/>
              <a:ext cx="767852" cy="801355"/>
            </a:xfrm>
            <a:prstGeom prst="curvedConnector2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F9EBBDE9-7ECA-4ABA-881B-DDEE927B1F70}"/>
              </a:ext>
            </a:extLst>
          </p:cNvPr>
          <p:cNvSpPr/>
          <p:nvPr/>
        </p:nvSpPr>
        <p:spPr>
          <a:xfrm>
            <a:off x="2073016" y="1400040"/>
            <a:ext cx="2117243" cy="831048"/>
          </a:xfrm>
          <a:prstGeom prst="cloudCallout">
            <a:avLst>
              <a:gd name="adj1" fmla="val -42217"/>
              <a:gd name="adj2" fmla="val 6250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Sets the dela</a:t>
            </a:r>
            <a:r>
              <a:rPr lang="en-US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Thought Bubble: Cloud 33">
            <a:extLst>
              <a:ext uri="{FF2B5EF4-FFF2-40B4-BE49-F238E27FC236}">
                <a16:creationId xmlns:a16="http://schemas.microsoft.com/office/drawing/2014/main" id="{FE3043A2-333C-49F7-9FB9-7BD92A62EA96}"/>
              </a:ext>
            </a:extLst>
          </p:cNvPr>
          <p:cNvSpPr/>
          <p:nvPr/>
        </p:nvSpPr>
        <p:spPr>
          <a:xfrm>
            <a:off x="5660633" y="1296147"/>
            <a:ext cx="3039483" cy="1035973"/>
          </a:xfrm>
          <a:prstGeom prst="cloudCallout">
            <a:avLst>
              <a:gd name="adj1" fmla="val -63967"/>
              <a:gd name="adj2" fmla="val 6180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Sends trigger signal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057234-02F3-4767-98A6-A428BBF4D30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457765" y="4840412"/>
            <a:ext cx="1744768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13DE58-DA10-4B80-B2D3-16F90AD4840E}"/>
              </a:ext>
            </a:extLst>
          </p:cNvPr>
          <p:cNvGrpSpPr/>
          <p:nvPr/>
        </p:nvGrpSpPr>
        <p:grpSpPr>
          <a:xfrm>
            <a:off x="6093437" y="3206625"/>
            <a:ext cx="3450786" cy="2278253"/>
            <a:chOff x="6093437" y="3206625"/>
            <a:chExt cx="3450786" cy="22782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02C15D-5CD0-48DD-983B-21A8B8E1B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57" b="13465"/>
            <a:stretch/>
          </p:blipFill>
          <p:spPr>
            <a:xfrm rot="1249250">
              <a:off x="6093437" y="4195945"/>
              <a:ext cx="3450786" cy="1288933"/>
            </a:xfrm>
            <a:prstGeom prst="rect">
              <a:avLst/>
            </a:prstGeom>
          </p:spPr>
        </p:pic>
        <p:sp>
          <p:nvSpPr>
            <p:cNvPr id="12" name="Thought Bubble: Cloud 11">
              <a:extLst>
                <a:ext uri="{FF2B5EF4-FFF2-40B4-BE49-F238E27FC236}">
                  <a16:creationId xmlns:a16="http://schemas.microsoft.com/office/drawing/2014/main" id="{5F6068CA-2FBC-456C-9363-DEA9448386A9}"/>
                </a:ext>
              </a:extLst>
            </p:cNvPr>
            <p:cNvSpPr/>
            <p:nvPr/>
          </p:nvSpPr>
          <p:spPr>
            <a:xfrm>
              <a:off x="7217450" y="3206625"/>
              <a:ext cx="2148492" cy="726183"/>
            </a:xfrm>
            <a:prstGeom prst="cloudCallout">
              <a:avLst>
                <a:gd name="adj1" fmla="val -22256"/>
                <a:gd name="adj2" fmla="val 122323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Quantum Dot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8BE4-D390-4947-8D32-09822944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Current Focus – Part I: Hanbury Brown–Twiss on Excitation Pulses</a:t>
            </a:r>
            <a:endParaRPr lang="en-US" sz="343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59E4-C622-444E-8F92-7118ADFE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8710-5EED-47C9-A34D-AD1776A1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AF74-0F8A-4EBB-80BD-EE0D87C8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6</a:t>
            </a:fld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EF04B9A-3E6A-495A-B830-60BD67EA59E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202514" y="2458024"/>
            <a:ext cx="3242140" cy="537987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F0E3C38-CDBD-4BCE-ABC8-B52FC8D892F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844152" y="3453211"/>
            <a:ext cx="1691356" cy="408779"/>
          </a:xfrm>
          <a:prstGeom prst="curved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995115-E1C3-4EC4-A931-62365C91D92E}"/>
              </a:ext>
            </a:extLst>
          </p:cNvPr>
          <p:cNvCxnSpPr>
            <a:stCxn id="11" idx="3"/>
            <a:endCxn id="11" idx="3"/>
          </p:cNvCxnSpPr>
          <p:nvPr/>
        </p:nvCxnSpPr>
        <p:spPr>
          <a:xfrm>
            <a:off x="4097387" y="45942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4A66A5D-7A96-45CE-93E3-52199D3EFD3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97387" y="3453211"/>
            <a:ext cx="1998613" cy="1141006"/>
          </a:xfrm>
          <a:prstGeom prst="curvedConnector3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C6BC2A-2DE2-4B0F-AE57-D71139635CAA}"/>
              </a:ext>
            </a:extLst>
          </p:cNvPr>
          <p:cNvGrpSpPr/>
          <p:nvPr/>
        </p:nvGrpSpPr>
        <p:grpSpPr>
          <a:xfrm>
            <a:off x="585917" y="1984554"/>
            <a:ext cx="4304091" cy="3066863"/>
            <a:chOff x="623621" y="1957921"/>
            <a:chExt cx="4304091" cy="30668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D78FBE-C88B-4EEB-B19A-2848FCBF9A20}"/>
                </a:ext>
              </a:extLst>
            </p:cNvPr>
            <p:cNvGrpSpPr/>
            <p:nvPr/>
          </p:nvGrpSpPr>
          <p:grpSpPr>
            <a:xfrm>
              <a:off x="623621" y="4110384"/>
              <a:ext cx="3511470" cy="914400"/>
              <a:chOff x="563724" y="1847464"/>
              <a:chExt cx="4091086" cy="9144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CBE035-BCD8-435C-AC05-167E49E5F110}"/>
                  </a:ext>
                </a:extLst>
              </p:cNvPr>
              <p:cNvSpPr/>
              <p:nvPr/>
            </p:nvSpPr>
            <p:spPr>
              <a:xfrm>
                <a:off x="563724" y="18474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CW Laser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091EC7B-F371-43D5-9EC1-306BDBE798C7}"/>
                  </a:ext>
                </a:extLst>
              </p:cNvPr>
              <p:cNvCxnSpPr>
                <a:cxnSpLocks/>
                <a:stCxn id="8" idx="3"/>
                <a:endCxn id="10" idx="1"/>
              </p:cNvCxnSpPr>
              <p:nvPr/>
            </p:nvCxnSpPr>
            <p:spPr>
              <a:xfrm>
                <a:off x="1478124" y="2304664"/>
                <a:ext cx="673943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C64515-19EB-4B8E-AB98-0A9E370F6A26}"/>
                  </a:ext>
                </a:extLst>
              </p:cNvPr>
              <p:cNvSpPr/>
              <p:nvPr/>
            </p:nvSpPr>
            <p:spPr>
              <a:xfrm>
                <a:off x="2152067" y="18474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EOM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B0CB89-563C-4179-A910-9144F57AE7C9}"/>
                  </a:ext>
                </a:extLst>
              </p:cNvPr>
              <p:cNvSpPr/>
              <p:nvPr/>
            </p:nvSpPr>
            <p:spPr>
              <a:xfrm>
                <a:off x="3740410" y="18474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EOM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988596A-C4B2-4937-9692-EE3053D9661C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>
                <a:off x="3066467" y="2304664"/>
                <a:ext cx="673943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94CF73-EF3D-4494-97D0-170C6E6DD10A}"/>
                </a:ext>
              </a:extLst>
            </p:cNvPr>
            <p:cNvSpPr/>
            <p:nvPr/>
          </p:nvSpPr>
          <p:spPr>
            <a:xfrm>
              <a:off x="3846190" y="1957921"/>
              <a:ext cx="1081522" cy="473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Clock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978427-5AE4-4928-A838-F935EAF72D5F}"/>
                </a:ext>
              </a:extLst>
            </p:cNvPr>
            <p:cNvSpPr/>
            <p:nvPr/>
          </p:nvSpPr>
          <p:spPr>
            <a:xfrm>
              <a:off x="2316799" y="2996011"/>
              <a:ext cx="1523078" cy="542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Pulse compressor</a:t>
              </a:r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AE35FBEE-4486-45A5-A406-3B23970CFF1C}"/>
                </a:ext>
              </a:extLst>
            </p:cNvPr>
            <p:cNvCxnSpPr>
              <a:cxnSpLocks/>
              <a:stCxn id="10" idx="0"/>
              <a:endCxn id="3" idx="2"/>
            </p:cNvCxnSpPr>
            <p:nvPr/>
          </p:nvCxnSpPr>
          <p:spPr>
            <a:xfrm rot="5400000" flipH="1" flipV="1">
              <a:off x="2443020" y="3475066"/>
              <a:ext cx="571654" cy="69898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2D2C8AA-5C8E-4398-AD3F-41D1BB548E33}"/>
                </a:ext>
              </a:extLst>
            </p:cNvPr>
            <p:cNvCxnSpPr>
              <a:cxnSpLocks/>
              <a:stCxn id="3" idx="2"/>
              <a:endCxn id="11" idx="0"/>
            </p:cNvCxnSpPr>
            <p:nvPr/>
          </p:nvCxnSpPr>
          <p:spPr>
            <a:xfrm rot="16200000" flipH="1">
              <a:off x="3124675" y="3492393"/>
              <a:ext cx="571654" cy="66432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435B4E-DD83-4E00-B686-6272CB1CA963}"/>
                </a:ext>
              </a:extLst>
            </p:cNvPr>
            <p:cNvSpPr/>
            <p:nvPr/>
          </p:nvSpPr>
          <p:spPr>
            <a:xfrm>
              <a:off x="748499" y="2115327"/>
              <a:ext cx="1233546" cy="583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FPGA</a:t>
              </a:r>
            </a:p>
          </p:txBody>
        </p: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75C25EDB-3968-4283-9C9F-B1C890E66FDF}"/>
                </a:ext>
              </a:extLst>
            </p:cNvPr>
            <p:cNvCxnSpPr>
              <a:cxnSpLocks/>
              <a:stCxn id="31" idx="2"/>
              <a:endCxn id="3" idx="0"/>
            </p:cNvCxnSpPr>
            <p:nvPr/>
          </p:nvCxnSpPr>
          <p:spPr>
            <a:xfrm rot="16200000" flipH="1">
              <a:off x="2073193" y="1990865"/>
              <a:ext cx="297225" cy="171306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D0666C7C-0269-4543-988B-7CCC0866D737}"/>
                </a:ext>
              </a:extLst>
            </p:cNvPr>
            <p:cNvCxnSpPr>
              <a:cxnSpLocks/>
              <a:stCxn id="35" idx="1"/>
              <a:endCxn id="3" idx="0"/>
            </p:cNvCxnSpPr>
            <p:nvPr/>
          </p:nvCxnSpPr>
          <p:spPr>
            <a:xfrm rot="10800000" flipV="1">
              <a:off x="3078338" y="2194655"/>
              <a:ext cx="767852" cy="801355"/>
            </a:xfrm>
            <a:prstGeom prst="curvedConnector2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327733-F76A-4675-8B5E-8C22D3878707}"/>
              </a:ext>
            </a:extLst>
          </p:cNvPr>
          <p:cNvGrpSpPr/>
          <p:nvPr/>
        </p:nvGrpSpPr>
        <p:grpSpPr>
          <a:xfrm>
            <a:off x="4890008" y="2084291"/>
            <a:ext cx="6463792" cy="2263822"/>
            <a:chOff x="4890008" y="2084291"/>
            <a:chExt cx="6463792" cy="226382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BA0E70A-CC40-48DA-837C-56B30EACC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812521">
              <a:off x="6011577" y="2341335"/>
              <a:ext cx="2505425" cy="185206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4F9262-39EB-4683-8E3F-C97888C54B42}"/>
                </a:ext>
              </a:extLst>
            </p:cNvPr>
            <p:cNvSpPr txBox="1"/>
            <p:nvPr/>
          </p:nvSpPr>
          <p:spPr>
            <a:xfrm>
              <a:off x="5602396" y="3978781"/>
              <a:ext cx="1600118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Beam Splitter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418A9E-C4F6-4845-A05A-2BF9A8DBADE2}"/>
                </a:ext>
              </a:extLst>
            </p:cNvPr>
            <p:cNvSpPr/>
            <p:nvPr/>
          </p:nvSpPr>
          <p:spPr>
            <a:xfrm>
              <a:off x="9535508" y="2996011"/>
              <a:ext cx="181829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SNSPD</a:t>
              </a: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942D4431-9DAD-4845-934F-D14D9C4306D8}"/>
                </a:ext>
              </a:extLst>
            </p:cNvPr>
            <p:cNvSpPr/>
            <p:nvPr/>
          </p:nvSpPr>
          <p:spPr>
            <a:xfrm>
              <a:off x="6488425" y="2090411"/>
              <a:ext cx="4367208" cy="1829530"/>
            </a:xfrm>
            <a:prstGeom prst="arc">
              <a:avLst>
                <a:gd name="adj1" fmla="val 15757006"/>
                <a:gd name="adj2" fmla="val 0"/>
              </a:avLst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99E5F0DE-A750-4874-9F11-770A14FD7F63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4890008" y="2084291"/>
              <a:ext cx="3682888" cy="136998"/>
            </a:xfrm>
            <a:prstGeom prst="curvedConnector3">
              <a:avLst>
                <a:gd name="adj1" fmla="val -1344"/>
              </a:avLst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77FEFD0-96AC-4651-8EE3-9D3594570593}"/>
              </a:ext>
            </a:extLst>
          </p:cNvPr>
          <p:cNvGrpSpPr/>
          <p:nvPr/>
        </p:nvGrpSpPr>
        <p:grpSpPr>
          <a:xfrm>
            <a:off x="9614435" y="4098291"/>
            <a:ext cx="2256259" cy="1350020"/>
            <a:chOff x="9614435" y="4098291"/>
            <a:chExt cx="2256259" cy="1350020"/>
          </a:xfrm>
        </p:grpSpPr>
        <p:sp>
          <p:nvSpPr>
            <p:cNvPr id="74" name="Arrow: Down 73">
              <a:extLst>
                <a:ext uri="{FF2B5EF4-FFF2-40B4-BE49-F238E27FC236}">
                  <a16:creationId xmlns:a16="http://schemas.microsoft.com/office/drawing/2014/main" id="{6F589F00-1633-4597-8A50-EE748A67D4AB}"/>
                </a:ext>
              </a:extLst>
            </p:cNvPr>
            <p:cNvSpPr/>
            <p:nvPr/>
          </p:nvSpPr>
          <p:spPr>
            <a:xfrm>
              <a:off x="10151172" y="4098291"/>
              <a:ext cx="484632" cy="715222"/>
            </a:xfrm>
            <a:prstGeom prst="downArrow">
              <a:avLst>
                <a:gd name="adj1" fmla="val 31682"/>
                <a:gd name="adj2" fmla="val 848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EED9482-28A6-40B8-868B-121DD50D38B1}"/>
                </a:ext>
              </a:extLst>
            </p:cNvPr>
            <p:cNvSpPr/>
            <p:nvPr/>
          </p:nvSpPr>
          <p:spPr>
            <a:xfrm>
              <a:off x="9614435" y="4871262"/>
              <a:ext cx="1558106" cy="577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Timestamps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F307C8B-FDE7-4198-8EFC-B673616B47ED}"/>
                </a:ext>
              </a:extLst>
            </p:cNvPr>
            <p:cNvSpPr txBox="1"/>
            <p:nvPr/>
          </p:nvSpPr>
          <p:spPr>
            <a:xfrm>
              <a:off x="10635804" y="4198252"/>
              <a:ext cx="1234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Start/Stop</a:t>
              </a:r>
            </a:p>
          </p:txBody>
        </p:sp>
      </p:grpSp>
      <p:sp>
        <p:nvSpPr>
          <p:cNvPr id="93" name="Rectangle: Single Corner Rounded 92">
            <a:extLst>
              <a:ext uri="{FF2B5EF4-FFF2-40B4-BE49-F238E27FC236}">
                <a16:creationId xmlns:a16="http://schemas.microsoft.com/office/drawing/2014/main" id="{F4850765-D3D5-4E61-8AA5-91513AB8CFED}"/>
              </a:ext>
            </a:extLst>
          </p:cNvPr>
          <p:cNvSpPr/>
          <p:nvPr/>
        </p:nvSpPr>
        <p:spPr>
          <a:xfrm>
            <a:off x="7658496" y="3881804"/>
            <a:ext cx="914400" cy="914400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40D1-F3A3-4A10-9C3B-F802CA0D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122"/>
            <a:ext cx="10595994" cy="914389"/>
          </a:xfrm>
        </p:spPr>
        <p:txBody>
          <a:bodyPr>
            <a:normAutofit/>
          </a:bodyPr>
          <a:lstStyle/>
          <a:p>
            <a:r>
              <a:rPr lang="en-US" dirty="0"/>
              <a:t>From Timestamps to Coincidences Histograms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2642-28C5-4FAD-BB72-B5E86745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D6BC-6914-41DE-A64D-2295E42E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7558-CCDB-4EAB-A810-E3F14CED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9F92F-9BD3-4A55-8EC2-62C7ABC95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0"/>
          <a:stretch/>
        </p:blipFill>
        <p:spPr>
          <a:xfrm>
            <a:off x="5165495" y="1822953"/>
            <a:ext cx="6890209" cy="4172532"/>
          </a:xfrm>
          <a:prstGeom prst="rect">
            <a:avLst/>
          </a:prstGeom>
        </p:spPr>
      </p:pic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121A8AC0-C2AB-4849-962E-79741244FF8E}"/>
              </a:ext>
            </a:extLst>
          </p:cNvPr>
          <p:cNvSpPr/>
          <p:nvPr/>
        </p:nvSpPr>
        <p:spPr>
          <a:xfrm>
            <a:off x="1068898" y="1242132"/>
            <a:ext cx="1501630" cy="365125"/>
          </a:xfrm>
          <a:prstGeom prst="round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.bin 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86C6A0-FFD1-4669-8842-2B564E0E9239}"/>
              </a:ext>
            </a:extLst>
          </p:cNvPr>
          <p:cNvGrpSpPr/>
          <p:nvPr/>
        </p:nvGrpSpPr>
        <p:grpSpPr>
          <a:xfrm>
            <a:off x="320356" y="2081133"/>
            <a:ext cx="2998714" cy="486562"/>
            <a:chOff x="1921079" y="2843868"/>
            <a:chExt cx="1828099" cy="486561"/>
          </a:xfrm>
        </p:grpSpPr>
        <p:sp>
          <p:nvSpPr>
            <p:cNvPr id="9" name="Rectangle: Single Corner Rounded 8">
              <a:extLst>
                <a:ext uri="{FF2B5EF4-FFF2-40B4-BE49-F238E27FC236}">
                  <a16:creationId xmlns:a16="http://schemas.microsoft.com/office/drawing/2014/main" id="{641FFE1E-9768-4796-9B33-4247249C411C}"/>
                </a:ext>
              </a:extLst>
            </p:cNvPr>
            <p:cNvSpPr/>
            <p:nvPr/>
          </p:nvSpPr>
          <p:spPr>
            <a:xfrm>
              <a:off x="1921079" y="2843868"/>
              <a:ext cx="914400" cy="486561"/>
            </a:xfrm>
            <a:prstGeom prst="round1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Index</a:t>
              </a:r>
            </a:p>
          </p:txBody>
        </p:sp>
        <p:sp>
          <p:nvSpPr>
            <p:cNvPr id="10" name="Rectangle: Single Corner Rounded 9">
              <a:extLst>
                <a:ext uri="{FF2B5EF4-FFF2-40B4-BE49-F238E27FC236}">
                  <a16:creationId xmlns:a16="http://schemas.microsoft.com/office/drawing/2014/main" id="{15AE4C6B-5668-4232-B32E-AD25FDC7F6C7}"/>
                </a:ext>
              </a:extLst>
            </p:cNvPr>
            <p:cNvSpPr/>
            <p:nvPr/>
          </p:nvSpPr>
          <p:spPr>
            <a:xfrm>
              <a:off x="2834779" y="2843868"/>
              <a:ext cx="914399" cy="486561"/>
            </a:xfrm>
            <a:prstGeom prst="round1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Timestamp</a:t>
              </a:r>
            </a:p>
          </p:txBody>
        </p:sp>
      </p:grp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625D7CD3-EA10-49A3-A5CE-5E7B81DA3639}"/>
              </a:ext>
            </a:extLst>
          </p:cNvPr>
          <p:cNvSpPr/>
          <p:nvPr/>
        </p:nvSpPr>
        <p:spPr>
          <a:xfrm rot="5400000">
            <a:off x="3477143" y="1499650"/>
            <a:ext cx="1258265" cy="877824"/>
          </a:xfrm>
          <a:prstGeom prst="uturnArrow">
            <a:avLst>
              <a:gd name="adj1" fmla="val 16399"/>
              <a:gd name="adj2" fmla="val 25000"/>
              <a:gd name="adj3" fmla="val 30734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AAA40-577D-4E57-829A-E06062495C78}"/>
              </a:ext>
            </a:extLst>
          </p:cNvPr>
          <p:cNvSpPr/>
          <p:nvPr/>
        </p:nvSpPr>
        <p:spPr>
          <a:xfrm>
            <a:off x="145636" y="3041571"/>
            <a:ext cx="3319017" cy="486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Timestamp * Reference clock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8F331A7B-1E46-4F60-8AF3-0C86E0DED51E}"/>
              </a:ext>
            </a:extLst>
          </p:cNvPr>
          <p:cNvSpPr/>
          <p:nvPr/>
        </p:nvSpPr>
        <p:spPr>
          <a:xfrm>
            <a:off x="4817854" y="1309429"/>
            <a:ext cx="3838663" cy="1635209"/>
          </a:xfrm>
          <a:prstGeom prst="cloudCallout">
            <a:avLst>
              <a:gd name="adj1" fmla="val -80276"/>
              <a:gd name="adj2" fmla="val 69626"/>
            </a:avLst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Relative time between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Start &amp; Stop events in </a:t>
            </a:r>
            <a:r>
              <a:rPr lang="en-US" b="1" dirty="0" err="1">
                <a:solidFill>
                  <a:schemeClr val="tx1"/>
                </a:solidFill>
              </a:rPr>
              <a:t>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1539D5F-D917-422E-B3EB-A625014F020E}"/>
              </a:ext>
            </a:extLst>
          </p:cNvPr>
          <p:cNvSpPr/>
          <p:nvPr/>
        </p:nvSpPr>
        <p:spPr>
          <a:xfrm>
            <a:off x="1642938" y="3694708"/>
            <a:ext cx="352404" cy="740766"/>
          </a:xfrm>
          <a:prstGeom prst="downArrow">
            <a:avLst>
              <a:gd name="adj1" fmla="val 50000"/>
              <a:gd name="adj2" fmla="val 136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1D6663-82CA-4F2C-BC85-7ED8408EB113}"/>
              </a:ext>
            </a:extLst>
          </p:cNvPr>
          <p:cNvGrpSpPr/>
          <p:nvPr/>
        </p:nvGrpSpPr>
        <p:grpSpPr>
          <a:xfrm>
            <a:off x="463741" y="4563146"/>
            <a:ext cx="2695166" cy="371183"/>
            <a:chOff x="528506" y="4832057"/>
            <a:chExt cx="2695166" cy="3711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5D7FDE-FB46-4075-97ED-B0C60C36DECA}"/>
                </a:ext>
              </a:extLst>
            </p:cNvPr>
            <p:cNvSpPr/>
            <p:nvPr/>
          </p:nvSpPr>
          <p:spPr>
            <a:xfrm>
              <a:off x="528506" y="4832059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150485-36C7-4CD6-94F6-906BB5F56F0A}"/>
                </a:ext>
              </a:extLst>
            </p:cNvPr>
            <p:cNvSpPr/>
            <p:nvPr/>
          </p:nvSpPr>
          <p:spPr>
            <a:xfrm>
              <a:off x="1062105" y="4832059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FBBB1A-1876-4CE2-BA90-D72A92DEBD84}"/>
                </a:ext>
              </a:extLst>
            </p:cNvPr>
            <p:cNvSpPr/>
            <p:nvPr/>
          </p:nvSpPr>
          <p:spPr>
            <a:xfrm>
              <a:off x="1602497" y="4832058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4F6935-ED6D-4D73-912C-F8A698A4F563}"/>
                </a:ext>
              </a:extLst>
            </p:cNvPr>
            <p:cNvSpPr/>
            <p:nvPr/>
          </p:nvSpPr>
          <p:spPr>
            <a:xfrm>
              <a:off x="2683280" y="4838115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1A1DB6-A486-4381-B060-70C1F0AEE582}"/>
                </a:ext>
              </a:extLst>
            </p:cNvPr>
            <p:cNvSpPr/>
            <p:nvPr/>
          </p:nvSpPr>
          <p:spPr>
            <a:xfrm rot="10800000">
              <a:off x="2142889" y="4832057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49F97EF2-58A4-4A01-BC9F-E7E4525ABD17}"/>
              </a:ext>
            </a:extLst>
          </p:cNvPr>
          <p:cNvSpPr/>
          <p:nvPr/>
        </p:nvSpPr>
        <p:spPr>
          <a:xfrm>
            <a:off x="4341748" y="3150430"/>
            <a:ext cx="2742852" cy="1139876"/>
          </a:xfrm>
          <a:prstGeom prst="cloudCallout">
            <a:avLst>
              <a:gd name="adj1" fmla="val -110177"/>
              <a:gd name="adj2" fmla="val 62748"/>
            </a:avLst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Pulse Train From one detector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A1FA3A-79A9-476B-9CA1-68C5056FD073}"/>
              </a:ext>
            </a:extLst>
          </p:cNvPr>
          <p:cNvGrpSpPr/>
          <p:nvPr/>
        </p:nvGrpSpPr>
        <p:grpSpPr>
          <a:xfrm>
            <a:off x="471557" y="5537190"/>
            <a:ext cx="2695166" cy="371183"/>
            <a:chOff x="528506" y="4832057"/>
            <a:chExt cx="2695166" cy="37118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4FBDBA-F032-4B18-99B8-8076790EE7E5}"/>
                </a:ext>
              </a:extLst>
            </p:cNvPr>
            <p:cNvSpPr/>
            <p:nvPr/>
          </p:nvSpPr>
          <p:spPr>
            <a:xfrm>
              <a:off x="528506" y="4832059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E480F4-2F28-47DB-B44F-C9C8AB472418}"/>
                </a:ext>
              </a:extLst>
            </p:cNvPr>
            <p:cNvSpPr/>
            <p:nvPr/>
          </p:nvSpPr>
          <p:spPr>
            <a:xfrm>
              <a:off x="1062105" y="4832059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83DFB7-8645-4DA1-BE51-08704E366085}"/>
                </a:ext>
              </a:extLst>
            </p:cNvPr>
            <p:cNvSpPr/>
            <p:nvPr/>
          </p:nvSpPr>
          <p:spPr>
            <a:xfrm>
              <a:off x="1602497" y="4832058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A29C5D-F748-4095-A4F9-CE4AC2EFC626}"/>
                </a:ext>
              </a:extLst>
            </p:cNvPr>
            <p:cNvSpPr/>
            <p:nvPr/>
          </p:nvSpPr>
          <p:spPr>
            <a:xfrm>
              <a:off x="2683280" y="4838115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B9D70C-88F7-459C-AE7E-6A87FE1684CE}"/>
                </a:ext>
              </a:extLst>
            </p:cNvPr>
            <p:cNvSpPr/>
            <p:nvPr/>
          </p:nvSpPr>
          <p:spPr>
            <a:xfrm rot="10800000">
              <a:off x="2142889" y="4832057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E1E470-243C-487C-9D99-8EE7BDE0DBDA}"/>
              </a:ext>
            </a:extLst>
          </p:cNvPr>
          <p:cNvSpPr/>
          <p:nvPr/>
        </p:nvSpPr>
        <p:spPr>
          <a:xfrm rot="5400000">
            <a:off x="467471" y="5094482"/>
            <a:ext cx="464955" cy="276502"/>
          </a:xfrm>
          <a:prstGeom prst="rightArrow">
            <a:avLst>
              <a:gd name="adj1" fmla="val 37884"/>
              <a:gd name="adj2" fmla="val 72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59FD70C-B413-4A15-8D80-1AC9D56D1390}"/>
              </a:ext>
            </a:extLst>
          </p:cNvPr>
          <p:cNvSpPr/>
          <p:nvPr/>
        </p:nvSpPr>
        <p:spPr>
          <a:xfrm rot="3205669">
            <a:off x="718331" y="5106447"/>
            <a:ext cx="626656" cy="276502"/>
          </a:xfrm>
          <a:prstGeom prst="rightArrow">
            <a:avLst>
              <a:gd name="adj1" fmla="val 37884"/>
              <a:gd name="adj2" fmla="val 72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5FBD017-A960-4541-A9C5-E86527759704}"/>
              </a:ext>
            </a:extLst>
          </p:cNvPr>
          <p:cNvSpPr/>
          <p:nvPr/>
        </p:nvSpPr>
        <p:spPr>
          <a:xfrm rot="2076671">
            <a:off x="1013353" y="5120974"/>
            <a:ext cx="839666" cy="276502"/>
          </a:xfrm>
          <a:prstGeom prst="rightArrow">
            <a:avLst>
              <a:gd name="adj1" fmla="val 37884"/>
              <a:gd name="adj2" fmla="val 72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Single Corner Rounded 32">
            <a:extLst>
              <a:ext uri="{FF2B5EF4-FFF2-40B4-BE49-F238E27FC236}">
                <a16:creationId xmlns:a16="http://schemas.microsoft.com/office/drawing/2014/main" id="{C79A752A-32BA-4B91-A165-F9F890EFB315}"/>
              </a:ext>
            </a:extLst>
          </p:cNvPr>
          <p:cNvSpPr/>
          <p:nvPr/>
        </p:nvSpPr>
        <p:spPr>
          <a:xfrm>
            <a:off x="3496584" y="4607081"/>
            <a:ext cx="1355403" cy="277253"/>
          </a:xfrm>
          <a:prstGeom prst="round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Detector 1</a:t>
            </a:r>
          </a:p>
        </p:txBody>
      </p:sp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2241AD62-4D9E-42A7-94AD-BA45C36E66B3}"/>
              </a:ext>
            </a:extLst>
          </p:cNvPr>
          <p:cNvSpPr/>
          <p:nvPr/>
        </p:nvSpPr>
        <p:spPr>
          <a:xfrm>
            <a:off x="3496584" y="5581125"/>
            <a:ext cx="1355403" cy="277253"/>
          </a:xfrm>
          <a:prstGeom prst="round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Detector 2</a:t>
            </a:r>
          </a:p>
        </p:txBody>
      </p:sp>
    </p:spTree>
    <p:extLst>
      <p:ext uri="{BB962C8B-B14F-4D97-AF65-F5344CB8AC3E}">
        <p14:creationId xmlns:p14="http://schemas.microsoft.com/office/powerpoint/2010/main" val="291957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4" grpId="1" animBg="1"/>
      <p:bldP spid="15" grpId="0" animBg="1"/>
      <p:bldP spid="23" grpId="0" animBg="1"/>
      <p:bldP spid="23" grpId="1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B203B0-0669-4B5D-9782-C84C8EDE80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Seeking Normalization of the counts to achieve g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B203B0-0669-4B5D-9782-C84C8EDE8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8CE0-5C34-4F16-97D5-4C6455E3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Ingredients 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8316-8EDB-482A-B3A4-8BDB4F38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8F77-D73F-4E50-AF22-4A71AEDA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5242-0E63-4124-8633-1D91BFA7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9762D-4751-446E-8F00-655137514B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Fitting the peaks in g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9762D-4751-446E-8F00-655137514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F544-378D-4B2F-8B40-01142223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11353" cy="5269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we need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D09A-20B7-4362-B549-0A58E399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AE7F-7A92-4CAC-A3F4-CE6DBDED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5E40-6AC0-47D0-9C78-49CD29B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C1822-2658-4C9C-9DD0-8D05C90DF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004" y="1286329"/>
            <a:ext cx="3339192" cy="2282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20C3CC-BB96-477F-A18C-F452E53A5172}"/>
              </a:ext>
            </a:extLst>
          </p:cNvPr>
          <p:cNvSpPr txBox="1"/>
          <p:nvPr/>
        </p:nvSpPr>
        <p:spPr>
          <a:xfrm>
            <a:off x="3785788" y="2277831"/>
            <a:ext cx="293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fit of every peak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4EB6CAD-0055-4129-A51B-3B9AAD10576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74413" y="2217647"/>
            <a:ext cx="811375" cy="24485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Single Corner Rounded 13">
                <a:extLst>
                  <a:ext uri="{FF2B5EF4-FFF2-40B4-BE49-F238E27FC236}">
                    <a16:creationId xmlns:a16="http://schemas.microsoft.com/office/drawing/2014/main" id="{ABC5CE55-C867-4104-920D-F87D20D65E72}"/>
                  </a:ext>
                </a:extLst>
              </p:cNvPr>
              <p:cNvSpPr/>
              <p:nvPr/>
            </p:nvSpPr>
            <p:spPr>
              <a:xfrm>
                <a:off x="838200" y="2825850"/>
                <a:ext cx="2041864" cy="603150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Periodic Behavior of g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Rectangle: Single Corner Rounded 13">
                <a:extLst>
                  <a:ext uri="{FF2B5EF4-FFF2-40B4-BE49-F238E27FC236}">
                    <a16:creationId xmlns:a16="http://schemas.microsoft.com/office/drawing/2014/main" id="{ABC5CE55-C867-4104-920D-F87D20D65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25850"/>
                <a:ext cx="2041864" cy="603150"/>
              </a:xfrm>
              <a:prstGeom prst="round1Rect">
                <a:avLst/>
              </a:prstGeom>
              <a:blipFill>
                <a:blip r:embed="rId5"/>
                <a:stretch>
                  <a:fillRect l="-595" t="-7921" b="-178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A2C2C68-B7F0-427F-9E65-CAFD05C55625}"/>
              </a:ext>
            </a:extLst>
          </p:cNvPr>
          <p:cNvSpPr txBox="1"/>
          <p:nvPr/>
        </p:nvSpPr>
        <p:spPr>
          <a:xfrm>
            <a:off x="3932808" y="3284738"/>
            <a:ext cx="23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Boundaries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FAF4958-947F-45E8-A495-36AB266D119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74412" y="3106140"/>
            <a:ext cx="958396" cy="363264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41595EF-F87A-435B-B808-DD1A00848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32" y="924173"/>
            <a:ext cx="8484102" cy="509046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DC8503A-A93C-470E-82CE-D71A5EBCDC44}"/>
              </a:ext>
            </a:extLst>
          </p:cNvPr>
          <p:cNvGrpSpPr/>
          <p:nvPr/>
        </p:nvGrpSpPr>
        <p:grpSpPr>
          <a:xfrm>
            <a:off x="6489577" y="4411956"/>
            <a:ext cx="3284737" cy="985666"/>
            <a:chOff x="6489577" y="4411956"/>
            <a:chExt cx="3284737" cy="985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Single Corner Rounded 19">
                  <a:extLst>
                    <a:ext uri="{FF2B5EF4-FFF2-40B4-BE49-F238E27FC236}">
                      <a16:creationId xmlns:a16="http://schemas.microsoft.com/office/drawing/2014/main" id="{344FA26C-6297-4288-915C-B25F98CF2CE1}"/>
                    </a:ext>
                  </a:extLst>
                </p:cNvPr>
                <p:cNvSpPr/>
                <p:nvPr/>
              </p:nvSpPr>
              <p:spPr>
                <a:xfrm>
                  <a:off x="7856738" y="4411956"/>
                  <a:ext cx="1917576" cy="985666"/>
                </a:xfrm>
                <a:prstGeom prst="round1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SUSPECT NO.1</a:t>
                  </a:r>
                </a:p>
              </p:txBody>
            </p:sp>
          </mc:Choice>
          <mc:Fallback xmlns="">
            <p:sp>
              <p:nvSpPr>
                <p:cNvPr id="20" name="Rectangle: Single Corner Rounded 19">
                  <a:extLst>
                    <a:ext uri="{FF2B5EF4-FFF2-40B4-BE49-F238E27FC236}">
                      <a16:creationId xmlns:a16="http://schemas.microsoft.com/office/drawing/2014/main" id="{344FA26C-6297-4288-915C-B25F98CF2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738" y="4411956"/>
                  <a:ext cx="1917576" cy="985666"/>
                </a:xfrm>
                <a:prstGeom prst="round1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AA5516-E031-4293-B983-500609B73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9577" y="4904789"/>
              <a:ext cx="1367161" cy="933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39772171-6C12-4E82-865C-B0194354574E}"/>
              </a:ext>
            </a:extLst>
          </p:cNvPr>
          <p:cNvSpPr/>
          <p:nvPr/>
        </p:nvSpPr>
        <p:spPr>
          <a:xfrm>
            <a:off x="671373" y="4998128"/>
            <a:ext cx="2375517" cy="603150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 Correction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64179C5-9D1C-4A0B-884B-F94FCE35EC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2136" y="3469404"/>
            <a:ext cx="3448531" cy="152872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524D5E5-FAFD-4455-826A-513BF74D787E}"/>
              </a:ext>
            </a:extLst>
          </p:cNvPr>
          <p:cNvGrpSpPr/>
          <p:nvPr/>
        </p:nvGrpSpPr>
        <p:grpSpPr>
          <a:xfrm>
            <a:off x="8009639" y="3072459"/>
            <a:ext cx="3668102" cy="1163221"/>
            <a:chOff x="8009639" y="3072459"/>
            <a:chExt cx="3668102" cy="1163221"/>
          </a:xfrm>
        </p:grpSpPr>
        <p:sp>
          <p:nvSpPr>
            <p:cNvPr id="28" name="Rectangle: Single Corner Rounded 27">
              <a:extLst>
                <a:ext uri="{FF2B5EF4-FFF2-40B4-BE49-F238E27FC236}">
                  <a16:creationId xmlns:a16="http://schemas.microsoft.com/office/drawing/2014/main" id="{6A8C3277-3C3F-4929-AA87-038865C8CDDC}"/>
                </a:ext>
              </a:extLst>
            </p:cNvPr>
            <p:cNvSpPr/>
            <p:nvPr/>
          </p:nvSpPr>
          <p:spPr>
            <a:xfrm>
              <a:off x="9458323" y="3072459"/>
              <a:ext cx="2219418" cy="1163221"/>
            </a:xfrm>
            <a:prstGeom prst="round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Saving </a:t>
              </a:r>
              <a:r>
                <a:rPr lang="en-US" dirty="0" err="1"/>
                <a:t>Dataframes</a:t>
              </a:r>
              <a:r>
                <a:rPr lang="en-US" dirty="0"/>
                <a:t> of every fit into .CSV files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B92AF11-DE9D-4F74-8542-70FA6D56EAA3}"/>
                </a:ext>
              </a:extLst>
            </p:cNvPr>
            <p:cNvSpPr/>
            <p:nvPr/>
          </p:nvSpPr>
          <p:spPr>
            <a:xfrm>
              <a:off x="8009639" y="3411753"/>
              <a:ext cx="978408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0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8" grpId="0"/>
      <p:bldP spid="8" grpId="1"/>
      <p:bldP spid="14" grpId="0" animBg="1"/>
      <p:bldP spid="14" grpId="1" animBg="1"/>
      <p:bldP spid="15" grpId="0"/>
      <p:bldP spid="15" grpId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ckwell Condensed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793</Words>
  <Application>Microsoft Macintosh PowerPoint</Application>
  <PresentationFormat>Widescreen</PresentationFormat>
  <Paragraphs>176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Rockwell</vt:lpstr>
      <vt:lpstr>Rockwell Condensed</vt:lpstr>
      <vt:lpstr>Wingdings</vt:lpstr>
      <vt:lpstr>Office Theme</vt:lpstr>
      <vt:lpstr>The effect of temporal jitter on single photon indistinguishability</vt:lpstr>
      <vt:lpstr>PowerPoint Presentation</vt:lpstr>
      <vt:lpstr>What is the main goal of my project ?</vt:lpstr>
      <vt:lpstr>What is the Jitter of a Signal ?</vt:lpstr>
      <vt:lpstr>Implementing the Study in Our Setup</vt:lpstr>
      <vt:lpstr>Current Focus – Part I: Hanbury Brown–Twiss on Excitation Pulses</vt:lpstr>
      <vt:lpstr>From Timestamps to Coincidences Histograms</vt:lpstr>
      <vt:lpstr>Seeking Normalization of the counts to achieve g2(τ)</vt:lpstr>
      <vt:lpstr>Fitting the peaks in g2(τ)</vt:lpstr>
      <vt:lpstr>How the pulse length affects the FWHM of the peaks of the g2(τ)?</vt:lpstr>
      <vt:lpstr>Can We Detect Broadening in g2(τ) Peaks via FWHM Variations?</vt:lpstr>
      <vt:lpstr>Verifying the stability of the FPGA clock</vt:lpstr>
      <vt:lpstr>What’s next ?</vt:lpstr>
      <vt:lpstr>PowerPoint Presentation</vt:lpstr>
      <vt:lpstr>How is carried out the Error Propagation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Maccarinelli, A.</dc:creator>
  <cp:lastModifiedBy>Löffler, W. (Wolfgang)</cp:lastModifiedBy>
  <cp:revision>52</cp:revision>
  <dcterms:created xsi:type="dcterms:W3CDTF">2025-05-13T12:11:35Z</dcterms:created>
  <dcterms:modified xsi:type="dcterms:W3CDTF">2025-05-15T16:55:55Z</dcterms:modified>
</cp:coreProperties>
</file>