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carinelli, A." initials="MA" lastIdx="1" clrIdx="0">
    <p:extLst>
      <p:ext uri="{19B8F6BF-5375-455C-9EA6-DF929625EA0E}">
        <p15:presenceInfo xmlns:p15="http://schemas.microsoft.com/office/powerpoint/2012/main" userId="S-1-5-21-1818682373-3371831198-3922779086-24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0777-90E9-40F9-B66A-F6A4FAEF301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D08E-705C-4FCA-90D6-134AD16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73FF-1C41-43BB-BF27-D1CEFEC0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A193-4E9B-4AC7-A3D0-C40A4511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05D-620B-4807-ABEE-648CD6C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0C9C-FCB1-4BC1-9B8E-E8D5B3D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18D6-C5A3-48E5-A7BA-788C37C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96C-A915-4FEE-85E4-3FF9E4CA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3A72-1A99-4A06-B633-9ACA6563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FC62-A6F1-4760-BF1F-0DB1008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A362-7D44-4E35-A09D-DF7AC4E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4883-26EE-4889-8EF2-7B21DAF4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3A08-3CD4-4876-B5C9-07E45953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F761-94A2-4D29-BC5B-CB31371D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2D4E-4DC8-458D-A2A6-72391D0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5DEF-B59A-4F26-A517-5562BC1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FFAC-C831-4B4F-B52E-190A40C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C5A-B495-4C06-812E-CF8F842D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DFEB-6DE5-4D89-B242-48639762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C1CA-CD2F-4504-9108-40DA9333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8BE-B4D5-4956-B4D8-BC8180B1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C831-5CE1-4F54-9515-082AC43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970-D45A-46E3-AC02-DA852BC5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90EE-A888-4D46-B964-5DD7EB37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B0CD-6E7D-41DB-BA72-62DACB8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3662-6EF5-41B7-97FA-C489115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D22-9BBC-4194-B046-E214423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F48-01FD-4760-ADE7-DBB9420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1231-3853-4218-A88F-1CC3EF3D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6FF9-97E7-44CB-B7EC-AD30751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84BA-38E5-4530-AC1E-481CB8A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2FB2-EA6F-4DDA-8C02-A5FE0BE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1D08-4960-4320-AD4D-250B415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E3D-9141-49EB-A3CE-6805C71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8D60-4D90-4748-BC61-EB049129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C72-0FF6-4650-BEED-45D5A8E5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C580-4417-48BE-BFB1-539406A2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FD69-2AD4-422E-A4EF-E517BCC5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737B-AC0A-4028-97A1-7A5F81C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EBE8-F770-401A-96E6-0C18933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061F-58FB-465F-981C-291C835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BA46-4FBF-4788-AEB6-2586084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7E469-33A5-4544-B9D4-03A05CE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F516-2065-43CC-8383-DC5F5A7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4105-305B-4E7F-BD84-3895126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32A9-F61F-4C8F-BDD7-FB5B7EB7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63FC-B583-44A4-9AC3-2D28D4E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C13D-1ECB-4D48-856A-4052917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7D-BAF1-4B9D-A117-EAC8633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51AD-7F03-4AE4-9593-995E3AFD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6465-F457-43A1-9943-BB9251A9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471C-1538-4454-8F94-F586B68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17BF-8DFF-4ECA-BC8C-0D9F1E48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4B29-9450-42B8-B41D-AC1C39EC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4740-8071-4112-AC83-D0D1C970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CE95-CE0F-42DA-BBB8-D733AB34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484-491F-4E73-B7F7-67E3293A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62ADB-D295-4081-AC4A-52AF0598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7F62-47F3-47A0-A7A1-F57E8DD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73F5-51D1-4FC6-91E0-56CDF89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E235B-DCE5-4A23-924A-DB850218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C288-1CDE-428D-BF76-C3862ABB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8E0C-15E6-4929-8F01-F37710DB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955-10C0-4185-9F23-00597FA6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E378-6951-497E-84F9-361E59AB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5B-7238-47BD-8B50-5D704CB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3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The effect of temporal jitter on single photon indistinguishability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248FD-C961-4849-88D4-438B8E81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048365"/>
            <a:ext cx="9144000" cy="461963"/>
          </a:xfrm>
        </p:spPr>
        <p:txBody>
          <a:bodyPr/>
          <a:lstStyle/>
          <a:p>
            <a:r>
              <a:rPr lang="en-US" dirty="0"/>
              <a:t>Andrea Maccarinelli 5/16/2025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311EB-2F5D-46A8-A178-44E4A31B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/>
          <a:stretch/>
        </p:blipFill>
        <p:spPr>
          <a:xfrm>
            <a:off x="2438390" y="3048365"/>
            <a:ext cx="7315215" cy="35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0FA15-EC6F-4DD0-B15F-0AA49AC2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9" b="5417"/>
          <a:stretch/>
        </p:blipFill>
        <p:spPr>
          <a:xfrm>
            <a:off x="5174865" y="1690029"/>
            <a:ext cx="1842267" cy="22650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33C-513A-46C8-B54D-8301864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DB6-6641-4122-A636-B2EAA06C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11B-E41D-4552-9157-F0ED03E2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73468-A0E1-41FA-AAF0-2D61BEE96829}"/>
              </a:ext>
            </a:extLst>
          </p:cNvPr>
          <p:cNvGrpSpPr/>
          <p:nvPr/>
        </p:nvGrpSpPr>
        <p:grpSpPr>
          <a:xfrm>
            <a:off x="1739136" y="1696322"/>
            <a:ext cx="1842267" cy="3465356"/>
            <a:chOff x="5174866" y="2296485"/>
            <a:chExt cx="1842267" cy="34653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418C5-5719-44DC-98DB-A7E4A3353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94"/>
            <a:stretch/>
          </p:blipFill>
          <p:spPr>
            <a:xfrm>
              <a:off x="5174866" y="2296485"/>
              <a:ext cx="1842267" cy="22650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5B58FA-07A1-401A-988F-D43178D9B6C6}"/>
                </a:ext>
              </a:extLst>
            </p:cNvPr>
            <p:cNvSpPr txBox="1"/>
            <p:nvPr/>
          </p:nvSpPr>
          <p:spPr>
            <a:xfrm>
              <a:off x="5174866" y="4561512"/>
              <a:ext cx="1842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Daily </a:t>
              </a:r>
              <a:br>
                <a:rPr lang="en-US" dirty="0"/>
              </a:br>
              <a:r>
                <a:rPr lang="en-US" dirty="0"/>
                <a:t>Supervisor:</a:t>
              </a:r>
            </a:p>
            <a:p>
              <a:r>
                <a:rPr lang="en-US" dirty="0"/>
                <a:t>Mio </a:t>
              </a:r>
              <a:r>
                <a:rPr lang="en-US" dirty="0" err="1"/>
                <a:t>Poortvliet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0DB178-4F29-43F0-9619-2DB3E6635144}"/>
              </a:ext>
            </a:extLst>
          </p:cNvPr>
          <p:cNvSpPr txBox="1"/>
          <p:nvPr/>
        </p:nvSpPr>
        <p:spPr>
          <a:xfrm>
            <a:off x="5174866" y="3955057"/>
            <a:ext cx="184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Supervisor:</a:t>
            </a:r>
            <a:br>
              <a:rPr lang="en-US" dirty="0"/>
            </a:br>
            <a:r>
              <a:rPr lang="en-US" dirty="0"/>
              <a:t>Dr. Wolfgang </a:t>
            </a:r>
            <a:r>
              <a:rPr lang="en-US" dirty="0" err="1"/>
              <a:t>Löffler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F6A817-76DB-422B-BCF7-F576607CD764}"/>
              </a:ext>
            </a:extLst>
          </p:cNvPr>
          <p:cNvGrpSpPr/>
          <p:nvPr/>
        </p:nvGrpSpPr>
        <p:grpSpPr>
          <a:xfrm>
            <a:off x="8610597" y="1690029"/>
            <a:ext cx="1842267" cy="3742355"/>
            <a:chOff x="8610597" y="1690029"/>
            <a:chExt cx="1842267" cy="37423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81BA-6D39-4A83-B290-DD9A7A3E0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87" b="4127"/>
            <a:stretch/>
          </p:blipFill>
          <p:spPr>
            <a:xfrm>
              <a:off x="8610597" y="1690029"/>
              <a:ext cx="1842267" cy="22650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2F953B-133B-42CC-8261-D8AFF64E971B}"/>
                </a:ext>
              </a:extLst>
            </p:cNvPr>
            <p:cNvSpPr txBox="1"/>
            <p:nvPr/>
          </p:nvSpPr>
          <p:spPr>
            <a:xfrm>
              <a:off x="8610597" y="3955056"/>
              <a:ext cx="18422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Second Supervisor:</a:t>
              </a:r>
              <a:br>
                <a:rPr lang="en-US" dirty="0"/>
              </a:br>
              <a:r>
                <a:rPr lang="en-US" dirty="0"/>
                <a:t>Evert</a:t>
              </a:r>
              <a:r>
                <a:rPr lang="en-US" b="1" dirty="0"/>
                <a:t> </a:t>
              </a:r>
              <a:r>
                <a:rPr lang="en-US" dirty="0"/>
                <a:t>van </a:t>
              </a:r>
              <a:r>
                <a:rPr lang="en-US" dirty="0" err="1"/>
                <a:t>Nieuwenburg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A01-34F3-4802-90B0-C9D0EA9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main goal of my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E470-C971-4B76-A637-5E73A786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515"/>
            <a:ext cx="10515600" cy="17512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Boost Single photon indistinguishability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E1F3-7792-4335-893C-3207FD40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9101-1086-4F35-999C-94C8031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05B-BCFE-4353-93D2-C8D2E2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3</a:t>
            </a:fld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D9D569-7DD1-419C-97A5-7A4786DD1212}"/>
              </a:ext>
            </a:extLst>
          </p:cNvPr>
          <p:cNvSpPr/>
          <p:nvPr/>
        </p:nvSpPr>
        <p:spPr>
          <a:xfrm rot="2407236">
            <a:off x="3644075" y="3407568"/>
            <a:ext cx="1535257" cy="755142"/>
          </a:xfrm>
          <a:prstGeom prst="rightArrow">
            <a:avLst>
              <a:gd name="adj1" fmla="val 41660"/>
              <a:gd name="adj2" fmla="val 51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9BFB8-140A-415E-9876-D7EB19BCA87B}"/>
              </a:ext>
            </a:extLst>
          </p:cNvPr>
          <p:cNvSpPr txBox="1"/>
          <p:nvPr/>
        </p:nvSpPr>
        <p:spPr>
          <a:xfrm>
            <a:off x="4988859" y="4564176"/>
            <a:ext cx="6329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Study the features of the excitation pulses</a:t>
            </a:r>
          </a:p>
        </p:txBody>
      </p:sp>
    </p:spTree>
    <p:extLst>
      <p:ext uri="{BB962C8B-B14F-4D97-AF65-F5344CB8AC3E}">
        <p14:creationId xmlns:p14="http://schemas.microsoft.com/office/powerpoint/2010/main" val="355694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16E-CB96-4D05-A0E2-979378C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Jitter of a Signal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B6D0-17CE-4C77-8091-98C97D5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B5A6-FC36-4FF5-8518-9BFF9A6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7221-B329-4773-A459-1946622D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A652D2-8A4A-4C18-B5C0-0BB15C473B80}"/>
              </a:ext>
            </a:extLst>
          </p:cNvPr>
          <p:cNvGrpSpPr/>
          <p:nvPr/>
        </p:nvGrpSpPr>
        <p:grpSpPr>
          <a:xfrm>
            <a:off x="7082118" y="1684408"/>
            <a:ext cx="4271682" cy="4324546"/>
            <a:chOff x="6844376" y="1696211"/>
            <a:chExt cx="4271682" cy="43245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C60F7-1140-43D9-B18F-2C82A0D6CECB}"/>
                </a:ext>
              </a:extLst>
            </p:cNvPr>
            <p:cNvSpPr txBox="1"/>
            <p:nvPr/>
          </p:nvSpPr>
          <p:spPr>
            <a:xfrm>
              <a:off x="7994018" y="1696211"/>
              <a:ext cx="1972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Systemic Source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28B3E7-CAF7-4CA3-81B8-14E9253F0551}"/>
                </a:ext>
              </a:extLst>
            </p:cNvPr>
            <p:cNvGrpSpPr/>
            <p:nvPr/>
          </p:nvGrpSpPr>
          <p:grpSpPr>
            <a:xfrm>
              <a:off x="6844376" y="2065543"/>
              <a:ext cx="4271682" cy="3955214"/>
              <a:chOff x="6844376" y="2065543"/>
              <a:chExt cx="4271682" cy="395521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2A4EF8E-CC0E-4C26-90F3-B76DD49E2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44376" y="2065543"/>
                <a:ext cx="4271682" cy="358588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E5143F-CDD4-4D35-8030-67477A069A82}"/>
                  </a:ext>
                </a:extLst>
              </p:cNvPr>
              <p:cNvSpPr txBox="1"/>
              <p:nvPr/>
            </p:nvSpPr>
            <p:spPr>
              <a:xfrm>
                <a:off x="7148802" y="5774536"/>
                <a:ext cx="36628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Rev. Sci. </a:t>
                </a:r>
                <a:r>
                  <a:rPr lang="en-US" sz="1000" dirty="0" err="1"/>
                  <a:t>Instrum</a:t>
                </a:r>
                <a:r>
                  <a:rPr lang="en-US" sz="1000" dirty="0"/>
                  <a:t>. </a:t>
                </a:r>
                <a:r>
                  <a:rPr lang="en-US" sz="1000" b="1" dirty="0"/>
                  <a:t>95</a:t>
                </a:r>
                <a:r>
                  <a:rPr lang="en-US" sz="1000" dirty="0"/>
                  <a:t>, 054703 (2024); </a:t>
                </a:r>
                <a:r>
                  <a:rPr lang="en-US" sz="1000" dirty="0" err="1"/>
                  <a:t>doi</a:t>
                </a:r>
                <a:r>
                  <a:rPr lang="en-US" sz="1000" dirty="0"/>
                  <a:t>: 10.1063/5.0191289 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49FF73-4C19-4A1A-89C5-552000EE2952}"/>
              </a:ext>
            </a:extLst>
          </p:cNvPr>
          <p:cNvGrpSpPr/>
          <p:nvPr/>
        </p:nvGrpSpPr>
        <p:grpSpPr>
          <a:xfrm>
            <a:off x="763554" y="1684408"/>
            <a:ext cx="5635691" cy="4324546"/>
            <a:chOff x="763554" y="1684408"/>
            <a:chExt cx="5635691" cy="43245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A9EFE4-38CD-4BBB-A44B-728E116FF988}"/>
                </a:ext>
              </a:extLst>
            </p:cNvPr>
            <p:cNvSpPr txBox="1"/>
            <p:nvPr/>
          </p:nvSpPr>
          <p:spPr>
            <a:xfrm>
              <a:off x="2656517" y="1684408"/>
              <a:ext cx="1897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 Source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93C95B-BD41-4A92-B34C-2413B2992526}"/>
                </a:ext>
              </a:extLst>
            </p:cNvPr>
            <p:cNvGrpSpPr/>
            <p:nvPr/>
          </p:nvGrpSpPr>
          <p:grpSpPr>
            <a:xfrm>
              <a:off x="975779" y="2392044"/>
              <a:ext cx="5258534" cy="2909273"/>
              <a:chOff x="975779" y="2392044"/>
              <a:chExt cx="5258534" cy="290927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C0E786F-3BFA-40D8-BA5E-63B270FBA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868"/>
              <a:stretch/>
            </p:blipFill>
            <p:spPr>
              <a:xfrm>
                <a:off x="975779" y="2392044"/>
                <a:ext cx="5258534" cy="29092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DDD81B-3D2C-4DA4-BE1F-70D43D51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5000"/>
                        </a14:imgEffect>
                        <a14:imgEffect>
                          <a14:brightnessContrast bright="5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25664" y="2512029"/>
                <a:ext cx="1260844" cy="995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glow>
                  <a:schemeClr val="accent1"/>
                </a:glow>
                <a:outerShdw blurRad="50800" dist="50800" dir="5400000" sx="91000" sy="91000" algn="ctr" rotWithShape="0">
                  <a:srgbClr val="000000"/>
                </a:outerShdw>
                <a:reflection endPos="0" dist="50800" dir="5400000" sy="-100000" algn="bl" rotWithShape="0"/>
              </a:effectLst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2E9B7-A2BF-4147-9FC1-C6475C8D6DC7}"/>
                </a:ext>
              </a:extLst>
            </p:cNvPr>
            <p:cNvSpPr txBox="1"/>
            <p:nvPr/>
          </p:nvSpPr>
          <p:spPr>
            <a:xfrm>
              <a:off x="763554" y="5762733"/>
              <a:ext cx="5635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https://www.testandmeasurementtips.com/wp-content/uploads/2017/08/jitter-waveform.jpg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6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3EF-B8CC-46D0-B424-3E7F1DDC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Study in Our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E06B-40AD-40B6-B76E-77A954C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8C6C-FB6F-453C-B4DA-5F81EE5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B15E-0A0B-4629-B465-8D398706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02C15D-5CD0-48DD-983B-21A8B8E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 b="13465"/>
          <a:stretch/>
        </p:blipFill>
        <p:spPr>
          <a:xfrm rot="1249250">
            <a:off x="8122063" y="1660198"/>
            <a:ext cx="3450786" cy="128893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E48987A-A7CF-432E-80C0-3E34BC6E7C80}"/>
              </a:ext>
            </a:extLst>
          </p:cNvPr>
          <p:cNvGrpSpPr/>
          <p:nvPr/>
        </p:nvGrpSpPr>
        <p:grpSpPr>
          <a:xfrm>
            <a:off x="563724" y="1847464"/>
            <a:ext cx="7441941" cy="2495936"/>
            <a:chOff x="563724" y="1847464"/>
            <a:chExt cx="7441941" cy="2495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7186FD-9DA7-4CB9-A7BB-3CFC668BA92F}"/>
                </a:ext>
              </a:extLst>
            </p:cNvPr>
            <p:cNvSpPr/>
            <p:nvPr/>
          </p:nvSpPr>
          <p:spPr>
            <a:xfrm>
              <a:off x="563724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CW Laser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0DE0FD-B8CE-4CB7-8233-9CC538DEECA1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1478124" y="2304664"/>
              <a:ext cx="673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85DCDD-D8CD-4675-9731-2B3951BE6467}"/>
                </a:ext>
              </a:extLst>
            </p:cNvPr>
            <p:cNvSpPr/>
            <p:nvPr/>
          </p:nvSpPr>
          <p:spPr>
            <a:xfrm>
              <a:off x="2152067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EOM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1430AF-855E-4EB8-AB78-5595B0851E96}"/>
                </a:ext>
              </a:extLst>
            </p:cNvPr>
            <p:cNvSpPr/>
            <p:nvPr/>
          </p:nvSpPr>
          <p:spPr>
            <a:xfrm>
              <a:off x="3877649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17A6B9-6AF2-4B9D-B978-63D0B47618DE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3066467" y="2304664"/>
              <a:ext cx="81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8109A-96CC-43C1-AF81-E5B32E7AB83A}"/>
                </a:ext>
              </a:extLst>
            </p:cNvPr>
            <p:cNvSpPr/>
            <p:nvPr/>
          </p:nvSpPr>
          <p:spPr>
            <a:xfrm>
              <a:off x="3877649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FPGA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A8037C-5539-4FE4-860A-11027C1F72D0}"/>
                </a:ext>
              </a:extLst>
            </p:cNvPr>
            <p:cNvCxnSpPr>
              <a:stCxn id="28" idx="0"/>
              <a:endCxn id="15" idx="2"/>
            </p:cNvCxnSpPr>
            <p:nvPr/>
          </p:nvCxnSpPr>
          <p:spPr>
            <a:xfrm flipV="1">
              <a:off x="4334849" y="2761864"/>
              <a:ext cx="0" cy="667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D3E8EF-C8B3-45DF-869B-9433D6D1305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792049" y="2304664"/>
              <a:ext cx="32136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68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E4-D390-4947-8D32-09822944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Current Focus – Part I: Hanbury Brown–Twiss on Excitation Pulses</a:t>
            </a:r>
            <a:endParaRPr lang="en-US" sz="343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59E4-C622-444E-8F92-7118AD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8710-5EED-47C9-A34D-AD1776A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AF74-0F8A-4EBB-80BD-EE0D87C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D78FBE-C88B-4EEB-B19A-2848FCBF9A20}"/>
              </a:ext>
            </a:extLst>
          </p:cNvPr>
          <p:cNvGrpSpPr/>
          <p:nvPr/>
        </p:nvGrpSpPr>
        <p:grpSpPr>
          <a:xfrm>
            <a:off x="545062" y="2181032"/>
            <a:ext cx="6387583" cy="2495936"/>
            <a:chOff x="563724" y="1847464"/>
            <a:chExt cx="7441941" cy="24959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CBE035-BCD8-435C-AC05-167E49E5F110}"/>
                </a:ext>
              </a:extLst>
            </p:cNvPr>
            <p:cNvSpPr/>
            <p:nvPr/>
          </p:nvSpPr>
          <p:spPr>
            <a:xfrm>
              <a:off x="563724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CW Laser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91EC7B-F371-43D5-9EC1-306BDBE798C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1478124" y="2304664"/>
              <a:ext cx="6739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C64515-19EB-4B8E-AB98-0A9E370F6A26}"/>
                </a:ext>
              </a:extLst>
            </p:cNvPr>
            <p:cNvSpPr/>
            <p:nvPr/>
          </p:nvSpPr>
          <p:spPr>
            <a:xfrm>
              <a:off x="2152067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EOM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B0CB89-563C-4179-A910-9144F57AE7C9}"/>
                </a:ext>
              </a:extLst>
            </p:cNvPr>
            <p:cNvSpPr/>
            <p:nvPr/>
          </p:nvSpPr>
          <p:spPr>
            <a:xfrm>
              <a:off x="3877649" y="184746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EOM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8596A-C4B2-4937-9692-EE3053D9661C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066467" y="2304664"/>
              <a:ext cx="8111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F0E41F-7935-4FEA-A7A7-74746F9EBEEF}"/>
                </a:ext>
              </a:extLst>
            </p:cNvPr>
            <p:cNvSpPr/>
            <p:nvPr/>
          </p:nvSpPr>
          <p:spPr>
            <a:xfrm>
              <a:off x="3877649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FPGA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E7C4AE-AF6B-49D7-9FF1-239DEB45879E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V="1">
              <a:off x="4334849" y="2761864"/>
              <a:ext cx="0" cy="667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BA4E6F-39EB-4E78-B93A-C0B32307DA49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792049" y="2304664"/>
              <a:ext cx="32136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BA0E70A-CC40-48DA-837C-56B30EAC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26317" y="2064332"/>
            <a:ext cx="2505425" cy="24329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4F9262-39EB-4683-8E3F-C97888C54B42}"/>
              </a:ext>
            </a:extLst>
          </p:cNvPr>
          <p:cNvSpPr txBox="1"/>
          <p:nvPr/>
        </p:nvSpPr>
        <p:spPr>
          <a:xfrm>
            <a:off x="6932645" y="175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BBFB562-4636-4D7A-91F8-6A4994E3772E}"/>
              </a:ext>
            </a:extLst>
          </p:cNvPr>
          <p:cNvCxnSpPr>
            <a:cxnSpLocks/>
            <a:stCxn id="13" idx="2"/>
            <a:endCxn id="35" idx="1"/>
          </p:cNvCxnSpPr>
          <p:nvPr/>
        </p:nvCxnSpPr>
        <p:spPr>
          <a:xfrm rot="16200000" flipH="1">
            <a:off x="6376201" y="2082669"/>
            <a:ext cx="565009" cy="57536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3418A9E-C4F6-4845-A05A-2BF9A8DBADE2}"/>
              </a:ext>
            </a:extLst>
          </p:cNvPr>
          <p:cNvSpPr/>
          <p:nvPr/>
        </p:nvSpPr>
        <p:spPr>
          <a:xfrm>
            <a:off x="9535508" y="2996011"/>
            <a:ext cx="181829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SNSPD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EF04B9A-3E6A-495A-B830-60BD67EA59E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876426" y="2385144"/>
            <a:ext cx="1568228" cy="610867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F0E3C38-CDBD-4BCE-ABC8-B52FC8D892F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4998" y="3453211"/>
            <a:ext cx="1820510" cy="830844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4CF73-EF3D-4494-97D0-170C6E6DD10A}"/>
              </a:ext>
            </a:extLst>
          </p:cNvPr>
          <p:cNvSpPr/>
          <p:nvPr/>
        </p:nvSpPr>
        <p:spPr>
          <a:xfrm>
            <a:off x="9535508" y="4784777"/>
            <a:ext cx="183240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Controller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91390F-7C21-47B4-836B-BA14C0F5D67C}"/>
              </a:ext>
            </a:extLst>
          </p:cNvPr>
          <p:cNvCxnSpPr/>
          <p:nvPr/>
        </p:nvCxnSpPr>
        <p:spPr>
          <a:xfrm>
            <a:off x="9982200" y="3891181"/>
            <a:ext cx="0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1F81E3-39DE-42A1-B674-32D2F3356EF7}"/>
              </a:ext>
            </a:extLst>
          </p:cNvPr>
          <p:cNvCxnSpPr/>
          <p:nvPr/>
        </p:nvCxnSpPr>
        <p:spPr>
          <a:xfrm>
            <a:off x="10882489" y="3891181"/>
            <a:ext cx="0" cy="89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EF83-C0EA-42BA-BDAA-73E6369D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Why Timing Matters: Understanding Temporal Jitter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CE30-17F5-4824-B38D-8563909F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jitter is the deviation in a signal’s timing relative to a reference point, measured at its nominal switching threshold</a:t>
            </a:r>
          </a:p>
          <a:p>
            <a:endParaRPr lang="en-US" dirty="0"/>
          </a:p>
          <a:p>
            <a:r>
              <a:rPr lang="en-US" dirty="0"/>
              <a:t>Two main Categories : Random Jitter &amp; Deterministic Jitter</a:t>
            </a:r>
          </a:p>
          <a:p>
            <a:endParaRPr lang="en-US" dirty="0"/>
          </a:p>
          <a:p>
            <a:r>
              <a:rPr lang="en-US" dirty="0" err="1"/>
              <a:t>Randomic</a:t>
            </a:r>
            <a:r>
              <a:rPr lang="en-US" dirty="0"/>
              <a:t> Jitter sources linked to a Gaussian pdf</a:t>
            </a:r>
          </a:p>
          <a:p>
            <a:endParaRPr lang="en-US" dirty="0"/>
          </a:p>
          <a:p>
            <a:r>
              <a:rPr lang="en-US" dirty="0"/>
              <a:t>Deterministic Sources are somewhat more similar to systematic errors (e.g. Crosstalk)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7371-95C8-4036-93D2-AE0D997F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0943-0033-4BB5-A0E3-93F2DEB7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185C-01C3-48F2-A9B2-7AE86244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 Condense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216</Words>
  <Application>Microsoft Office PowerPoint</Application>
  <PresentationFormat>Widescreen</PresentationFormat>
  <Paragraphs>56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Office Theme</vt:lpstr>
      <vt:lpstr>The effect of temporal jitter on single photon indistinguishability</vt:lpstr>
      <vt:lpstr>PowerPoint Presentation</vt:lpstr>
      <vt:lpstr>What is the main goal of my project ?</vt:lpstr>
      <vt:lpstr>What is the Jitter of a Signal ?</vt:lpstr>
      <vt:lpstr>Implementing the Study in Our Setup</vt:lpstr>
      <vt:lpstr>Current Focus – Part I: Hanbury Brown–Twiss on Excitation Pulses</vt:lpstr>
      <vt:lpstr>Why Timing Matters: Understanding Temporal Jitter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Maccarinelli, A.</dc:creator>
  <cp:lastModifiedBy>Maccarinelli, A.</cp:lastModifiedBy>
  <cp:revision>20</cp:revision>
  <dcterms:created xsi:type="dcterms:W3CDTF">2025-05-13T12:11:35Z</dcterms:created>
  <dcterms:modified xsi:type="dcterms:W3CDTF">2025-05-13T18:10:28Z</dcterms:modified>
</cp:coreProperties>
</file>