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57" r:id="rId2"/>
    <p:sldId id="256" r:id="rId3"/>
    <p:sldId id="262" r:id="rId4"/>
    <p:sldId id="263" r:id="rId5"/>
    <p:sldId id="259" r:id="rId6"/>
    <p:sldId id="260" r:id="rId7"/>
    <p:sldId id="264" r:id="rId8"/>
    <p:sldId id="266" r:id="rId9"/>
    <p:sldId id="273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carinelli, A." initials="MA" lastIdx="1" clrIdx="0">
    <p:extLst>
      <p:ext uri="{19B8F6BF-5375-455C-9EA6-DF929625EA0E}">
        <p15:presenceInfo xmlns:p15="http://schemas.microsoft.com/office/powerpoint/2012/main" userId="S-1-5-21-1818682373-3371831198-3922779086-24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C00"/>
    <a:srgbClr val="008000"/>
    <a:srgbClr val="FC9901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2" autoAdjust="0"/>
    <p:restoredTop sz="81600"/>
  </p:normalViewPr>
  <p:slideViewPr>
    <p:cSldViewPr snapToGrid="0">
      <p:cViewPr varScale="1">
        <p:scale>
          <a:sx n="93" d="100"/>
          <a:sy n="93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0777-90E9-40F9-B66A-F6A4FAEF301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D08E-705C-4FCA-90D6-134AD16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6028/nist.ir.848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remove evert, and move as appear animation to title slide then you can remove this slide?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91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would make two slides, never remove stuff (and don’t cover important things – then you can also make a nice simple PDF!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3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don’t arbitrarily capitalize words…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Reemove</a:t>
            </a:r>
            <a:r>
              <a:rPr lang="en-US" dirty="0"/>
              <a:t> all ‘disappear’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64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bienfang2023 </a:t>
            </a:r>
            <a:r>
              <a:rPr lang="en-GB" dirty="0">
                <a:hlinkClick r:id="rId3"/>
              </a:rPr>
              <a:t>Single-photon sources and detectors dictionary</a:t>
            </a:r>
            <a:br>
              <a:rPr lang="en-GB" dirty="0"/>
            </a:br>
            <a:endParaRPr lang="en-GB" dirty="0"/>
          </a:p>
          <a:p>
            <a:r>
              <a:rPr lang="en-US" dirty="0"/>
              <a:t>usually the intended audience are your fellow students - if so you should briefly explain SPs or </a:t>
            </a:r>
            <a:r>
              <a:rPr lang="en-US" dirty="0" err="1"/>
              <a:t>SPsource</a:t>
            </a:r>
            <a:r>
              <a:rPr lang="en-US" dirty="0"/>
              <a:t>, 'SP indistinguishability', </a:t>
            </a:r>
            <a:r>
              <a:rPr lang="en-US" dirty="0" err="1"/>
              <a:t>excitatiuon</a:t>
            </a:r>
            <a:r>
              <a:rPr lang="en-US" dirty="0"/>
              <a:t> pulse! using pictures from our stuff.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</a:t>
            </a:r>
            <a:r>
              <a:rPr lang="en-US" dirty="0" err="1"/>
              <a:t>i</a:t>
            </a:r>
            <a:r>
              <a:rPr lang="en-US" dirty="0"/>
              <a:t> would compressor -&gt; generator , and write out abbreviations. advise: use more straight lines, and stick to cartesian coordinates (beamsplitter is at 45 deg). </a:t>
            </a:r>
          </a:p>
          <a:p>
            <a:r>
              <a:rPr lang="en-US" dirty="0"/>
              <a:t>To make more funny: add photo picture of single photon detectors?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put </a:t>
            </a:r>
            <a:r>
              <a:rPr lang="en-US" dirty="0" err="1"/>
              <a:t>ttags</a:t>
            </a:r>
            <a:r>
              <a:rPr lang="en-US" dirty="0"/>
              <a:t> “1.5ps” </a:t>
            </a:r>
            <a:r>
              <a:rPr lang="en-US" dirty="0" err="1"/>
              <a:t>etc</a:t>
            </a:r>
            <a:r>
              <a:rPr lang="en-US" dirty="0"/>
              <a:t> in bins?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never coverts anything in slides – it’s just hard work to make it nice!</a:t>
            </a:r>
          </a:p>
          <a:p>
            <a:r>
              <a:rPr lang="en-US" dirty="0"/>
              <a:t>Show single peak fit to show audience how good or bad a fit is?</a:t>
            </a:r>
          </a:p>
          <a:p>
            <a:endParaRPr lang="en-US" dirty="0"/>
          </a:p>
          <a:p>
            <a:r>
              <a:rPr lang="en-US" dirty="0"/>
              <a:t>G2 peaks plot: “suspect” very unclear – WL would ask a </a:t>
            </a:r>
            <a:r>
              <a:rPr lang="en-US" dirty="0" err="1"/>
              <a:t>question:“what</a:t>
            </a:r>
            <a:r>
              <a:rPr lang="en-US" dirty="0"/>
              <a:t> is this???” then wait , show picture with HBT setup – then this could be tau=0 peak! BUT then I would not have 0 on the x-axis.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label: optical pulse length (measured independently)</a:t>
            </a:r>
          </a:p>
          <a:p>
            <a:r>
              <a:rPr lang="en-US" dirty="0"/>
              <a:t>Either know the answer to the question if both numbers agree (left/right), or say I will do in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WL: add animations, appear</a:t>
            </a:r>
          </a:p>
          <a:p>
            <a:r>
              <a:rPr lang="en-US" dirty="0"/>
              <a:t>WL: future: add sketch that shows what </a:t>
            </a:r>
            <a:r>
              <a:rPr lang="en-US" dirty="0" err="1"/>
              <a:t>DeltaFWHM</a:t>
            </a:r>
            <a:r>
              <a:rPr lang="en-US" dirty="0"/>
              <a:t> is (nobody except Mio &amp; W knows)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AD08E-705C-4FCA-90D6-134AD16F4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73FF-1C41-43BB-BF27-D1CEFEC0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A193-4E9B-4AC7-A3D0-C40A4511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05D-620B-4807-ABEE-648CD6C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0C9C-FCB1-4BC1-9B8E-E8D5B3D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18D6-C5A3-48E5-A7BA-788C37C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96C-A915-4FEE-85E4-3FF9E4CA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3A72-1A99-4A06-B633-9ACA6563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FC62-A6F1-4760-BF1F-0DB1008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A362-7D44-4E35-A09D-DF7AC4E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4883-26EE-4889-8EF2-7B21DAF4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3A08-3CD4-4876-B5C9-07E45953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F761-94A2-4D29-BC5B-CB31371D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2D4E-4DC8-458D-A2A6-72391D0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5DEF-B59A-4F26-A517-5562BC1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FFAC-C831-4B4F-B52E-190A40C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C5A-B495-4C06-812E-CF8F842D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DFEB-6DE5-4D89-B242-48639762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C1CA-CD2F-4504-9108-40DA9333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8BE-B4D5-4956-B4D8-BC8180B1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C831-5CE1-4F54-9515-082AC43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970-D45A-46E3-AC02-DA852BC5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90EE-A888-4D46-B964-5DD7EB37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B0CD-6E7D-41DB-BA72-62DACB8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3662-6EF5-41B7-97FA-C489115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D22-9BBC-4194-B046-E214423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F48-01FD-4760-ADE7-DBB9420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1231-3853-4218-A88F-1CC3EF3D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6FF9-97E7-44CB-B7EC-AD30751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84BA-38E5-4530-AC1E-481CB8A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2FB2-EA6F-4DDA-8C02-A5FE0BE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1D08-4960-4320-AD4D-250B415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E3D-9141-49EB-A3CE-6805C71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8D60-4D90-4748-BC61-EB049129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C72-0FF6-4650-BEED-45D5A8E5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C580-4417-48BE-BFB1-539406A2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FD69-2AD4-422E-A4EF-E517BCC5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737B-AC0A-4028-97A1-7A5F81C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EBE8-F770-401A-96E6-0C18933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061F-58FB-465F-981C-291C835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BA46-4FBF-4788-AEB6-2586084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7E469-33A5-4544-B9D4-03A05CE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F516-2065-43CC-8383-DC5F5A7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4105-305B-4E7F-BD84-3895126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32A9-F61F-4C8F-BDD7-FB5B7EB7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63FC-B583-44A4-9AC3-2D28D4E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C13D-1ECB-4D48-856A-4052917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7D-BAF1-4B9D-A117-EAC8633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51AD-7F03-4AE4-9593-995E3AFD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6465-F457-43A1-9943-BB9251A9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471C-1538-4454-8F94-F586B68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17BF-8DFF-4ECA-BC8C-0D9F1E48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4B29-9450-42B8-B41D-AC1C39EC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4740-8071-4112-AC83-D0D1C970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CE95-CE0F-42DA-BBB8-D733AB34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484-491F-4E73-B7F7-67E3293A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62ADB-D295-4081-AC4A-52AF0598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7F62-47F3-47A0-A7A1-F57E8DD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73F5-51D1-4FC6-91E0-56CDF89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E235B-DCE5-4A23-924A-DB850218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C288-1CDE-428D-BF76-C3862ABB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8E0C-15E6-4929-8F01-F37710DB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955-10C0-4185-9F23-00597FA6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E378-6951-497E-84F9-361E59AB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0FA15-EC6F-4DD0-B15F-0AA49AC2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089" b="5417"/>
          <a:stretch/>
        </p:blipFill>
        <p:spPr>
          <a:xfrm>
            <a:off x="7959161" y="1693493"/>
            <a:ext cx="1842267" cy="22650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33C-513A-46C8-B54D-8301864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DB6-6641-4122-A636-B2EAA06C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11B-E41D-4552-9157-F0ED03E2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73468-A0E1-41FA-AAF0-2D61BEE96829}"/>
              </a:ext>
            </a:extLst>
          </p:cNvPr>
          <p:cNvGrpSpPr/>
          <p:nvPr/>
        </p:nvGrpSpPr>
        <p:grpSpPr>
          <a:xfrm>
            <a:off x="2390572" y="1693493"/>
            <a:ext cx="1842267" cy="3465356"/>
            <a:chOff x="5174866" y="2296485"/>
            <a:chExt cx="1842267" cy="34653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418C5-5719-44DC-98DB-A7E4A3353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294"/>
            <a:stretch/>
          </p:blipFill>
          <p:spPr>
            <a:xfrm>
              <a:off x="5174866" y="2296485"/>
              <a:ext cx="1842267" cy="22650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5B58FA-07A1-401A-988F-D43178D9B6C6}"/>
                </a:ext>
              </a:extLst>
            </p:cNvPr>
            <p:cNvSpPr txBox="1"/>
            <p:nvPr/>
          </p:nvSpPr>
          <p:spPr>
            <a:xfrm>
              <a:off x="5174866" y="4561512"/>
              <a:ext cx="1842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Daily </a:t>
              </a:r>
              <a:br>
                <a:rPr lang="en-US" dirty="0"/>
              </a:br>
              <a:r>
                <a:rPr lang="en-US" dirty="0"/>
                <a:t>Supervisor:</a:t>
              </a:r>
            </a:p>
            <a:p>
              <a:r>
                <a:rPr lang="en-US" dirty="0"/>
                <a:t>Mio </a:t>
              </a:r>
              <a:r>
                <a:rPr lang="en-US" dirty="0" err="1"/>
                <a:t>Poortvliet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0DB178-4F29-43F0-9619-2DB3E6635144}"/>
              </a:ext>
            </a:extLst>
          </p:cNvPr>
          <p:cNvSpPr txBox="1"/>
          <p:nvPr/>
        </p:nvSpPr>
        <p:spPr>
          <a:xfrm>
            <a:off x="7959161" y="3958520"/>
            <a:ext cx="184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Supervisor:</a:t>
            </a:r>
            <a:br>
              <a:rPr lang="en-US" dirty="0"/>
            </a:br>
            <a:r>
              <a:rPr lang="en-US" dirty="0"/>
              <a:t>Dr. Wolfgang </a:t>
            </a:r>
            <a:r>
              <a:rPr lang="en-US" dirty="0" err="1"/>
              <a:t>Löffler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1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700" dirty="0"/>
                  <a:t>How the pulse length affects the FWHM of the peaks of the g</a:t>
                </a:r>
                <a:r>
                  <a:rPr lang="en-US" sz="3700" baseline="-25000" dirty="0"/>
                  <a:t>2</a:t>
                </a:r>
                <a:r>
                  <a:rPr lang="en-US" sz="3700" dirty="0"/>
                  <a:t>(</a:t>
                </a:r>
                <a14:m>
                  <m:oMath xmlns:m="http://schemas.openxmlformats.org/officeDocument/2006/math">
                    <m:r>
                      <a:rPr lang="en-US" sz="3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700" dirty="0"/>
                  <a:t>)?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  <a:blipFill>
                <a:blip r:embed="rId3"/>
                <a:stretch>
                  <a:fillRect l="-185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D311-8431-47C5-B336-30DC5BD6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99B-BBF3-4BB2-BCD7-EDC6A0D9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ADDB-408B-436D-A45C-63379CD5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3CDD1-BEA6-4909-971A-C3D5C24D489E}"/>
              </a:ext>
            </a:extLst>
          </p:cNvPr>
          <p:cNvGrpSpPr/>
          <p:nvPr/>
        </p:nvGrpSpPr>
        <p:grpSpPr>
          <a:xfrm>
            <a:off x="277910" y="1610767"/>
            <a:ext cx="3351320" cy="3380047"/>
            <a:chOff x="230080" y="1565934"/>
            <a:chExt cx="3351320" cy="33800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622FCE-06A7-4357-9C6A-FEC73085453F}"/>
                </a:ext>
              </a:extLst>
            </p:cNvPr>
            <p:cNvGrpSpPr/>
            <p:nvPr/>
          </p:nvGrpSpPr>
          <p:grpSpPr>
            <a:xfrm>
              <a:off x="2300056" y="1565934"/>
              <a:ext cx="1281344" cy="3380047"/>
              <a:chOff x="3903215" y="1574812"/>
              <a:chExt cx="1281344" cy="33800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D72E6E-5C1E-4E33-9928-71987E1479F7}"/>
                  </a:ext>
                </a:extLst>
              </p:cNvPr>
              <p:cNvSpPr/>
              <p:nvPr/>
            </p:nvSpPr>
            <p:spPr>
              <a:xfrm>
                <a:off x="3903215" y="1574812"/>
                <a:ext cx="1281344" cy="3209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65.1ps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14BD6D-7E7F-4165-95CD-D5E0A33D2928}"/>
                  </a:ext>
                </a:extLst>
              </p:cNvPr>
              <p:cNvSpPr/>
              <p:nvPr/>
            </p:nvSpPr>
            <p:spPr>
              <a:xfrm>
                <a:off x="3903216" y="2727063"/>
                <a:ext cx="1281343" cy="32094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55.5ps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2E907E-24DF-4B49-83FC-E342DB86723B}"/>
                  </a:ext>
                </a:extLst>
              </p:cNvPr>
              <p:cNvSpPr/>
              <p:nvPr/>
            </p:nvSpPr>
            <p:spPr>
              <a:xfrm>
                <a:off x="3903216" y="3239230"/>
                <a:ext cx="1281343" cy="3209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181EA9-6E8D-498D-8F68-D5EDE3E1EAA3}"/>
                  </a:ext>
                </a:extLst>
              </p:cNvPr>
              <p:cNvSpPr/>
              <p:nvPr/>
            </p:nvSpPr>
            <p:spPr>
              <a:xfrm>
                <a:off x="3903216" y="4103094"/>
                <a:ext cx="1281343" cy="320940"/>
              </a:xfrm>
              <a:prstGeom prst="rect">
                <a:avLst/>
              </a:prstGeom>
              <a:solidFill>
                <a:srgbClr val="007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1B2CAC-F6CB-4358-8837-D3BE0E61AA62}"/>
                  </a:ext>
                </a:extLst>
              </p:cNvPr>
              <p:cNvSpPr/>
              <p:nvPr/>
            </p:nvSpPr>
            <p:spPr>
              <a:xfrm>
                <a:off x="3903216" y="4633919"/>
                <a:ext cx="1281343" cy="320940"/>
              </a:xfrm>
              <a:prstGeom prst="rect">
                <a:avLst/>
              </a:prstGeom>
              <a:solidFill>
                <a:srgbClr val="FC99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2AF5E-C93E-4179-964E-52CC32EF4C87}"/>
                </a:ext>
              </a:extLst>
            </p:cNvPr>
            <p:cNvSpPr/>
            <p:nvPr/>
          </p:nvSpPr>
          <p:spPr>
            <a:xfrm>
              <a:off x="230080" y="2434005"/>
              <a:ext cx="1464816" cy="1592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Optical Lengths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74270A-8E02-43B3-B0C8-6C0F15640743}"/>
                </a:ext>
              </a:extLst>
            </p:cNvPr>
            <p:cNvCxnSpPr>
              <a:cxnSpLocks/>
            </p:cNvCxnSpPr>
            <p:nvPr/>
          </p:nvCxnSpPr>
          <p:spPr>
            <a:xfrm>
              <a:off x="1997476" y="1565934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5EB71E-C4BD-46F4-B94A-99759B1DF8D8}"/>
              </a:ext>
            </a:extLst>
          </p:cNvPr>
          <p:cNvGrpSpPr/>
          <p:nvPr/>
        </p:nvGrpSpPr>
        <p:grpSpPr>
          <a:xfrm>
            <a:off x="5115017" y="1210274"/>
            <a:ext cx="7033447" cy="4603152"/>
            <a:chOff x="5115017" y="1210274"/>
            <a:chExt cx="7033447" cy="46031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BB19FA-0FA6-4D7B-9BA0-36EFDE53B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9" b="2323"/>
            <a:stretch/>
          </p:blipFill>
          <p:spPr>
            <a:xfrm>
              <a:off x="5184559" y="1210274"/>
              <a:ext cx="6963905" cy="4603152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A5A204-141F-4609-866B-9AFCA9F42EE7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17" y="1610768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6BC00143-6F07-44E6-8195-C07C700753DF}"/>
              </a:ext>
            </a:extLst>
          </p:cNvPr>
          <p:cNvSpPr/>
          <p:nvPr/>
        </p:nvSpPr>
        <p:spPr>
          <a:xfrm>
            <a:off x="278245" y="5377685"/>
            <a:ext cx="2928961" cy="888881"/>
          </a:xfrm>
          <a:prstGeom prst="cloudCallout">
            <a:avLst>
              <a:gd name="adj1" fmla="val -24577"/>
              <a:gd name="adj2" fmla="val -159448"/>
            </a:avLst>
          </a:prstGeom>
          <a:solidFill>
            <a:schemeClr val="accent4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Independently measured</a:t>
            </a:r>
          </a:p>
        </p:txBody>
      </p:sp>
    </p:spTree>
    <p:extLst>
      <p:ext uri="{BB962C8B-B14F-4D97-AF65-F5344CB8AC3E}">
        <p14:creationId xmlns:p14="http://schemas.microsoft.com/office/powerpoint/2010/main" val="20326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800" dirty="0"/>
                  <a:t>Can we detect broadening in g</a:t>
                </a:r>
                <a:r>
                  <a:rPr lang="en-US" sz="3800" baseline="-25000" dirty="0"/>
                  <a:t>2</a:t>
                </a:r>
                <a:r>
                  <a:rPr lang="en-US" sz="3800" dirty="0"/>
                  <a:t>(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800" dirty="0"/>
                  <a:t>) peaks via FWHM variations?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DBBA-01CA-44D0-AAEA-313CDE5D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21" y="1771435"/>
            <a:ext cx="2189087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What do I expect ?</a:t>
            </a:r>
          </a:p>
          <a:p>
            <a:pPr marL="0" indent="0">
              <a:buNone/>
            </a:pPr>
            <a:r>
              <a:rPr lang="en-US" sz="1800" dirty="0"/>
              <a:t>Broadening of the widths with the increase of the distance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do I get ?</a:t>
            </a:r>
          </a:p>
          <a:p>
            <a:pPr marL="0" indent="0">
              <a:buNone/>
            </a:pPr>
            <a:r>
              <a:rPr lang="en-US" sz="1800" dirty="0"/>
              <a:t>Slight absolute linear increase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Apparently more evident for shorter pulses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85ED-0A4D-472A-9762-7877581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CF86-AD52-44A2-BC8F-E7B2037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AEE1-F39C-4DB3-A21E-EB9EEF3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62E104-384D-41C7-BE5F-70C5C3C029C9}"/>
              </a:ext>
            </a:extLst>
          </p:cNvPr>
          <p:cNvGrpSpPr/>
          <p:nvPr/>
        </p:nvGrpSpPr>
        <p:grpSpPr>
          <a:xfrm>
            <a:off x="2481308" y="1593908"/>
            <a:ext cx="9710692" cy="4762442"/>
            <a:chOff x="2481308" y="1593908"/>
            <a:chExt cx="9710692" cy="47624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9FE5A6-6FAC-4AF6-ACF7-201F202B7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911" r="857"/>
            <a:stretch/>
          </p:blipFill>
          <p:spPr>
            <a:xfrm>
              <a:off x="3786050" y="1593908"/>
              <a:ext cx="8405950" cy="4762442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208717-D793-4003-9714-F916F0A7982F}"/>
                </a:ext>
              </a:extLst>
            </p:cNvPr>
            <p:cNvGrpSpPr/>
            <p:nvPr/>
          </p:nvGrpSpPr>
          <p:grpSpPr>
            <a:xfrm>
              <a:off x="2481308" y="2270578"/>
              <a:ext cx="1184893" cy="2316843"/>
              <a:chOff x="2601157" y="1579713"/>
              <a:chExt cx="1184893" cy="231684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B608CF3-E112-4170-8CAC-CC5F48B5810C}"/>
                  </a:ext>
                </a:extLst>
              </p:cNvPr>
              <p:cNvGrpSpPr/>
              <p:nvPr/>
            </p:nvGrpSpPr>
            <p:grpSpPr>
              <a:xfrm>
                <a:off x="2601157" y="2041863"/>
                <a:ext cx="1184893" cy="1854693"/>
                <a:chOff x="2601157" y="2059619"/>
                <a:chExt cx="1184893" cy="1836937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AC04160-449D-4EC0-8747-A68ED382E328}"/>
                    </a:ext>
                  </a:extLst>
                </p:cNvPr>
                <p:cNvSpPr/>
                <p:nvPr/>
              </p:nvSpPr>
              <p:spPr>
                <a:xfrm>
                  <a:off x="2601157" y="2059619"/>
                  <a:ext cx="1184893" cy="18369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b="1" dirty="0">
                      <a:solidFill>
                        <a:schemeClr val="tx1"/>
                      </a:solidFill>
                    </a:rPr>
                    <a:t>65.1ps</a:t>
                  </a:r>
                </a:p>
                <a:p>
                  <a:pPr algn="r"/>
                  <a:r>
                    <a:rPr lang="en-US" b="1" dirty="0">
                      <a:solidFill>
                        <a:schemeClr val="tx1"/>
                      </a:solidFill>
                    </a:rPr>
                    <a:t>55.5ps</a:t>
                  </a:r>
                </a:p>
                <a:p>
                  <a:pPr algn="r"/>
                  <a:r>
                    <a:rPr lang="en-US" b="1" dirty="0">
                      <a:solidFill>
                        <a:schemeClr val="tx1"/>
                      </a:solidFill>
                    </a:rPr>
                    <a:t>49.8ps</a:t>
                  </a:r>
                </a:p>
                <a:p>
                  <a:pPr algn="r"/>
                  <a:r>
                    <a:rPr lang="en-US" b="1" dirty="0">
                      <a:solidFill>
                        <a:schemeClr val="tx1"/>
                      </a:solidFill>
                    </a:rPr>
                    <a:t>41.4ps</a:t>
                  </a:r>
                </a:p>
                <a:p>
                  <a:pPr algn="r"/>
                  <a:r>
                    <a:rPr lang="en-US" b="1" dirty="0">
                      <a:solidFill>
                        <a:schemeClr val="tx1"/>
                      </a:solidFill>
                    </a:rPr>
                    <a:t>37.2ps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Flowchart: Connector 9">
                  <a:extLst>
                    <a:ext uri="{FF2B5EF4-FFF2-40B4-BE49-F238E27FC236}">
                      <a16:creationId xmlns:a16="http://schemas.microsoft.com/office/drawing/2014/main" id="{978159D5-395A-471A-9387-6CF33575F3AF}"/>
                    </a:ext>
                  </a:extLst>
                </p:cNvPr>
                <p:cNvSpPr/>
                <p:nvPr/>
              </p:nvSpPr>
              <p:spPr>
                <a:xfrm>
                  <a:off x="2647626" y="2282702"/>
                  <a:ext cx="284086" cy="274068"/>
                </a:xfrm>
                <a:prstGeom prst="flowChartConnector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Flowchart: Connector 10">
                  <a:extLst>
                    <a:ext uri="{FF2B5EF4-FFF2-40B4-BE49-F238E27FC236}">
                      <a16:creationId xmlns:a16="http://schemas.microsoft.com/office/drawing/2014/main" id="{0237FD1C-7204-4E97-9675-873A1366C062}"/>
                    </a:ext>
                  </a:extLst>
                </p:cNvPr>
                <p:cNvSpPr/>
                <p:nvPr/>
              </p:nvSpPr>
              <p:spPr>
                <a:xfrm>
                  <a:off x="2647626" y="2556770"/>
                  <a:ext cx="284086" cy="274068"/>
                </a:xfrm>
                <a:prstGeom prst="flowChartConnector">
                  <a:avLst/>
                </a:prstGeom>
                <a:solidFill>
                  <a:srgbClr val="000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lowchart: Connector 11">
                  <a:extLst>
                    <a:ext uri="{FF2B5EF4-FFF2-40B4-BE49-F238E27FC236}">
                      <a16:creationId xmlns:a16="http://schemas.microsoft.com/office/drawing/2014/main" id="{661774B0-1ECD-4B33-8F1F-4150E46B9EAB}"/>
                    </a:ext>
                  </a:extLst>
                </p:cNvPr>
                <p:cNvSpPr/>
                <p:nvPr/>
              </p:nvSpPr>
              <p:spPr>
                <a:xfrm>
                  <a:off x="2647626" y="2841053"/>
                  <a:ext cx="284086" cy="274068"/>
                </a:xfrm>
                <a:prstGeom prst="flowChartConnector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lowchart: Connector 12">
                  <a:extLst>
                    <a:ext uri="{FF2B5EF4-FFF2-40B4-BE49-F238E27FC236}">
                      <a16:creationId xmlns:a16="http://schemas.microsoft.com/office/drawing/2014/main" id="{1D3FC1D6-6CE2-44DC-99F9-7ABA679C8049}"/>
                    </a:ext>
                  </a:extLst>
                </p:cNvPr>
                <p:cNvSpPr/>
                <p:nvPr/>
              </p:nvSpPr>
              <p:spPr>
                <a:xfrm>
                  <a:off x="2647626" y="3125336"/>
                  <a:ext cx="284086" cy="274068"/>
                </a:xfrm>
                <a:prstGeom prst="flowChartConnector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lowchart: Connector 13">
                  <a:extLst>
                    <a:ext uri="{FF2B5EF4-FFF2-40B4-BE49-F238E27FC236}">
                      <a16:creationId xmlns:a16="http://schemas.microsoft.com/office/drawing/2014/main" id="{39FF5EB7-E42A-428A-AB8B-1DA602D31AE3}"/>
                    </a:ext>
                  </a:extLst>
                </p:cNvPr>
                <p:cNvSpPr/>
                <p:nvPr/>
              </p:nvSpPr>
              <p:spPr>
                <a:xfrm>
                  <a:off x="2647626" y="3409619"/>
                  <a:ext cx="284086" cy="274068"/>
                </a:xfrm>
                <a:prstGeom prst="flowChartConnector">
                  <a:avLst/>
                </a:prstGeom>
                <a:solidFill>
                  <a:srgbClr val="FF9C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768496-1AEC-46D2-8A29-40F94FC29982}"/>
                  </a:ext>
                </a:extLst>
              </p:cNvPr>
              <p:cNvSpPr/>
              <p:nvPr/>
            </p:nvSpPr>
            <p:spPr>
              <a:xfrm>
                <a:off x="2601157" y="1579713"/>
                <a:ext cx="1184893" cy="5661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Pulse Length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63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93E9A0-841A-45D3-A118-5E8601F0F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0"/>
          <a:stretch/>
        </p:blipFill>
        <p:spPr>
          <a:xfrm>
            <a:off x="4692242" y="1690688"/>
            <a:ext cx="7499758" cy="460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918C-EA1B-4F52-A6B4-22309F97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37"/>
            <a:ext cx="10515600" cy="1325563"/>
          </a:xfrm>
        </p:spPr>
        <p:txBody>
          <a:bodyPr/>
          <a:lstStyle/>
          <a:p>
            <a:r>
              <a:rPr lang="en-US" dirty="0"/>
              <a:t>Verifying the stability of the FPGA clock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9EDE-5D2B-4E68-B246-8E989E6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EC55-AA19-409B-8C1C-CD26ABA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BAF1-432F-433D-A123-4F79FE7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FC87D-E271-47D2-B671-6D794FCA92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1"/>
          <a:stretch/>
        </p:blipFill>
        <p:spPr>
          <a:xfrm>
            <a:off x="4692242" y="1690688"/>
            <a:ext cx="7382041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997247-8146-46B7-9C7B-C7C3DCB131C2}"/>
              </a:ext>
            </a:extLst>
          </p:cNvPr>
          <p:cNvGrpSpPr/>
          <p:nvPr/>
        </p:nvGrpSpPr>
        <p:grpSpPr>
          <a:xfrm>
            <a:off x="3196685" y="2707935"/>
            <a:ext cx="1184893" cy="2316843"/>
            <a:chOff x="2601157" y="1579713"/>
            <a:chExt cx="1184893" cy="23168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9E7048-9825-4F41-8D0F-07F43F81B58B}"/>
                </a:ext>
              </a:extLst>
            </p:cNvPr>
            <p:cNvGrpSpPr/>
            <p:nvPr/>
          </p:nvGrpSpPr>
          <p:grpSpPr>
            <a:xfrm>
              <a:off x="2601157" y="2041863"/>
              <a:ext cx="1184893" cy="1854693"/>
              <a:chOff x="2601157" y="2059619"/>
              <a:chExt cx="1184893" cy="183693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913A8-1283-4BD5-BA4D-7989146A49EE}"/>
                  </a:ext>
                </a:extLst>
              </p:cNvPr>
              <p:cNvSpPr/>
              <p:nvPr/>
            </p:nvSpPr>
            <p:spPr>
              <a:xfrm>
                <a:off x="2601157" y="2059619"/>
                <a:ext cx="1184893" cy="1836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65.1ps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55.5ps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97F1F3F1-90E8-4C73-AD99-F8F9E8218462}"/>
                  </a:ext>
                </a:extLst>
              </p:cNvPr>
              <p:cNvSpPr/>
              <p:nvPr/>
            </p:nvSpPr>
            <p:spPr>
              <a:xfrm>
                <a:off x="2647626" y="2282702"/>
                <a:ext cx="284086" cy="274068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094471F2-F2CA-403F-9E5E-BF1633FE44BD}"/>
                  </a:ext>
                </a:extLst>
              </p:cNvPr>
              <p:cNvSpPr/>
              <p:nvPr/>
            </p:nvSpPr>
            <p:spPr>
              <a:xfrm>
                <a:off x="2647626" y="2556770"/>
                <a:ext cx="284086" cy="274068"/>
              </a:xfrm>
              <a:prstGeom prst="flowChartConnector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1A744378-3F4D-4D3A-896B-DDE6B7DF6B1C}"/>
                  </a:ext>
                </a:extLst>
              </p:cNvPr>
              <p:cNvSpPr/>
              <p:nvPr/>
            </p:nvSpPr>
            <p:spPr>
              <a:xfrm>
                <a:off x="2647626" y="2841053"/>
                <a:ext cx="284086" cy="2740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DF193390-4F56-415C-9465-A751F8A144FC}"/>
                  </a:ext>
                </a:extLst>
              </p:cNvPr>
              <p:cNvSpPr/>
              <p:nvPr/>
            </p:nvSpPr>
            <p:spPr>
              <a:xfrm>
                <a:off x="2647626" y="3125336"/>
                <a:ext cx="284086" cy="274068"/>
              </a:xfrm>
              <a:prstGeom prst="flowChartConnector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8E51D27-CBD3-486F-B6F5-905F535E8B87}"/>
                  </a:ext>
                </a:extLst>
              </p:cNvPr>
              <p:cNvSpPr/>
              <p:nvPr/>
            </p:nvSpPr>
            <p:spPr>
              <a:xfrm>
                <a:off x="2647626" y="3409619"/>
                <a:ext cx="284086" cy="274068"/>
              </a:xfrm>
              <a:prstGeom prst="flowChartConnector">
                <a:avLst/>
              </a:prstGeom>
              <a:solidFill>
                <a:srgbClr val="FF9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F7534-53C5-41AA-A412-9B77A22F44C7}"/>
                </a:ext>
              </a:extLst>
            </p:cNvPr>
            <p:cNvSpPr/>
            <p:nvPr/>
          </p:nvSpPr>
          <p:spPr>
            <a:xfrm>
              <a:off x="2601157" y="1579713"/>
              <a:ext cx="1184893" cy="56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Pulse Length</a:t>
              </a:r>
              <a:endParaRPr lang="en-US" b="1" dirty="0"/>
            </a:p>
          </p:txBody>
        </p:sp>
      </p:grp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3E047FE4-62FA-4889-9254-ACCE31621B95}"/>
              </a:ext>
            </a:extLst>
          </p:cNvPr>
          <p:cNvSpPr/>
          <p:nvPr/>
        </p:nvSpPr>
        <p:spPr>
          <a:xfrm>
            <a:off x="219862" y="1397592"/>
            <a:ext cx="2639472" cy="650238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we expect ?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FA55AC23-D0BD-483A-A849-165AD3FE28EA}"/>
              </a:ext>
            </a:extLst>
          </p:cNvPr>
          <p:cNvSpPr/>
          <p:nvPr/>
        </p:nvSpPr>
        <p:spPr>
          <a:xfrm>
            <a:off x="219862" y="2327486"/>
            <a:ext cx="2639472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Roughly constant behavior </a:t>
            </a: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43CAFE59-243E-4CBF-AF75-28B6E73FCF22}"/>
              </a:ext>
            </a:extLst>
          </p:cNvPr>
          <p:cNvSpPr/>
          <p:nvPr/>
        </p:nvSpPr>
        <p:spPr>
          <a:xfrm>
            <a:off x="3581400" y="1087698"/>
            <a:ext cx="3952938" cy="1270021"/>
          </a:xfrm>
          <a:prstGeom prst="cloudCallout">
            <a:avLst>
              <a:gd name="adj1" fmla="val -65414"/>
              <a:gd name="adj2" fmla="val 5602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 of Timestamps already implements this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3226B4A-EF9D-4F49-ABF3-3D3F6C9B88DF}"/>
              </a:ext>
            </a:extLst>
          </p:cNvPr>
          <p:cNvSpPr/>
          <p:nvPr/>
        </p:nvSpPr>
        <p:spPr>
          <a:xfrm>
            <a:off x="1203387" y="3068190"/>
            <a:ext cx="336209" cy="721620"/>
          </a:xfrm>
          <a:prstGeom prst="downArrow">
            <a:avLst>
              <a:gd name="adj1" fmla="val 39009"/>
              <a:gd name="adj2" fmla="val 103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ED9AEC35-B0A1-4103-849F-187AFCAAACBD}"/>
              </a:ext>
            </a:extLst>
          </p:cNvPr>
          <p:cNvSpPr/>
          <p:nvPr/>
        </p:nvSpPr>
        <p:spPr>
          <a:xfrm>
            <a:off x="517753" y="3772311"/>
            <a:ext cx="1707475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 messing things up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C872BF-3F62-4DA1-BBDA-12EF4C5EB9BD}"/>
              </a:ext>
            </a:extLst>
          </p:cNvPr>
          <p:cNvSpPr/>
          <p:nvPr/>
        </p:nvSpPr>
        <p:spPr>
          <a:xfrm>
            <a:off x="299168" y="3794160"/>
            <a:ext cx="2147816" cy="17598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BUT…</a:t>
            </a:r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44126BF5-0DFA-4781-87E2-E9E848A6C5ED}"/>
              </a:ext>
            </a:extLst>
          </p:cNvPr>
          <p:cNvSpPr/>
          <p:nvPr/>
        </p:nvSpPr>
        <p:spPr>
          <a:xfrm>
            <a:off x="2859334" y="4809851"/>
            <a:ext cx="2840130" cy="144954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Not yet clear behavior near zero</a:t>
            </a:r>
          </a:p>
        </p:txBody>
      </p:sp>
    </p:spTree>
    <p:extLst>
      <p:ext uri="{BB962C8B-B14F-4D97-AF65-F5344CB8AC3E}">
        <p14:creationId xmlns:p14="http://schemas.microsoft.com/office/powerpoint/2010/main" val="32768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53F-675D-499C-95EC-750FCD6A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699" y="274546"/>
            <a:ext cx="2819400" cy="1325563"/>
          </a:xfrm>
        </p:spPr>
        <p:txBody>
          <a:bodyPr/>
          <a:lstStyle/>
          <a:p>
            <a:r>
              <a:rPr lang="en-US" dirty="0"/>
              <a:t>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24F0-702F-456B-90E4-B5EA911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084" y="1735077"/>
            <a:ext cx="4834631" cy="4351338"/>
          </a:xfrm>
        </p:spPr>
        <p:txBody>
          <a:bodyPr/>
          <a:lstStyle/>
          <a:p>
            <a:r>
              <a:rPr lang="en-US" dirty="0"/>
              <a:t>Obtain the detector response function</a:t>
            </a:r>
          </a:p>
          <a:p>
            <a:endParaRPr lang="en-US" dirty="0"/>
          </a:p>
          <a:p>
            <a:r>
              <a:rPr lang="en-US" dirty="0"/>
              <a:t>Allan variance study on FPGA’s reference clock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 the impact on single photon indistinguishability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5452-BA9A-406A-8DB3-D00A9886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E5C6-79CC-4474-96AF-59F8C43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9260-C340-4333-8914-C49BDD96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824597-CFCD-0CE1-BCF7-59FBB14CC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84" y="1870045"/>
                <a:ext cx="4834631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Set up data processing pipeline</a:t>
                </a:r>
              </a:p>
              <a:p>
                <a:r>
                  <a:rPr lang="en-US" dirty="0"/>
                  <a:t>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 peak is ~</a:t>
                </a:r>
                <a:r>
                  <a:rPr lang="en-US" dirty="0" err="1"/>
                  <a:t>ps</a:t>
                </a:r>
                <a:r>
                  <a:rPr lang="en-US" dirty="0"/>
                  <a:t> narrower than others! </a:t>
                </a:r>
              </a:p>
              <a:p>
                <a:r>
                  <a:rPr lang="en-US" dirty="0"/>
                  <a:t>New method to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=0</a:t>
                </a:r>
              </a:p>
              <a:p>
                <a:r>
                  <a:rPr lang="en-US" dirty="0"/>
                  <a:t>Can now analyze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 peak spacing etc. with very high accuracy 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4824597-CFCD-0CE1-BCF7-59FBB14C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4" y="1870045"/>
                <a:ext cx="4834631" cy="4351338"/>
              </a:xfrm>
              <a:prstGeom prst="rect">
                <a:avLst/>
              </a:prstGeom>
              <a:blipFill>
                <a:blip r:embed="rId3"/>
                <a:stretch>
                  <a:fillRect l="-2270" t="-2661" r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7CFB28F-BD85-C890-F766-3F111486F09A}"/>
              </a:ext>
            </a:extLst>
          </p:cNvPr>
          <p:cNvSpPr txBox="1">
            <a:spLocks/>
          </p:cNvSpPr>
          <p:nvPr/>
        </p:nvSpPr>
        <p:spPr>
          <a:xfrm>
            <a:off x="1267499" y="274546"/>
            <a:ext cx="2819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768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2443-AEFB-4BEA-A0FD-767874E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2CA7-F9C0-4FFC-88ED-8EA284C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4BD1-9DA3-44FC-A241-D30AB7C2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75DA8-DD6C-4CD3-A97B-2DFF7972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1" y="719092"/>
            <a:ext cx="9550893" cy="573053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3541F-BDBC-4D9E-9E5F-1AEEBD2AF8B9}"/>
              </a:ext>
            </a:extLst>
          </p:cNvPr>
          <p:cNvSpPr txBox="1"/>
          <p:nvPr/>
        </p:nvSpPr>
        <p:spPr>
          <a:xfrm>
            <a:off x="3423082" y="727970"/>
            <a:ext cx="5345836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5500" dirty="0"/>
              <a:t>Any </a:t>
            </a:r>
            <a:r>
              <a:rPr lang="en-US" sz="5500" dirty="0">
                <a:solidFill>
                  <a:srgbClr val="FF0000"/>
                </a:solidFill>
              </a:rPr>
              <a:t>Questions</a:t>
            </a:r>
            <a:r>
              <a:rPr lang="en-US" sz="55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951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5B-7238-47BD-8B50-5D704CB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3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The effect of temporal jitter on single photon indistinguishability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248FD-C961-4849-88D4-438B8E81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048365"/>
            <a:ext cx="9144000" cy="461963"/>
          </a:xfrm>
        </p:spPr>
        <p:txBody>
          <a:bodyPr/>
          <a:lstStyle/>
          <a:p>
            <a:r>
              <a:rPr lang="en-US" dirty="0"/>
              <a:t>Andrea Maccarinelli 5/16/2025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311EB-2F5D-46A8-A178-44E4A31B9A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/>
          <a:stretch/>
        </p:blipFill>
        <p:spPr>
          <a:xfrm>
            <a:off x="2438390" y="3429000"/>
            <a:ext cx="7315215" cy="35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A01-34F3-4802-90B0-C9D0EA9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main goal of my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E470-C971-4B76-A637-5E73A786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26"/>
            <a:ext cx="5819454" cy="1444136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Boost Single photon indistinguishability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E1F3-7792-4335-893C-3207FD40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9101-1086-4F35-999C-94C8031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05B-BCFE-4353-93D2-C8D2E2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3</a:t>
            </a:fld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D9D569-7DD1-419C-97A5-7A4786DD1212}"/>
              </a:ext>
            </a:extLst>
          </p:cNvPr>
          <p:cNvSpPr/>
          <p:nvPr/>
        </p:nvSpPr>
        <p:spPr>
          <a:xfrm rot="8905100">
            <a:off x="5156017" y="3111650"/>
            <a:ext cx="1993643" cy="793220"/>
          </a:xfrm>
          <a:prstGeom prst="rightArrow">
            <a:avLst>
              <a:gd name="adj1" fmla="val 41660"/>
              <a:gd name="adj2" fmla="val 51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597911-7C1A-4A5A-B58D-CF70427D0F22}"/>
              </a:ext>
            </a:extLst>
          </p:cNvPr>
          <p:cNvGrpSpPr/>
          <p:nvPr/>
        </p:nvGrpSpPr>
        <p:grpSpPr>
          <a:xfrm>
            <a:off x="583386" y="4285951"/>
            <a:ext cx="10415189" cy="1288933"/>
            <a:chOff x="583386" y="4285951"/>
            <a:chExt cx="10415189" cy="128893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49BFB8-140A-415E-9876-D7EB19BCA87B}"/>
                </a:ext>
              </a:extLst>
            </p:cNvPr>
            <p:cNvSpPr txBox="1"/>
            <p:nvPr/>
          </p:nvSpPr>
          <p:spPr>
            <a:xfrm>
              <a:off x="583386" y="4608058"/>
              <a:ext cx="632908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Study the features of the excitation pulses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B1292E-49D5-588D-0C9D-BA3BFFE64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57" b="13465"/>
            <a:stretch/>
          </p:blipFill>
          <p:spPr>
            <a:xfrm rot="957813">
              <a:off x="6892548" y="4285951"/>
              <a:ext cx="4106027" cy="128893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DCBB9B-8F37-4066-A9E9-A4A4CF761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0" b="14986"/>
          <a:stretch/>
        </p:blipFill>
        <p:spPr>
          <a:xfrm>
            <a:off x="7905075" y="2750659"/>
            <a:ext cx="3010320" cy="584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855D7-2F86-4A0F-802D-418415F0B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30" t="17542" r="3169"/>
          <a:stretch/>
        </p:blipFill>
        <p:spPr>
          <a:xfrm>
            <a:off x="7307795" y="1315153"/>
            <a:ext cx="4204879" cy="11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16E-CB96-4D05-A0E2-979378C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Jitter of a signal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B6D0-17CE-4C77-8091-98C97D5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B5A6-FC36-4FF5-8518-9BFF9A6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7221-B329-4773-A459-1946622D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8B3E7-CAF7-4CA3-81B8-14E9253F0551}"/>
              </a:ext>
            </a:extLst>
          </p:cNvPr>
          <p:cNvGrpSpPr/>
          <p:nvPr/>
        </p:nvGrpSpPr>
        <p:grpSpPr>
          <a:xfrm>
            <a:off x="7082118" y="1987263"/>
            <a:ext cx="4271682" cy="3955214"/>
            <a:chOff x="6844376" y="2065543"/>
            <a:chExt cx="4271682" cy="3955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A4EF8E-CC0E-4C26-90F3-B76DD49E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376" y="2065543"/>
              <a:ext cx="4271682" cy="35858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E5143F-CDD4-4D35-8030-67477A069A82}"/>
                </a:ext>
              </a:extLst>
            </p:cNvPr>
            <p:cNvSpPr txBox="1"/>
            <p:nvPr/>
          </p:nvSpPr>
          <p:spPr>
            <a:xfrm>
              <a:off x="7148802" y="5774536"/>
              <a:ext cx="366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Rev. Sci. </a:t>
              </a:r>
              <a:r>
                <a:rPr lang="en-US" sz="1000" dirty="0" err="1"/>
                <a:t>Instrum</a:t>
              </a:r>
              <a:r>
                <a:rPr lang="en-US" sz="1000" dirty="0"/>
                <a:t>. </a:t>
              </a:r>
              <a:r>
                <a:rPr lang="en-US" sz="1000" b="1" dirty="0"/>
                <a:t>95</a:t>
              </a:r>
              <a:r>
                <a:rPr lang="en-US" sz="1000" dirty="0"/>
                <a:t>, 054703 (2024); </a:t>
              </a:r>
              <a:r>
                <a:rPr lang="en-US" sz="1000" dirty="0" err="1"/>
                <a:t>doi</a:t>
              </a:r>
              <a:r>
                <a:rPr lang="en-US" sz="1000" dirty="0"/>
                <a:t>: 10.1063/5.0191289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A72E02-E482-42BA-A637-1CA845166F45}"/>
              </a:ext>
            </a:extLst>
          </p:cNvPr>
          <p:cNvGrpSpPr/>
          <p:nvPr/>
        </p:nvGrpSpPr>
        <p:grpSpPr>
          <a:xfrm>
            <a:off x="763554" y="2290851"/>
            <a:ext cx="5635691" cy="3651626"/>
            <a:chOff x="763554" y="2290851"/>
            <a:chExt cx="5635691" cy="36516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0E786F-3BFA-40D8-BA5E-63B270FB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868"/>
            <a:stretch/>
          </p:blipFill>
          <p:spPr>
            <a:xfrm>
              <a:off x="952132" y="2290851"/>
              <a:ext cx="5258534" cy="29092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1DDD81B-3D2C-4DA4-BE1F-70D43D51A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-5000"/>
                      </a14:imgEffect>
                      <a14:imgEffect>
                        <a14:brightnessContrast bright="5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78685" y="2419439"/>
              <a:ext cx="1260844" cy="995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glow>
                <a:schemeClr val="accent1"/>
              </a:glow>
              <a:outerShdw blurRad="50800" dist="50800" dir="5400000" sx="91000" sy="91000" algn="ctr" rotWithShape="0">
                <a:srgbClr val="000000"/>
              </a:outerShdw>
              <a:reflection endPos="0" dist="50800" dir="5400000" sy="-100000" algn="bl" rotWithShape="0"/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2E9B7-A2BF-4147-9FC1-C6475C8D6DC7}"/>
                </a:ext>
              </a:extLst>
            </p:cNvPr>
            <p:cNvSpPr txBox="1"/>
            <p:nvPr/>
          </p:nvSpPr>
          <p:spPr>
            <a:xfrm>
              <a:off x="763554" y="5696256"/>
              <a:ext cx="5635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https://www.testandmeasurementtips.com/wp-content/uploads/2017/08/jitter-waveform.jpg</a:t>
              </a:r>
            </a:p>
          </p:txBody>
        </p:sp>
      </p:grp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3CE36137-C2C9-4F7B-9A43-0689E8C3C832}"/>
              </a:ext>
            </a:extLst>
          </p:cNvPr>
          <p:cNvSpPr/>
          <p:nvPr/>
        </p:nvSpPr>
        <p:spPr>
          <a:xfrm>
            <a:off x="5410876" y="1469233"/>
            <a:ext cx="2542380" cy="821618"/>
          </a:xfrm>
          <a:prstGeom prst="cloudCallout">
            <a:avLst>
              <a:gd name="adj1" fmla="val -65493"/>
              <a:gd name="adj2" fmla="val 71194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Random Source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5352953-2900-4746-B89B-0C7EBD8EE424}"/>
              </a:ext>
            </a:extLst>
          </p:cNvPr>
          <p:cNvSpPr/>
          <p:nvPr/>
        </p:nvSpPr>
        <p:spPr>
          <a:xfrm>
            <a:off x="9867703" y="2512029"/>
            <a:ext cx="2108274" cy="819450"/>
          </a:xfrm>
          <a:prstGeom prst="cloudCallout">
            <a:avLst>
              <a:gd name="adj1" fmla="val -90994"/>
              <a:gd name="adj2" fmla="val 73852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Systemic Source</a:t>
            </a:r>
          </a:p>
        </p:txBody>
      </p:sp>
    </p:spTree>
    <p:extLst>
      <p:ext uri="{BB962C8B-B14F-4D97-AF65-F5344CB8AC3E}">
        <p14:creationId xmlns:p14="http://schemas.microsoft.com/office/powerpoint/2010/main" val="26246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3EF-B8CC-46D0-B424-3E7F1DDC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2"/>
            <a:ext cx="10515600" cy="1325563"/>
          </a:xfrm>
        </p:spPr>
        <p:txBody>
          <a:bodyPr/>
          <a:lstStyle/>
          <a:p>
            <a:r>
              <a:rPr lang="en-US" dirty="0"/>
              <a:t>Implementing the study in our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E06B-40AD-40B6-B76E-77A954C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8C6C-FB6F-453C-B4DA-5F81EE5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B15E-0A0B-4629-B465-8D398706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5</a:t>
            </a:fld>
            <a:endParaRPr lang="en-US"/>
          </a:p>
        </p:txBody>
      </p: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F9EBBDE9-7ECA-4ABA-881B-DDEE927B1F70}"/>
              </a:ext>
            </a:extLst>
          </p:cNvPr>
          <p:cNvSpPr/>
          <p:nvPr/>
        </p:nvSpPr>
        <p:spPr>
          <a:xfrm>
            <a:off x="2073016" y="1400040"/>
            <a:ext cx="2117243" cy="831048"/>
          </a:xfrm>
          <a:prstGeom prst="cloudCallout">
            <a:avLst>
              <a:gd name="adj1" fmla="val -42217"/>
              <a:gd name="adj2" fmla="val 625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Sets the dela</a:t>
            </a:r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FE3043A2-333C-49F7-9FB9-7BD92A62EA96}"/>
              </a:ext>
            </a:extLst>
          </p:cNvPr>
          <p:cNvSpPr/>
          <p:nvPr/>
        </p:nvSpPr>
        <p:spPr>
          <a:xfrm>
            <a:off x="5660633" y="1296147"/>
            <a:ext cx="3039483" cy="1035973"/>
          </a:xfrm>
          <a:prstGeom prst="cloudCallout">
            <a:avLst>
              <a:gd name="adj1" fmla="val -63967"/>
              <a:gd name="adj2" fmla="val 618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Sends trigger signal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110DA-1079-42EE-915F-1A0151B760BF}"/>
              </a:ext>
            </a:extLst>
          </p:cNvPr>
          <p:cNvGrpSpPr/>
          <p:nvPr/>
        </p:nvGrpSpPr>
        <p:grpSpPr>
          <a:xfrm>
            <a:off x="838200" y="2230749"/>
            <a:ext cx="5364333" cy="3066863"/>
            <a:chOff x="838200" y="2230749"/>
            <a:chExt cx="5364333" cy="3066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4DA825-28A9-4173-87E4-99B3B1E8F72F}"/>
                </a:ext>
              </a:extLst>
            </p:cNvPr>
            <p:cNvGrpSpPr/>
            <p:nvPr/>
          </p:nvGrpSpPr>
          <p:grpSpPr>
            <a:xfrm>
              <a:off x="838200" y="2230749"/>
              <a:ext cx="4304091" cy="3066863"/>
              <a:chOff x="623621" y="1957921"/>
              <a:chExt cx="4304091" cy="306686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5470342-BECD-4B85-8637-AAA4712425A6}"/>
                  </a:ext>
                </a:extLst>
              </p:cNvPr>
              <p:cNvGrpSpPr/>
              <p:nvPr/>
            </p:nvGrpSpPr>
            <p:grpSpPr>
              <a:xfrm>
                <a:off x="623621" y="4110384"/>
                <a:ext cx="3619565" cy="914400"/>
                <a:chOff x="563724" y="1847464"/>
                <a:chExt cx="4217023" cy="914400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1E9F271-F942-406F-A607-68678B8F461F}"/>
                    </a:ext>
                  </a:extLst>
                </p:cNvPr>
                <p:cNvSpPr/>
                <p:nvPr/>
              </p:nvSpPr>
              <p:spPr>
                <a:xfrm>
                  <a:off x="563724" y="1847464"/>
                  <a:ext cx="1040339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CW Laser</a:t>
                  </a: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156985-15C6-4E9D-A107-7ED097D51B99}"/>
                    </a:ext>
                  </a:extLst>
                </p:cNvPr>
                <p:cNvCxnSpPr>
                  <a:cxnSpLocks/>
                  <a:stCxn id="26" idx="3"/>
                  <a:endCxn id="29" idx="1"/>
                </p:cNvCxnSpPr>
                <p:nvPr/>
              </p:nvCxnSpPr>
              <p:spPr>
                <a:xfrm>
                  <a:off x="1604063" y="2304664"/>
                  <a:ext cx="610973" cy="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7BE5A7C-9540-4571-B23B-6405593EB1DD}"/>
                    </a:ext>
                  </a:extLst>
                </p:cNvPr>
                <p:cNvSpPr/>
                <p:nvPr/>
              </p:nvSpPr>
              <p:spPr>
                <a:xfrm>
                  <a:off x="2215036" y="1847464"/>
                  <a:ext cx="1040339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EOM</a:t>
                  </a:r>
                  <a:r>
                    <a:rPr lang="en-US" dirty="0"/>
                    <a:t> 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86B2C3F-D3C7-42FB-94D1-45F83A172610}"/>
                    </a:ext>
                  </a:extLst>
                </p:cNvPr>
                <p:cNvSpPr/>
                <p:nvPr/>
              </p:nvSpPr>
              <p:spPr>
                <a:xfrm>
                  <a:off x="3740409" y="1847464"/>
                  <a:ext cx="1040338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EOM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F99A27E-431C-4CB5-98F6-22D2D9EE5DC1}"/>
                    </a:ext>
                  </a:extLst>
                </p:cNvPr>
                <p:cNvCxnSpPr>
                  <a:cxnSpLocks/>
                  <a:stCxn id="29" idx="3"/>
                  <a:endCxn id="30" idx="1"/>
                </p:cNvCxnSpPr>
                <p:nvPr/>
              </p:nvCxnSpPr>
              <p:spPr>
                <a:xfrm>
                  <a:off x="3255375" y="2304664"/>
                  <a:ext cx="485035" cy="0"/>
                </a:xfrm>
                <a:prstGeom prst="line">
                  <a:avLst/>
                </a:prstGeom>
                <a:ln w="57150">
                  <a:solidFill>
                    <a:srgbClr val="0000FF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BA0278-264B-4D61-9270-EFCC7E2976A0}"/>
                  </a:ext>
                </a:extLst>
              </p:cNvPr>
              <p:cNvSpPr/>
              <p:nvPr/>
            </p:nvSpPr>
            <p:spPr>
              <a:xfrm>
                <a:off x="3846190" y="1957921"/>
                <a:ext cx="1081522" cy="47347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Clock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A613C81-EDDC-48BA-B55E-BD40733CE7CA}"/>
                  </a:ext>
                </a:extLst>
              </p:cNvPr>
              <p:cNvSpPr/>
              <p:nvPr/>
            </p:nvSpPr>
            <p:spPr>
              <a:xfrm>
                <a:off x="2316799" y="2996011"/>
                <a:ext cx="1523078" cy="6412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Pulse compressor</a:t>
                </a:r>
              </a:p>
            </p:txBody>
          </p: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F5BEB18D-484E-499B-A18B-2534E401122C}"/>
                  </a:ext>
                </a:extLst>
              </p:cNvPr>
              <p:cNvCxnSpPr>
                <a:cxnSpLocks/>
                <a:stCxn id="29" idx="0"/>
                <a:endCxn id="20" idx="2"/>
              </p:cNvCxnSpPr>
              <p:nvPr/>
            </p:nvCxnSpPr>
            <p:spPr>
              <a:xfrm rot="5400000" flipH="1" flipV="1">
                <a:off x="2546327" y="3578373"/>
                <a:ext cx="473136" cy="59088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C97BA3E4-6F17-41AB-8294-3ADFB9F80BC4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rot="16200000" flipH="1">
                <a:off x="3200958" y="3514628"/>
                <a:ext cx="473136" cy="71837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AABC77-6152-473A-9E49-87CC395DA4B4}"/>
                  </a:ext>
                </a:extLst>
              </p:cNvPr>
              <p:cNvSpPr/>
              <p:nvPr/>
            </p:nvSpPr>
            <p:spPr>
              <a:xfrm>
                <a:off x="748499" y="2115327"/>
                <a:ext cx="1233546" cy="5834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/>
                  <a:t>FPGA</a:t>
                </a:r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9AF012F2-550D-49CE-926F-AE4EE0C9577F}"/>
                  </a:ext>
                </a:extLst>
              </p:cNvPr>
              <p:cNvCxnSpPr>
                <a:cxnSpLocks/>
                <a:stCxn id="23" idx="2"/>
                <a:endCxn id="20" idx="0"/>
              </p:cNvCxnSpPr>
              <p:nvPr/>
            </p:nvCxnSpPr>
            <p:spPr>
              <a:xfrm rot="16200000" flipH="1">
                <a:off x="2073193" y="1990865"/>
                <a:ext cx="297225" cy="171306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E955F80E-806C-4F87-989B-7914E8EC6B4F}"/>
                  </a:ext>
                </a:extLst>
              </p:cNvPr>
              <p:cNvCxnSpPr>
                <a:cxnSpLocks/>
                <a:stCxn id="19" idx="1"/>
                <a:endCxn id="20" idx="0"/>
              </p:cNvCxnSpPr>
              <p:nvPr/>
            </p:nvCxnSpPr>
            <p:spPr>
              <a:xfrm rot="10800000" flipV="1">
                <a:off x="3078338" y="2194655"/>
                <a:ext cx="767852" cy="801355"/>
              </a:xfrm>
              <a:prstGeom prst="curvedConnector2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057234-02F3-4767-98A6-A428BBF4D30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4457765" y="4840412"/>
              <a:ext cx="1744768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13DE58-DA10-4B80-B2D3-16F90AD4840E}"/>
              </a:ext>
            </a:extLst>
          </p:cNvPr>
          <p:cNvGrpSpPr/>
          <p:nvPr/>
        </p:nvGrpSpPr>
        <p:grpSpPr>
          <a:xfrm>
            <a:off x="6093437" y="3206625"/>
            <a:ext cx="3450786" cy="2278253"/>
            <a:chOff x="6093437" y="3206625"/>
            <a:chExt cx="3450786" cy="2278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02C15D-5CD0-48DD-983B-21A8B8E1B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57" b="13465"/>
            <a:stretch/>
          </p:blipFill>
          <p:spPr>
            <a:xfrm rot="1249250">
              <a:off x="6093437" y="4195945"/>
              <a:ext cx="3450786" cy="1288933"/>
            </a:xfrm>
            <a:prstGeom prst="rect">
              <a:avLst/>
            </a:prstGeom>
          </p:spPr>
        </p:pic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5F6068CA-2FBC-456C-9363-DEA9448386A9}"/>
                </a:ext>
              </a:extLst>
            </p:cNvPr>
            <p:cNvSpPr/>
            <p:nvPr/>
          </p:nvSpPr>
          <p:spPr>
            <a:xfrm>
              <a:off x="7217450" y="3206625"/>
              <a:ext cx="2148492" cy="726183"/>
            </a:xfrm>
            <a:prstGeom prst="cloudCallout">
              <a:avLst>
                <a:gd name="adj1" fmla="val -22256"/>
                <a:gd name="adj2" fmla="val 122323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Quantum 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E4-D390-4947-8D32-0982294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Current focus – Part I: Hanbury Brown–Twiss on excitation pulses</a:t>
            </a:r>
            <a:endParaRPr lang="en-US" sz="343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59E4-C622-444E-8F92-7118AD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8710-5EED-47C9-A34D-AD1776A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AF74-0F8A-4EBB-80BD-EE0D87C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6</a:t>
            </a:fld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995115-E1C3-4EC4-A931-62365C91D92E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4097387" y="4594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C6BC2A-2DE2-4B0F-AE57-D71139635CAA}"/>
              </a:ext>
            </a:extLst>
          </p:cNvPr>
          <p:cNvGrpSpPr/>
          <p:nvPr/>
        </p:nvGrpSpPr>
        <p:grpSpPr>
          <a:xfrm>
            <a:off x="585917" y="1984554"/>
            <a:ext cx="4304091" cy="3066863"/>
            <a:chOff x="623621" y="1957921"/>
            <a:chExt cx="4304091" cy="3066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D78FBE-C88B-4EEB-B19A-2848FCBF9A20}"/>
                </a:ext>
              </a:extLst>
            </p:cNvPr>
            <p:cNvGrpSpPr/>
            <p:nvPr/>
          </p:nvGrpSpPr>
          <p:grpSpPr>
            <a:xfrm>
              <a:off x="623621" y="4110384"/>
              <a:ext cx="3511470" cy="914400"/>
              <a:chOff x="563724" y="1847464"/>
              <a:chExt cx="4091086" cy="914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CBE035-BCD8-435C-AC05-167E49E5F110}"/>
                  </a:ext>
                </a:extLst>
              </p:cNvPr>
              <p:cNvSpPr/>
              <p:nvPr/>
            </p:nvSpPr>
            <p:spPr>
              <a:xfrm>
                <a:off x="563724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CW Laser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91EC7B-F371-43D5-9EC1-306BDBE798C7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1478124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C64515-19EB-4B8E-AB98-0A9E370F6A26}"/>
                  </a:ext>
                </a:extLst>
              </p:cNvPr>
              <p:cNvSpPr/>
              <p:nvPr/>
            </p:nvSpPr>
            <p:spPr>
              <a:xfrm>
                <a:off x="2152067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B0CB89-563C-4179-A910-9144F57AE7C9}"/>
                  </a:ext>
                </a:extLst>
              </p:cNvPr>
              <p:cNvSpPr/>
              <p:nvPr/>
            </p:nvSpPr>
            <p:spPr>
              <a:xfrm>
                <a:off x="3740410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988596A-C4B2-4937-9692-EE3053D9661C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066467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94CF73-EF3D-4494-97D0-170C6E6DD10A}"/>
                </a:ext>
              </a:extLst>
            </p:cNvPr>
            <p:cNvSpPr/>
            <p:nvPr/>
          </p:nvSpPr>
          <p:spPr>
            <a:xfrm>
              <a:off x="3846190" y="1957921"/>
              <a:ext cx="1081522" cy="473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978427-5AE4-4928-A838-F935EAF72D5F}"/>
                </a:ext>
              </a:extLst>
            </p:cNvPr>
            <p:cNvSpPr/>
            <p:nvPr/>
          </p:nvSpPr>
          <p:spPr>
            <a:xfrm>
              <a:off x="2316799" y="2996011"/>
              <a:ext cx="1523078" cy="542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Pulse Generator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AE35FBEE-4486-45A5-A406-3B23970CFF1C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rot="5400000" flipH="1" flipV="1">
              <a:off x="2443020" y="3475066"/>
              <a:ext cx="571654" cy="69898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2D2C8AA-5C8E-4398-AD3F-41D1BB548E3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rot="16200000" flipH="1">
              <a:off x="3124675" y="3492393"/>
              <a:ext cx="571654" cy="66432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435B4E-DD83-4E00-B686-6272CB1CA963}"/>
                </a:ext>
              </a:extLst>
            </p:cNvPr>
            <p:cNvSpPr/>
            <p:nvPr/>
          </p:nvSpPr>
          <p:spPr>
            <a:xfrm>
              <a:off x="748499" y="2115327"/>
              <a:ext cx="1233546" cy="583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FPGA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75C25EDB-3968-4283-9C9F-B1C890E66FDF}"/>
                </a:ext>
              </a:extLst>
            </p:cNvPr>
            <p:cNvCxnSpPr>
              <a:cxnSpLocks/>
              <a:stCxn id="31" idx="2"/>
              <a:endCxn id="3" idx="0"/>
            </p:cNvCxnSpPr>
            <p:nvPr/>
          </p:nvCxnSpPr>
          <p:spPr>
            <a:xfrm rot="16200000" flipH="1">
              <a:off x="2073193" y="1990865"/>
              <a:ext cx="297225" cy="171306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D0666C7C-0269-4543-988B-7CCC0866D737}"/>
                </a:ext>
              </a:extLst>
            </p:cNvPr>
            <p:cNvCxnSpPr>
              <a:cxnSpLocks/>
              <a:stCxn id="35" idx="1"/>
              <a:endCxn id="3" idx="0"/>
            </p:cNvCxnSpPr>
            <p:nvPr/>
          </p:nvCxnSpPr>
          <p:spPr>
            <a:xfrm rot="10800000" flipV="1">
              <a:off x="3078338" y="2194655"/>
              <a:ext cx="767852" cy="801355"/>
            </a:xfrm>
            <a:prstGeom prst="curvedConnector2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77FEFD0-96AC-4651-8EE3-9D3594570593}"/>
              </a:ext>
            </a:extLst>
          </p:cNvPr>
          <p:cNvGrpSpPr/>
          <p:nvPr/>
        </p:nvGrpSpPr>
        <p:grpSpPr>
          <a:xfrm>
            <a:off x="9614435" y="4098291"/>
            <a:ext cx="2256259" cy="1350020"/>
            <a:chOff x="9614435" y="4098291"/>
            <a:chExt cx="2256259" cy="1350020"/>
          </a:xfrm>
        </p:grpSpPr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6F589F00-1633-4597-8A50-EE748A67D4AB}"/>
                </a:ext>
              </a:extLst>
            </p:cNvPr>
            <p:cNvSpPr/>
            <p:nvPr/>
          </p:nvSpPr>
          <p:spPr>
            <a:xfrm>
              <a:off x="10151172" y="4098291"/>
              <a:ext cx="484632" cy="715222"/>
            </a:xfrm>
            <a:prstGeom prst="downArrow">
              <a:avLst>
                <a:gd name="adj1" fmla="val 31682"/>
                <a:gd name="adj2" fmla="val 84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ED9482-28A6-40B8-868B-121DD50D38B1}"/>
                </a:ext>
              </a:extLst>
            </p:cNvPr>
            <p:cNvSpPr/>
            <p:nvPr/>
          </p:nvSpPr>
          <p:spPr>
            <a:xfrm>
              <a:off x="9614435" y="4871262"/>
              <a:ext cx="1558106" cy="577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307C8B-FDE7-4198-8EFC-B673616B47ED}"/>
                </a:ext>
              </a:extLst>
            </p:cNvPr>
            <p:cNvSpPr txBox="1"/>
            <p:nvPr/>
          </p:nvSpPr>
          <p:spPr>
            <a:xfrm>
              <a:off x="10635804" y="4198252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Start/Stop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07C4FF-58DD-494A-A9FB-2B2FDD4D8611}"/>
              </a:ext>
            </a:extLst>
          </p:cNvPr>
          <p:cNvGrpSpPr/>
          <p:nvPr/>
        </p:nvGrpSpPr>
        <p:grpSpPr>
          <a:xfrm>
            <a:off x="4097387" y="2111100"/>
            <a:ext cx="7256413" cy="2721022"/>
            <a:chOff x="4097387" y="2111100"/>
            <a:chExt cx="7256413" cy="27210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8E7538-59AD-497B-8F82-1E8A4F2F2E95}"/>
                </a:ext>
              </a:extLst>
            </p:cNvPr>
            <p:cNvGrpSpPr/>
            <p:nvPr/>
          </p:nvGrpSpPr>
          <p:grpSpPr>
            <a:xfrm>
              <a:off x="4097387" y="2111100"/>
              <a:ext cx="7256413" cy="2721022"/>
              <a:chOff x="4097387" y="2111100"/>
              <a:chExt cx="7256413" cy="272102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F271CF4-BABA-4209-BF30-AEEFAE50706D}"/>
                  </a:ext>
                </a:extLst>
              </p:cNvPr>
              <p:cNvGrpSpPr/>
              <p:nvPr/>
            </p:nvGrpSpPr>
            <p:grpSpPr>
              <a:xfrm>
                <a:off x="4097387" y="2111100"/>
                <a:ext cx="7256413" cy="2540821"/>
                <a:chOff x="4097387" y="2084291"/>
                <a:chExt cx="7256413" cy="254082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0A291A4-0A86-433A-9C51-C7C20C40534F}"/>
                    </a:ext>
                  </a:extLst>
                </p:cNvPr>
                <p:cNvGrpSpPr/>
                <p:nvPr/>
              </p:nvGrpSpPr>
              <p:grpSpPr>
                <a:xfrm>
                  <a:off x="4097387" y="2084291"/>
                  <a:ext cx="7256413" cy="2540821"/>
                  <a:chOff x="4097387" y="2084291"/>
                  <a:chExt cx="7256413" cy="2540821"/>
                </a:xfrm>
              </p:grpSpPr>
              <p:cxnSp>
                <p:nvCxnSpPr>
                  <p:cNvPr id="53" name="Connector: Curved 52">
                    <a:extLst>
                      <a:ext uri="{FF2B5EF4-FFF2-40B4-BE49-F238E27FC236}">
                        <a16:creationId xmlns:a16="http://schemas.microsoft.com/office/drawing/2014/main" id="{54A66A5D-7A96-45CE-93E3-52199D3EFD34}"/>
                      </a:ext>
                    </a:extLst>
                  </p:cNvPr>
                  <p:cNvCxnSpPr>
                    <a:cxnSpLocks/>
                    <a:stCxn id="11" idx="3"/>
                  </p:cNvCxnSpPr>
                  <p:nvPr/>
                </p:nvCxnSpPr>
                <p:spPr>
                  <a:xfrm flipV="1">
                    <a:off x="4097387" y="3453211"/>
                    <a:ext cx="1998613" cy="1141006"/>
                  </a:xfrm>
                  <a:prstGeom prst="curvedConnector3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1CC043A-5C00-425A-845D-070ADA0C9411}"/>
                      </a:ext>
                    </a:extLst>
                  </p:cNvPr>
                  <p:cNvGrpSpPr/>
                  <p:nvPr/>
                </p:nvGrpSpPr>
                <p:grpSpPr>
                  <a:xfrm>
                    <a:off x="4890008" y="2084291"/>
                    <a:ext cx="6463792" cy="2540821"/>
                    <a:chOff x="4890008" y="2084291"/>
                    <a:chExt cx="6463792" cy="2540821"/>
                  </a:xfrm>
                </p:grpSpPr>
                <p:cxnSp>
                  <p:nvCxnSpPr>
                    <p:cNvPr id="28" name="Connector: Curved 27">
                      <a:extLst>
                        <a:ext uri="{FF2B5EF4-FFF2-40B4-BE49-F238E27FC236}">
                          <a16:creationId xmlns:a16="http://schemas.microsoft.com/office/drawing/2014/main" id="{3EF04B9A-3E6A-495A-B830-60BD67EA59E0}"/>
                        </a:ext>
                      </a:extLst>
                    </p:cNvPr>
                    <p:cNvCxnSpPr>
                      <a:cxnSpLocks/>
                      <a:endCxn id="26" idx="0"/>
                    </p:cNvCxnSpPr>
                    <p:nvPr/>
                  </p:nvCxnSpPr>
                  <p:spPr>
                    <a:xfrm>
                      <a:off x="7202514" y="2458024"/>
                      <a:ext cx="3242140" cy="537987"/>
                    </a:xfrm>
                    <a:prstGeom prst="curvedConnector2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2"/>
                    </a:lnRef>
                    <a:fillRef idx="0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Connector: Curved 32">
                      <a:extLst>
                        <a:ext uri="{FF2B5EF4-FFF2-40B4-BE49-F238E27FC236}">
                          <a16:creationId xmlns:a16="http://schemas.microsoft.com/office/drawing/2014/main" id="{CF0E3C38-CDBD-4BCE-ABC8-B52FC8D892FF}"/>
                        </a:ext>
                      </a:extLst>
                    </p:cNvPr>
                    <p:cNvCxnSpPr>
                      <a:cxnSpLocks/>
                      <a:endCxn id="26" idx="1"/>
                    </p:cNvCxnSpPr>
                    <p:nvPr/>
                  </p:nvCxnSpPr>
                  <p:spPr>
                    <a:xfrm flipV="1">
                      <a:off x="7844152" y="3453211"/>
                      <a:ext cx="1691356" cy="408779"/>
                    </a:xfrm>
                    <a:prstGeom prst="curvedConnector3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84327733-F76A-4675-8B5E-8C22D38787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0008" y="2084291"/>
                      <a:ext cx="6463792" cy="2540821"/>
                      <a:chOff x="4890008" y="2084291"/>
                      <a:chExt cx="6463792" cy="2540821"/>
                    </a:xfrm>
                  </p:grpSpPr>
                  <p:pic>
                    <p:nvPicPr>
                      <p:cNvPr id="16" name="Picture 15">
                        <a:extLst>
                          <a:ext uri="{FF2B5EF4-FFF2-40B4-BE49-F238E27FC236}">
                            <a16:creationId xmlns:a16="http://schemas.microsoft.com/office/drawing/2014/main" id="{1BA0E70A-CC40-48DA-837C-56B30EACC0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 rot="812521">
                        <a:off x="6011577" y="2341335"/>
                        <a:ext cx="2505425" cy="185206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C94F9262-39EB-4683-8E3F-C97888C54B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02396" y="3978781"/>
                        <a:ext cx="1600118" cy="646331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Beam Splitter</a:t>
                        </a:r>
                      </a:p>
                      <a:p>
                        <a:pPr algn="ctr"/>
                        <a:r>
                          <a:rPr lang="en-US" dirty="0"/>
                          <a:t>@45º</a:t>
                        </a: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C3418A9E-C4F6-4845-A05A-2BF9A8DBAD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5508" y="2996011"/>
                        <a:ext cx="1818292" cy="914400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SNSPD</a:t>
                        </a:r>
                      </a:p>
                    </p:txBody>
                  </p:sp>
                  <p:sp>
                    <p:nvSpPr>
                      <p:cNvPr id="79" name="Arc 78">
                        <a:extLst>
                          <a:ext uri="{FF2B5EF4-FFF2-40B4-BE49-F238E27FC236}">
                            <a16:creationId xmlns:a16="http://schemas.microsoft.com/office/drawing/2014/main" id="{942D4431-9DAD-4845-934F-D14D9C430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8425" y="2090411"/>
                        <a:ext cx="4367208" cy="1829530"/>
                      </a:xfrm>
                      <a:prstGeom prst="arc">
                        <a:avLst>
                          <a:gd name="adj1" fmla="val 15757006"/>
                          <a:gd name="adj2" fmla="val 0"/>
                        </a:avLst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81" name="Connector: Curved 80">
                        <a:extLst>
                          <a:ext uri="{FF2B5EF4-FFF2-40B4-BE49-F238E27FC236}">
                            <a16:creationId xmlns:a16="http://schemas.microsoft.com/office/drawing/2014/main" id="{99E5F0DE-A750-4874-9F11-770A14FD7F63}"/>
                          </a:ext>
                        </a:extLst>
                      </p:cNvPr>
                      <p:cNvCxnSpPr>
                        <a:cxnSpLocks/>
                        <a:stCxn id="35" idx="3"/>
                      </p:cNvCxnSpPr>
                      <p:nvPr/>
                    </p:nvCxnSpPr>
                    <p:spPr>
                      <a:xfrm flipV="1">
                        <a:off x="4890008" y="2084291"/>
                        <a:ext cx="3682888" cy="136998"/>
                      </a:xfrm>
                      <a:prstGeom prst="curvedConnector3">
                        <a:avLst>
                          <a:gd name="adj1" fmla="val -1344"/>
                        </a:avLst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8" name="Connector: Curved 17">
                  <a:extLst>
                    <a:ext uri="{FF2B5EF4-FFF2-40B4-BE49-F238E27FC236}">
                      <a16:creationId xmlns:a16="http://schemas.microsoft.com/office/drawing/2014/main" id="{8F8A52D1-2C7B-4780-BE3B-19200F32A32F}"/>
                    </a:ext>
                  </a:extLst>
                </p:cNvPr>
                <p:cNvCxnSpPr/>
                <p:nvPr/>
              </p:nvCxnSpPr>
              <p:spPr>
                <a:xfrm>
                  <a:off x="5938463" y="3474838"/>
                  <a:ext cx="157537" cy="12700"/>
                </a:xfrm>
                <a:prstGeom prst="curvedConnector3">
                  <a:avLst/>
                </a:prstGeom>
                <a:ln w="571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or: Curved 19">
                  <a:extLst>
                    <a:ext uri="{FF2B5EF4-FFF2-40B4-BE49-F238E27FC236}">
                      <a16:creationId xmlns:a16="http://schemas.microsoft.com/office/drawing/2014/main" id="{3A1ACA79-E578-424A-9683-9D898AF50828}"/>
                    </a:ext>
                  </a:extLst>
                </p:cNvPr>
                <p:cNvCxnSpPr/>
                <p:nvPr/>
              </p:nvCxnSpPr>
              <p:spPr>
                <a:xfrm>
                  <a:off x="7202514" y="2446464"/>
                  <a:ext cx="153783" cy="12700"/>
                </a:xfrm>
                <a:prstGeom prst="curvedConnector3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: Single Corner Rounded 92">
                <a:extLst>
                  <a:ext uri="{FF2B5EF4-FFF2-40B4-BE49-F238E27FC236}">
                    <a16:creationId xmlns:a16="http://schemas.microsoft.com/office/drawing/2014/main" id="{F4850765-D3D5-4E61-8AA5-91513AB8CFED}"/>
                  </a:ext>
                </a:extLst>
              </p:cNvPr>
              <p:cNvSpPr/>
              <p:nvPr/>
            </p:nvSpPr>
            <p:spPr>
              <a:xfrm>
                <a:off x="7740272" y="3917722"/>
                <a:ext cx="914400" cy="91440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363F9E18-BD99-46B8-9817-D24AB7125CD6}"/>
                </a:ext>
              </a:extLst>
            </p:cNvPr>
            <p:cNvCxnSpPr/>
            <p:nvPr/>
          </p:nvCxnSpPr>
          <p:spPr>
            <a:xfrm flipV="1">
              <a:off x="7844152" y="3851189"/>
              <a:ext cx="353320" cy="37610"/>
            </a:xfrm>
            <a:prstGeom prst="curvedConnector3">
              <a:avLst>
                <a:gd name="adj1" fmla="val 58724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9A5611C-1694-440D-8970-480496F78447}"/>
              </a:ext>
            </a:extLst>
          </p:cNvPr>
          <p:cNvSpPr txBox="1"/>
          <p:nvPr/>
        </p:nvSpPr>
        <p:spPr>
          <a:xfrm>
            <a:off x="585917" y="5470978"/>
            <a:ext cx="6556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FPGA : Field-programmable gate array</a:t>
            </a:r>
          </a:p>
          <a:p>
            <a:r>
              <a:rPr lang="en-US" sz="1400" dirty="0"/>
              <a:t>EOM :  Electro-optic modulator</a:t>
            </a:r>
          </a:p>
          <a:p>
            <a:r>
              <a:rPr lang="en-US" sz="1400" dirty="0"/>
              <a:t>SNSPD : Superconducting nanowire single-photon detector</a:t>
            </a:r>
          </a:p>
        </p:txBody>
      </p:sp>
    </p:spTree>
    <p:extLst>
      <p:ext uri="{BB962C8B-B14F-4D97-AF65-F5344CB8AC3E}">
        <p14:creationId xmlns:p14="http://schemas.microsoft.com/office/powerpoint/2010/main" val="3301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0D1-F3A3-4A10-9C3B-F802CA0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122"/>
            <a:ext cx="10595994" cy="914389"/>
          </a:xfrm>
        </p:spPr>
        <p:txBody>
          <a:bodyPr>
            <a:normAutofit/>
          </a:bodyPr>
          <a:lstStyle/>
          <a:p>
            <a:r>
              <a:rPr lang="en-US" dirty="0"/>
              <a:t>From timestamps to coincidences histograms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2642-28C5-4FAD-BB72-B5E8674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D6BC-6914-41DE-A64D-2295E42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7558-CCDB-4EAB-A810-E3F14CED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9F92F-9BD3-4A55-8EC2-62C7ABC95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0"/>
          <a:stretch/>
        </p:blipFill>
        <p:spPr>
          <a:xfrm>
            <a:off x="5165495" y="1822953"/>
            <a:ext cx="6890209" cy="4172532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121A8AC0-C2AB-4849-962E-79741244FF8E}"/>
              </a:ext>
            </a:extLst>
          </p:cNvPr>
          <p:cNvSpPr/>
          <p:nvPr/>
        </p:nvSpPr>
        <p:spPr>
          <a:xfrm>
            <a:off x="1068898" y="1242132"/>
            <a:ext cx="1501630" cy="365125"/>
          </a:xfrm>
          <a:prstGeom prst="round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.bin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6C6A0-FFD1-4669-8842-2B564E0E9239}"/>
              </a:ext>
            </a:extLst>
          </p:cNvPr>
          <p:cNvGrpSpPr/>
          <p:nvPr/>
        </p:nvGrpSpPr>
        <p:grpSpPr>
          <a:xfrm>
            <a:off x="320356" y="2081133"/>
            <a:ext cx="2998714" cy="486562"/>
            <a:chOff x="1921079" y="2843868"/>
            <a:chExt cx="1828099" cy="486561"/>
          </a:xfrm>
        </p:grpSpPr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641FFE1E-9768-4796-9B33-4247249C411C}"/>
                </a:ext>
              </a:extLst>
            </p:cNvPr>
            <p:cNvSpPr/>
            <p:nvPr/>
          </p:nvSpPr>
          <p:spPr>
            <a:xfrm>
              <a:off x="1921079" y="2843868"/>
              <a:ext cx="914400" cy="486561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Rectangle: Single Corner Rounded 9">
              <a:extLst>
                <a:ext uri="{FF2B5EF4-FFF2-40B4-BE49-F238E27FC236}">
                  <a16:creationId xmlns:a16="http://schemas.microsoft.com/office/drawing/2014/main" id="{15AE4C6B-5668-4232-B32E-AD25FDC7F6C7}"/>
                </a:ext>
              </a:extLst>
            </p:cNvPr>
            <p:cNvSpPr/>
            <p:nvPr/>
          </p:nvSpPr>
          <p:spPr>
            <a:xfrm>
              <a:off x="2834779" y="2843868"/>
              <a:ext cx="914399" cy="486561"/>
            </a:xfrm>
            <a:prstGeom prst="round1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Timestamp</a:t>
              </a:r>
            </a:p>
          </p:txBody>
        </p:sp>
      </p:grp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625D7CD3-EA10-49A3-A5CE-5E7B81DA3639}"/>
              </a:ext>
            </a:extLst>
          </p:cNvPr>
          <p:cNvSpPr/>
          <p:nvPr/>
        </p:nvSpPr>
        <p:spPr>
          <a:xfrm rot="5400000">
            <a:off x="3477143" y="1499650"/>
            <a:ext cx="1258265" cy="877824"/>
          </a:xfrm>
          <a:prstGeom prst="uturnArrow">
            <a:avLst>
              <a:gd name="adj1" fmla="val 16399"/>
              <a:gd name="adj2" fmla="val 25000"/>
              <a:gd name="adj3" fmla="val 3073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AAA40-577D-4E57-829A-E06062495C78}"/>
              </a:ext>
            </a:extLst>
          </p:cNvPr>
          <p:cNvSpPr/>
          <p:nvPr/>
        </p:nvSpPr>
        <p:spPr>
          <a:xfrm>
            <a:off x="145636" y="3041571"/>
            <a:ext cx="3319017" cy="486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Timestamp * Reference clock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F331A7B-1E46-4F60-8AF3-0C86E0DED51E}"/>
              </a:ext>
            </a:extLst>
          </p:cNvPr>
          <p:cNvSpPr/>
          <p:nvPr/>
        </p:nvSpPr>
        <p:spPr>
          <a:xfrm>
            <a:off x="4817854" y="1309429"/>
            <a:ext cx="3838663" cy="1635209"/>
          </a:xfrm>
          <a:prstGeom prst="cloudCallout">
            <a:avLst>
              <a:gd name="adj1" fmla="val -80276"/>
              <a:gd name="adj2" fmla="val 69626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Relative time between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Start &amp; Stop events in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1539D5F-D917-422E-B3EB-A625014F020E}"/>
              </a:ext>
            </a:extLst>
          </p:cNvPr>
          <p:cNvSpPr/>
          <p:nvPr/>
        </p:nvSpPr>
        <p:spPr>
          <a:xfrm>
            <a:off x="1642938" y="3694708"/>
            <a:ext cx="352404" cy="740766"/>
          </a:xfrm>
          <a:prstGeom prst="downArrow">
            <a:avLst>
              <a:gd name="adj1" fmla="val 50000"/>
              <a:gd name="adj2" fmla="val 136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1D6663-82CA-4F2C-BC85-7ED8408EB113}"/>
              </a:ext>
            </a:extLst>
          </p:cNvPr>
          <p:cNvGrpSpPr/>
          <p:nvPr/>
        </p:nvGrpSpPr>
        <p:grpSpPr>
          <a:xfrm>
            <a:off x="463741" y="4563146"/>
            <a:ext cx="2695166" cy="371183"/>
            <a:chOff x="528506" y="4832057"/>
            <a:chExt cx="2695166" cy="3711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5D7FDE-FB46-4075-97ED-B0C60C36DECA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150485-36C7-4CD6-94F6-906BB5F56F0A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1.8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FBBB1A-1876-4CE2-BA90-D72A92DEBD84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4F6935-ED6D-4D73-912C-F8A698A4F563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1A1DB6-A486-4381-B060-70C1F0AEE582}"/>
                </a:ext>
              </a:extLst>
            </p:cNvPr>
            <p:cNvSpPr/>
            <p:nvPr/>
          </p:nvSpPr>
          <p:spPr>
            <a:xfrm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1.5</a:t>
              </a:r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49F97EF2-58A4-4A01-BC9F-E7E4525ABD17}"/>
              </a:ext>
            </a:extLst>
          </p:cNvPr>
          <p:cNvSpPr/>
          <p:nvPr/>
        </p:nvSpPr>
        <p:spPr>
          <a:xfrm>
            <a:off x="4341748" y="3150430"/>
            <a:ext cx="2742852" cy="1139876"/>
          </a:xfrm>
          <a:prstGeom prst="cloudCallout">
            <a:avLst>
              <a:gd name="adj1" fmla="val -110177"/>
              <a:gd name="adj2" fmla="val 62748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Pulse Train From one detector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A1FA3A-79A9-476B-9CA1-68C5056FD073}"/>
              </a:ext>
            </a:extLst>
          </p:cNvPr>
          <p:cNvGrpSpPr/>
          <p:nvPr/>
        </p:nvGrpSpPr>
        <p:grpSpPr>
          <a:xfrm>
            <a:off x="471557" y="5537190"/>
            <a:ext cx="2695166" cy="371183"/>
            <a:chOff x="528506" y="4832057"/>
            <a:chExt cx="2695166" cy="37118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4FBDBA-F032-4B18-99B8-8076790EE7E5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2.2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80F4-2F28-47DB-B44F-C9C8AB472418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83DFB7-8645-4DA1-BE51-08704E366085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1.4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A29C5D-F748-4095-A4F9-CE4AC2EFC626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B9D70C-88F7-459C-AE7E-6A87FE1684CE}"/>
                </a:ext>
              </a:extLst>
            </p:cNvPr>
            <p:cNvSpPr/>
            <p:nvPr/>
          </p:nvSpPr>
          <p:spPr>
            <a:xfrm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1.6</a:t>
              </a: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E1E470-243C-487C-9D99-8EE7BDE0DBDA}"/>
              </a:ext>
            </a:extLst>
          </p:cNvPr>
          <p:cNvSpPr/>
          <p:nvPr/>
        </p:nvSpPr>
        <p:spPr>
          <a:xfrm rot="5400000">
            <a:off x="467471" y="5094482"/>
            <a:ext cx="464955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59FD70C-B413-4A15-8D80-1AC9D56D1390}"/>
              </a:ext>
            </a:extLst>
          </p:cNvPr>
          <p:cNvSpPr/>
          <p:nvPr/>
        </p:nvSpPr>
        <p:spPr>
          <a:xfrm rot="3205669">
            <a:off x="718331" y="5106447"/>
            <a:ext cx="62665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5FBD017-A960-4541-A9C5-E86527759704}"/>
              </a:ext>
            </a:extLst>
          </p:cNvPr>
          <p:cNvSpPr/>
          <p:nvPr/>
        </p:nvSpPr>
        <p:spPr>
          <a:xfrm rot="2076671">
            <a:off x="1013353" y="5120974"/>
            <a:ext cx="83966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Single Corner Rounded 32">
            <a:extLst>
              <a:ext uri="{FF2B5EF4-FFF2-40B4-BE49-F238E27FC236}">
                <a16:creationId xmlns:a16="http://schemas.microsoft.com/office/drawing/2014/main" id="{C79A752A-32BA-4B91-A165-F9F890EFB315}"/>
              </a:ext>
            </a:extLst>
          </p:cNvPr>
          <p:cNvSpPr/>
          <p:nvPr/>
        </p:nvSpPr>
        <p:spPr>
          <a:xfrm>
            <a:off x="3496584" y="4607081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1</a:t>
            </a:r>
          </a:p>
        </p:txBody>
      </p: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2241AD62-4D9E-42A7-94AD-BA45C36E66B3}"/>
              </a:ext>
            </a:extLst>
          </p:cNvPr>
          <p:cNvSpPr/>
          <p:nvPr/>
        </p:nvSpPr>
        <p:spPr>
          <a:xfrm>
            <a:off x="3496584" y="5581125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2</a:t>
            </a:r>
          </a:p>
        </p:txBody>
      </p:sp>
    </p:spTree>
    <p:extLst>
      <p:ext uri="{BB962C8B-B14F-4D97-AF65-F5344CB8AC3E}">
        <p14:creationId xmlns:p14="http://schemas.microsoft.com/office/powerpoint/2010/main" val="291957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23" grpId="0" animBg="1"/>
      <p:bldP spid="23" grpId="1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6101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Fitting the peaks in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61016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F544-378D-4B2F-8B40-01142223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11353" cy="52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need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D09A-20B7-4362-B549-0A58E399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AE7F-7A92-4CAC-A3F4-CE6DBDE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5E40-6AC0-47D0-9C78-49CD29B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C1822-2658-4C9C-9DD0-8D05C90D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004" y="1286329"/>
            <a:ext cx="3339192" cy="228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0C3CC-BB96-477F-A18C-F452E53A5172}"/>
              </a:ext>
            </a:extLst>
          </p:cNvPr>
          <p:cNvSpPr txBox="1"/>
          <p:nvPr/>
        </p:nvSpPr>
        <p:spPr>
          <a:xfrm>
            <a:off x="3785788" y="2277831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fit of every peak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4EB6CAD-0055-4129-A51B-3B9AAD10576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74413" y="2217647"/>
            <a:ext cx="811375" cy="24485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/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Periodic Behavior of g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blipFill>
                <a:blip r:embed="rId5"/>
                <a:stretch>
                  <a:fillRect l="-595" t="-7921" b="-178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A2C2C68-B7F0-427F-9E65-CAFD05C55625}"/>
              </a:ext>
            </a:extLst>
          </p:cNvPr>
          <p:cNvSpPr txBox="1"/>
          <p:nvPr/>
        </p:nvSpPr>
        <p:spPr>
          <a:xfrm>
            <a:off x="3932808" y="3284738"/>
            <a:ext cx="23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Boundaries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FAF4958-947F-45E8-A495-36AB266D119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4412" y="3106140"/>
            <a:ext cx="958396" cy="36326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8" grpId="1"/>
      <p:bldP spid="14" grpId="0" animBg="1"/>
      <p:bldP spid="14" grpId="1" animBg="1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16A717F-5BF6-4EFB-B94F-EA94F686DFA7}"/>
              </a:ext>
            </a:extLst>
          </p:cNvPr>
          <p:cNvGrpSpPr/>
          <p:nvPr/>
        </p:nvGrpSpPr>
        <p:grpSpPr>
          <a:xfrm>
            <a:off x="1853949" y="821654"/>
            <a:ext cx="8484102" cy="5090461"/>
            <a:chOff x="1859132" y="924173"/>
            <a:chExt cx="8484102" cy="50904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30EA898-79E4-4AC1-9397-66A2B9C3B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132" y="924173"/>
              <a:ext cx="8484102" cy="5090461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1A9DF9-A49E-4EBD-9B75-0162CE1C7C62}"/>
                </a:ext>
              </a:extLst>
            </p:cNvPr>
            <p:cNvSpPr/>
            <p:nvPr/>
          </p:nvSpPr>
          <p:spPr>
            <a:xfrm>
              <a:off x="6239211" y="5490961"/>
              <a:ext cx="256950" cy="2190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EE9E-77C1-4252-8A25-D4026CED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0E8F-505B-496C-82E2-BE9DF4B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6E22-FDC4-4A8C-BA7A-A2AB6BD4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4123F5A-D9D2-4CF1-9B44-D512D7602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-161016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Fitting the peaks in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4123F5A-D9D2-4CF1-9B44-D512D7602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-161016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67E34DF-7AF7-4E06-9D81-B80C600C37F1}"/>
              </a:ext>
            </a:extLst>
          </p:cNvPr>
          <p:cNvGrpSpPr/>
          <p:nvPr/>
        </p:nvGrpSpPr>
        <p:grpSpPr>
          <a:xfrm>
            <a:off x="1853949" y="883769"/>
            <a:ext cx="8484102" cy="5090461"/>
            <a:chOff x="2387663" y="1075730"/>
            <a:chExt cx="8484102" cy="50904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742D75-B053-484D-BB02-0BF00D98AFC8}"/>
                </a:ext>
              </a:extLst>
            </p:cNvPr>
            <p:cNvGrpSpPr/>
            <p:nvPr/>
          </p:nvGrpSpPr>
          <p:grpSpPr>
            <a:xfrm>
              <a:off x="2387663" y="1075730"/>
              <a:ext cx="8484102" cy="5090461"/>
              <a:chOff x="1859132" y="924173"/>
              <a:chExt cx="8484102" cy="509046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F29A308-8018-4749-9C73-548DA46B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59132" y="924173"/>
                <a:ext cx="8484102" cy="5090461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7A2A8FA-C70C-4797-ABD1-39C613536DF6}"/>
                  </a:ext>
                </a:extLst>
              </p:cNvPr>
              <p:cNvSpPr/>
              <p:nvPr/>
            </p:nvSpPr>
            <p:spPr>
              <a:xfrm>
                <a:off x="6239211" y="5490961"/>
                <a:ext cx="256950" cy="21909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2C648BD-D0BB-45DF-8138-C502E1D8F6BC}"/>
                </a:ext>
              </a:extLst>
            </p:cNvPr>
            <p:cNvGrpSpPr/>
            <p:nvPr/>
          </p:nvGrpSpPr>
          <p:grpSpPr>
            <a:xfrm>
              <a:off x="6968231" y="4561764"/>
              <a:ext cx="3284737" cy="985666"/>
              <a:chOff x="6489577" y="4411956"/>
              <a:chExt cx="3284737" cy="9856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: Single Corner Rounded 11">
                    <a:extLst>
                      <a:ext uri="{FF2B5EF4-FFF2-40B4-BE49-F238E27FC236}">
                        <a16:creationId xmlns:a16="http://schemas.microsoft.com/office/drawing/2014/main" id="{6A3D6EAE-CF4B-4C9E-9915-E7509E629667}"/>
                      </a:ext>
                    </a:extLst>
                  </p:cNvPr>
                  <p:cNvSpPr/>
                  <p:nvPr/>
                </p:nvSpPr>
                <p:spPr>
                  <a:xfrm>
                    <a:off x="7856738" y="4411956"/>
                    <a:ext cx="1917576" cy="985666"/>
                  </a:xfrm>
                  <a:prstGeom prst="round1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SUSPECT NO.1</a:t>
                    </a:r>
                  </a:p>
                </p:txBody>
              </p:sp>
            </mc:Choice>
            <mc:Fallback xmlns="">
              <p:sp>
                <p:nvSpPr>
                  <p:cNvPr id="20" name="Rectangle: Single Corner Rounded 19">
                    <a:extLst>
                      <a:ext uri="{FF2B5EF4-FFF2-40B4-BE49-F238E27FC236}">
                        <a16:creationId xmlns:a16="http://schemas.microsoft.com/office/drawing/2014/main" id="{344FA26C-6297-4288-915C-B25F98CF2C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6738" y="4411956"/>
                    <a:ext cx="1917576" cy="985666"/>
                  </a:xfrm>
                  <a:prstGeom prst="round1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16E1C89-1C72-4388-ADBE-C667E6E7E7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9577" y="4904789"/>
                <a:ext cx="1367161" cy="933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34F20065-A517-4F7E-8538-588AFA68EA56}"/>
              </a:ext>
            </a:extLst>
          </p:cNvPr>
          <p:cNvSpPr/>
          <p:nvPr/>
        </p:nvSpPr>
        <p:spPr>
          <a:xfrm>
            <a:off x="671373" y="4998128"/>
            <a:ext cx="2375517" cy="60315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Correction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E7846C4-AC33-4584-BE5F-77D44A5EA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136" y="3469404"/>
            <a:ext cx="3448531" cy="152872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396F6EB-3241-4F94-B36A-57AB8C7444B4}"/>
              </a:ext>
            </a:extLst>
          </p:cNvPr>
          <p:cNvGrpSpPr/>
          <p:nvPr/>
        </p:nvGrpSpPr>
        <p:grpSpPr>
          <a:xfrm>
            <a:off x="7984803" y="3018836"/>
            <a:ext cx="3668102" cy="1163221"/>
            <a:chOff x="8009639" y="3072459"/>
            <a:chExt cx="3668102" cy="1163221"/>
          </a:xfrm>
        </p:grpSpPr>
        <p:sp>
          <p:nvSpPr>
            <p:cNvPr id="25" name="Rectangle: Single Corner Rounded 24">
              <a:extLst>
                <a:ext uri="{FF2B5EF4-FFF2-40B4-BE49-F238E27FC236}">
                  <a16:creationId xmlns:a16="http://schemas.microsoft.com/office/drawing/2014/main" id="{CE31C257-7444-4475-BB2A-D95C9975E279}"/>
                </a:ext>
              </a:extLst>
            </p:cNvPr>
            <p:cNvSpPr/>
            <p:nvPr/>
          </p:nvSpPr>
          <p:spPr>
            <a:xfrm>
              <a:off x="9458323" y="3072459"/>
              <a:ext cx="2219418" cy="1163221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Saving </a:t>
              </a:r>
              <a:r>
                <a:rPr lang="en-US" dirty="0" err="1"/>
                <a:t>Dataframes</a:t>
              </a:r>
              <a:r>
                <a:rPr lang="en-US" dirty="0"/>
                <a:t> of every fit into .CSV files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79AF9F40-DD61-4CDC-8610-DB1C3D4F7898}"/>
                </a:ext>
              </a:extLst>
            </p:cNvPr>
            <p:cNvSpPr/>
            <p:nvPr/>
          </p:nvSpPr>
          <p:spPr>
            <a:xfrm>
              <a:off x="8009639" y="3411753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1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 Condense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789</Words>
  <Application>Microsoft Office PowerPoint</Application>
  <PresentationFormat>Widescreen</PresentationFormat>
  <Paragraphs>185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Rockwell</vt:lpstr>
      <vt:lpstr>Rockwell Condensed</vt:lpstr>
      <vt:lpstr>Office Theme</vt:lpstr>
      <vt:lpstr>PowerPoint Presentation</vt:lpstr>
      <vt:lpstr>The effect of temporal jitter on single photon indistinguishability</vt:lpstr>
      <vt:lpstr>What is the main goal of my project ?</vt:lpstr>
      <vt:lpstr>What is the Jitter of a signal ?</vt:lpstr>
      <vt:lpstr>Implementing the study in our setup</vt:lpstr>
      <vt:lpstr>Current focus – Part I: Hanbury Brown–Twiss on excitation pulses</vt:lpstr>
      <vt:lpstr>From timestamps to coincidences histograms</vt:lpstr>
      <vt:lpstr>Fitting the peaks in g2(τ)</vt:lpstr>
      <vt:lpstr>PowerPoint Presentation</vt:lpstr>
      <vt:lpstr>How the pulse length affects the FWHM of the peaks of the g2(τ)?</vt:lpstr>
      <vt:lpstr>Can we detect broadening in g2(τ) peaks via FWHM variations?</vt:lpstr>
      <vt:lpstr>Verifying the stability of the FPGA clock</vt:lpstr>
      <vt:lpstr>What’s next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Maccarinelli, A.</dc:creator>
  <cp:lastModifiedBy>Maccarinelli, A.</cp:lastModifiedBy>
  <cp:revision>62</cp:revision>
  <dcterms:created xsi:type="dcterms:W3CDTF">2025-05-13T12:11:35Z</dcterms:created>
  <dcterms:modified xsi:type="dcterms:W3CDTF">2025-05-16T09:13:50Z</dcterms:modified>
</cp:coreProperties>
</file>