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72" r:id="rId2"/>
    <p:sldId id="256" r:id="rId3"/>
    <p:sldId id="259" r:id="rId4"/>
    <p:sldId id="266" r:id="rId5"/>
    <p:sldId id="257" r:id="rId6"/>
    <p:sldId id="261" r:id="rId7"/>
    <p:sldId id="268" r:id="rId8"/>
    <p:sldId id="271" r:id="rId9"/>
    <p:sldId id="258" r:id="rId10"/>
    <p:sldId id="263" r:id="rId11"/>
    <p:sldId id="267" r:id="rId12"/>
    <p:sldId id="264" r:id="rId13"/>
    <p:sldId id="270" r:id="rId14"/>
    <p:sldId id="265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632" autoAdjust="0"/>
    <p:restoredTop sz="94676" autoAdjust="0"/>
  </p:normalViewPr>
  <p:slideViewPr>
    <p:cSldViewPr>
      <p:cViewPr varScale="1">
        <p:scale>
          <a:sx n="85" d="100"/>
          <a:sy n="85" d="100"/>
        </p:scale>
        <p:origin x="79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5E164-02F7-43CE-A94E-15FC8D950FE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D21A0-1B88-4044-BD13-5A5399A7E296}">
      <dgm:prSet/>
      <dgm:spPr/>
      <dgm:t>
        <a:bodyPr/>
        <a:lstStyle/>
        <a:p>
          <a:pPr rtl="0"/>
          <a:r>
            <a:rPr lang="en-US" dirty="0"/>
            <a:t>Python presentation</a:t>
          </a:r>
        </a:p>
      </dgm:t>
    </dgm:pt>
    <dgm:pt modelId="{B4C6818A-12AD-4FBA-A624-D64B0A0E3E1D}" type="parTrans" cxnId="{547A462E-92C8-4317-BD6A-0C729C5B720F}">
      <dgm:prSet/>
      <dgm:spPr/>
      <dgm:t>
        <a:bodyPr/>
        <a:lstStyle/>
        <a:p>
          <a:endParaRPr lang="en-US"/>
        </a:p>
      </dgm:t>
    </dgm:pt>
    <dgm:pt modelId="{58D7BA6A-33DC-45D8-851A-F7FF75B48410}" type="sibTrans" cxnId="{547A462E-92C8-4317-BD6A-0C729C5B720F}">
      <dgm:prSet/>
      <dgm:spPr/>
      <dgm:t>
        <a:bodyPr/>
        <a:lstStyle/>
        <a:p>
          <a:endParaRPr lang="en-US"/>
        </a:p>
      </dgm:t>
    </dgm:pt>
    <dgm:pt modelId="{FAB6092F-83F5-4557-815E-2AA244BFAE96}" type="pres">
      <dgm:prSet presAssocID="{6EF5E164-02F7-43CE-A94E-15FC8D950FED}" presName="CompostProcess" presStyleCnt="0">
        <dgm:presLayoutVars>
          <dgm:dir/>
          <dgm:resizeHandles val="exact"/>
        </dgm:presLayoutVars>
      </dgm:prSet>
      <dgm:spPr/>
    </dgm:pt>
    <dgm:pt modelId="{8AEE507E-A47B-43E5-B1FE-F5D01D82231F}" type="pres">
      <dgm:prSet presAssocID="{6EF5E164-02F7-43CE-A94E-15FC8D950FED}" presName="arrow" presStyleLbl="bgShp" presStyleIdx="0" presStyleCnt="1"/>
      <dgm:spPr/>
    </dgm:pt>
    <dgm:pt modelId="{AFBC80F3-034E-4A0A-86C6-231C647C6722}" type="pres">
      <dgm:prSet presAssocID="{6EF5E164-02F7-43CE-A94E-15FC8D950FED}" presName="linearProcess" presStyleCnt="0"/>
      <dgm:spPr/>
    </dgm:pt>
    <dgm:pt modelId="{49750ABB-E358-4032-A442-F574794FB71D}" type="pres">
      <dgm:prSet presAssocID="{D12D21A0-1B88-4044-BD13-5A5399A7E296}" presName="textNode" presStyleLbl="node1" presStyleIdx="0" presStyleCnt="1" custLinFactNeighborX="163" custLinFactNeighborY="397">
        <dgm:presLayoutVars>
          <dgm:bulletEnabled val="1"/>
        </dgm:presLayoutVars>
      </dgm:prSet>
      <dgm:spPr/>
    </dgm:pt>
  </dgm:ptLst>
  <dgm:cxnLst>
    <dgm:cxn modelId="{547A462E-92C8-4317-BD6A-0C729C5B720F}" srcId="{6EF5E164-02F7-43CE-A94E-15FC8D950FED}" destId="{D12D21A0-1B88-4044-BD13-5A5399A7E296}" srcOrd="0" destOrd="0" parTransId="{B4C6818A-12AD-4FBA-A624-D64B0A0E3E1D}" sibTransId="{58D7BA6A-33DC-45D8-851A-F7FF75B48410}"/>
    <dgm:cxn modelId="{662F4630-36B3-4FE9-8907-81F2A818F776}" type="presOf" srcId="{D12D21A0-1B88-4044-BD13-5A5399A7E296}" destId="{49750ABB-E358-4032-A442-F574794FB71D}" srcOrd="0" destOrd="0" presId="urn:microsoft.com/office/officeart/2005/8/layout/hProcess9"/>
    <dgm:cxn modelId="{16DFD5A4-CFAF-4E89-BE63-64C416178418}" type="presOf" srcId="{6EF5E164-02F7-43CE-A94E-15FC8D950FED}" destId="{FAB6092F-83F5-4557-815E-2AA244BFAE96}" srcOrd="0" destOrd="0" presId="urn:microsoft.com/office/officeart/2005/8/layout/hProcess9"/>
    <dgm:cxn modelId="{FAAABDC5-07B1-48B3-9383-3AB35FDB114F}" type="presParOf" srcId="{FAB6092F-83F5-4557-815E-2AA244BFAE96}" destId="{8AEE507E-A47B-43E5-B1FE-F5D01D82231F}" srcOrd="0" destOrd="0" presId="urn:microsoft.com/office/officeart/2005/8/layout/hProcess9"/>
    <dgm:cxn modelId="{967DCB7D-5B4D-4EAB-BA44-64957C0B8CA2}" type="presParOf" srcId="{FAB6092F-83F5-4557-815E-2AA244BFAE96}" destId="{AFBC80F3-034E-4A0A-86C6-231C647C6722}" srcOrd="1" destOrd="0" presId="urn:microsoft.com/office/officeart/2005/8/layout/hProcess9"/>
    <dgm:cxn modelId="{6FA238C5-8EAC-4F81-A5B2-74626CC86E5B}" type="presParOf" srcId="{AFBC80F3-034E-4A0A-86C6-231C647C6722}" destId="{49750ABB-E358-4032-A442-F574794FB71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E507E-A47B-43E5-B1FE-F5D01D82231F}">
      <dsp:nvSpPr>
        <dsp:cNvPr id="0" name=""/>
        <dsp:cNvSpPr/>
      </dsp:nvSpPr>
      <dsp:spPr>
        <a:xfrm>
          <a:off x="411708" y="0"/>
          <a:ext cx="4666030" cy="3124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0ABB-E358-4032-A442-F574794FB71D}">
      <dsp:nvSpPr>
        <dsp:cNvPr id="0" name=""/>
        <dsp:cNvSpPr/>
      </dsp:nvSpPr>
      <dsp:spPr>
        <a:xfrm>
          <a:off x="0" y="942221"/>
          <a:ext cx="5489448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Python presentation</a:t>
          </a:r>
        </a:p>
      </dsp:txBody>
      <dsp:txXfrm>
        <a:off x="61004" y="1003225"/>
        <a:ext cx="5367440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7B85DCC-A8DF-4F35-A4C2-A394E68C0E6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0CC4CA2-1D2C-4381-BD01-233B1E25EF2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46F5-2AFA-54EE-0379-307858D8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3651295"/>
            <a:ext cx="7498080" cy="1752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Lucida Fax" panose="02060602050505020204" pitchFamily="18" charset="0"/>
              </a:rPr>
              <a:t>Welcome to Syntax, where data meets insights and insights transform possibilities.</a:t>
            </a:r>
          </a:p>
          <a:p>
            <a:pPr marL="82296" indent="0">
              <a:buNone/>
            </a:pPr>
            <a:r>
              <a:rPr lang="en-US" sz="2000" dirty="0">
                <a:latin typeface="Lucida Fax" panose="02060602050505020204" pitchFamily="18" charset="0"/>
              </a:rPr>
              <a:t>We are cutting edge data science firm dedicated to helping businesses harness the power of data to drive informed decisions, innovation and growth.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1FFDB-C9E9-177E-FDB8-24CF40B07072}"/>
              </a:ext>
            </a:extLst>
          </p:cNvPr>
          <p:cNvSpPr/>
          <p:nvPr/>
        </p:nvSpPr>
        <p:spPr>
          <a:xfrm>
            <a:off x="1371600" y="2581835"/>
            <a:ext cx="7562088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07A2A-C5FF-553B-9F03-064ED70887F5}"/>
              </a:ext>
            </a:extLst>
          </p:cNvPr>
          <p:cNvSpPr/>
          <p:nvPr/>
        </p:nvSpPr>
        <p:spPr>
          <a:xfrm>
            <a:off x="1371600" y="2840597"/>
            <a:ext cx="7562088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39218C-DAC4-F5E6-0C6B-AE82DB5A3C94}"/>
              </a:ext>
            </a:extLst>
          </p:cNvPr>
          <p:cNvSpPr/>
          <p:nvPr/>
        </p:nvSpPr>
        <p:spPr>
          <a:xfrm>
            <a:off x="1371600" y="5484578"/>
            <a:ext cx="7562088" cy="717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7CBC-A5F1-2E18-F22C-653BC7D61E89}"/>
              </a:ext>
            </a:extLst>
          </p:cNvPr>
          <p:cNvSpPr/>
          <p:nvPr/>
        </p:nvSpPr>
        <p:spPr>
          <a:xfrm>
            <a:off x="1371600" y="3420035"/>
            <a:ext cx="7562088" cy="717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4CCA2-7042-9B7A-2ED9-D1BCAB314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6" t="26544" r="14565" b="26260"/>
          <a:stretch/>
        </p:blipFill>
        <p:spPr>
          <a:xfrm>
            <a:off x="2895600" y="576169"/>
            <a:ext cx="4088100" cy="17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38288" cy="7274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Popular Cast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76865"/>
            <a:ext cx="7467600" cy="5181600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endParaRPr lang="en-US" b="0" dirty="0">
              <a:latin typeface="Lucida Fax" panose="02060602050505020204" pitchFamily="18" charset="0"/>
              <a:cs typeface="Arial" pitchFamily="34" charset="0"/>
            </a:endParaRPr>
          </a:p>
          <a:p>
            <a:endParaRPr lang="en-US" b="0" dirty="0">
              <a:latin typeface="Lucida Fax" panose="02060602050505020204" pitchFamily="18" charset="0"/>
              <a:cs typeface="Arial" pitchFamily="34" charset="0"/>
            </a:endParaRPr>
          </a:p>
          <a:p>
            <a:endParaRPr lang="en-US" b="0" dirty="0">
              <a:latin typeface="Lucida Fax" panose="02060602050505020204" pitchFamily="18" charset="0"/>
              <a:cs typeface="Arial" pitchFamily="34" charset="0"/>
            </a:endParaRPr>
          </a:p>
          <a:p>
            <a:endParaRPr lang="en-US" b="0" dirty="0">
              <a:latin typeface="Lucida Fax" panose="02060602050505020204" pitchFamily="18" charset="0"/>
              <a:cs typeface="Arial" pitchFamily="34" charset="0"/>
            </a:endParaRPr>
          </a:p>
          <a:p>
            <a:endParaRPr lang="en-US" b="0" dirty="0">
              <a:latin typeface="Lucida Fax" panose="02060602050505020204" pitchFamily="18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b="0" dirty="0">
                <a:latin typeface="Lucida Fax" panose="02060602050505020204" pitchFamily="18" charset="0"/>
                <a:cs typeface="Arial" pitchFamily="34" charset="0"/>
              </a:rPr>
              <a:t>                                                                                                                                   .                                                                                              </a:t>
            </a:r>
          </a:p>
          <a:p>
            <a:pPr marL="82296" indent="0">
              <a:buNone/>
            </a:pPr>
            <a:r>
              <a:rPr lang="en-US" b="0" dirty="0">
                <a:latin typeface="Lucida Fax" panose="02060602050505020204" pitchFamily="18" charset="0"/>
                <a:cs typeface="Arial" pitchFamily="34" charset="0"/>
              </a:rPr>
              <a:t>             Dwayne Johnson                                                       Kevin Hart           </a:t>
            </a:r>
          </a:p>
          <a:p>
            <a:endParaRPr lang="en-US" b="0" u="sng" dirty="0">
              <a:latin typeface="Lucida Fax" panose="02060602050505020204" pitchFamily="18" charset="0"/>
              <a:cs typeface="Arial" pitchFamily="34" charset="0"/>
            </a:endParaRPr>
          </a:p>
          <a:p>
            <a:endParaRPr lang="en-US" b="0" u="sng" dirty="0">
              <a:latin typeface="Lucida Fax" panose="02060602050505020204" pitchFamily="18" charset="0"/>
              <a:cs typeface="Arial" pitchFamily="34" charset="0"/>
            </a:endParaRPr>
          </a:p>
          <a:p>
            <a:endParaRPr lang="en-US" b="0" u="sng" dirty="0">
              <a:latin typeface="Lucida Fax" panose="02060602050505020204" pitchFamily="18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b="0" dirty="0">
                <a:latin typeface="Lucida Fax" panose="02060602050505020204" pitchFamily="18" charset="0"/>
                <a:cs typeface="Arial" pitchFamily="34" charset="0"/>
              </a:rPr>
              <a:t>                                                         Gal Gadot</a:t>
            </a:r>
          </a:p>
          <a:p>
            <a:endParaRPr lang="en-US" b="0" u="sng" dirty="0">
              <a:latin typeface="Lucida Fax" panose="02060602050505020204" pitchFamily="18" charset="0"/>
              <a:cs typeface="Arial" pitchFamily="34" charset="0"/>
            </a:endParaRPr>
          </a:p>
          <a:p>
            <a:endParaRPr lang="en-US" b="0" u="sng" dirty="0">
              <a:latin typeface="Lucida Fax" panose="02060602050505020204" pitchFamily="18" charset="0"/>
              <a:cs typeface="Arial" pitchFamily="34" charset="0"/>
            </a:endParaRPr>
          </a:p>
          <a:p>
            <a:endParaRPr lang="en-US" b="0" u="sng" dirty="0">
              <a:latin typeface="Lucida Fax" panose="02060602050505020204" pitchFamily="18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b="0" dirty="0">
                <a:latin typeface="Lucida Fax" panose="02060602050505020204" pitchFamily="18" charset="0"/>
                <a:cs typeface="Arial" pitchFamily="34" charset="0"/>
              </a:rPr>
              <a:t>  </a:t>
            </a:r>
          </a:p>
          <a:p>
            <a:pPr marL="82296" indent="0">
              <a:buNone/>
            </a:pPr>
            <a:r>
              <a:rPr lang="en-US" b="0" dirty="0">
                <a:latin typeface="Lucida Fax" panose="02060602050505020204" pitchFamily="18" charset="0"/>
                <a:cs typeface="Arial" pitchFamily="34" charset="0"/>
              </a:rPr>
              <a:t>           </a:t>
            </a:r>
          </a:p>
          <a:p>
            <a:pPr marL="82296" indent="0">
              <a:buNone/>
            </a:pPr>
            <a:endParaRPr lang="en-US" dirty="0">
              <a:latin typeface="Lucida Fax" panose="02060602050505020204" pitchFamily="18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b="0" dirty="0">
                <a:latin typeface="Lucida Fax" panose="02060602050505020204" pitchFamily="18" charset="0"/>
                <a:cs typeface="Arial" pitchFamily="34" charset="0"/>
              </a:rPr>
              <a:t>	Chris </a:t>
            </a:r>
            <a:r>
              <a:rPr lang="en-US" b="0" dirty="0" err="1">
                <a:latin typeface="Lucida Fax" panose="02060602050505020204" pitchFamily="18" charset="0"/>
                <a:cs typeface="Arial" pitchFamily="34" charset="0"/>
              </a:rPr>
              <a:t>Hemsworth</a:t>
            </a:r>
            <a:r>
              <a:rPr lang="en-US" b="0" dirty="0">
                <a:latin typeface="Lucida Fax" panose="02060602050505020204" pitchFamily="18" charset="0"/>
                <a:cs typeface="Arial" pitchFamily="34" charset="0"/>
              </a:rPr>
              <a:t>                                                                                                                     .                                                                                           Ryan </a:t>
            </a:r>
            <a:r>
              <a:rPr lang="en-US" b="0" dirty="0" err="1">
                <a:latin typeface="Lucida Fax" panose="02060602050505020204" pitchFamily="18" charset="0"/>
                <a:cs typeface="Arial" pitchFamily="34" charset="0"/>
              </a:rPr>
              <a:t>Rynolds</a:t>
            </a:r>
            <a:endParaRPr lang="en-US" b="0" dirty="0">
              <a:latin typeface="Lucida Fax" panose="02060602050505020204" pitchFamily="18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66" y="1410071"/>
            <a:ext cx="1333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59362"/>
            <a:ext cx="1461754" cy="183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60" y="2172071"/>
            <a:ext cx="1418590" cy="177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834" y="1245489"/>
            <a:ext cx="1734120" cy="173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38600"/>
            <a:ext cx="1418590" cy="175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8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According to our findings, we have noticed that genres have specific cast members that they work well with.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This is especially the case when it is a show or movie about fictional characters.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As well as the kind of acting the cast member is known for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We noticed a trend where by certain cast members stick to roughly the same genre.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Meaning a comedy actor wouldn’t be cast for an action movie but something family orientated.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This in turn means that the viewers gravitate toward the certain cast member and will watch the show just to watch them.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Lucida Fax" panose="020606020505050202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52EA14-F821-954E-57CE-F95FD00958D7}"/>
              </a:ext>
            </a:extLst>
          </p:cNvPr>
          <p:cNvSpPr txBox="1">
            <a:spLocks/>
          </p:cNvSpPr>
          <p:nvPr/>
        </p:nvSpPr>
        <p:spPr>
          <a:xfrm>
            <a:off x="1371600" y="457200"/>
            <a:ext cx="749808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None/>
            </a:pPr>
            <a:r>
              <a:rPr lang="en-US" sz="3600" dirty="0">
                <a:solidFill>
                  <a:schemeClr val="tx2"/>
                </a:solidFill>
                <a:latin typeface="Lucida Fax" panose="02060602050505020204" pitchFamily="18" charset="0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85916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03" y="990600"/>
            <a:ext cx="78867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9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Lucida Fax" panose="02060602050505020204" pitchFamily="18" charset="0"/>
              </a:rPr>
              <a:t> Diversify Movie Durations: Given the trend of decreasing movie durations over the years, consider diversifying your movie portfolio by including both shorter and longer films. This can cater to a wider audience with varying preferences for movie length.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Lucida Fax" panose="02060602050505020204" pitchFamily="18" charset="0"/>
              </a:rPr>
              <a:t>Audience Segmentation: Analyze your audience demographics and preferences. Some audiences may prefer shorter movies for quick entertainment, while others may enjoy longer, immersive experiences. Tailor your content to these segments.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Lucida Fax" panose="02060602050505020204" pitchFamily="18" charset="0"/>
              </a:rPr>
              <a:t>Content Optimization: Optimize your content to fit the desired duration range. Avoid unnecessary padding or cutting that might compromise the story's quality. Ensure that the duration aligns with the story's natural flow.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Lucida Fax" panose="02060602050505020204" pitchFamily="18" charset="0"/>
              </a:rPr>
              <a:t>Experiment with New Formats: Explore innovative formats such as short series, mini-documentaries, or interactive storytelling. These formats can engage viewers differently and cater to changing viewing habits.</a:t>
            </a: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8221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Summary of the key findings of the analysis.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49808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Lucida Fax" panose="02060602050505020204" pitchFamily="18" charset="0"/>
              </a:rPr>
              <a:t>Changing Trends: The analysis shows a significant shift in movie duration trends. While earlier years featured longer films, recent years have seen a preference for shorter movies. This shift may reflect changing audience attention spans and viewing habits.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Lucida Fax" panose="02060602050505020204" pitchFamily="18" charset="0"/>
              </a:rPr>
              <a:t>Average Duration: The average movie duration in the dataset is approximately 100 minutes. This average provides a baseline for understanding the typical length of movies on Netflix.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Lucida Fax" panose="02060602050505020204" pitchFamily="18" charset="0"/>
              </a:rPr>
              <a:t>Flexibility Is Key: Netflix's success has been attributed to its flexibility in content delivery. By offering a wide range of durations, Netflix can continue to adapt to evolving viewer preferences.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Lucida Fax" panose="02060602050505020204" pitchFamily="18" charset="0"/>
              </a:rPr>
              <a:t>Data-Driven Decisions: Netflix's ability to analyze viewer data and adjust content accordingly has been a key driver of its success. Continue leveraging data analytics to inform content creation and acquisition decisions.</a:t>
            </a:r>
          </a:p>
          <a:p>
            <a:pPr>
              <a:buFont typeface="Wingdings" pitchFamily="2" charset="2"/>
              <a:buChar char="Ø"/>
            </a:pPr>
            <a:endParaRPr lang="en-US" b="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Conclusion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49808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latin typeface="Lucida Fax" panose="02060602050505020204" pitchFamily="18" charset="0"/>
              </a:rPr>
              <a:t>In conclusion, Netflix should embrace the                                                         evolving landscape of movie durations and                                                              tailor its content strategy to meet the diverse                                            preferences of its global audience.                                                                           By staying data-driven and flexible, Netflix                                                               can continue to provide captivating and                                                                 enjoyable content for its subscribers.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Lucida Fax" panose="02060602050505020204" pitchFamily="18" charset="0"/>
              </a:rPr>
              <a:t>As well as looking for cast members that </a:t>
            </a:r>
          </a:p>
          <a:p>
            <a:pPr marL="82296" indent="0">
              <a:buNone/>
            </a:pPr>
            <a:r>
              <a:rPr lang="en-US" sz="1600" dirty="0">
                <a:latin typeface="Lucida Fax" panose="02060602050505020204" pitchFamily="18" charset="0"/>
              </a:rPr>
              <a:t>     have an impact on the genre in addition to being popular with the         </a:t>
            </a:r>
          </a:p>
          <a:p>
            <a:pPr marL="82296" indent="0">
              <a:buNone/>
            </a:pPr>
            <a:r>
              <a:rPr lang="en-US" sz="1600" dirty="0">
                <a:latin typeface="Lucida Fax" panose="02060602050505020204" pitchFamily="18" charset="0"/>
              </a:rPr>
              <a:t>     viewers.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Lucida Fax" panose="02060602050505020204" pitchFamily="18" charset="0"/>
              </a:rPr>
              <a:t>Netflix should embrace the evolving landscape of movie durations and tailor its content strategy to meet the diverse preferences of its global audience.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Lucida Fax" panose="02060602050505020204" pitchFamily="18" charset="0"/>
              </a:rPr>
              <a:t>With all these taken into consideration, Netflix will definitely gain new subscribers.</a:t>
            </a:r>
          </a:p>
          <a:p>
            <a:endParaRPr lang="en-US" dirty="0">
              <a:latin typeface="Lucida Fax" panose="02060602050505020204" pitchFamily="18" charset="0"/>
            </a:endParaRPr>
          </a:p>
        </p:txBody>
      </p:sp>
      <p:pic>
        <p:nvPicPr>
          <p:cNvPr id="1026" name="Picture 2" descr="cloud server - businesswoman - key findings stock illustr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18" y="1613647"/>
            <a:ext cx="235482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773362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solidFill>
                  <a:schemeClr val="tx1"/>
                </a:solidFill>
                <a:latin typeface="Lucida Fax" panose="02060602050505020204" pitchFamily="18" charset="0"/>
              </a:rPr>
              <a:t>ANALYSIS OF NETFLIX DATASET &amp; CREATION OF POSSIBLE PROBLEM STATEMENT FOR PROPERVIEWER ENGAGEMENT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533044"/>
              </p:ext>
            </p:extLst>
          </p:nvPr>
        </p:nvGraphicFramePr>
        <p:xfrm>
          <a:off x="2438400" y="3429000"/>
          <a:ext cx="5489448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0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0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etflix logo transparent PNG 22101069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-228601"/>
            <a:ext cx="3670300" cy="303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304800"/>
            <a:ext cx="5949950" cy="3733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0" dirty="0">
                <a:latin typeface="Lucida Fax" panose="02060602050505020204" pitchFamily="18" charset="0"/>
                <a:cs typeface="Arial" pitchFamily="34" charset="0"/>
              </a:rPr>
              <a:t>Netflix is a video streaming service known for movies and TV shows as well as kids shows.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>
                <a:latin typeface="Lucida Fax" panose="02060602050505020204" pitchFamily="18" charset="0"/>
                <a:cs typeface="Arial" pitchFamily="34" charset="0"/>
              </a:rPr>
              <a:t>It has around </a:t>
            </a:r>
            <a:r>
              <a:rPr lang="en-US" sz="2000" b="0" dirty="0">
                <a:latin typeface="Lucida Fax" panose="02060602050505020204" pitchFamily="18" charset="0"/>
              </a:rPr>
              <a:t>238.4 million subscribers 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>
                <a:latin typeface="Lucida Fax" panose="02060602050505020204" pitchFamily="18" charset="0"/>
                <a:cs typeface="Arial" pitchFamily="34" charset="0"/>
              </a:rPr>
              <a:t>In order to maintain and gain new subscribers, we have been tasked by Netflix to review their content and notice any attributes that may help them</a:t>
            </a:r>
          </a:p>
          <a:p>
            <a:pPr>
              <a:buFont typeface="Wingdings" pitchFamily="2" charset="2"/>
              <a:buChar char="Ø"/>
            </a:pPr>
            <a:endParaRPr lang="en-US" sz="2000" b="0" dirty="0">
              <a:latin typeface="Lucida Fax" panose="02060602050505020204" pitchFamily="18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0" dirty="0">
              <a:latin typeface="Lucida Fax" panose="02060602050505020204" pitchFamily="18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86186"/>
            <a:ext cx="3975100" cy="32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8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Netflix Movie Durations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990600"/>
            <a:ext cx="7353300" cy="6290772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</a:rPr>
              <a:t>Do viewers prefer shorter or longer movies?</a:t>
            </a:r>
          </a:p>
          <a:p>
            <a:pPr marL="82296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                                          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1400" b="0" dirty="0">
                <a:latin typeface="Lucida Fax" panose="02060602050505020204" pitchFamily="18" charset="0"/>
                <a:cs typeface="Arial" pitchFamily="34" charset="0"/>
              </a:rPr>
              <a:t>Understanding the distribution of movie durations can help Netflix make informed decisions regarding the creation or acquisition of content.</a:t>
            </a:r>
          </a:p>
          <a:p>
            <a:pPr>
              <a:buFont typeface="Wingdings" pitchFamily="2" charset="2"/>
              <a:buChar char="Ø"/>
            </a:pPr>
            <a:r>
              <a:rPr lang="en-US" sz="1400" b="0" dirty="0">
                <a:latin typeface="Lucida Fax" panose="02060602050505020204" pitchFamily="18" charset="0"/>
                <a:cs typeface="Arial" pitchFamily="34" charset="0"/>
              </a:rPr>
              <a:t>Detecting trends in movie durations over the years can inform content production strategies.</a:t>
            </a:r>
          </a:p>
          <a:p>
            <a:pPr>
              <a:buFont typeface="Wingdings" pitchFamily="2" charset="2"/>
              <a:buChar char="Ø"/>
            </a:pPr>
            <a:r>
              <a:rPr lang="en-US" sz="1400" b="0" dirty="0">
                <a:latin typeface="Lucida Fax" panose="02060602050505020204" pitchFamily="18" charset="0"/>
                <a:cs typeface="Arial" pitchFamily="34" charset="0"/>
              </a:rPr>
              <a:t>According to our findings, from around the 1940’s till the 1970’s movies saw a steady increase in the duration of it’s movies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Lucida Fax" panose="02060602050505020204" pitchFamily="18" charset="0"/>
              </a:rPr>
              <a:t> Viewer preferences suggest the durations were too long and were then reduced till currently as visualized in the following graphs</a:t>
            </a:r>
            <a:endParaRPr lang="en-US" sz="1400" b="0" dirty="0">
              <a:latin typeface="Lucida Fax" panose="02060602050505020204" pitchFamily="18" charset="0"/>
              <a:cs typeface="Arial" pitchFamily="34" charset="0"/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8" y="1600200"/>
            <a:ext cx="503191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538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-1"/>
            <a:ext cx="7620000" cy="678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0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tondi\Desktop\IMG-20230907-WA02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14" y="3124200"/>
            <a:ext cx="802555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utondi\Desktop\IMG-20230907-WA0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0"/>
            <a:ext cx="763295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"/>
            <a:ext cx="7498080" cy="640080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2000" b="1" dirty="0">
                <a:latin typeface="Lucida Fax" panose="02060602050505020204" pitchFamily="18" charset="0"/>
              </a:rPr>
              <a:t>Summary Statistics</a:t>
            </a:r>
          </a:p>
          <a:p>
            <a:pPr marL="82296" indent="0" algn="ctr">
              <a:buNone/>
            </a:pPr>
            <a:endParaRPr lang="en-US" sz="2000" dirty="0">
              <a:latin typeface="Lucida Fax" panose="0206060205050502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Mean Duration: 99.7 minutes (100)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Median Duration: 100.0 minutes (100)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Standard Deviation: 23.6 minutes (24)</a:t>
            </a:r>
          </a:p>
          <a:p>
            <a:pPr marL="82296" indent="0">
              <a:buNone/>
            </a:pPr>
            <a:r>
              <a:rPr lang="en-US" sz="2000" dirty="0">
                <a:latin typeface="Lucida Fax" panose="02060602050505020204" pitchFamily="18" charset="0"/>
              </a:rPr>
              <a:t> </a:t>
            </a:r>
          </a:p>
          <a:p>
            <a:pPr marL="82296" indent="0" algn="ctr">
              <a:buNone/>
            </a:pPr>
            <a:r>
              <a:rPr lang="en-US" sz="2000" b="1" dirty="0">
                <a:latin typeface="Lucida Fax" panose="02060602050505020204" pitchFamily="18" charset="0"/>
              </a:rPr>
              <a:t>Insights</a:t>
            </a:r>
          </a:p>
          <a:p>
            <a:pPr marL="82296" indent="0" algn="ctr">
              <a:buNone/>
            </a:pPr>
            <a:endParaRPr lang="en-US" sz="2000" dirty="0">
              <a:latin typeface="Lucida Fax" panose="0206060205050502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The most common duration range is between 309 minutes.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There are about 5 outliers in the movie durations (with duration excessively longer than others).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anose="02060602050505020204" pitchFamily="18" charset="0"/>
              </a:rPr>
              <a:t>The distribution is skewed to the left, indicating the median is closer to the third quartile thus being larger than the mean.</a:t>
            </a:r>
          </a:p>
          <a:p>
            <a:endParaRPr lang="en-US" sz="20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5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Analyzing Netflix Content by Genre and 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0" dirty="0">
                <a:latin typeface="Lucida Fax" panose="02060602050505020204" pitchFamily="18" charset="0"/>
              </a:rPr>
              <a:t>Determine whether viewers to watch TV shows/movies that have certain casts.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>
                <a:latin typeface="Lucida Fax" panose="02060602050505020204" pitchFamily="18" charset="0"/>
              </a:rPr>
              <a:t>Are these casts consecutive/ appear in more than one show?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>
                <a:latin typeface="Lucida Fax" panose="02060602050505020204" pitchFamily="18" charset="0"/>
              </a:rPr>
              <a:t>Do viewers prefer a certain genre because of certain cast members?</a:t>
            </a:r>
            <a:endParaRPr lang="en-US" sz="2000" dirty="0">
              <a:latin typeface="Lucida Fax" panose="02060602050505020204" pitchFamily="18" charset="0"/>
            </a:endParaRPr>
          </a:p>
        </p:txBody>
      </p:sp>
      <p:sp>
        <p:nvSpPr>
          <p:cNvPr id="4" name="AutoShape 2" descr="255 Best Questions To Ask To Get To Know Some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255 Best Questions To Ask To Get To Know Some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04" y="3886200"/>
            <a:ext cx="3954510" cy="263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15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856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Gill Sans MT</vt:lpstr>
      <vt:lpstr>Lucida Fax</vt:lpstr>
      <vt:lpstr>Verdana</vt:lpstr>
      <vt:lpstr>Wingdings</vt:lpstr>
      <vt:lpstr>Wingdings 2</vt:lpstr>
      <vt:lpstr>Solstice</vt:lpstr>
      <vt:lpstr>PowerPoint Presentation</vt:lpstr>
      <vt:lpstr>ANALYSIS OF NETFLIX DATASET &amp; CREATION OF POSSIBLE PROBLEM STATEMENT FOR PROPERVIEWER ENGAGEMENT</vt:lpstr>
      <vt:lpstr>PowerPoint Presentation</vt:lpstr>
      <vt:lpstr>PowerPoint Presentation</vt:lpstr>
      <vt:lpstr>Analyzing Netflix Movie Durations </vt:lpstr>
      <vt:lpstr>PowerPoint Presentation</vt:lpstr>
      <vt:lpstr>PowerPoint Presentation</vt:lpstr>
      <vt:lpstr>PowerPoint Presentation</vt:lpstr>
      <vt:lpstr>Analyzing Netflix Content by Genre and Cast</vt:lpstr>
      <vt:lpstr>Popular Cast Members</vt:lpstr>
      <vt:lpstr>PowerPoint Presentation</vt:lpstr>
      <vt:lpstr>PowerPoint Presentation</vt:lpstr>
      <vt:lpstr>Recommendations </vt:lpstr>
      <vt:lpstr>Summary of the key findings of the analysis.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MUTONDI</dc:creator>
  <cp:lastModifiedBy>Awe Olumide</cp:lastModifiedBy>
  <cp:revision>62</cp:revision>
  <dcterms:created xsi:type="dcterms:W3CDTF">2023-09-04T18:38:33Z</dcterms:created>
  <dcterms:modified xsi:type="dcterms:W3CDTF">2023-09-08T08:23:26Z</dcterms:modified>
</cp:coreProperties>
</file>