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GB"/>
    </a:defPPr>
    <a:lvl1pPr algn="l" defTabSz="457200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1pPr>
    <a:lvl2pPr marL="742950" indent="-285750" algn="l" defTabSz="457200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2pPr>
    <a:lvl3pPr marL="1143000" indent="-228600" algn="l" defTabSz="457200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3pPr>
    <a:lvl4pPr marL="1600200" indent="-228600" algn="l" defTabSz="457200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4pPr>
    <a:lvl5pPr marL="2057400" indent="-228600" algn="l" defTabSz="457200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adea" pitchFamily="16" charset="0"/>
        <a:ea typeface="+mn-ea"/>
        <a:cs typeface="Caladea" pitchFamily="16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232"/>
    <a:srgbClr val="4C0000"/>
    <a:srgbClr val="6A0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5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altLang="es-E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s-E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s-E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s-E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D42B1681-2DE1-43EC-927C-812A9796B167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ADC615-1695-42B3-9E8F-8049884EB5EE}" type="slidenum">
              <a:rPr lang="en-US" altLang="es-ES"/>
              <a:pPr/>
              <a:t>1</a:t>
            </a:fld>
            <a:endParaRPr lang="en-US" altLang="es-ES" dirty="0"/>
          </a:p>
        </p:txBody>
      </p:sp>
      <p:sp>
        <p:nvSpPr>
          <p:cNvPr id="51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9951FB-DCEB-4DA6-9928-9C26EDEA8926}" type="slidenum">
              <a:rPr lang="en-US" altLang="es-ES"/>
              <a:pPr/>
              <a:t>2</a:t>
            </a:fld>
            <a:endParaRPr lang="en-US" altLang="es-ES"/>
          </a:p>
        </p:txBody>
      </p:sp>
      <p:sp>
        <p:nvSpPr>
          <p:cNvPr id="61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A6B9F51-85D4-4567-8D5E-8383A6FB475F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94322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61DEF4D-393F-4B49-BBCF-11359746D35F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42244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432117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3211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DEA965B-7A10-48C0-A25E-553847571D82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823801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0"/>
          </p:nvPr>
        </p:nvSpPr>
        <p:spPr>
          <a:xfrm>
            <a:off x="8472488" y="4662488"/>
            <a:ext cx="546100" cy="392112"/>
          </a:xfrm>
        </p:spPr>
        <p:txBody>
          <a:bodyPr/>
          <a:lstStyle>
            <a:lvl1pPr>
              <a:defRPr/>
            </a:lvl1pPr>
          </a:lstStyle>
          <a:p>
            <a:fld id="{CA64FFCE-609A-4705-82B0-77858EC2A2A0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426970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ACCB344-0D6B-4B27-B17A-9381336583D4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311700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0C9798F-80BD-4382-8611-AFABBE040BF1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237752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33924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33924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1919EB5-EE60-441B-846E-A7FFB81B4913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186941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7D48EA3-C1BC-4234-9E0E-26DB8E9D6A2F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334019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09F554F-B744-4BF6-BE06-789B1B0D417C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392085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91EB937-2D0B-49A4-AE83-92DBCD3CBB1E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311362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93C43DD-2C18-48F2-8EDF-5DF60948B587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422561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A372471-9C48-4843-B9FE-E87EBE930D38}" type="slidenum">
              <a:rPr lang="en-US" altLang="es-ES"/>
              <a:pPr/>
              <a:t>‹Nº›</a:t>
            </a:fld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227279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sldNum"/>
          </p:nvPr>
        </p:nvSpPr>
        <p:spPr bwMode="auto">
          <a:xfrm>
            <a:off x="8472488" y="4662488"/>
            <a:ext cx="546100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fld id="{E5E908B0-9FD1-4B58-B012-20384A0245C6}" type="slidenum">
              <a:rPr lang="en-US" altLang="es-ES"/>
              <a:pPr/>
              <a:t>‹Nº›</a:t>
            </a:fld>
            <a:endParaRPr lang="en-US" altLang="es-E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Click to edit the outline text format</a:t>
            </a:r>
          </a:p>
          <a:p>
            <a:pPr lvl="1"/>
            <a:r>
              <a:rPr lang="en-GB" altLang="es-ES" smtClean="0"/>
              <a:t>Second Outline Level</a:t>
            </a:r>
          </a:p>
          <a:p>
            <a:pPr lvl="2"/>
            <a:r>
              <a:rPr lang="en-GB" altLang="es-ES" smtClean="0"/>
              <a:t>Third Outline Level</a:t>
            </a:r>
          </a:p>
          <a:p>
            <a:pPr lvl="3"/>
            <a:r>
              <a:rPr lang="en-GB" altLang="es-ES" smtClean="0"/>
              <a:t>Fourth Outline Level</a:t>
            </a:r>
          </a:p>
          <a:p>
            <a:pPr lvl="4"/>
            <a:r>
              <a:rPr lang="en-GB" altLang="es-ES" smtClean="0"/>
              <a:t>Fifth Outline Level</a:t>
            </a:r>
          </a:p>
          <a:p>
            <a:pPr lvl="4"/>
            <a:r>
              <a:rPr lang="en-GB" altLang="es-ES" smtClean="0"/>
              <a:t>Sixth Outline Level</a:t>
            </a:r>
          </a:p>
          <a:p>
            <a:pPr lvl="4"/>
            <a:r>
              <a:rPr lang="en-GB" altLang="es-ES" smtClean="0"/>
              <a:t>Seventh Outline Level</a:t>
            </a:r>
          </a:p>
          <a:p>
            <a:pPr lvl="4"/>
            <a:r>
              <a:rPr lang="en-GB" altLang="es-ES" smtClean="0"/>
              <a:t>Eighth Outline Level</a:t>
            </a:r>
          </a:p>
          <a:p>
            <a:pPr lvl="4"/>
            <a:r>
              <a:rPr lang="en-GB" altLang="es-E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4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-107950"/>
            <a:ext cx="9212263" cy="535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4487863" y="3251200"/>
            <a:ext cx="3613150" cy="1147763"/>
          </a:xfrm>
          <a:custGeom>
            <a:avLst/>
            <a:gdLst>
              <a:gd name="G0" fmla="*/ 10038 1 2"/>
              <a:gd name="G1" fmla="*/ 3188 1 2"/>
              <a:gd name="G2" fmla="+- 3188 0 0"/>
              <a:gd name="G3" fmla="+- 10038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0038" y="0"/>
                </a:lnTo>
                <a:lnTo>
                  <a:pt x="10038" y="3188"/>
                </a:lnTo>
                <a:lnTo>
                  <a:pt x="0" y="3188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339752" y="3291830"/>
            <a:ext cx="5976491" cy="25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5pPr>
            <a:lvl6pPr marL="2514600" indent="-228600"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6pPr>
            <a:lvl7pPr marL="2971800" indent="-228600"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7pPr>
            <a:lvl8pPr marL="3429000" indent="-228600"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8pPr>
            <a:lvl9pPr marL="3886200" indent="-228600"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Caladea" pitchFamily="16" charset="0"/>
                <a:cs typeface="Caladea" pitchFamily="16" charset="0"/>
              </a:defRPr>
            </a:lvl9pPr>
          </a:lstStyle>
          <a:p>
            <a:pPr algn="r">
              <a:lnSpc>
                <a:spcPct val="101000"/>
              </a:lnSpc>
            </a:pPr>
            <a:r>
              <a:rPr lang="en-US" altLang="es-ES" sz="2000" b="1" dirty="0" smtClean="0">
                <a:solidFill>
                  <a:srgbClr val="6B0D0E"/>
                </a:solidFill>
                <a:latin typeface="CAGeheimagentW00-Normal" charset="0"/>
              </a:rPr>
              <a:t>MECÁNICAS ACUÁTICAS</a:t>
            </a:r>
            <a:endParaRPr lang="en-US" altLang="es-ES" sz="2000" b="1" dirty="0">
              <a:solidFill>
                <a:srgbClr val="6B0D0E"/>
              </a:solidFill>
              <a:latin typeface="CAGeheimagentW00-Normal" charset="0"/>
            </a:endParaRPr>
          </a:p>
          <a:p>
            <a:pPr algn="r">
              <a:lnSpc>
                <a:spcPct val="101000"/>
              </a:lnSpc>
              <a:spcBef>
                <a:spcPts val="1138"/>
              </a:spcBef>
            </a:pPr>
            <a:r>
              <a:rPr lang="en-US" altLang="es-ES" sz="2000" b="1" dirty="0">
                <a:solidFill>
                  <a:srgbClr val="6B0D0E"/>
                </a:solidFill>
                <a:latin typeface="CAGeheimagentW00-Normal" charset="0"/>
              </a:rPr>
              <a:t>Pedro Montoto García</a:t>
            </a:r>
          </a:p>
          <a:p>
            <a:pPr algn="r">
              <a:lnSpc>
                <a:spcPct val="101000"/>
              </a:lnSpc>
            </a:pPr>
            <a:endParaRPr lang="en-US" altLang="es-ES" sz="2600" dirty="0">
              <a:solidFill>
                <a:srgbClr val="6B0D0E"/>
              </a:solidFill>
              <a:latin typeface="CAGeheimagentW00-Norm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287338" y="393700"/>
            <a:ext cx="8472487" cy="781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3200" b="1" u="sng" dirty="0" smtClean="0">
                <a:solidFill>
                  <a:schemeClr val="tx1"/>
                </a:solidFill>
                <a:latin typeface="CAGeheimagentW00-Normal" charset="0"/>
              </a:rPr>
              <a:t>RATIONALE: MECÁNICAS ACUÁTICAS</a:t>
            </a:r>
            <a:endParaRPr lang="en-US" altLang="es-ES" sz="3200" b="1" u="sng" dirty="0">
              <a:solidFill>
                <a:schemeClr val="tx1"/>
              </a:solidFill>
              <a:latin typeface="CAGeheimagentW00-Norm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8781" y="1275606"/>
            <a:ext cx="8229600" cy="3528392"/>
          </a:xfrm>
          <a:ln/>
        </p:spPr>
        <p:txBody>
          <a:bodyPr tIns="0"/>
          <a:lstStyle/>
          <a:p>
            <a:pPr marL="431800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INSIDE es un </a:t>
            </a:r>
            <a:r>
              <a:rPr lang="es-ES" altLang="es-ES" sz="1600" dirty="0" smtClean="0">
                <a:solidFill>
                  <a:schemeClr val="tx1"/>
                </a:solidFill>
                <a:latin typeface="CAGeheimagentW00-Normal"/>
              </a:rPr>
              <a:t>juego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s-ES" altLang="es-ES" sz="1600" dirty="0" smtClean="0">
                <a:solidFill>
                  <a:schemeClr val="tx1"/>
                </a:solidFill>
                <a:latin typeface="CAGeheimagentW00-Normal"/>
              </a:rPr>
              <a:t>minimalista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y </a:t>
            </a:r>
            <a:r>
              <a:rPr lang="es-ES" altLang="es-ES" sz="1600" dirty="0" smtClean="0">
                <a:solidFill>
                  <a:schemeClr val="tx1"/>
                </a:solidFill>
                <a:latin typeface="CAGeheimagentW00-Normal"/>
              </a:rPr>
              <a:t>terminado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, no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deberían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añadirse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controles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nuevos</a:t>
            </a: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INSIDE </a:t>
            </a:r>
            <a:r>
              <a:rPr lang="en-US" altLang="es-ES" sz="1600" dirty="0" err="1">
                <a:solidFill>
                  <a:schemeClr val="tx1"/>
                </a:solidFill>
                <a:latin typeface="CAGeheimagentW00-Normal"/>
              </a:rPr>
              <a:t>usa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agua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CAGeheimagentW00-Normal"/>
              </a:rPr>
              <a:t>como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paréntesis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entre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diferentes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zonas, sin puzzles</a:t>
            </a:r>
            <a:endParaRPr lang="en-US" altLang="es-ES" sz="1600" dirty="0">
              <a:solidFill>
                <a:schemeClr val="tx1"/>
              </a:solidFill>
              <a:latin typeface="CAGeheimagentW00-Normal"/>
            </a:endParaRPr>
          </a:p>
          <a:p>
            <a:pPr marL="831850" lvl="1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Excepción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: un puzzle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en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el que hay 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que </a:t>
            </a:r>
            <a:r>
              <a:rPr lang="en-US" altLang="es-ES" sz="1600" dirty="0" err="1">
                <a:solidFill>
                  <a:schemeClr val="tx1"/>
                </a:solidFill>
                <a:latin typeface="CAGeheimagentW00-Normal"/>
              </a:rPr>
              <a:t>huír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 de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sirenas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entre </a:t>
            </a:r>
            <a:r>
              <a:rPr lang="en-US" altLang="es-ES" sz="1600" dirty="0" err="1">
                <a:solidFill>
                  <a:schemeClr val="tx1"/>
                </a:solidFill>
                <a:latin typeface="CAGeheimagentW00-Normal"/>
              </a:rPr>
              <a:t>plataformas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, </a:t>
            </a: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Si </a:t>
            </a:r>
            <a:r>
              <a:rPr lang="en-US" altLang="es-ES" sz="1600" dirty="0" err="1">
                <a:solidFill>
                  <a:schemeClr val="tx1"/>
                </a:solidFill>
                <a:latin typeface="CAGeheimagentW00-Normal"/>
              </a:rPr>
              <a:t>quisiésemos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s-ES" altLang="es-ES" sz="1600" noProof="1" smtClean="0">
                <a:solidFill>
                  <a:schemeClr val="tx1"/>
                </a:solidFill>
                <a:latin typeface="CAGeheimagentW00-Normal"/>
              </a:rPr>
              <a:t>alargar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CAGeheimagentW00-Normal"/>
              </a:rPr>
              <a:t>dichas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CAGeheimagentW00-Normal"/>
              </a:rPr>
              <a:t>secciones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CAGeheimagentW00-Normal"/>
              </a:rPr>
              <a:t>habría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 que </a:t>
            </a:r>
            <a:r>
              <a:rPr lang="en-US" altLang="es-ES" sz="1600" dirty="0" err="1">
                <a:solidFill>
                  <a:schemeClr val="tx1"/>
                </a:solidFill>
                <a:latin typeface="CAGeheimagentW00-Normal"/>
              </a:rPr>
              <a:t>añadir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puzzles. Los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elementos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actuales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subacuáticos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también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son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limitados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:</a:t>
            </a: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831850" lvl="1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Sirenas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que </a:t>
            </a:r>
            <a:r>
              <a:rPr lang="en-US" altLang="es-ES" sz="1600" dirty="0" err="1">
                <a:solidFill>
                  <a:schemeClr val="tx1"/>
                </a:solidFill>
                <a:latin typeface="CAGeheimagentW00-Normal"/>
              </a:rPr>
              <a:t>persiguen</a:t>
            </a:r>
            <a:endParaRPr lang="en-US" altLang="es-ES" sz="1600" dirty="0">
              <a:solidFill>
                <a:schemeClr val="tx1"/>
              </a:solidFill>
              <a:latin typeface="CAGeheimagentW00-Normal"/>
            </a:endParaRPr>
          </a:p>
          <a:p>
            <a:pPr marL="863600" lvl="1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err="1">
                <a:solidFill>
                  <a:schemeClr val="tx1"/>
                </a:solidFill>
                <a:latin typeface="CAGeheimagentW00-Normal"/>
              </a:rPr>
              <a:t>Obstáculos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>
                <a:solidFill>
                  <a:schemeClr val="tx1"/>
                </a:solidFill>
                <a:latin typeface="CAGeheimagentW00-Normal"/>
              </a:rPr>
              <a:t>destructibles</a:t>
            </a:r>
            <a:r>
              <a:rPr lang="en-US" altLang="es-ES" sz="1600" dirty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lanzando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el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submarino</a:t>
            </a: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863600" lvl="1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El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propio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submarino</a:t>
            </a:r>
            <a:endParaRPr lang="en-US" altLang="es-ES" sz="1600" dirty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s-ES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287338" y="393700"/>
            <a:ext cx="8472487" cy="781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3200" b="1" u="sng" dirty="0" smtClean="0">
                <a:solidFill>
                  <a:schemeClr val="tx1"/>
                </a:solidFill>
                <a:latin typeface="CAGeheimagentW00-Normal" charset="0"/>
              </a:rPr>
              <a:t>MECÁNICA: PETRÓLEO</a:t>
            </a:r>
            <a:endParaRPr lang="en-US" altLang="es-ES" sz="3200" b="1" u="sng" dirty="0">
              <a:solidFill>
                <a:schemeClr val="tx1"/>
              </a:solidFill>
              <a:latin typeface="CAGeheimagentW00-Normal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08781" y="1275606"/>
            <a:ext cx="822960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Implementamos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un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nuevo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elemento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subacuático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: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manchas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de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petróleo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que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ralentizan</a:t>
            </a: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El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submarino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puede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absorberlas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usando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el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propulsor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que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ya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tiene</a:t>
            </a: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831850" lvl="1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El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propulsor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absorbe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agua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del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entorno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del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submarino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y la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expulsa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de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golpe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para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impulsarse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en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la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dirección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contraria</a:t>
            </a: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s-ES" sz="1600" dirty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El puzzle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tendría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un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elemento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de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huír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de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sirenas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echándoles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petróleo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en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la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cara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para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ralentizarlas</a:t>
            </a: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137588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287338" y="393700"/>
            <a:ext cx="8472487" cy="781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3200" b="1" u="sng" dirty="0" smtClean="0">
                <a:solidFill>
                  <a:schemeClr val="tx1"/>
                </a:solidFill>
                <a:latin typeface="CAGeheimagentW00-Normal" charset="0"/>
              </a:rPr>
              <a:t>MECÁNICA: AGUA DE ARQUÍMEDES</a:t>
            </a:r>
            <a:endParaRPr lang="en-US" altLang="es-ES" sz="3200" b="1" u="sng" dirty="0">
              <a:solidFill>
                <a:schemeClr val="tx1"/>
              </a:solidFill>
              <a:latin typeface="CAGeheimagentW00-Normal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8781" y="1275606"/>
            <a:ext cx="822960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Implementamos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un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sistema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que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permita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modificar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el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nivel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del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agua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arrojando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objetos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dentro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de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ella</a:t>
            </a: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Como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esta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mecánica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realista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no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suele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estar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presente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en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juegos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se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hace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necesario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un tutorial para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aprenderla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(i.e.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objeto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cae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en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charco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pequeño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y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éste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se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desborda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), o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bien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que sea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completamente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automática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(no es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necesario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aprenderla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)</a:t>
            </a:r>
          </a:p>
          <a:p>
            <a:pPr marL="431800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s-ES" sz="1600" dirty="0" smtClean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s-ES" sz="1600" dirty="0">
              <a:solidFill>
                <a:schemeClr val="tx1"/>
              </a:solidFill>
              <a:latin typeface="CAGeheimagentW00-Normal"/>
            </a:endParaRPr>
          </a:p>
          <a:p>
            <a:pPr marL="431800" indent="-323850">
              <a:lnSpc>
                <a:spcPct val="100000"/>
              </a:lnSpc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En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el puzzle de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ejemplo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optamos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por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la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segunda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forma: un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interruptor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activa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la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mecánica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y no es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necesario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</a:t>
            </a:r>
            <a:r>
              <a:rPr lang="en-US" altLang="es-ES" sz="1600" dirty="0" err="1" smtClean="0">
                <a:solidFill>
                  <a:schemeClr val="tx1"/>
                </a:solidFill>
                <a:latin typeface="CAGeheimagentW00-Normal"/>
              </a:rPr>
              <a:t>revertirla</a:t>
            </a:r>
            <a:r>
              <a:rPr lang="en-US" altLang="es-ES" sz="1600" dirty="0" smtClean="0">
                <a:solidFill>
                  <a:schemeClr val="tx1"/>
                </a:solidFill>
                <a:latin typeface="CAGeheimagentW00-Normal"/>
              </a:rPr>
              <a:t> para resolver el puzzle</a:t>
            </a:r>
          </a:p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5394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287338" y="393700"/>
            <a:ext cx="8472487" cy="781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s-ES" sz="3200" b="1" u="sng" dirty="0" smtClean="0">
                <a:solidFill>
                  <a:schemeClr val="tx1"/>
                </a:solidFill>
                <a:latin typeface="CAGeheimagentW00-Normal" charset="0"/>
              </a:rPr>
              <a:t>PUZZLE DE EJEMPLO</a:t>
            </a:r>
            <a:endParaRPr lang="en-US" altLang="es-ES" sz="3200" b="1" u="sng" dirty="0">
              <a:solidFill>
                <a:schemeClr val="tx1"/>
              </a:solidFill>
              <a:latin typeface="CAGeheimagentW00-Normal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08781" y="1275606"/>
            <a:ext cx="822960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Clr>
                <a:srgbClr val="FFFFFF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s-ES" dirty="0"/>
          </a:p>
        </p:txBody>
      </p:sp>
    </p:spTree>
    <p:extLst>
      <p:ext uri="{BB962C8B-B14F-4D97-AF65-F5344CB8AC3E}">
        <p14:creationId xmlns:p14="http://schemas.microsoft.com/office/powerpoint/2010/main" val="12027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Caladea" pitchFamily="16" charset="0"/>
            <a:cs typeface="Caladea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effectLst/>
            <a:latin typeface="Caladea" pitchFamily="16" charset="0"/>
            <a:cs typeface="Caladea" pitchFamily="16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228</Words>
  <Application>Microsoft Office PowerPoint</Application>
  <PresentationFormat>Presentación en pantalla (16:9)</PresentationFormat>
  <Paragraphs>29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Times New Roman</vt:lpstr>
      <vt:lpstr>Arial</vt:lpstr>
      <vt:lpstr>Caladea</vt:lpstr>
      <vt:lpstr>Lucida Sans Unicode</vt:lpstr>
      <vt:lpstr>CAGeheimagentW00-Normal</vt:lpstr>
      <vt:lpstr>Wingdings</vt:lpstr>
      <vt:lpstr>Tema de Office</vt:lpstr>
      <vt:lpstr>Presentación de PowerPoint</vt:lpstr>
      <vt:lpstr>RATIONALE: MECÁNICAS ACUÁTICAS</vt:lpstr>
      <vt:lpstr>MECÁNICA: PETRÓLEO</vt:lpstr>
      <vt:lpstr>MECÁNICA: AGUA DE ARQUÍMEDES</vt:lpstr>
      <vt:lpstr>PUZZLE DE 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Montoto García</dc:creator>
  <cp:lastModifiedBy>Pedro Montoto García</cp:lastModifiedBy>
  <cp:revision>12</cp:revision>
  <cp:lastPrinted>1601-01-01T00:00:00Z</cp:lastPrinted>
  <dcterms:created xsi:type="dcterms:W3CDTF">1601-01-01T00:00:00Z</dcterms:created>
  <dcterms:modified xsi:type="dcterms:W3CDTF">2017-01-31T16:21:27Z</dcterms:modified>
</cp:coreProperties>
</file>