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4" autoAdjust="0"/>
    <p:restoredTop sz="92833" autoAdjust="0"/>
  </p:normalViewPr>
  <p:slideViewPr>
    <p:cSldViewPr snapToGrid="0">
      <p:cViewPr>
        <p:scale>
          <a:sx n="75" d="100"/>
          <a:sy n="75" d="100"/>
        </p:scale>
        <p:origin x="750"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 analysis primarily focused on the new customer list dataset, aiming to extract valuable insights from its diverse attributes. The objective was to develop models and analytical approaches that can serve as a basis for making data-driven decisions. By exploring and understanding the dataset's characteristics, patterns, and relationships, the goal was to uncover meaningful information that can inform strategic actions and guide business decisions. Ultimately, the analysis sought to leverage the power of data to drive informed and evidence-based choices, leading to improved outcomes and enhanced decision-making processes.</a:t>
            </a:r>
          </a:p>
        </p:txBody>
      </p:sp>
    </p:spTree>
    <p:extLst>
      <p:ext uri="{BB962C8B-B14F-4D97-AF65-F5344CB8AC3E}">
        <p14:creationId xmlns:p14="http://schemas.microsoft.com/office/powerpoint/2010/main" val="820238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
            </a:r>
            <a:br>
              <a:rPr lang="en-US" dirty="0" smtClean="0"/>
            </a:br>
            <a:r>
              <a:rPr lang="en-US" sz="1400" b="0" i="0" dirty="0" smtClean="0">
                <a:effectLst/>
                <a:latin typeface="+mn-lt"/>
                <a:ea typeface="+mn-ea"/>
                <a:cs typeface="+mn-cs"/>
                <a:sym typeface="Arial"/>
              </a:rPr>
              <a:t>Inspecting the data involves examining its structure, dimensions, and basic properties to gain initial insights. It includes assessing the number of rows and columns, data types, and detecting missing values. Summary statistics provide a high-level understanding of the numerical variables, such as mean, median, standard deviation, and minimum/maximum values, offering insights into data distributions and potential outliers. Data profiling involves a comprehensive examination of individual variables, analyzing distributions, identifying unique values, and exploring correlations. Visualization techniques, such as histograms, scatter plots, and box plots, help in visualizing relationships, patterns, and trends. Feature engineering involves creating new features or transforming existing ones to capture underlying data patterns and improve model performance. Together, these steps facilitate a comprehensive understanding of the dataset and enable informed data-driven decisions.</a:t>
            </a:r>
            <a:endParaRPr lang="en-US" dirty="0"/>
          </a:p>
        </p:txBody>
      </p:sp>
    </p:spTree>
    <p:extLst>
      <p:ext uri="{BB962C8B-B14F-4D97-AF65-F5344CB8AC3E}">
        <p14:creationId xmlns:p14="http://schemas.microsoft.com/office/powerpoint/2010/main" val="3314272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0386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820525"/>
            <a:ext cx="8565600" cy="124646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Focus was on the new customer list dataset with an attempt to gain insight based on the various attributes and develop Models all of which will ultimately provide foundation for data driven decisions.</a:t>
            </a:r>
            <a:endParaRPr dirty="0"/>
          </a:p>
        </p:txBody>
      </p:sp>
      <p:sp>
        <p:nvSpPr>
          <p:cNvPr id="124" name="Shape 73"/>
          <p:cNvSpPr/>
          <p:nvPr/>
        </p:nvSpPr>
        <p:spPr>
          <a:xfrm>
            <a:off x="445600" y="2308969"/>
            <a:ext cx="4134600" cy="177737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smtClean="0"/>
              <a:t>In addition, the project seek to result in;</a:t>
            </a:r>
          </a:p>
          <a:p>
            <a:pPr marL="285750" indent="-285750">
              <a:buFont typeface="Arial" panose="020B0604020202020204" pitchFamily="34" charset="0"/>
              <a:buChar char="•"/>
            </a:pPr>
            <a:r>
              <a:rPr lang="en-US" dirty="0"/>
              <a:t>Data Quality </a:t>
            </a:r>
            <a:r>
              <a:rPr lang="en-US" dirty="0" smtClean="0"/>
              <a:t>Assessment</a:t>
            </a:r>
          </a:p>
          <a:p>
            <a:pPr marL="285750" indent="-285750">
              <a:buFont typeface="Arial" panose="020B0604020202020204" pitchFamily="34" charset="0"/>
              <a:buChar char="•"/>
            </a:pPr>
            <a:r>
              <a:rPr lang="en-US" dirty="0"/>
              <a:t>Feature Selection</a:t>
            </a:r>
            <a:endParaRPr lang="en-US" dirty="0" smtClean="0"/>
          </a:p>
          <a:p>
            <a:pPr marL="285750" indent="-285750">
              <a:buFont typeface="Arial" panose="020B0604020202020204" pitchFamily="34" charset="0"/>
              <a:buChar char="•"/>
            </a:pPr>
            <a:r>
              <a:rPr lang="en-US" dirty="0"/>
              <a:t>Efficiency and </a:t>
            </a:r>
            <a:r>
              <a:rPr lang="en-US" dirty="0" smtClean="0"/>
              <a:t>Automation</a:t>
            </a:r>
          </a:p>
          <a:p>
            <a:pPr marL="285750" indent="-285750">
              <a:buFont typeface="Arial" panose="020B0604020202020204" pitchFamily="34" charset="0"/>
              <a:buChar char="•"/>
            </a:pPr>
            <a:r>
              <a:rPr lang="en-US" dirty="0"/>
              <a:t>Improved </a:t>
            </a:r>
            <a:r>
              <a:rPr lang="en-US" dirty="0" smtClean="0"/>
              <a:t>Accuracy</a:t>
            </a:r>
          </a:p>
          <a:p>
            <a:pPr marL="285750" indent="-285750">
              <a:buFont typeface="Arial" panose="020B0604020202020204" pitchFamily="34" charset="0"/>
              <a:buChar char="•"/>
            </a:pPr>
            <a:r>
              <a:rPr lang="en-US" dirty="0"/>
              <a:t>Continuous Learning and Adaptability</a:t>
            </a:r>
          </a:p>
        </p:txBody>
      </p:sp>
      <p:grpSp>
        <p:nvGrpSpPr>
          <p:cNvPr id="127" name="Shape 74"/>
          <p:cNvGrpSpPr/>
          <p:nvPr/>
        </p:nvGrpSpPr>
        <p:grpSpPr>
          <a:xfrm>
            <a:off x="4969974" y="2164724"/>
            <a:ext cx="3800702" cy="2649302"/>
            <a:chOff x="0" y="0"/>
            <a:chExt cx="3800700" cy="2649300"/>
          </a:xfrm>
        </p:grpSpPr>
        <p:sp>
          <p:nvSpPr>
            <p:cNvPr id="125"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26"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9973" y="2066987"/>
            <a:ext cx="3800652" cy="2860613"/>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820525"/>
            <a:ext cx="8565600" cy="124646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This essential step entailed gaining </a:t>
            </a:r>
            <a:r>
              <a:rPr lang="en-US" dirty="0"/>
              <a:t>a better understanding of the </a:t>
            </a:r>
            <a:r>
              <a:rPr lang="en-US" dirty="0" smtClean="0"/>
              <a:t>new customer list dataset. As a result patterns, </a:t>
            </a:r>
            <a:r>
              <a:rPr lang="en-US" dirty="0"/>
              <a:t>trends, outliers, and the overall structure of the </a:t>
            </a:r>
            <a:r>
              <a:rPr lang="en-US" dirty="0" smtClean="0"/>
              <a:t>data were identified.</a:t>
            </a:r>
            <a:endParaRPr dirty="0"/>
          </a:p>
        </p:txBody>
      </p:sp>
      <p:sp>
        <p:nvSpPr>
          <p:cNvPr id="133" name="Shape 82"/>
          <p:cNvSpPr/>
          <p:nvPr/>
        </p:nvSpPr>
        <p:spPr>
          <a:xfrm>
            <a:off x="205025" y="2164723"/>
            <a:ext cx="4134600" cy="177737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The various techniques that were applied are:   </a:t>
            </a:r>
          </a:p>
          <a:p>
            <a:pPr marL="285750" lvl="0" indent="-285750">
              <a:buFont typeface="Arial" panose="020B0604020202020204" pitchFamily="34" charset="0"/>
              <a:buChar char="•"/>
            </a:pPr>
            <a:r>
              <a:rPr lang="en-US" dirty="0"/>
              <a:t>Inspecting the data                                                  </a:t>
            </a:r>
          </a:p>
          <a:p>
            <a:pPr marL="285750" lvl="0" indent="-285750">
              <a:buFont typeface="Arial" panose="020B0604020202020204" pitchFamily="34" charset="0"/>
              <a:buChar char="•"/>
            </a:pPr>
            <a:r>
              <a:rPr lang="en-US" dirty="0"/>
              <a:t>Summary statistics</a:t>
            </a:r>
          </a:p>
          <a:p>
            <a:pPr marL="285750" lvl="0" indent="-285750">
              <a:buFont typeface="Arial" panose="020B0604020202020204" pitchFamily="34" charset="0"/>
              <a:buChar char="•"/>
            </a:pPr>
            <a:r>
              <a:rPr lang="en-US" dirty="0"/>
              <a:t>Data Profiling </a:t>
            </a:r>
          </a:p>
          <a:p>
            <a:pPr marL="285750" lvl="0" indent="-285750">
              <a:buFont typeface="Arial" panose="020B0604020202020204" pitchFamily="34" charset="0"/>
              <a:buChar char="•"/>
            </a:pPr>
            <a:r>
              <a:rPr lang="en-US" dirty="0"/>
              <a:t>Visualization </a:t>
            </a:r>
          </a:p>
          <a:p>
            <a:pPr marL="285750" lvl="0" indent="-285750">
              <a:buFont typeface="Arial" panose="020B0604020202020204" pitchFamily="34" charset="0"/>
              <a:buChar char="•"/>
            </a:pPr>
            <a:r>
              <a:rPr lang="en-US" dirty="0"/>
              <a:t>Feature Engineering</a:t>
            </a:r>
          </a:p>
        </p:txBody>
      </p:sp>
      <p:grpSp>
        <p:nvGrpSpPr>
          <p:cNvPr id="136" name="Shape 83"/>
          <p:cNvGrpSpPr/>
          <p:nvPr/>
        </p:nvGrpSpPr>
        <p:grpSpPr>
          <a:xfrm>
            <a:off x="4969974"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9625" y="2066988"/>
            <a:ext cx="4431000" cy="2949512"/>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83862"/>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85214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Both Supervised and Unsupervised models were employed</a:t>
            </a:r>
            <a:endParaRPr dirty="0"/>
          </a:p>
        </p:txBody>
      </p:sp>
      <p:sp>
        <p:nvSpPr>
          <p:cNvPr id="142" name="Shape 91"/>
          <p:cNvSpPr/>
          <p:nvPr/>
        </p:nvSpPr>
        <p:spPr>
          <a:xfrm>
            <a:off x="205025" y="1482187"/>
            <a:ext cx="4572458" cy="379485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b="1" u="sng" dirty="0"/>
              <a:t>Supervised Models</a:t>
            </a:r>
          </a:p>
          <a:p>
            <a:r>
              <a:rPr lang="en-US" sz="1400" dirty="0">
                <a:cs typeface="Calibri" panose="020F0502020204030204" pitchFamily="34" charset="0"/>
              </a:rPr>
              <a:t>For the supervised learning model, wealth segment was our target variable. We wished to determine if it was possible to identify the various wealth classes based on the customers demographic. The decision tree Model performed best with an accuracy score of 71 which beat Random Forest, Logistic Regression and SVC’s score</a:t>
            </a:r>
            <a:r>
              <a:rPr lang="en-US" sz="1400" dirty="0" smtClean="0">
                <a:cs typeface="Calibri" panose="020F0502020204030204" pitchFamily="34" charset="0"/>
              </a:rPr>
              <a:t>.</a:t>
            </a:r>
          </a:p>
          <a:p>
            <a:r>
              <a:rPr lang="en-US" b="1" u="sng" dirty="0"/>
              <a:t>Unsupervised Learning </a:t>
            </a:r>
          </a:p>
          <a:p>
            <a:r>
              <a:rPr lang="en-US" sz="1400" dirty="0">
                <a:cs typeface="Calibri" panose="020F0502020204030204" pitchFamily="34" charset="0"/>
              </a:rPr>
              <a:t>Here the silhouette score for both k means and Agglomerative Clustering were 0.444 and 0.422 respectively which suggest overlapping or ambiguous clusters meanwhile the score for DBSCAN model was inconclusive.</a:t>
            </a:r>
          </a:p>
          <a:p>
            <a:endParaRPr lang="en-US" dirty="0"/>
          </a:p>
        </p:txBody>
      </p:sp>
      <p:grpSp>
        <p:nvGrpSpPr>
          <p:cNvPr id="145" name="Shape 92"/>
          <p:cNvGrpSpPr/>
          <p:nvPr/>
        </p:nvGrpSpPr>
        <p:grpSpPr>
          <a:xfrm>
            <a:off x="4969923" y="1771024"/>
            <a:ext cx="3800702" cy="2649302"/>
            <a:chOff x="0" y="0"/>
            <a:chExt cx="3800700" cy="2649300"/>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4"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922" y="1667355"/>
            <a:ext cx="3800703" cy="161636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9922" y="3484077"/>
            <a:ext cx="3800703" cy="1452718"/>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833465"/>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Data Visualization </a:t>
            </a:r>
            <a:endParaRPr dirty="0"/>
          </a:p>
        </p:txBody>
      </p:sp>
      <p:sp>
        <p:nvSpPr>
          <p:cNvPr id="151" name="Shape 100"/>
          <p:cNvSpPr/>
          <p:nvPr/>
        </p:nvSpPr>
        <p:spPr>
          <a:xfrm>
            <a:off x="205025" y="1341970"/>
            <a:ext cx="8565600" cy="338442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400" dirty="0"/>
              <a:t>Majority of the new customers are female, thus coming up with product that suits the female will translate to higher sales</a:t>
            </a:r>
            <a:r>
              <a:rPr lang="en-US" sz="1400" dirty="0" smtClean="0"/>
              <a:t>.</a:t>
            </a:r>
            <a:r>
              <a:rPr lang="en-US" sz="1400" dirty="0"/>
              <a:t> Therefore, it suggests that focusing on developing and marketing products that cater to the needs and preferences of females can potentially lead to increased sales</a:t>
            </a:r>
          </a:p>
          <a:p>
            <a:pPr marL="285750" indent="-285750">
              <a:buFont typeface="Arial" panose="020B0604020202020204" pitchFamily="34" charset="0"/>
              <a:buChar char="•"/>
            </a:pPr>
            <a:r>
              <a:rPr lang="en-US" sz="1400" dirty="0"/>
              <a:t>Most customers fall in age bracket C( 40 – 49</a:t>
            </a:r>
            <a:r>
              <a:rPr lang="en-US" sz="1400" dirty="0" smtClean="0"/>
              <a:t>)</a:t>
            </a:r>
            <a:r>
              <a:rPr lang="en-US" sz="1400" dirty="0"/>
              <a:t> Understanding the preferences, purchasing behavior, and specific needs of this age group can help in tailoring marketing strategies and product offerings to effectively target this segment</a:t>
            </a:r>
            <a:r>
              <a:rPr lang="en-US" sz="1400" dirty="0" smtClean="0"/>
              <a:t>.</a:t>
            </a:r>
            <a:endParaRPr lang="en-US" sz="1400" dirty="0"/>
          </a:p>
          <a:p>
            <a:pPr marL="285750" indent="-285750">
              <a:buFont typeface="Arial" panose="020B0604020202020204" pitchFamily="34" charset="0"/>
              <a:buChar char="•"/>
            </a:pPr>
            <a:r>
              <a:rPr lang="en-US" sz="1400" dirty="0"/>
              <a:t>Customers from NCS state are twice as much as those from either OLD or VIC </a:t>
            </a:r>
            <a:r>
              <a:rPr lang="en-US" sz="1400" dirty="0" smtClean="0"/>
              <a:t>states.</a:t>
            </a:r>
            <a:r>
              <a:rPr lang="en-US" sz="1400" dirty="0"/>
              <a:t> </a:t>
            </a:r>
            <a:r>
              <a:rPr lang="en-US" sz="1400" dirty="0" smtClean="0"/>
              <a:t>NCS </a:t>
            </a:r>
            <a:r>
              <a:rPr lang="en-US" sz="1400" dirty="0"/>
              <a:t>state </a:t>
            </a:r>
            <a:r>
              <a:rPr lang="en-US" sz="1400" dirty="0" smtClean="0"/>
              <a:t>is </a:t>
            </a:r>
            <a:r>
              <a:rPr lang="en-US" sz="1400" dirty="0"/>
              <a:t>a significant market segment due to its larger customer base. </a:t>
            </a:r>
            <a:r>
              <a:rPr lang="en-US" sz="1400" dirty="0" smtClean="0"/>
              <a:t>as </a:t>
            </a:r>
            <a:r>
              <a:rPr lang="en-US" sz="1400" dirty="0"/>
              <a:t>more emphasis may be placed on targeting and serving customers from the NCS state.</a:t>
            </a:r>
          </a:p>
          <a:p>
            <a:pPr marL="285750" indent="-285750">
              <a:buFont typeface="Arial" panose="020B0604020202020204" pitchFamily="34" charset="0"/>
              <a:buChar char="•"/>
            </a:pPr>
            <a:r>
              <a:rPr lang="en-US" sz="1400" dirty="0"/>
              <a:t>Majority of the new customers falls under the Mass Customer class in the wealth segmentation demographic</a:t>
            </a:r>
            <a:r>
              <a:rPr lang="en-US" sz="1400" dirty="0" smtClean="0"/>
              <a:t>.</a:t>
            </a:r>
            <a:r>
              <a:rPr lang="en-US" sz="1400" dirty="0"/>
              <a:t> Understanding the characteristics, preferences, and buying behaviors of this segment can assist in developing appropriate marketing and pricing strategies to effectively serve this customer group.</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102</TotalTime>
  <Words>943</Words>
  <Application>Microsoft Office PowerPoint</Application>
  <PresentationFormat>On-screen Show (16:9)</PresentationFormat>
  <Paragraphs>49</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Owino Victor</cp:lastModifiedBy>
  <cp:revision>10</cp:revision>
  <dcterms:modified xsi:type="dcterms:W3CDTF">2023-05-30T09:36:58Z</dcterms:modified>
</cp:coreProperties>
</file>