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3463" r:id="rId2"/>
    <p:sldId id="3464" r:id="rId9"/>
    <p:sldId id="3465" r:id="rId10"/>
    <p:sldId id="3466" r:id="rId11"/>
    <p:sldId id="3467" r:id="rId12"/>
    <p:sldId id="3468" r:id="rId13"/>
    <p:sldId id="3469" r:id="rId14"/>
    <p:sldId id="3470" r:id="rId15"/>
    <p:sldId id="3471" r:id="rId16"/>
    <p:sldId id="3472" r:id="rId17"/>
    <p:sldId id="3473" r:id="rId18"/>
    <p:sldId id="3474" r:id="rId19"/>
    <p:sldId id="3475" r:id="rId20"/>
    <p:sldId id="3476" r:id="rId21"/>
    <p:sldId id="3477" r:id="rId22"/>
    <p:sldId id="3478" r:id="rId23"/>
    <p:sldId id="3479" r:id="rId24"/>
    <p:sldId id="3480" r:id="rId25"/>
    <p:sldId id="3481" r:id="rId26"/>
    <p:sldId id="3482" r:id="rId27"/>
    <p:sldId id="3483" r:id="rId28"/>
    <p:sldId id="3484" r:id="rId29"/>
    <p:sldId id="3485" r:id="rId30"/>
    <p:sldId id="3486" r:id="rId31"/>
    <p:sldId id="3487" r:id="rId32"/>
    <p:sldId id="3488" r:id="rId33"/>
    <p:sldId id="3489" r:id="rId34"/>
    <p:sldId id="3490" r:id="rId35"/>
    <p:sldId id="3491" r:id="rId36"/>
    <p:sldId id="3492" r:id="rId37"/>
    <p:sldId id="3493" r:id="rId38"/>
    <p:sldId id="3494" r:id="rId39"/>
    <p:sldId id="3495" r:id="rId40"/>
    <p:sldId id="3496" r:id="rId41"/>
    <p:sldId id="3497" r:id="rId42"/>
    <p:sldId id="3498" r:id="rId43"/>
    <p:sldId id="3499" r:id="rId44"/>
    <p:sldId id="3500" r:id="rId45"/>
    <p:sldId id="3501" r:id="rId46"/>
    <p:sldId id="3502" r:id="rId47"/>
    <p:sldId id="3503" r:id="rId48"/>
    <p:sldId id="3504" r:id="rId49"/>
    <p:sldId id="3505" r:id="rId50"/>
    <p:sldId id="3506" r:id="rId51"/>
    <p:sldId id="3507" r:id="rId52"/>
    <p:sldId id="3508" r:id="rId53"/>
    <p:sldId id="3509" r:id="rId54"/>
    <p:sldId id="3510" r:id="rId55"/>
    <p:sldId id="3511" r:id="rId56"/>
    <p:sldId id="3512" r:id="rId57"/>
    <p:sldId id="3513" r:id="rId58"/>
    <p:sldId id="3514" r:id="rId59"/>
    <p:sldId id="3515" r:id="rId60"/>
    <p:sldId id="3516" r:id="rId61"/>
    <p:sldId id="3517" r:id="rId62"/>
    <p:sldId id="3518" r:id="rId63"/>
    <p:sldId id="3519" r:id="rId64"/>
    <p:sldId id="3520" r:id="rId65"/>
    <p:sldId id="3521" r:id="rId66"/>
    <p:sldId id="3522" r:id="rId67"/>
    <p:sldId id="3523" r:id="rId68"/>
    <p:sldId id="3524" r:id="rId69"/>
    <p:sldId id="3525" r:id="rId70"/>
    <p:sldId id="3526" r:id="rId71"/>
    <p:sldId id="3527" r:id="rId72"/>
    <p:sldId id="3528" r:id="rId73"/>
    <p:sldId id="3529" r:id="rId74"/>
    <p:sldId id="3530" r:id="rId75"/>
    <p:sldId id="3531" r:id="rId76"/>
    <p:sldId id="3532" r:id="rId77"/>
    <p:sldId id="3533" r:id="rId78"/>
    <p:sldId id="3534" r:id="rId79"/>
    <p:sldId id="3535" r:id="rId80"/>
    <p:sldId id="3536" r:id="rId81"/>
    <p:sldId id="3537" r:id="rId82"/>
    <p:sldId id="3538" r:id="rId83"/>
    <p:sldId id="3539" r:id="rId84"/>
    <p:sldId id="3540" r:id="rId85"/>
    <p:sldId id="3541" r:id="rId86"/>
    <p:sldId id="3542" r:id="rId87"/>
    <p:sldId id="3543" r:id="rId88"/>
    <p:sldId id="3544" r:id="rId89"/>
    <p:sldId id="3545" r:id="rId90"/>
    <p:sldId id="3546" r:id="rId91"/>
    <p:sldId id="3547" r:id="rId92"/>
    <p:sldId id="3548" r:id="rId93"/>
    <p:sldId id="3549" r:id="rId94"/>
    <p:sldId id="3550" r:id="rId95"/>
    <p:sldId id="3551" r:id="rId96"/>
    <p:sldId id="3552" r:id="rId97"/>
    <p:sldId id="3553" r:id="rId98"/>
    <p:sldId id="3554" r:id="rId99"/>
    <p:sldId id="3555" r:id="rId100"/>
    <p:sldId id="3556" r:id="rId101"/>
    <p:sldId id="3557" r:id="rId102"/>
    <p:sldId id="3558" r:id="rId103"/>
    <p:sldId id="3559" r:id="rId104"/>
    <p:sldId id="3560" r:id="rId105"/>
    <p:sldId id="3561" r:id="rId106"/>
    <p:sldId id="3562" r:id="rId1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McNierney" initials="DM" lastIdx="3" clrIdx="0">
    <p:extLst>
      <p:ext uri="{19B8F6BF-5375-455C-9EA6-DF929625EA0E}">
        <p15:presenceInfo xmlns:p15="http://schemas.microsoft.com/office/powerpoint/2012/main" userId="David McNiern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EAD3"/>
    <a:srgbClr val="010306"/>
    <a:srgbClr val="020508"/>
    <a:srgbClr val="CFE2F3"/>
    <a:srgbClr val="F9CB9C"/>
    <a:srgbClr val="FDD7DF"/>
    <a:srgbClr val="F6E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98" autoAdjust="0"/>
    <p:restoredTop sz="86478" autoAdjust="0"/>
  </p:normalViewPr>
  <p:slideViewPr>
    <p:cSldViewPr snapToGrid="0">
      <p:cViewPr varScale="1">
        <p:scale>
          <a:sx n="143" d="100"/>
          <a:sy n="143" d="100"/>
        </p:scale>
        <p:origin x="1517" y="101"/>
      </p:cViewPr>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slide" Target="slides/slide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notesMaster" Target="notesMasters/notesMaster1.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commentAuthors" Target="commentAuthor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presProps" Target="presProps.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viewProps" Target="viewProp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openxmlformats.org/officeDocument/2006/relationships/theme" Target="theme/theme1.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tableStyles" Target="tableStyles.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E5ACB-865F-434A-A9CF-137AAD2F5151}" type="datetimeFigureOut">
              <a:rPr lang="en-US" smtClean="0"/>
              <a:t>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8EAC1-9F07-411E-9F52-69F601DB6D9C}" type="slidenum">
              <a:rPr lang="en-US" smtClean="0"/>
              <a:t>‹#›</a:t>
            </a:fld>
            <a:endParaRPr lang="en-US"/>
          </a:p>
        </p:txBody>
      </p:sp>
    </p:spTree>
    <p:extLst>
      <p:ext uri="{BB962C8B-B14F-4D97-AF65-F5344CB8AC3E}">
        <p14:creationId xmlns:p14="http://schemas.microsoft.com/office/powerpoint/2010/main" val="347636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5_Title Slide">
    <p:bg>
      <p:bgPr>
        <a:solidFill>
          <a:schemeClr val="tx1"/>
        </a:solidFill>
        <a:effectLst/>
      </p:bgPr>
    </p:bg>
    <p:spTree>
      <p:nvGrpSpPr>
        <p:cNvPr id="1" name=""/>
        <p:cNvGrpSpPr/>
        <p:nvPr/>
      </p:nvGrpSpPr>
      <p:grpSpPr>
        <a:xfrm>
          <a:off x="0" y="0"/>
          <a:ext cx="0" cy="0"/>
          <a:chOff x="0" y="0"/>
          <a:chExt cx="0" cy="0"/>
        </a:xfrm>
      </p:grpSpPr>
      <p:pic>
        <p:nvPicPr>
          <p:cNvPr id="5" name="Picture 4" descr="A picture containing indoor, table, keyboard, computer&#10;&#10;Description automatically generated">
            <a:extLst>
              <a:ext uri="{FF2B5EF4-FFF2-40B4-BE49-F238E27FC236}">
                <a16:creationId xmlns:a16="http://schemas.microsoft.com/office/drawing/2014/main" id="{37B84F5D-2E61-4D2D-85FC-C6A8D228EB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F72F807D-B69C-47B4-A91B-2C421E84AC56}"/>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CA031C4A-E2C6-4EA8-B986-8733B7165C76}"/>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3D9FE16D-2872-479B-BD40-5DC0A6DB6CD2}"/>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333614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20918D-E578-4FC7-990F-71952617E9B7}"/>
              </a:ext>
            </a:extLst>
          </p:cNvPr>
          <p:cNvSpPr>
            <a:spLocks noGrp="1"/>
          </p:cNvSpPr>
          <p:nvPr>
            <p:ph type="pic" sz="quarter" idx="13" hasCustomPrompt="1"/>
          </p:nvPr>
        </p:nvSpPr>
        <p:spPr>
          <a:xfrm>
            <a:off x="-19050" y="0"/>
            <a:ext cx="4892675" cy="6858000"/>
          </a:xfrm>
          <a:solidFill>
            <a:schemeClr val="tx1"/>
          </a:solidFill>
        </p:spPr>
        <p:txBody>
          <a:bodyPr tIns="1371600" rIns="91440" bIns="0" anchor="t"/>
          <a:lstStyle>
            <a:lvl1pPr marL="0" indent="0" algn="ctr">
              <a:buNone/>
              <a:defRPr sz="2800" b="1">
                <a:solidFill>
                  <a:schemeClr val="bg1"/>
                </a:solidFill>
              </a:defRPr>
            </a:lvl1pPr>
          </a:lstStyle>
          <a:p>
            <a:r>
              <a:rPr lang="en-US" dirty="0"/>
              <a:t>CLICK HERE TO INSERT PICTURE,</a:t>
            </a:r>
            <a:br>
              <a:rPr lang="en-US" dirty="0"/>
            </a:br>
            <a:r>
              <a:rPr lang="en-US" dirty="0"/>
              <a:t>THEN SEND TO BACK</a:t>
            </a:r>
          </a:p>
        </p:txBody>
      </p:sp>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329000"/>
            <a:ext cx="5426442" cy="757918"/>
          </a:xfrm>
        </p:spPr>
        <p:txBody>
          <a:bodyPr/>
          <a:lstStyle/>
          <a:p>
            <a:pPr lvl="0"/>
            <a:r>
              <a:rPr lang="en-US" dirty="0"/>
              <a:t>Click to edit Master text styles</a:t>
            </a:r>
          </a:p>
          <a:p>
            <a:pPr lvl="1"/>
            <a:r>
              <a:rPr lang="en-US" dirty="0"/>
              <a:t>Second level</a:t>
            </a:r>
          </a:p>
        </p:txBody>
      </p:sp>
      <p:sp>
        <p:nvSpPr>
          <p:cNvPr id="11" name="TextBox 10">
            <a:extLst>
              <a:ext uri="{FF2B5EF4-FFF2-40B4-BE49-F238E27FC236}">
                <a16:creationId xmlns:a16="http://schemas.microsoft.com/office/drawing/2014/main" id="{7141D8D7-4732-476E-A8A7-7D6CC6F17150}"/>
              </a:ext>
            </a:extLst>
          </p:cNvPr>
          <p:cNvSpPr txBox="1"/>
          <p:nvPr userDrawn="1"/>
        </p:nvSpPr>
        <p:spPr>
          <a:xfrm>
            <a:off x="-1867296" y="2037224"/>
            <a:ext cx="1745852" cy="2477601"/>
          </a:xfrm>
          <a:prstGeom prst="rect">
            <a:avLst/>
          </a:prstGeom>
          <a:solidFill>
            <a:schemeClr val="bg1"/>
          </a:solidFill>
        </p:spPr>
        <p:txBody>
          <a:bodyPr wrap="square" rtlCol="0">
            <a:spAutoFit/>
          </a:bodyPr>
          <a:lstStyle/>
          <a:p>
            <a:pPr marL="228600" indent="-228600">
              <a:buAutoNum type="arabicPeriod"/>
            </a:pPr>
            <a:r>
              <a:rPr lang="en-US" sz="1000" dirty="0"/>
              <a:t>CLICK TO INSERT PICTURE 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b="1" dirty="0">
                <a:solidFill>
                  <a:schemeClr val="accent4"/>
                </a:solidFill>
              </a:rPr>
              <a:t>FOR PURPLE</a:t>
            </a:r>
            <a:r>
              <a:rPr lang="en-US" sz="900" dirty="0"/>
              <a:t>) thumbnail in the 5th COLUMN/ 2nd ROW</a:t>
            </a:r>
          </a:p>
          <a:p>
            <a:pPr marL="228600" lvl="0" indent="-228600">
              <a:buFont typeface="+mj-lt"/>
              <a:buAutoNum type="arabicPeriod"/>
            </a:pPr>
            <a:r>
              <a:rPr lang="en-US" sz="900" dirty="0"/>
              <a:t>Then send image to the BACK  </a:t>
            </a:r>
          </a:p>
        </p:txBody>
      </p:sp>
      <p:grpSp>
        <p:nvGrpSpPr>
          <p:cNvPr id="12" name="Group 11">
            <a:extLst>
              <a:ext uri="{FF2B5EF4-FFF2-40B4-BE49-F238E27FC236}">
                <a16:creationId xmlns:a16="http://schemas.microsoft.com/office/drawing/2014/main" id="{31E6657D-18D0-43C5-8679-029A93EF34A0}"/>
              </a:ext>
            </a:extLst>
          </p:cNvPr>
          <p:cNvGrpSpPr/>
          <p:nvPr userDrawn="1"/>
        </p:nvGrpSpPr>
        <p:grpSpPr>
          <a:xfrm>
            <a:off x="6570996" y="2595227"/>
            <a:ext cx="3897102" cy="3648000"/>
            <a:chOff x="6570996" y="2477087"/>
            <a:chExt cx="3897102" cy="3648000"/>
          </a:xfrm>
          <a:solidFill>
            <a:schemeClr val="accent4"/>
          </a:solidFill>
        </p:grpSpPr>
        <p:sp>
          <p:nvSpPr>
            <p:cNvPr id="13" name="Hexagon 12">
              <a:extLst>
                <a:ext uri="{FF2B5EF4-FFF2-40B4-BE49-F238E27FC236}">
                  <a16:creationId xmlns:a16="http://schemas.microsoft.com/office/drawing/2014/main" id="{C50CDCD1-FBFB-4F14-A5A2-B80AB493C34B}"/>
                </a:ext>
              </a:extLst>
            </p:cNvPr>
            <p:cNvSpPr/>
            <p:nvPr/>
          </p:nvSpPr>
          <p:spPr>
            <a:xfrm rot="10800000">
              <a:off x="7825773" y="2477087"/>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5" name="Hexagon 14">
              <a:extLst>
                <a:ext uri="{FF2B5EF4-FFF2-40B4-BE49-F238E27FC236}">
                  <a16:creationId xmlns:a16="http://schemas.microsoft.com/office/drawing/2014/main" id="{57FC5CAF-3E62-4A21-8657-2624E209F886}"/>
                </a:ext>
              </a:extLst>
            </p:cNvPr>
            <p:cNvSpPr/>
            <p:nvPr/>
          </p:nvSpPr>
          <p:spPr>
            <a:xfrm rot="10800000">
              <a:off x="6570996" y="433648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7" name="Hexagon 16">
              <a:extLst>
                <a:ext uri="{FF2B5EF4-FFF2-40B4-BE49-F238E27FC236}">
                  <a16:creationId xmlns:a16="http://schemas.microsoft.com/office/drawing/2014/main" id="{D88041C3-AEF4-4BCB-9FF7-5FF4E568FC9F}"/>
                </a:ext>
              </a:extLst>
            </p:cNvPr>
            <p:cNvSpPr/>
            <p:nvPr/>
          </p:nvSpPr>
          <p:spPr>
            <a:xfrm rot="10800000">
              <a:off x="9062477" y="3154071"/>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18" name="Hexagon 17">
              <a:extLst>
                <a:ext uri="{FF2B5EF4-FFF2-40B4-BE49-F238E27FC236}">
                  <a16:creationId xmlns:a16="http://schemas.microsoft.com/office/drawing/2014/main" id="{5995FD87-4BF8-47D0-9752-7CF2C1FEAFEB}"/>
                </a:ext>
              </a:extLst>
            </p:cNvPr>
            <p:cNvSpPr/>
            <p:nvPr/>
          </p:nvSpPr>
          <p:spPr>
            <a:xfrm rot="10800000">
              <a:off x="7825773" y="500551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0" name="Hexagon 19">
              <a:extLst>
                <a:ext uri="{FF2B5EF4-FFF2-40B4-BE49-F238E27FC236}">
                  <a16:creationId xmlns:a16="http://schemas.microsoft.com/office/drawing/2014/main" id="{A75B07C9-0F05-44F0-96B5-CE834F1D2A97}"/>
                </a:ext>
              </a:extLst>
            </p:cNvPr>
            <p:cNvSpPr/>
            <p:nvPr/>
          </p:nvSpPr>
          <p:spPr>
            <a:xfrm rot="10800000">
              <a:off x="9062477" y="4397019"/>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2" name="Hexagon 21">
              <a:extLst>
                <a:ext uri="{FF2B5EF4-FFF2-40B4-BE49-F238E27FC236}">
                  <a16:creationId xmlns:a16="http://schemas.microsoft.com/office/drawing/2014/main" id="{8F4897FC-7DC7-47D6-A1C8-91DE48F8C883}"/>
                </a:ext>
              </a:extLst>
            </p:cNvPr>
            <p:cNvSpPr/>
            <p:nvPr/>
          </p:nvSpPr>
          <p:spPr>
            <a:xfrm rot="10800000">
              <a:off x="7825773" y="373834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27" name="Hexagon 26">
              <a:extLst>
                <a:ext uri="{FF2B5EF4-FFF2-40B4-BE49-F238E27FC236}">
                  <a16:creationId xmlns:a16="http://schemas.microsoft.com/office/drawing/2014/main" id="{E74FE52E-F6E8-4D5C-926C-03C33C662423}"/>
                </a:ext>
              </a:extLst>
            </p:cNvPr>
            <p:cNvSpPr/>
            <p:nvPr/>
          </p:nvSpPr>
          <p:spPr>
            <a:xfrm rot="10800000">
              <a:off x="6570996" y="307155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grpSp>
    </p:spTree>
    <p:extLst>
      <p:ext uri="{BB962C8B-B14F-4D97-AF65-F5344CB8AC3E}">
        <p14:creationId xmlns:p14="http://schemas.microsoft.com/office/powerpoint/2010/main" val="309380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007737-18CD-409E-98D0-E53545D43BCD}"/>
              </a:ext>
            </a:extLst>
          </p:cNvPr>
          <p:cNvSpPr/>
          <p:nvPr userDrawn="1"/>
        </p:nvSpPr>
        <p:spPr>
          <a:xfrm>
            <a:off x="4527612" y="6582400"/>
            <a:ext cx="163349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4" name="Rectangle 3">
            <a:extLst>
              <a:ext uri="{FF2B5EF4-FFF2-40B4-BE49-F238E27FC236}">
                <a16:creationId xmlns:a16="http://schemas.microsoft.com/office/drawing/2014/main" id="{CD7AFB53-1A1D-42F6-B7F7-E64C248F280D}"/>
              </a:ext>
            </a:extLst>
          </p:cNvPr>
          <p:cNvSpPr/>
          <p:nvPr userDrawn="1"/>
        </p:nvSpPr>
        <p:spPr>
          <a:xfrm>
            <a:off x="0" y="82295"/>
            <a:ext cx="4873752" cy="6775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253331"/>
            <a:ext cx="5426442" cy="4351338"/>
          </a:xfrm>
        </p:spPr>
        <p:txBody>
          <a:bodyPr anchor="ctr"/>
          <a:lstStyle/>
          <a:p>
            <a:pPr lvl="0"/>
            <a:r>
              <a:rPr lang="en-US" dirty="0"/>
              <a:t>Click to edit Master text styles</a:t>
            </a:r>
          </a:p>
        </p:txBody>
      </p:sp>
      <p:sp>
        <p:nvSpPr>
          <p:cNvPr id="7" name="Rectangle 6">
            <a:extLst>
              <a:ext uri="{FF2B5EF4-FFF2-40B4-BE49-F238E27FC236}">
                <a16:creationId xmlns:a16="http://schemas.microsoft.com/office/drawing/2014/main" id="{B3EABF25-BE66-47E8-96BF-D6FE425CFB09}"/>
              </a:ext>
            </a:extLst>
          </p:cNvPr>
          <p:cNvSpPr/>
          <p:nvPr userDrawn="1"/>
        </p:nvSpPr>
        <p:spPr>
          <a:xfrm rot="10800000" flipV="1">
            <a:off x="1" y="82296"/>
            <a:ext cx="4873752" cy="677570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351470" y="2929764"/>
            <a:ext cx="4176141" cy="998472"/>
          </a:xfrm>
        </p:spPr>
        <p:txBody>
          <a:bodyPr anchor="ctr"/>
          <a:lstStyle>
            <a:lvl1pP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838013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210728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109356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mp; Subtit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992206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AB3F-7220-4894-9321-2F5462C04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99BC27-66D4-42F4-9B0A-844DEB806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EC33001-42D6-4686-9C8C-5472A511129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149501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449A-5C8A-4CB9-A56E-E57C2A858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81550-1357-403A-97C9-D968A481E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9EA6E5-6A4B-486B-A1A2-285AE68BB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BB96115B-F4AE-48AB-95C1-15B67A8F4AE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628318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841248" y="182562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7" name="Content Placeholder 2">
            <a:extLst>
              <a:ext uri="{FF2B5EF4-FFF2-40B4-BE49-F238E27FC236}">
                <a16:creationId xmlns:a16="http://schemas.microsoft.com/office/drawing/2014/main" id="{C24675E1-AA93-45C6-8E57-F7F9792562F1}"/>
              </a:ext>
            </a:extLst>
          </p:cNvPr>
          <p:cNvSpPr>
            <a:spLocks noGrp="1"/>
          </p:cNvSpPr>
          <p:nvPr>
            <p:ph idx="14"/>
          </p:nvPr>
        </p:nvSpPr>
        <p:spPr>
          <a:xfrm>
            <a:off x="6172200" y="182873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091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752989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99CA5F-7B22-4DB1-A290-72D28759DD3C}"/>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40732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6_Title Slide">
    <p:bg>
      <p:bgPr>
        <a:solidFill>
          <a:schemeClr val="bg1"/>
        </a:solidFill>
        <a:effectLst/>
      </p:bgPr>
    </p:bg>
    <p:spTree>
      <p:nvGrpSpPr>
        <p:cNvPr id="1" name=""/>
        <p:cNvGrpSpPr/>
        <p:nvPr/>
      </p:nvGrpSpPr>
      <p:grpSpPr>
        <a:xfrm>
          <a:off x="0" y="0"/>
          <a:ext cx="0" cy="0"/>
          <a:chOff x="0" y="0"/>
          <a:chExt cx="0" cy="0"/>
        </a:xfrm>
      </p:grpSpPr>
      <p:pic>
        <p:nvPicPr>
          <p:cNvPr id="20" name="Picture 19" descr="A picture containing indoor, table, keyboard, computer&#10;&#10;Description automatically generated">
            <a:extLst>
              <a:ext uri="{FF2B5EF4-FFF2-40B4-BE49-F238E27FC236}">
                <a16:creationId xmlns:a16="http://schemas.microsoft.com/office/drawing/2014/main" id="{F6CC4780-1BD2-42F2-A652-46418AA2AB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8B0D712E-FC1A-4CB8-83A7-8074110D5898}"/>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1957D7C6-C9AB-457B-8CD9-867C857B254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14BB937E-4E49-43E6-A1F1-0797C4E97DCA}"/>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81573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11" name="Oval 10">
            <a:extLst>
              <a:ext uri="{FF2B5EF4-FFF2-40B4-BE49-F238E27FC236}">
                <a16:creationId xmlns:a16="http://schemas.microsoft.com/office/drawing/2014/main" id="{A53AEC85-4E22-4CFD-AAE1-0EA243906D3D}"/>
              </a:ext>
            </a:extLst>
          </p:cNvPr>
          <p:cNvSpPr/>
          <p:nvPr userDrawn="1"/>
        </p:nvSpPr>
        <p:spPr>
          <a:xfrm>
            <a:off x="1366836"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BC1F7E-6202-43A0-BEA7-6DB51D82D040}"/>
              </a:ext>
            </a:extLst>
          </p:cNvPr>
          <p:cNvSpPr/>
          <p:nvPr userDrawn="1"/>
        </p:nvSpPr>
        <p:spPr>
          <a:xfrm>
            <a:off x="4189633"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F480F81-4000-47E7-A257-6BBF0940AF45}"/>
              </a:ext>
            </a:extLst>
          </p:cNvPr>
          <p:cNvSpPr/>
          <p:nvPr userDrawn="1"/>
        </p:nvSpPr>
        <p:spPr>
          <a:xfrm>
            <a:off x="7012430"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D6EA090-912F-478F-8772-ED9B2CC31A25}"/>
              </a:ext>
            </a:extLst>
          </p:cNvPr>
          <p:cNvSpPr/>
          <p:nvPr userDrawn="1"/>
        </p:nvSpPr>
        <p:spPr>
          <a:xfrm>
            <a:off x="9835228"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0">
            <a:extLst>
              <a:ext uri="{FF2B5EF4-FFF2-40B4-BE49-F238E27FC236}">
                <a16:creationId xmlns:a16="http://schemas.microsoft.com/office/drawing/2014/main" id="{3FE352B1-E8B6-4336-80B4-8EEE18D18E87}"/>
              </a:ext>
            </a:extLst>
          </p:cNvPr>
          <p:cNvSpPr>
            <a:spLocks noGrp="1"/>
          </p:cNvSpPr>
          <p:nvPr>
            <p:ph type="body" sz="quarter" idx="14"/>
          </p:nvPr>
        </p:nvSpPr>
        <p:spPr>
          <a:xfrm>
            <a:off x="766762"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2" name="Text Placeholder 20">
            <a:extLst>
              <a:ext uri="{FF2B5EF4-FFF2-40B4-BE49-F238E27FC236}">
                <a16:creationId xmlns:a16="http://schemas.microsoft.com/office/drawing/2014/main" id="{0579900A-6249-49F2-A953-4E6ECDD45199}"/>
              </a:ext>
            </a:extLst>
          </p:cNvPr>
          <p:cNvSpPr>
            <a:spLocks noGrp="1"/>
          </p:cNvSpPr>
          <p:nvPr>
            <p:ph type="body" sz="quarter" idx="15"/>
          </p:nvPr>
        </p:nvSpPr>
        <p:spPr>
          <a:xfrm>
            <a:off x="3595728"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3" name="Text Placeholder 20">
            <a:extLst>
              <a:ext uri="{FF2B5EF4-FFF2-40B4-BE49-F238E27FC236}">
                <a16:creationId xmlns:a16="http://schemas.microsoft.com/office/drawing/2014/main" id="{5E4390DE-EA26-4646-8EAB-ACB94A1E9D98}"/>
              </a:ext>
            </a:extLst>
          </p:cNvPr>
          <p:cNvSpPr>
            <a:spLocks noGrp="1"/>
          </p:cNvSpPr>
          <p:nvPr>
            <p:ph type="body" sz="quarter" idx="16"/>
          </p:nvPr>
        </p:nvSpPr>
        <p:spPr>
          <a:xfrm>
            <a:off x="6424695"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4" name="Text Placeholder 20">
            <a:extLst>
              <a:ext uri="{FF2B5EF4-FFF2-40B4-BE49-F238E27FC236}">
                <a16:creationId xmlns:a16="http://schemas.microsoft.com/office/drawing/2014/main" id="{F691ACF7-CBC4-4756-BEFA-A7E187F58F0E}"/>
              </a:ext>
            </a:extLst>
          </p:cNvPr>
          <p:cNvSpPr>
            <a:spLocks noGrp="1"/>
          </p:cNvSpPr>
          <p:nvPr>
            <p:ph type="body" sz="quarter" idx="17"/>
          </p:nvPr>
        </p:nvSpPr>
        <p:spPr>
          <a:xfrm>
            <a:off x="9204471"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Tree>
    <p:extLst>
      <p:ext uri="{BB962C8B-B14F-4D97-AF65-F5344CB8AC3E}">
        <p14:creationId xmlns:p14="http://schemas.microsoft.com/office/powerpoint/2010/main" val="2318349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hasCustomPrompt="1"/>
          </p:nvPr>
        </p:nvSpPr>
        <p:spPr>
          <a:xfrm>
            <a:off x="538162" y="268698"/>
            <a:ext cx="9863138" cy="998472"/>
          </a:xfrm>
        </p:spPr>
        <p:txBody>
          <a:bodyPr/>
          <a:lstStyle>
            <a:lvl1pPr>
              <a:defRPr/>
            </a:lvl1pPr>
          </a:lstStyle>
          <a:p>
            <a:r>
              <a:rPr lang="en-US" dirty="0"/>
              <a:t>Click to edit Case Study </a:t>
            </a:r>
            <a:r>
              <a:rPr lang="en-US"/>
              <a:t>#1Master </a:t>
            </a:r>
            <a:r>
              <a:rPr lang="en-US" dirty="0"/>
              <a:t>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6" name="Oval 5">
            <a:extLst>
              <a:ext uri="{FF2B5EF4-FFF2-40B4-BE49-F238E27FC236}">
                <a16:creationId xmlns:a16="http://schemas.microsoft.com/office/drawing/2014/main" id="{2B241FF6-B1C6-41F9-8606-B2180DA3B88D}"/>
              </a:ext>
            </a:extLst>
          </p:cNvPr>
          <p:cNvSpPr/>
          <p:nvPr/>
        </p:nvSpPr>
        <p:spPr>
          <a:xfrm>
            <a:off x="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8" name="Rectangle 7">
            <a:extLst>
              <a:ext uri="{FF2B5EF4-FFF2-40B4-BE49-F238E27FC236}">
                <a16:creationId xmlns:a16="http://schemas.microsoft.com/office/drawing/2014/main" id="{6A77180B-B85A-411C-829C-C8546E5A65E6}"/>
              </a:ext>
            </a:extLst>
          </p:cNvPr>
          <p:cNvSpPr/>
          <p:nvPr/>
        </p:nvSpPr>
        <p:spPr>
          <a:xfrm>
            <a:off x="504156" y="3602788"/>
            <a:ext cx="1774845"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1"/>
                </a:solidFill>
              </a:rPr>
              <a:t>CHALLENGES</a:t>
            </a:r>
            <a:endParaRPr lang="en-US" dirty="0">
              <a:solidFill>
                <a:schemeClr val="accent1"/>
              </a:solidFill>
            </a:endParaRPr>
          </a:p>
        </p:txBody>
      </p:sp>
      <p:cxnSp>
        <p:nvCxnSpPr>
          <p:cNvPr id="9" name="Straight Connector 8">
            <a:extLst>
              <a:ext uri="{FF2B5EF4-FFF2-40B4-BE49-F238E27FC236}">
                <a16:creationId xmlns:a16="http://schemas.microsoft.com/office/drawing/2014/main" id="{9F33C526-E5E0-4CF6-8467-956C3F65796F}"/>
              </a:ext>
            </a:extLst>
          </p:cNvPr>
          <p:cNvCxnSpPr>
            <a:cxnSpLocks/>
          </p:cNvCxnSpPr>
          <p:nvPr/>
        </p:nvCxnSpPr>
        <p:spPr>
          <a:xfrm>
            <a:off x="2215501" y="3860800"/>
            <a:ext cx="19881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7F3A49A-4381-4C70-BCBB-C920BC435DED}"/>
              </a:ext>
            </a:extLst>
          </p:cNvPr>
          <p:cNvSpPr/>
          <p:nvPr/>
        </p:nvSpPr>
        <p:spPr>
          <a:xfrm>
            <a:off x="384051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14" name="Rectangle 13">
            <a:extLst>
              <a:ext uri="{FF2B5EF4-FFF2-40B4-BE49-F238E27FC236}">
                <a16:creationId xmlns:a16="http://schemas.microsoft.com/office/drawing/2014/main" id="{F3689E61-AE57-4D40-960C-6FAC986863EA}"/>
              </a:ext>
            </a:extLst>
          </p:cNvPr>
          <p:cNvSpPr/>
          <p:nvPr/>
        </p:nvSpPr>
        <p:spPr>
          <a:xfrm>
            <a:off x="4466169" y="3602788"/>
            <a:ext cx="1531188"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3"/>
                </a:solidFill>
              </a:rPr>
              <a:t>SOLUTIONS</a:t>
            </a:r>
            <a:endParaRPr lang="en-US" dirty="0">
              <a:solidFill>
                <a:schemeClr val="accent3"/>
              </a:solidFill>
            </a:endParaRPr>
          </a:p>
        </p:txBody>
      </p:sp>
      <p:cxnSp>
        <p:nvCxnSpPr>
          <p:cNvPr id="15" name="Straight Connector 14">
            <a:extLst>
              <a:ext uri="{FF2B5EF4-FFF2-40B4-BE49-F238E27FC236}">
                <a16:creationId xmlns:a16="http://schemas.microsoft.com/office/drawing/2014/main" id="{DAD2ED65-8D7C-4D9A-9406-32EDE94575B5}"/>
              </a:ext>
            </a:extLst>
          </p:cNvPr>
          <p:cNvCxnSpPr>
            <a:cxnSpLocks/>
          </p:cNvCxnSpPr>
          <p:nvPr/>
        </p:nvCxnSpPr>
        <p:spPr>
          <a:xfrm>
            <a:off x="6047726" y="3860800"/>
            <a:ext cx="198819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F8938E6-15F9-4CD7-A581-4FA4C2A6C2DC}"/>
              </a:ext>
            </a:extLst>
          </p:cNvPr>
          <p:cNvSpPr/>
          <p:nvPr/>
        </p:nvSpPr>
        <p:spPr>
          <a:xfrm>
            <a:off x="768102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20" name="Rectangle 19">
            <a:extLst>
              <a:ext uri="{FF2B5EF4-FFF2-40B4-BE49-F238E27FC236}">
                <a16:creationId xmlns:a16="http://schemas.microsoft.com/office/drawing/2014/main" id="{C557C31F-CD88-4DDA-8523-D8067E655305}"/>
              </a:ext>
            </a:extLst>
          </p:cNvPr>
          <p:cNvSpPr/>
          <p:nvPr/>
        </p:nvSpPr>
        <p:spPr>
          <a:xfrm>
            <a:off x="8385632" y="3602788"/>
            <a:ext cx="1616292" cy="369332"/>
          </a:xfrm>
          <a:prstGeom prst="rect">
            <a:avLst/>
          </a:prstGeom>
        </p:spPr>
        <p:txBody>
          <a:bodyPr wrap="square" lIns="91440" tIns="45720" rIns="91440" bIns="45720">
            <a:spAutoFit/>
          </a:bodyPr>
          <a:lstStyle/>
          <a:p>
            <a:pPr>
              <a:spcBef>
                <a:spcPts val="900"/>
              </a:spcBef>
              <a:buClr>
                <a:schemeClr val="dk2"/>
              </a:buClr>
              <a:buSzPts val="2000"/>
            </a:pPr>
            <a:r>
              <a:rPr lang="en-US" b="1" dirty="0">
                <a:solidFill>
                  <a:schemeClr val="accent4">
                    <a:lumMod val="60000"/>
                    <a:lumOff val="40000"/>
                  </a:schemeClr>
                </a:solidFill>
              </a:rPr>
              <a:t>RESULTS</a:t>
            </a:r>
            <a:endParaRPr lang="en-US" dirty="0">
              <a:solidFill>
                <a:schemeClr val="accent4">
                  <a:lumMod val="60000"/>
                  <a:lumOff val="40000"/>
                </a:schemeClr>
              </a:solidFill>
            </a:endParaRPr>
          </a:p>
        </p:txBody>
      </p:sp>
      <p:cxnSp>
        <p:nvCxnSpPr>
          <p:cNvPr id="21" name="Straight Connector 20">
            <a:extLst>
              <a:ext uri="{FF2B5EF4-FFF2-40B4-BE49-F238E27FC236}">
                <a16:creationId xmlns:a16="http://schemas.microsoft.com/office/drawing/2014/main" id="{FEC2977B-68CC-44E0-8D0A-6A3253CAC9A7}"/>
              </a:ext>
            </a:extLst>
          </p:cNvPr>
          <p:cNvCxnSpPr>
            <a:cxnSpLocks/>
          </p:cNvCxnSpPr>
          <p:nvPr/>
        </p:nvCxnSpPr>
        <p:spPr>
          <a:xfrm>
            <a:off x="9606901" y="3860800"/>
            <a:ext cx="198819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Picture Placeholder 22">
            <a:extLst>
              <a:ext uri="{FF2B5EF4-FFF2-40B4-BE49-F238E27FC236}">
                <a16:creationId xmlns:a16="http://schemas.microsoft.com/office/drawing/2014/main" id="{F9C0F49F-3351-4CEC-A584-38CD8168DFD0}"/>
              </a:ext>
            </a:extLst>
          </p:cNvPr>
          <p:cNvSpPr>
            <a:spLocks noGrp="1"/>
          </p:cNvSpPr>
          <p:nvPr userDrawn="1">
            <p:ph type="pic" sz="quarter" idx="13" hasCustomPrompt="1"/>
          </p:nvPr>
        </p:nvSpPr>
        <p:spPr>
          <a:xfrm>
            <a:off x="10604500" y="455071"/>
            <a:ext cx="1483958" cy="734198"/>
          </a:xfrm>
          <a:solidFill>
            <a:schemeClr val="tx1">
              <a:lumMod val="50000"/>
              <a:lumOff val="50000"/>
            </a:schemeClr>
          </a:solidFill>
        </p:spPr>
        <p:txBody>
          <a:bodyPr anchor="ctr"/>
          <a:lstStyle>
            <a:lvl1pPr marL="0" indent="0" algn="ctr">
              <a:buNone/>
              <a:defRPr sz="1200">
                <a:solidFill>
                  <a:schemeClr val="bg1"/>
                </a:solidFill>
              </a:defRPr>
            </a:lvl1pPr>
          </a:lstStyle>
          <a:p>
            <a:r>
              <a:rPr lang="en-US" dirty="0"/>
              <a:t>CLICK TO </a:t>
            </a:r>
            <a:br>
              <a:rPr lang="en-US" dirty="0"/>
            </a:br>
            <a:r>
              <a:rPr lang="en-US" dirty="0"/>
              <a:t>INSERT LOGO</a:t>
            </a:r>
          </a:p>
        </p:txBody>
      </p:sp>
      <p:sp>
        <p:nvSpPr>
          <p:cNvPr id="41" name="Text Placeholder 40">
            <a:extLst>
              <a:ext uri="{FF2B5EF4-FFF2-40B4-BE49-F238E27FC236}">
                <a16:creationId xmlns:a16="http://schemas.microsoft.com/office/drawing/2014/main" id="{E6C315CE-D6BD-4041-A5BB-12702033C22C}"/>
              </a:ext>
            </a:extLst>
          </p:cNvPr>
          <p:cNvSpPr>
            <a:spLocks noGrp="1"/>
          </p:cNvSpPr>
          <p:nvPr>
            <p:ph type="body" sz="quarter" idx="18"/>
          </p:nvPr>
        </p:nvSpPr>
        <p:spPr>
          <a:xfrm>
            <a:off x="508244" y="3948306"/>
            <a:ext cx="3304137"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3" name="Text Placeholder 40">
            <a:extLst>
              <a:ext uri="{FF2B5EF4-FFF2-40B4-BE49-F238E27FC236}">
                <a16:creationId xmlns:a16="http://schemas.microsoft.com/office/drawing/2014/main" id="{734EF685-1980-49FB-9AA5-CD4CB9C0BA47}"/>
              </a:ext>
            </a:extLst>
          </p:cNvPr>
          <p:cNvSpPr>
            <a:spLocks noGrp="1"/>
          </p:cNvSpPr>
          <p:nvPr>
            <p:ph type="body" sz="quarter" idx="19"/>
          </p:nvPr>
        </p:nvSpPr>
        <p:spPr>
          <a:xfrm>
            <a:off x="4467673" y="3948306"/>
            <a:ext cx="3116610"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4" name="Text Placeholder 40">
            <a:extLst>
              <a:ext uri="{FF2B5EF4-FFF2-40B4-BE49-F238E27FC236}">
                <a16:creationId xmlns:a16="http://schemas.microsoft.com/office/drawing/2014/main" id="{1554017D-27F1-4CF2-8C3C-2AE10A94DE2C}"/>
              </a:ext>
            </a:extLst>
          </p:cNvPr>
          <p:cNvSpPr>
            <a:spLocks noGrp="1"/>
          </p:cNvSpPr>
          <p:nvPr>
            <p:ph type="body" sz="quarter" idx="20"/>
          </p:nvPr>
        </p:nvSpPr>
        <p:spPr>
          <a:xfrm>
            <a:off x="8397552" y="3948306"/>
            <a:ext cx="3116610" cy="1391133"/>
          </a:xfrm>
        </p:spPr>
        <p:txBody>
          <a:bodyPr lIns="91440" tIns="45720" rIns="91440" bIns="45720"/>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9" name="TextBox 48">
            <a:extLst>
              <a:ext uri="{FF2B5EF4-FFF2-40B4-BE49-F238E27FC236}">
                <a16:creationId xmlns:a16="http://schemas.microsoft.com/office/drawing/2014/main" id="{4ADFC9AC-9393-4DCA-81A6-B3949EB41CE1}"/>
              </a:ext>
            </a:extLst>
          </p:cNvPr>
          <p:cNvSpPr txBox="1"/>
          <p:nvPr userDrawn="1"/>
        </p:nvSpPr>
        <p:spPr>
          <a:xfrm>
            <a:off x="-1867296" y="2037224"/>
            <a:ext cx="1689360" cy="3339376"/>
          </a:xfrm>
          <a:prstGeom prst="rect">
            <a:avLst/>
          </a:prstGeom>
          <a:solidFill>
            <a:schemeClr val="bg1"/>
          </a:solidFill>
        </p:spPr>
        <p:txBody>
          <a:bodyPr wrap="square" rtlCol="0">
            <a:spAutoFit/>
          </a:bodyPr>
          <a:lstStyle/>
          <a:p>
            <a:pPr marL="228600" indent="-228600">
              <a:buAutoNum type="arabicPeriod"/>
            </a:pPr>
            <a:r>
              <a:rPr lang="en-US" sz="1000" dirty="0"/>
              <a:t>CLICK TO INSERT PICTURE (blue/yellow/or purple)</a:t>
            </a:r>
          </a:p>
          <a:p>
            <a:pPr marL="228600" indent="-228600">
              <a:buAutoNum type="arabicPeriod"/>
            </a:pPr>
            <a:r>
              <a:rPr lang="en-US" sz="1000" dirty="0"/>
              <a:t>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dirty="0">
                <a:solidFill>
                  <a:schemeClr val="accent1"/>
                </a:solidFill>
              </a:rPr>
              <a:t>for blue</a:t>
            </a:r>
            <a:r>
              <a:rPr lang="en-US" sz="900" dirty="0"/>
              <a:t>) thumbnail in the 2nd COLUMN/ 2nd ROW </a:t>
            </a:r>
          </a:p>
          <a:p>
            <a:pPr marL="285750" lvl="1" indent="-171450">
              <a:buFont typeface="Arial" panose="020B0604020202020204" pitchFamily="34" charset="0"/>
              <a:buChar char="•"/>
            </a:pPr>
            <a:r>
              <a:rPr lang="en-US" sz="900" dirty="0"/>
              <a:t>(</a:t>
            </a:r>
            <a:r>
              <a:rPr lang="en-US" sz="900" dirty="0">
                <a:solidFill>
                  <a:schemeClr val="accent3"/>
                </a:solidFill>
              </a:rPr>
              <a:t>for yellow</a:t>
            </a:r>
            <a:r>
              <a:rPr lang="en-US" sz="900" dirty="0"/>
              <a:t>) thumbnail in the 4th COLUMN/ 2nd ROW</a:t>
            </a:r>
          </a:p>
          <a:p>
            <a:pPr marL="285750" lvl="1" indent="-171450">
              <a:buFont typeface="Arial" panose="020B0604020202020204" pitchFamily="34" charset="0"/>
              <a:buChar char="•"/>
            </a:pPr>
            <a:r>
              <a:rPr lang="en-US" sz="900" dirty="0"/>
              <a:t>(</a:t>
            </a:r>
            <a:r>
              <a:rPr lang="en-US" sz="900" dirty="0">
                <a:solidFill>
                  <a:schemeClr val="accent4"/>
                </a:solidFill>
              </a:rPr>
              <a:t>for purple</a:t>
            </a:r>
            <a:r>
              <a:rPr lang="en-US" sz="900" dirty="0"/>
              <a:t>) thumbnail in the 5th COLUMN/ 2nd ROW </a:t>
            </a:r>
          </a:p>
        </p:txBody>
      </p:sp>
      <p:sp>
        <p:nvSpPr>
          <p:cNvPr id="59" name="Picture Placeholder 58">
            <a:extLst>
              <a:ext uri="{FF2B5EF4-FFF2-40B4-BE49-F238E27FC236}">
                <a16:creationId xmlns:a16="http://schemas.microsoft.com/office/drawing/2014/main" id="{99EAA2A8-824A-4B9F-BC7A-214E6A6153B2}"/>
              </a:ext>
            </a:extLst>
          </p:cNvPr>
          <p:cNvSpPr>
            <a:spLocks noGrp="1"/>
          </p:cNvSpPr>
          <p:nvPr>
            <p:ph type="pic" sz="quarter" idx="15"/>
          </p:nvPr>
        </p:nvSpPr>
        <p:spPr>
          <a:xfrm>
            <a:off x="3933178" y="1518550"/>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3"/>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0" name="Picture Placeholder 59">
            <a:extLst>
              <a:ext uri="{FF2B5EF4-FFF2-40B4-BE49-F238E27FC236}">
                <a16:creationId xmlns:a16="http://schemas.microsoft.com/office/drawing/2014/main" id="{85047280-9399-4019-A4FB-2D3B3286D0C7}"/>
              </a:ext>
            </a:extLst>
          </p:cNvPr>
          <p:cNvSpPr>
            <a:spLocks noGrp="1"/>
          </p:cNvSpPr>
          <p:nvPr>
            <p:ph type="pic" sz="quarter" idx="17"/>
          </p:nvPr>
        </p:nvSpPr>
        <p:spPr>
          <a:xfrm>
            <a:off x="7788127" y="1516856"/>
            <a:ext cx="4289431" cy="1984246"/>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accent4"/>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1" name="Picture Placeholder 60">
            <a:extLst>
              <a:ext uri="{FF2B5EF4-FFF2-40B4-BE49-F238E27FC236}">
                <a16:creationId xmlns:a16="http://schemas.microsoft.com/office/drawing/2014/main" id="{E54D5CB6-50A6-4912-BC82-5C9B81D75C8F}"/>
              </a:ext>
            </a:extLst>
          </p:cNvPr>
          <p:cNvSpPr>
            <a:spLocks noGrp="1"/>
          </p:cNvSpPr>
          <p:nvPr>
            <p:ph type="pic" sz="quarter" idx="22"/>
          </p:nvPr>
        </p:nvSpPr>
        <p:spPr>
          <a:xfrm>
            <a:off x="112085" y="1518552"/>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1"/>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3" name="Picture Placeholder 62">
            <a:extLst>
              <a:ext uri="{FF2B5EF4-FFF2-40B4-BE49-F238E27FC236}">
                <a16:creationId xmlns:a16="http://schemas.microsoft.com/office/drawing/2014/main" id="{B477B404-6852-41F1-B1F2-808096168CCE}"/>
              </a:ext>
            </a:extLst>
          </p:cNvPr>
          <p:cNvSpPr>
            <a:spLocks noGrp="1"/>
          </p:cNvSpPr>
          <p:nvPr>
            <p:ph type="pic" sz="quarter" idx="21" hasCustomPrompt="1"/>
          </p:nvPr>
        </p:nvSpPr>
        <p:spPr>
          <a:xfrm>
            <a:off x="0" y="0"/>
            <a:ext cx="12192000" cy="6858000"/>
          </a:xfrm>
          <a:custGeom>
            <a:avLst/>
            <a:gdLst>
              <a:gd name="connsiteX0" fmla="*/ 0 w 12192000"/>
              <a:gd name="connsiteY0" fmla="*/ 3667180 h 6858000"/>
              <a:gd name="connsiteX1" fmla="*/ 2255491 w 12192000"/>
              <a:gd name="connsiteY1" fmla="*/ 5922669 h 6858000"/>
              <a:gd name="connsiteX2" fmla="*/ 4125778 w 12192000"/>
              <a:gd name="connsiteY2" fmla="*/ 4928246 h 6858000"/>
              <a:gd name="connsiteX3" fmla="*/ 4175745 w 12192000"/>
              <a:gd name="connsiteY3" fmla="*/ 4845997 h 6858000"/>
              <a:gd name="connsiteX4" fmla="*/ 4225713 w 12192000"/>
              <a:gd name="connsiteY4" fmla="*/ 4928246 h 6858000"/>
              <a:gd name="connsiteX5" fmla="*/ 6096000 w 12192000"/>
              <a:gd name="connsiteY5" fmla="*/ 5922669 h 6858000"/>
              <a:gd name="connsiteX6" fmla="*/ 7966288 w 12192000"/>
              <a:gd name="connsiteY6" fmla="*/ 4928246 h 6858000"/>
              <a:gd name="connsiteX7" fmla="*/ 8016255 w 12192000"/>
              <a:gd name="connsiteY7" fmla="*/ 4845997 h 6858000"/>
              <a:gd name="connsiteX8" fmla="*/ 8066222 w 12192000"/>
              <a:gd name="connsiteY8" fmla="*/ 4928246 h 6858000"/>
              <a:gd name="connsiteX9" fmla="*/ 9936510 w 12192000"/>
              <a:gd name="connsiteY9" fmla="*/ 5922669 h 6858000"/>
              <a:gd name="connsiteX10" fmla="*/ 12192000 w 12192000"/>
              <a:gd name="connsiteY10" fmla="*/ 3667180 h 6858000"/>
              <a:gd name="connsiteX11" fmla="*/ 12192000 w 12192000"/>
              <a:gd name="connsiteY11" fmla="*/ 6858000 h 6858000"/>
              <a:gd name="connsiteX12" fmla="*/ 12191999 w 12192000"/>
              <a:gd name="connsiteY12" fmla="*/ 6858000 h 6858000"/>
              <a:gd name="connsiteX13" fmla="*/ 12191999 w 12192000"/>
              <a:gd name="connsiteY13" fmla="*/ 6410325 h 6858000"/>
              <a:gd name="connsiteX14" fmla="*/ 0 w 12192000"/>
              <a:gd name="connsiteY14" fmla="*/ 6410325 h 6858000"/>
              <a:gd name="connsiteX15" fmla="*/ 0 w 12192000"/>
              <a:gd name="connsiteY15" fmla="*/ 0 h 6858000"/>
              <a:gd name="connsiteX16" fmla="*/ 12192000 w 12192000"/>
              <a:gd name="connsiteY16" fmla="*/ 0 h 6858000"/>
              <a:gd name="connsiteX17" fmla="*/ 12192000 w 12192000"/>
              <a:gd name="connsiteY17" fmla="*/ 3667180 h 6858000"/>
              <a:gd name="connsiteX18" fmla="*/ 9936510 w 12192000"/>
              <a:gd name="connsiteY18" fmla="*/ 1411691 h 6858000"/>
              <a:gd name="connsiteX19" fmla="*/ 8066222 w 12192000"/>
              <a:gd name="connsiteY19" fmla="*/ 2406115 h 6858000"/>
              <a:gd name="connsiteX20" fmla="*/ 8016255 w 12192000"/>
              <a:gd name="connsiteY20" fmla="*/ 2488363 h 6858000"/>
              <a:gd name="connsiteX21" fmla="*/ 7966288 w 12192000"/>
              <a:gd name="connsiteY21" fmla="*/ 2406115 h 6858000"/>
              <a:gd name="connsiteX22" fmla="*/ 6096000 w 12192000"/>
              <a:gd name="connsiteY22" fmla="*/ 1411691 h 6858000"/>
              <a:gd name="connsiteX23" fmla="*/ 4225713 w 12192000"/>
              <a:gd name="connsiteY23" fmla="*/ 2406115 h 6858000"/>
              <a:gd name="connsiteX24" fmla="*/ 4175745 w 12192000"/>
              <a:gd name="connsiteY24" fmla="*/ 2488363 h 6858000"/>
              <a:gd name="connsiteX25" fmla="*/ 4125778 w 12192000"/>
              <a:gd name="connsiteY25" fmla="*/ 2406115 h 6858000"/>
              <a:gd name="connsiteX26" fmla="*/ 2255491 w 12192000"/>
              <a:gd name="connsiteY26" fmla="*/ 1411691 h 6858000"/>
              <a:gd name="connsiteX27" fmla="*/ 0 w 12192000"/>
              <a:gd name="connsiteY27" fmla="*/ 36671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0" y="3667180"/>
                </a:moveTo>
                <a:cubicBezTo>
                  <a:pt x="0" y="4912852"/>
                  <a:pt x="1009817" y="5922669"/>
                  <a:pt x="2255491" y="5922669"/>
                </a:cubicBezTo>
                <a:cubicBezTo>
                  <a:pt x="3034036" y="5922669"/>
                  <a:pt x="3720450" y="5528209"/>
                  <a:pt x="4125778" y="4928246"/>
                </a:cubicBezTo>
                <a:lnTo>
                  <a:pt x="4175745" y="4845997"/>
                </a:lnTo>
                <a:lnTo>
                  <a:pt x="4225713" y="4928246"/>
                </a:lnTo>
                <a:cubicBezTo>
                  <a:pt x="4631040" y="5528209"/>
                  <a:pt x="5317455" y="5922669"/>
                  <a:pt x="6096000" y="5922669"/>
                </a:cubicBezTo>
                <a:cubicBezTo>
                  <a:pt x="6874546" y="5922669"/>
                  <a:pt x="7560960" y="5528209"/>
                  <a:pt x="7966288" y="4928246"/>
                </a:cubicBezTo>
                <a:lnTo>
                  <a:pt x="8016255" y="4845997"/>
                </a:lnTo>
                <a:lnTo>
                  <a:pt x="8066222" y="4928246"/>
                </a:lnTo>
                <a:cubicBezTo>
                  <a:pt x="8471550" y="5528209"/>
                  <a:pt x="9157964" y="5922669"/>
                  <a:pt x="9936510" y="5922669"/>
                </a:cubicBezTo>
                <a:cubicBezTo>
                  <a:pt x="11182183" y="5922669"/>
                  <a:pt x="12192000" y="4912852"/>
                  <a:pt x="12192000" y="3667180"/>
                </a:cubicBezTo>
                <a:lnTo>
                  <a:pt x="12192000" y="6858000"/>
                </a:lnTo>
                <a:lnTo>
                  <a:pt x="12191999" y="6858000"/>
                </a:lnTo>
                <a:lnTo>
                  <a:pt x="12191999" y="6410325"/>
                </a:lnTo>
                <a:lnTo>
                  <a:pt x="0" y="6410325"/>
                </a:lnTo>
                <a:close/>
                <a:moveTo>
                  <a:pt x="0" y="0"/>
                </a:moveTo>
                <a:lnTo>
                  <a:pt x="12192000" y="0"/>
                </a:lnTo>
                <a:lnTo>
                  <a:pt x="12192000" y="3667180"/>
                </a:lnTo>
                <a:cubicBezTo>
                  <a:pt x="12192000" y="2421508"/>
                  <a:pt x="11182183" y="1411691"/>
                  <a:pt x="9936510" y="1411691"/>
                </a:cubicBezTo>
                <a:cubicBezTo>
                  <a:pt x="9157964" y="1411691"/>
                  <a:pt x="8471550" y="1806151"/>
                  <a:pt x="8066222" y="2406115"/>
                </a:cubicBezTo>
                <a:lnTo>
                  <a:pt x="8016255" y="2488363"/>
                </a:lnTo>
                <a:lnTo>
                  <a:pt x="7966288" y="2406115"/>
                </a:lnTo>
                <a:cubicBezTo>
                  <a:pt x="7560960" y="1806151"/>
                  <a:pt x="6874546" y="1411691"/>
                  <a:pt x="6096000" y="1411691"/>
                </a:cubicBezTo>
                <a:cubicBezTo>
                  <a:pt x="5317455" y="1411691"/>
                  <a:pt x="4631040" y="1806151"/>
                  <a:pt x="4225713" y="2406115"/>
                </a:cubicBezTo>
                <a:lnTo>
                  <a:pt x="4175745" y="2488363"/>
                </a:lnTo>
                <a:lnTo>
                  <a:pt x="4125778" y="2406115"/>
                </a:lnTo>
                <a:cubicBezTo>
                  <a:pt x="3720450" y="1806151"/>
                  <a:pt x="3034036" y="1411691"/>
                  <a:pt x="2255491" y="1411691"/>
                </a:cubicBezTo>
                <a:cubicBezTo>
                  <a:pt x="1009817" y="1411691"/>
                  <a:pt x="0" y="2421508"/>
                  <a:pt x="0" y="3667180"/>
                </a:cubicBezTo>
                <a:close/>
              </a:path>
            </a:pathLst>
          </a:custGeom>
          <a:solidFill>
            <a:schemeClr val="bg1">
              <a:lumMod val="95000"/>
            </a:schemeClr>
          </a:solidFill>
        </p:spPr>
        <p:txBody>
          <a:bodyPr wrap="square" tIns="182880" anchor="t">
            <a:noAutofit/>
          </a:bodyPr>
          <a:lstStyle>
            <a:lvl1pPr marL="0" marR="0" indent="0" algn="l" defTabSz="914400" rtl="0" eaLnBrk="1" fontAlgn="auto" latinLnBrk="0" hangingPunct="1">
              <a:lnSpc>
                <a:spcPct val="100000"/>
              </a:lnSpc>
              <a:spcBef>
                <a:spcPts val="0"/>
              </a:spcBef>
              <a:spcAft>
                <a:spcPts val="600"/>
              </a:spcAft>
              <a:buClr>
                <a:schemeClr val="bg1"/>
              </a:buClr>
              <a:buSzPct val="80000"/>
              <a:buFont typeface="+mj-lt"/>
              <a:buNone/>
              <a:tabLst/>
              <a:defRPr sz="1600" baseline="30000">
                <a:solidFill>
                  <a:schemeClr val="tx1"/>
                </a:solidFill>
              </a:defRPr>
            </a:lvl1pPr>
          </a:lstStyle>
          <a:p>
            <a:pPr marL="0" indent="0">
              <a:spcAft>
                <a:spcPts val="600"/>
              </a:spcAft>
              <a:buFont typeface="+mj-lt"/>
              <a:buNone/>
            </a:pPr>
            <a:r>
              <a:rPr lang="en-US" sz="1600" dirty="0"/>
              <a:t>1. </a:t>
            </a:r>
            <a:r>
              <a:rPr lang="en-US" sz="1600" b="1" dirty="0"/>
              <a:t>CLICK HERE TO INSERT BACKGROUND PICTURE     </a:t>
            </a:r>
            <a:r>
              <a:rPr lang="en-US" sz="1600" dirty="0"/>
              <a:t>2. CHANGE TRANSPARENCY to somewhere around 80 – 90% (depends on the image)       3. With picture still selected…Select “Picture Format”       4. the click on “COLOR” icon  (3rd icon from left side of ribbon)   5.Then go to “RECOLOR” section and choose thumbnail in the 2nd COLUMN/ 1st ROW OR (alternative) thumbnail in the 1st COLUMN/ 3rd ROW</a:t>
            </a:r>
          </a:p>
        </p:txBody>
      </p:sp>
    </p:spTree>
    <p:extLst>
      <p:ext uri="{BB962C8B-B14F-4D97-AF65-F5344CB8AC3E}">
        <p14:creationId xmlns:p14="http://schemas.microsoft.com/office/powerpoint/2010/main" val="1804820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28D69B51-4CAF-45AB-A666-41AD6592DC9A}"/>
              </a:ext>
            </a:extLst>
          </p:cNvPr>
          <p:cNvSpPr/>
          <p:nvPr userDrawn="1"/>
        </p:nvSpPr>
        <p:spPr>
          <a:xfrm>
            <a:off x="6816992" y="1428750"/>
            <a:ext cx="5122676" cy="5122676"/>
          </a:xfrm>
          <a:prstGeom prst="ellipse">
            <a:avLst/>
          </a:prstGeom>
          <a:solidFill>
            <a:schemeClr val="tx1">
              <a:alpha val="86000"/>
            </a:schemeClr>
          </a:solidFill>
          <a:ln w="12700" cap="rnd">
            <a:noFill/>
            <a:prstDash val="solid"/>
            <a:tailEnd type="ova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45" name="Picture Placeholder 44">
            <a:extLst>
              <a:ext uri="{FF2B5EF4-FFF2-40B4-BE49-F238E27FC236}">
                <a16:creationId xmlns:a16="http://schemas.microsoft.com/office/drawing/2014/main" id="{40C769C2-BFC2-492E-8A18-8530F228C10C}"/>
              </a:ext>
            </a:extLst>
          </p:cNvPr>
          <p:cNvSpPr>
            <a:spLocks noGrp="1"/>
          </p:cNvSpPr>
          <p:nvPr>
            <p:ph type="pic" sz="quarter" idx="24" hasCustomPrompt="1"/>
          </p:nvPr>
        </p:nvSpPr>
        <p:spPr>
          <a:xfrm>
            <a:off x="0" y="0"/>
            <a:ext cx="12191278" cy="6858000"/>
          </a:xfrm>
          <a:custGeom>
            <a:avLst/>
            <a:gdLst>
              <a:gd name="connsiteX0" fmla="*/ 9371726 w 12191278"/>
              <a:gd name="connsiteY0" fmla="*/ 1440180 h 6858000"/>
              <a:gd name="connsiteX1" fmla="*/ 6821437 w 12191278"/>
              <a:gd name="connsiteY1" fmla="*/ 3990469 h 6858000"/>
              <a:gd name="connsiteX2" fmla="*/ 9371726 w 12191278"/>
              <a:gd name="connsiteY2" fmla="*/ 6540758 h 6858000"/>
              <a:gd name="connsiteX3" fmla="*/ 11922015 w 12191278"/>
              <a:gd name="connsiteY3" fmla="*/ 3990469 h 6858000"/>
              <a:gd name="connsiteX4" fmla="*/ 9371726 w 12191278"/>
              <a:gd name="connsiteY4" fmla="*/ 1440180 h 6858000"/>
              <a:gd name="connsiteX5" fmla="*/ 0 w 12191278"/>
              <a:gd name="connsiteY5" fmla="*/ 0 h 6858000"/>
              <a:gd name="connsiteX6" fmla="*/ 12191278 w 12191278"/>
              <a:gd name="connsiteY6" fmla="*/ 0 h 6858000"/>
              <a:gd name="connsiteX7" fmla="*/ 12191278 w 12191278"/>
              <a:gd name="connsiteY7" fmla="*/ 6858000 h 6858000"/>
              <a:gd name="connsiteX8" fmla="*/ 0 w 1219127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278" h="6858000">
                <a:moveTo>
                  <a:pt x="9371726" y="1440180"/>
                </a:moveTo>
                <a:cubicBezTo>
                  <a:pt x="7963240" y="1440180"/>
                  <a:pt x="6821437" y="2581983"/>
                  <a:pt x="6821437" y="3990469"/>
                </a:cubicBezTo>
                <a:cubicBezTo>
                  <a:pt x="6821437" y="5398955"/>
                  <a:pt x="7963240" y="6540758"/>
                  <a:pt x="9371726" y="6540758"/>
                </a:cubicBezTo>
                <a:cubicBezTo>
                  <a:pt x="10780212" y="6540758"/>
                  <a:pt x="11922015" y="5398955"/>
                  <a:pt x="11922015" y="3990469"/>
                </a:cubicBezTo>
                <a:cubicBezTo>
                  <a:pt x="11922015" y="2581983"/>
                  <a:pt x="10780212" y="1440180"/>
                  <a:pt x="9371726" y="1440180"/>
                </a:cubicBezTo>
                <a:close/>
                <a:moveTo>
                  <a:pt x="0" y="0"/>
                </a:moveTo>
                <a:lnTo>
                  <a:pt x="12191278" y="0"/>
                </a:lnTo>
                <a:lnTo>
                  <a:pt x="12191278" y="6858000"/>
                </a:lnTo>
                <a:lnTo>
                  <a:pt x="0" y="6858000"/>
                </a:lnTo>
                <a:close/>
              </a:path>
            </a:pathLst>
          </a:custGeom>
          <a:solidFill>
            <a:schemeClr val="bg1"/>
          </a:solidFill>
        </p:spPr>
        <p:txBody>
          <a:bodyPr wrap="square" lIns="91440" tIns="45720" rIns="91440" bIns="45720" anchor="ctr">
            <a:noAutofit/>
          </a:bodyPr>
          <a:lstStyle>
            <a:lvl1pPr algn="l">
              <a:defRPr/>
            </a:lvl1pPr>
          </a:lstStyle>
          <a:p>
            <a:r>
              <a:rPr lang="en-US" dirty="0"/>
              <a:t>INSERT BACKGROUND PICTURE </a:t>
            </a:r>
            <a:br>
              <a:rPr lang="en-US" dirty="0"/>
            </a:br>
            <a:r>
              <a:rPr lang="en-US" dirty="0"/>
              <a:t>AND THEN SEND TO BACK</a:t>
            </a:r>
          </a:p>
        </p:txBody>
      </p:sp>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grpSp>
        <p:nvGrpSpPr>
          <p:cNvPr id="11" name="Group 10">
            <a:extLst>
              <a:ext uri="{FF2B5EF4-FFF2-40B4-BE49-F238E27FC236}">
                <a16:creationId xmlns:a16="http://schemas.microsoft.com/office/drawing/2014/main" id="{BCBA2233-2C51-42DE-A379-A823A70CB6C7}"/>
              </a:ext>
            </a:extLst>
          </p:cNvPr>
          <p:cNvGrpSpPr/>
          <p:nvPr/>
        </p:nvGrpSpPr>
        <p:grpSpPr>
          <a:xfrm>
            <a:off x="7867756" y="4011327"/>
            <a:ext cx="3088837" cy="2084380"/>
            <a:chOff x="6284749" y="2582566"/>
            <a:chExt cx="4174406" cy="2816932"/>
          </a:xfrm>
        </p:grpSpPr>
        <p:cxnSp>
          <p:nvCxnSpPr>
            <p:cNvPr id="31" name="Straight Connector 30">
              <a:extLst>
                <a:ext uri="{FF2B5EF4-FFF2-40B4-BE49-F238E27FC236}">
                  <a16:creationId xmlns:a16="http://schemas.microsoft.com/office/drawing/2014/main" id="{909F7956-0466-4D5F-9D7A-A0CF744A7D0A}"/>
                </a:ext>
              </a:extLst>
            </p:cNvPr>
            <p:cNvCxnSpPr/>
            <p:nvPr/>
          </p:nvCxnSpPr>
          <p:spPr>
            <a:xfrm>
              <a:off x="8102600" y="2582566"/>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0894236-C2C2-461C-98FA-C9A86F203EA2}"/>
                </a:ext>
              </a:extLst>
            </p:cNvPr>
            <p:cNvCxnSpPr/>
            <p:nvPr/>
          </p:nvCxnSpPr>
          <p:spPr>
            <a:xfrm>
              <a:off x="8102600" y="3346279"/>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31C628-0C3D-491B-B31C-3DFBA1D5CE6F}"/>
                </a:ext>
              </a:extLst>
            </p:cNvPr>
            <p:cNvCxnSpPr/>
            <p:nvPr/>
          </p:nvCxnSpPr>
          <p:spPr>
            <a:xfrm>
              <a:off x="8102599" y="4143424"/>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F6CF4B-D3D1-40E6-93E6-DFC1C4DB9292}"/>
                </a:ext>
              </a:extLst>
            </p:cNvPr>
            <p:cNvCxnSpPr/>
            <p:nvPr/>
          </p:nvCxnSpPr>
          <p:spPr>
            <a:xfrm>
              <a:off x="8102599" y="4891498"/>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21D9F1-5C57-4935-90D5-91830CAC1806}"/>
                </a:ext>
              </a:extLst>
            </p:cNvPr>
            <p:cNvCxnSpPr>
              <a:cxnSpLocks/>
            </p:cNvCxnSpPr>
            <p:nvPr/>
          </p:nvCxnSpPr>
          <p:spPr>
            <a:xfrm>
              <a:off x="6284749" y="32004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C9CC8A-C56F-4C12-BF22-E9DCE0A1D84F}"/>
                </a:ext>
              </a:extLst>
            </p:cNvPr>
            <p:cNvCxnSpPr>
              <a:cxnSpLocks/>
            </p:cNvCxnSpPr>
            <p:nvPr/>
          </p:nvCxnSpPr>
          <p:spPr>
            <a:xfrm>
              <a:off x="6284749" y="40132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6A3305-ABBF-4596-9581-6F5E000379C2}"/>
                </a:ext>
              </a:extLst>
            </p:cNvPr>
            <p:cNvCxnSpPr>
              <a:cxnSpLocks/>
            </p:cNvCxnSpPr>
            <p:nvPr/>
          </p:nvCxnSpPr>
          <p:spPr>
            <a:xfrm>
              <a:off x="6284749" y="48133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sp>
        <p:nvSpPr>
          <p:cNvPr id="36" name="Picture Placeholder 35">
            <a:extLst>
              <a:ext uri="{FF2B5EF4-FFF2-40B4-BE49-F238E27FC236}">
                <a16:creationId xmlns:a16="http://schemas.microsoft.com/office/drawing/2014/main" id="{088F8007-EAC5-4510-A47B-EAAEBDD979F4}"/>
              </a:ext>
            </a:extLst>
          </p:cNvPr>
          <p:cNvSpPr>
            <a:spLocks noGrp="1"/>
          </p:cNvSpPr>
          <p:nvPr userDrawn="1">
            <p:ph type="pic" sz="quarter" idx="23"/>
          </p:nvPr>
        </p:nvSpPr>
        <p:spPr>
          <a:xfrm>
            <a:off x="7009984" y="1621585"/>
            <a:ext cx="4745766" cy="2195340"/>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bg1">
              <a:lumMod val="95000"/>
            </a:schemeClr>
          </a:solidFill>
        </p:spPr>
        <p:txBody>
          <a:bodyPr wrap="square" anchor="ctr">
            <a:noAutofit/>
          </a:bodyPr>
          <a:lstStyle>
            <a:lvl1pPr marL="0" indent="0" algn="ctr">
              <a:buNone/>
              <a:defRPr sz="1800" baseline="30000">
                <a:solidFill>
                  <a:schemeClr val="tx1"/>
                </a:solidFill>
              </a:defRPr>
            </a:lvl1pPr>
          </a:lstStyle>
          <a:p>
            <a:endParaRPr lang="en-US" dirty="0"/>
          </a:p>
        </p:txBody>
      </p:sp>
      <p:sp>
        <p:nvSpPr>
          <p:cNvPr id="51" name="Text Placeholder 46">
            <a:extLst>
              <a:ext uri="{FF2B5EF4-FFF2-40B4-BE49-F238E27FC236}">
                <a16:creationId xmlns:a16="http://schemas.microsoft.com/office/drawing/2014/main" id="{5BB752B7-050C-4371-B30E-7DC1B1AFFF81}"/>
              </a:ext>
            </a:extLst>
          </p:cNvPr>
          <p:cNvSpPr>
            <a:spLocks noGrp="1"/>
          </p:cNvSpPr>
          <p:nvPr>
            <p:ph type="body" sz="quarter" idx="25" hasCustomPrompt="1"/>
          </p:nvPr>
        </p:nvSpPr>
        <p:spPr>
          <a:xfrm>
            <a:off x="7294126" y="3937497"/>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2" name="Text Placeholder 46">
            <a:extLst>
              <a:ext uri="{FF2B5EF4-FFF2-40B4-BE49-F238E27FC236}">
                <a16:creationId xmlns:a16="http://schemas.microsoft.com/office/drawing/2014/main" id="{D7BEBA44-5DD2-4ED6-9AC4-56FC8AA5A173}"/>
              </a:ext>
            </a:extLst>
          </p:cNvPr>
          <p:cNvSpPr>
            <a:spLocks noGrp="1"/>
          </p:cNvSpPr>
          <p:nvPr>
            <p:ph type="body" sz="quarter" idx="26" hasCustomPrompt="1"/>
          </p:nvPr>
        </p:nvSpPr>
        <p:spPr>
          <a:xfrm>
            <a:off x="7291017" y="4505439"/>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3" name="Text Placeholder 46">
            <a:extLst>
              <a:ext uri="{FF2B5EF4-FFF2-40B4-BE49-F238E27FC236}">
                <a16:creationId xmlns:a16="http://schemas.microsoft.com/office/drawing/2014/main" id="{3B224A99-3017-44EF-BFB5-0281D57780D4}"/>
              </a:ext>
            </a:extLst>
          </p:cNvPr>
          <p:cNvSpPr>
            <a:spLocks noGrp="1"/>
          </p:cNvSpPr>
          <p:nvPr>
            <p:ph type="body" sz="quarter" idx="27" hasCustomPrompt="1"/>
          </p:nvPr>
        </p:nvSpPr>
        <p:spPr>
          <a:xfrm>
            <a:off x="7294192" y="5092814"/>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4" name="Text Placeholder 46">
            <a:extLst>
              <a:ext uri="{FF2B5EF4-FFF2-40B4-BE49-F238E27FC236}">
                <a16:creationId xmlns:a16="http://schemas.microsoft.com/office/drawing/2014/main" id="{5075AA8D-0AB2-46EA-8B0D-AB42249A59CF}"/>
              </a:ext>
            </a:extLst>
          </p:cNvPr>
          <p:cNvSpPr>
            <a:spLocks noGrp="1"/>
          </p:cNvSpPr>
          <p:nvPr>
            <p:ph type="body" sz="quarter" idx="28" hasCustomPrompt="1"/>
          </p:nvPr>
        </p:nvSpPr>
        <p:spPr>
          <a:xfrm>
            <a:off x="7294192" y="5644886"/>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62" name="Text Placeholder 55">
            <a:extLst>
              <a:ext uri="{FF2B5EF4-FFF2-40B4-BE49-F238E27FC236}">
                <a16:creationId xmlns:a16="http://schemas.microsoft.com/office/drawing/2014/main" id="{0CB53A83-A73F-4A2B-804D-A8CC221A88AC}"/>
              </a:ext>
            </a:extLst>
          </p:cNvPr>
          <p:cNvSpPr>
            <a:spLocks noGrp="1"/>
          </p:cNvSpPr>
          <p:nvPr>
            <p:ph type="body" sz="quarter" idx="29" hasCustomPrompt="1"/>
          </p:nvPr>
        </p:nvSpPr>
        <p:spPr>
          <a:xfrm>
            <a:off x="9275455" y="4027823"/>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3" name="Text Placeholder 55">
            <a:extLst>
              <a:ext uri="{FF2B5EF4-FFF2-40B4-BE49-F238E27FC236}">
                <a16:creationId xmlns:a16="http://schemas.microsoft.com/office/drawing/2014/main" id="{A8609C74-D3C8-43F0-808E-0738BD4B3B86}"/>
              </a:ext>
            </a:extLst>
          </p:cNvPr>
          <p:cNvSpPr>
            <a:spLocks noGrp="1"/>
          </p:cNvSpPr>
          <p:nvPr>
            <p:ph type="body" sz="quarter" idx="30" hasCustomPrompt="1"/>
          </p:nvPr>
        </p:nvSpPr>
        <p:spPr>
          <a:xfrm>
            <a:off x="9275455" y="458503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4" name="Text Placeholder 55">
            <a:extLst>
              <a:ext uri="{FF2B5EF4-FFF2-40B4-BE49-F238E27FC236}">
                <a16:creationId xmlns:a16="http://schemas.microsoft.com/office/drawing/2014/main" id="{B7B7D9E2-5306-4D60-8D38-D33BBB68CCAA}"/>
              </a:ext>
            </a:extLst>
          </p:cNvPr>
          <p:cNvSpPr>
            <a:spLocks noGrp="1"/>
          </p:cNvSpPr>
          <p:nvPr>
            <p:ph type="body" sz="quarter" idx="31" hasCustomPrompt="1"/>
          </p:nvPr>
        </p:nvSpPr>
        <p:spPr>
          <a:xfrm>
            <a:off x="9275455" y="517706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5" name="Text Placeholder 55">
            <a:extLst>
              <a:ext uri="{FF2B5EF4-FFF2-40B4-BE49-F238E27FC236}">
                <a16:creationId xmlns:a16="http://schemas.microsoft.com/office/drawing/2014/main" id="{3E041B26-507B-4969-870A-65A2ABD9F9EC}"/>
              </a:ext>
            </a:extLst>
          </p:cNvPr>
          <p:cNvSpPr>
            <a:spLocks noGrp="1"/>
          </p:cNvSpPr>
          <p:nvPr>
            <p:ph type="body" sz="quarter" idx="32" hasCustomPrompt="1"/>
          </p:nvPr>
        </p:nvSpPr>
        <p:spPr>
          <a:xfrm>
            <a:off x="9289029" y="5731398"/>
            <a:ext cx="1383703"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Tree>
    <p:extLst>
      <p:ext uri="{BB962C8B-B14F-4D97-AF65-F5344CB8AC3E}">
        <p14:creationId xmlns:p14="http://schemas.microsoft.com/office/powerpoint/2010/main" val="1992251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15" name="Picture 14" descr="A close up of a computer&#10;&#10;Description automatically generated">
            <a:extLst>
              <a:ext uri="{FF2B5EF4-FFF2-40B4-BE49-F238E27FC236}">
                <a16:creationId xmlns:a16="http://schemas.microsoft.com/office/drawing/2014/main" id="{8EB35D39-0826-47FC-A0F0-6BF11204786A}"/>
              </a:ext>
            </a:extLst>
          </p:cNvPr>
          <p:cNvPicPr>
            <a:picLocks noChangeAspect="1"/>
          </p:cNvPicPr>
          <p:nvPr userDrawn="1"/>
        </p:nvPicPr>
        <p:blipFill rotWithShape="1">
          <a:blip r:embed="rId2">
            <a:duotone>
              <a:prstClr val="black"/>
              <a:schemeClr val="accent4">
                <a:tint val="45000"/>
                <a:satMod val="400000"/>
              </a:schemeClr>
            </a:duotone>
          </a:blip>
          <a:srcRect l="7" t="634" r="-6" b="612"/>
          <a:stretch/>
        </p:blipFill>
        <p:spPr>
          <a:xfrm>
            <a:off x="0" y="0"/>
            <a:ext cx="12192000" cy="5941072"/>
          </a:xfrm>
          <a:prstGeom prst="rect">
            <a:avLst/>
          </a:prstGeom>
        </p:spPr>
      </p:pic>
      <p:sp>
        <p:nvSpPr>
          <p:cNvPr id="20" name="Rectangle 19">
            <a:extLst>
              <a:ext uri="{FF2B5EF4-FFF2-40B4-BE49-F238E27FC236}">
                <a16:creationId xmlns:a16="http://schemas.microsoft.com/office/drawing/2014/main" id="{3A917299-49EA-44DC-803F-BE18B0620223}"/>
              </a:ext>
            </a:extLst>
          </p:cNvPr>
          <p:cNvSpPr/>
          <p:nvPr userDrawn="1"/>
        </p:nvSpPr>
        <p:spPr>
          <a:xfrm rot="10800000" flipV="1">
            <a:off x="0" y="1"/>
            <a:ext cx="12192000" cy="59436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142383" y="3163521"/>
            <a:ext cx="10213730" cy="1266191"/>
          </a:xfrm>
        </p:spPr>
        <p:txBody>
          <a:bodyPr anchor="b"/>
          <a:lstStyle>
            <a:lvl1pPr algn="l">
              <a:defRPr sz="3200" b="0">
                <a:solidFill>
                  <a:schemeClr val="bg1"/>
                </a:solidFill>
              </a:defRPr>
            </a:lvl1pPr>
          </a:lstStyle>
          <a:p>
            <a:r>
              <a:rPr lang="en-US" dirty="0"/>
              <a:t>Any Text</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142383" y="4483051"/>
            <a:ext cx="9144000" cy="613585"/>
          </a:xfrm>
        </p:spPr>
        <p:txBody>
          <a:bodyPr/>
          <a:lstStyle>
            <a:lvl1pPr marL="0" indent="0" algn="l">
              <a:buNone/>
              <a:defRPr sz="16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Extra line of text if needed</a:t>
            </a:r>
          </a:p>
        </p:txBody>
      </p:sp>
      <p:sp>
        <p:nvSpPr>
          <p:cNvPr id="6" name="TextBox 5">
            <a:extLst>
              <a:ext uri="{FF2B5EF4-FFF2-40B4-BE49-F238E27FC236}">
                <a16:creationId xmlns:a16="http://schemas.microsoft.com/office/drawing/2014/main" id="{DA3F14EF-9F7A-4F5C-A0A4-EB4FB9E166FD}"/>
              </a:ext>
            </a:extLst>
          </p:cNvPr>
          <p:cNvSpPr txBox="1"/>
          <p:nvPr userDrawn="1"/>
        </p:nvSpPr>
        <p:spPr>
          <a:xfrm>
            <a:off x="1142383" y="2667897"/>
            <a:ext cx="4423006" cy="1107996"/>
          </a:xfrm>
          <a:prstGeom prst="rect">
            <a:avLst/>
          </a:prstGeom>
          <a:noFill/>
        </p:spPr>
        <p:txBody>
          <a:bodyPr wrap="none" rtlCol="0" anchor="b">
            <a:spAutoFit/>
          </a:bodyPr>
          <a:lstStyle/>
          <a:p>
            <a:r>
              <a:rPr lang="en-US" sz="6600" b="1" dirty="0">
                <a:solidFill>
                  <a:schemeClr val="bg1"/>
                </a:solidFill>
              </a:rPr>
              <a:t>Thank You</a:t>
            </a:r>
          </a:p>
        </p:txBody>
      </p:sp>
      <p:grpSp>
        <p:nvGrpSpPr>
          <p:cNvPr id="32" name="Group 31">
            <a:extLst>
              <a:ext uri="{FF2B5EF4-FFF2-40B4-BE49-F238E27FC236}">
                <a16:creationId xmlns:a16="http://schemas.microsoft.com/office/drawing/2014/main" id="{4C016D94-67AC-4F8F-BE45-66A5C9307049}"/>
              </a:ext>
            </a:extLst>
          </p:cNvPr>
          <p:cNvGrpSpPr/>
          <p:nvPr userDrawn="1"/>
        </p:nvGrpSpPr>
        <p:grpSpPr>
          <a:xfrm>
            <a:off x="755651" y="1246924"/>
            <a:ext cx="2852928" cy="384048"/>
            <a:chOff x="755651" y="1564424"/>
            <a:chExt cx="5266944" cy="713232"/>
          </a:xfrm>
        </p:grpSpPr>
        <p:sp>
          <p:nvSpPr>
            <p:cNvPr id="33" name="Oval 32">
              <a:extLst>
                <a:ext uri="{FF2B5EF4-FFF2-40B4-BE49-F238E27FC236}">
                  <a16:creationId xmlns:a16="http://schemas.microsoft.com/office/drawing/2014/main" id="{1BA701F3-F5B6-4B82-922D-AC08C3393046}"/>
                </a:ext>
              </a:extLst>
            </p:cNvPr>
            <p:cNvSpPr>
              <a:spLocks/>
            </p:cNvSpPr>
            <p:nvPr userDrawn="1"/>
          </p:nvSpPr>
          <p:spPr bwMode="auto">
            <a:xfrm>
              <a:off x="755651" y="1564424"/>
              <a:ext cx="713967" cy="713232"/>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34" name="Group 33">
              <a:extLst>
                <a:ext uri="{FF2B5EF4-FFF2-40B4-BE49-F238E27FC236}">
                  <a16:creationId xmlns:a16="http://schemas.microsoft.com/office/drawing/2014/main" id="{68D519B6-1D59-4B18-9A52-4894E2C7C82E}"/>
                </a:ext>
              </a:extLst>
            </p:cNvPr>
            <p:cNvGrpSpPr/>
            <p:nvPr userDrawn="1"/>
          </p:nvGrpSpPr>
          <p:grpSpPr>
            <a:xfrm>
              <a:off x="755651" y="1564424"/>
              <a:ext cx="5266944" cy="713232"/>
              <a:chOff x="2548194" y="3253594"/>
              <a:chExt cx="8721212" cy="1189010"/>
            </a:xfrm>
          </p:grpSpPr>
          <p:sp>
            <p:nvSpPr>
              <p:cNvPr id="35" name="Freeform: Shape 34">
                <a:extLst>
                  <a:ext uri="{FF2B5EF4-FFF2-40B4-BE49-F238E27FC236}">
                    <a16:creationId xmlns:a16="http://schemas.microsoft.com/office/drawing/2014/main" id="{776A37D7-91EC-4FF9-A347-52B36FEF1BE5}"/>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6" name="Freeform: Shape 35">
                <a:extLst>
                  <a:ext uri="{FF2B5EF4-FFF2-40B4-BE49-F238E27FC236}">
                    <a16:creationId xmlns:a16="http://schemas.microsoft.com/office/drawing/2014/main" id="{190FA45D-B94A-4F5F-A300-151DBFA93D0F}"/>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28" name="Two-tone Red">
            <a:extLst>
              <a:ext uri="{FF2B5EF4-FFF2-40B4-BE49-F238E27FC236}">
                <a16:creationId xmlns:a16="http://schemas.microsoft.com/office/drawing/2014/main" id="{A9F0DA29-4AF3-45B0-A2A5-2530C1C59873}"/>
              </a:ext>
            </a:extLst>
          </p:cNvPr>
          <p:cNvGrpSpPr/>
          <p:nvPr userDrawn="1"/>
        </p:nvGrpSpPr>
        <p:grpSpPr bwMode="ltGray">
          <a:xfrm>
            <a:off x="0" y="5946128"/>
            <a:ext cx="12192000" cy="91440"/>
            <a:chOff x="0" y="0"/>
            <a:chExt cx="12192000" cy="137160"/>
          </a:xfrm>
        </p:grpSpPr>
        <p:sp>
          <p:nvSpPr>
            <p:cNvPr id="29" name="Rectangle 28">
              <a:extLst>
                <a:ext uri="{FF2B5EF4-FFF2-40B4-BE49-F238E27FC236}">
                  <a16:creationId xmlns:a16="http://schemas.microsoft.com/office/drawing/2014/main" id="{708F8074-9F24-472B-B0EF-8E3EEA9FB41F}"/>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0" name="Rectangle 29">
              <a:extLst>
                <a:ext uri="{FF2B5EF4-FFF2-40B4-BE49-F238E27FC236}">
                  <a16:creationId xmlns:a16="http://schemas.microsoft.com/office/drawing/2014/main" id="{26D65A67-89DB-424D-A555-01FB723D450B}"/>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4796237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65593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13004" y="1371600"/>
            <a:ext cx="11365992" cy="1479379"/>
          </a:xfrm>
        </p:spPr>
        <p:txBody>
          <a:bodyPr/>
          <a:lstStyle>
            <a:lvl1pPr>
              <a:spcBef>
                <a:spcPts val="1200"/>
              </a:spcBef>
              <a:defRPr sz="2400"/>
            </a:lvl1pPr>
            <a:lvl2pPr marL="514350" indent="-227013">
              <a:buFont typeface="Arial" panose="020B0604020202020204" pitchFamily="34" charset="0"/>
              <a:buChar char="–"/>
              <a:defRPr/>
            </a:lvl2pPr>
            <a:lvl3pPr marL="857250" indent="-228600">
              <a:buFont typeface="Arial" panose="020B0604020202020204" pitchFamily="34" charset="0"/>
              <a:buChar char="–"/>
              <a:defRPr sz="1800"/>
            </a:lvl3pPr>
            <a:lvl4pPr marL="1143000" indent="-228600">
              <a:buFont typeface="Arial" panose="020B0604020202020204" pitchFamily="34" charset="0"/>
              <a:buChar char="–"/>
              <a:defRPr/>
            </a:lvl4pPr>
            <a:lvl5pPr marL="1428750" indent="-22860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413004" y="551311"/>
            <a:ext cx="11365992" cy="366254"/>
          </a:xfrm>
        </p:spPr>
        <p:txBody>
          <a:bodyPr/>
          <a:lstStyle/>
          <a:p>
            <a:r>
              <a:rPr lang="en-US"/>
              <a:t>Click to edit Master title style</a:t>
            </a:r>
            <a:endParaRPr lang="en-US" dirty="0"/>
          </a:p>
        </p:txBody>
      </p:sp>
    </p:spTree>
    <p:extLst>
      <p:ext uri="{BB962C8B-B14F-4D97-AF65-F5344CB8AC3E}">
        <p14:creationId xmlns:p14="http://schemas.microsoft.com/office/powerpoint/2010/main" val="3622907574"/>
      </p:ext>
    </p:extLst>
  </p:cSld>
  <p:clrMapOvr>
    <a:masterClrMapping/>
  </p:clrMapOvr>
  <p:transition spd="med">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7_Title Slide">
    <p:bg>
      <p:bgPr>
        <a:solidFill>
          <a:schemeClr val="tx1"/>
        </a:solidFill>
        <a:effectLst/>
      </p:bgPr>
    </p:bg>
    <p:spTree>
      <p:nvGrpSpPr>
        <p:cNvPr id="1" name=""/>
        <p:cNvGrpSpPr/>
        <p:nvPr/>
      </p:nvGrpSpPr>
      <p:grpSpPr>
        <a:xfrm>
          <a:off x="0" y="0"/>
          <a:ext cx="0" cy="0"/>
          <a:chOff x="0" y="0"/>
          <a:chExt cx="0" cy="0"/>
        </a:xfrm>
      </p:grpSpPr>
      <p:pic>
        <p:nvPicPr>
          <p:cNvPr id="14" name="Picture 13" descr="A picture containing indoor, table, keyboard, computer&#10;&#10;Description automatically generated">
            <a:extLst>
              <a:ext uri="{FF2B5EF4-FFF2-40B4-BE49-F238E27FC236}">
                <a16:creationId xmlns:a16="http://schemas.microsoft.com/office/drawing/2014/main" id="{19F93155-E014-48E9-A679-7A75F8450E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34" name="Two-tone Red">
            <a:extLst>
              <a:ext uri="{FF2B5EF4-FFF2-40B4-BE49-F238E27FC236}">
                <a16:creationId xmlns:a16="http://schemas.microsoft.com/office/drawing/2014/main" id="{5E907CB7-6CD2-402C-927A-76F3E05DE5A2}"/>
              </a:ext>
            </a:extLst>
          </p:cNvPr>
          <p:cNvGrpSpPr/>
          <p:nvPr userDrawn="1"/>
        </p:nvGrpSpPr>
        <p:grpSpPr bwMode="ltGray">
          <a:xfrm>
            <a:off x="0" y="5469878"/>
            <a:ext cx="12192000" cy="91440"/>
            <a:chOff x="0" y="0"/>
            <a:chExt cx="12192000" cy="137160"/>
          </a:xfrm>
        </p:grpSpPr>
        <p:sp>
          <p:nvSpPr>
            <p:cNvPr id="35" name="Rectangle 34">
              <a:extLst>
                <a:ext uri="{FF2B5EF4-FFF2-40B4-BE49-F238E27FC236}">
                  <a16:creationId xmlns:a16="http://schemas.microsoft.com/office/drawing/2014/main" id="{AD22B565-DE28-435B-8CC3-A7E4640945B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6" name="Rectangle 35">
              <a:extLst>
                <a:ext uri="{FF2B5EF4-FFF2-40B4-BE49-F238E27FC236}">
                  <a16:creationId xmlns:a16="http://schemas.microsoft.com/office/drawing/2014/main" id="{F5BFCEF4-3EB3-411C-83D6-7374720DEE4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41043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8_Title Slide">
    <p:spTree>
      <p:nvGrpSpPr>
        <p:cNvPr id="1" name=""/>
        <p:cNvGrpSpPr/>
        <p:nvPr/>
      </p:nvGrpSpPr>
      <p:grpSpPr>
        <a:xfrm>
          <a:off x="0" y="0"/>
          <a:ext cx="0" cy="0"/>
          <a:chOff x="0" y="0"/>
          <a:chExt cx="0" cy="0"/>
        </a:xfrm>
      </p:grpSpPr>
      <p:pic>
        <p:nvPicPr>
          <p:cNvPr id="17" name="Picture 16" descr="A picture containing indoor, table, keyboard, computer&#10;&#10;Description automatically generated">
            <a:extLst>
              <a:ext uri="{FF2B5EF4-FFF2-40B4-BE49-F238E27FC236}">
                <a16:creationId xmlns:a16="http://schemas.microsoft.com/office/drawing/2014/main" id="{6192E580-88AD-47A4-8891-FA577F3B98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14" name="Two-tone Red">
            <a:extLst>
              <a:ext uri="{FF2B5EF4-FFF2-40B4-BE49-F238E27FC236}">
                <a16:creationId xmlns:a16="http://schemas.microsoft.com/office/drawing/2014/main" id="{5A357D8C-7210-4349-8D25-C776450803AF}"/>
              </a:ext>
            </a:extLst>
          </p:cNvPr>
          <p:cNvGrpSpPr/>
          <p:nvPr userDrawn="1"/>
        </p:nvGrpSpPr>
        <p:grpSpPr bwMode="ltGray">
          <a:xfrm>
            <a:off x="0" y="5469878"/>
            <a:ext cx="12192000" cy="91440"/>
            <a:chOff x="0" y="0"/>
            <a:chExt cx="12192000" cy="137160"/>
          </a:xfrm>
        </p:grpSpPr>
        <p:sp>
          <p:nvSpPr>
            <p:cNvPr id="15" name="Rectangle 14">
              <a:extLst>
                <a:ext uri="{FF2B5EF4-FFF2-40B4-BE49-F238E27FC236}">
                  <a16:creationId xmlns:a16="http://schemas.microsoft.com/office/drawing/2014/main" id="{E2D350A1-319B-4A41-99FE-6A325353335A}"/>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6" name="Rectangle 15">
              <a:extLst>
                <a:ext uri="{FF2B5EF4-FFF2-40B4-BE49-F238E27FC236}">
                  <a16:creationId xmlns:a16="http://schemas.microsoft.com/office/drawing/2014/main" id="{C8C36ECD-0209-4B3D-820F-572190F51C43}"/>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27806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1_Interstitial">
    <p:spTree>
      <p:nvGrpSpPr>
        <p:cNvPr id="1" name=""/>
        <p:cNvGrpSpPr/>
        <p:nvPr/>
      </p:nvGrpSpPr>
      <p:grpSpPr>
        <a:xfrm>
          <a:off x="0" y="0"/>
          <a:ext cx="0" cy="0"/>
          <a:chOff x="0" y="0"/>
          <a:chExt cx="0" cy="0"/>
        </a:xfrm>
      </p:grpSpPr>
      <p:pic>
        <p:nvPicPr>
          <p:cNvPr id="10" name="Picture 9" descr="A close up of a computer&#10;&#10;Description automatically generated">
            <a:extLst>
              <a:ext uri="{FF2B5EF4-FFF2-40B4-BE49-F238E27FC236}">
                <a16:creationId xmlns:a16="http://schemas.microsoft.com/office/drawing/2014/main" id="{77964FA4-6CF8-4E08-AA9A-A2C0D55F8744}"/>
              </a:ext>
            </a:extLst>
          </p:cNvPr>
          <p:cNvPicPr>
            <a:picLocks noChangeAspect="1"/>
          </p:cNvPicPr>
          <p:nvPr userDrawn="1"/>
        </p:nvPicPr>
        <p:blipFill rotWithShape="1">
          <a:blip r:embed="rId2">
            <a:duotone>
              <a:prstClr val="black"/>
              <a:schemeClr val="accent4">
                <a:tint val="45000"/>
                <a:satMod val="400000"/>
              </a:schemeClr>
            </a:duotone>
          </a:blip>
          <a:srcRect l="3" t="3634" r="827" b="14065"/>
          <a:stretch/>
        </p:blipFill>
        <p:spPr>
          <a:xfrm>
            <a:off x="0" y="-1"/>
            <a:ext cx="12191999" cy="4992623"/>
          </a:xfrm>
          <a:prstGeom prst="rect">
            <a:avLst/>
          </a:prstGeom>
        </p:spPr>
      </p:pic>
      <p:sp>
        <p:nvSpPr>
          <p:cNvPr id="16" name="Rectangle 15">
            <a:extLst>
              <a:ext uri="{FF2B5EF4-FFF2-40B4-BE49-F238E27FC236}">
                <a16:creationId xmlns:a16="http://schemas.microsoft.com/office/drawing/2014/main" id="{13F74C71-540B-4284-B314-6B8DAD43C7D6}"/>
              </a:ext>
            </a:extLst>
          </p:cNvPr>
          <p:cNvSpPr/>
          <p:nvPr userDrawn="1"/>
        </p:nvSpPr>
        <p:spPr>
          <a:xfrm rot="10800000" flipV="1">
            <a:off x="0" y="1"/>
            <a:ext cx="12192000" cy="499262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BRCM Logo">
            <a:extLst>
              <a:ext uri="{FF2B5EF4-FFF2-40B4-BE49-F238E27FC236}">
                <a16:creationId xmlns:a16="http://schemas.microsoft.com/office/drawing/2014/main" id="{8E42B442-4FFE-4A75-BEB7-8EBF9CD705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3642359"/>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5172074"/>
            <a:ext cx="9144000" cy="613585"/>
          </a:xfrm>
        </p:spPr>
        <p:txBody>
          <a:bodyPr/>
          <a:lstStyle>
            <a:lvl1pPr marL="0" indent="0" algn="l">
              <a:buNone/>
              <a:defRPr sz="1800" b="0" i="1" cap="none"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9" name="Two-tone Red">
            <a:extLst>
              <a:ext uri="{FF2B5EF4-FFF2-40B4-BE49-F238E27FC236}">
                <a16:creationId xmlns:a16="http://schemas.microsoft.com/office/drawing/2014/main" id="{B041013A-FBC9-4AD9-8DDA-6DAD93EC64B4}"/>
              </a:ext>
            </a:extLst>
          </p:cNvPr>
          <p:cNvGrpSpPr/>
          <p:nvPr userDrawn="1"/>
        </p:nvGrpSpPr>
        <p:grpSpPr bwMode="ltGray">
          <a:xfrm>
            <a:off x="0" y="4984594"/>
            <a:ext cx="12192000" cy="91440"/>
            <a:chOff x="0" y="0"/>
            <a:chExt cx="12192000" cy="137160"/>
          </a:xfrm>
        </p:grpSpPr>
        <p:sp>
          <p:nvSpPr>
            <p:cNvPr id="20" name="Rectangle 19">
              <a:extLst>
                <a:ext uri="{FF2B5EF4-FFF2-40B4-BE49-F238E27FC236}">
                  <a16:creationId xmlns:a16="http://schemas.microsoft.com/office/drawing/2014/main" id="{6BBC150D-C824-45F7-BEC9-80094F9BF72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1" name="Rectangle 20">
              <a:extLst>
                <a:ext uri="{FF2B5EF4-FFF2-40B4-BE49-F238E27FC236}">
                  <a16:creationId xmlns:a16="http://schemas.microsoft.com/office/drawing/2014/main" id="{BAF3B234-3BEA-4547-93C1-31408D68366F}"/>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955204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11_Interstitial">
    <p:spTree>
      <p:nvGrpSpPr>
        <p:cNvPr id="1" name=""/>
        <p:cNvGrpSpPr/>
        <p:nvPr/>
      </p:nvGrpSpPr>
      <p:grpSpPr>
        <a:xfrm>
          <a:off x="0" y="0"/>
          <a:ext cx="0" cy="0"/>
          <a:chOff x="0" y="0"/>
          <a:chExt cx="0" cy="0"/>
        </a:xfrm>
      </p:grpSpPr>
      <p:pic>
        <p:nvPicPr>
          <p:cNvPr id="12" name="Picture 11" descr="A close up of a computer&#10;&#10;Description automatically generated">
            <a:extLst>
              <a:ext uri="{FF2B5EF4-FFF2-40B4-BE49-F238E27FC236}">
                <a16:creationId xmlns:a16="http://schemas.microsoft.com/office/drawing/2014/main" id="{676751C6-F85F-48D1-9923-BD640F7EF762}"/>
              </a:ext>
            </a:extLst>
          </p:cNvPr>
          <p:cNvPicPr>
            <a:picLocks noChangeAspect="1"/>
          </p:cNvPicPr>
          <p:nvPr userDrawn="1"/>
        </p:nvPicPr>
        <p:blipFill rotWithShape="1">
          <a:blip r:embed="rId2">
            <a:duotone>
              <a:prstClr val="black"/>
              <a:schemeClr val="accent4">
                <a:tint val="45000"/>
                <a:satMod val="400000"/>
              </a:schemeClr>
            </a:duotone>
          </a:blip>
          <a:srcRect l="1" t="50575" r="1" b="12585"/>
          <a:stretch/>
        </p:blipFill>
        <p:spPr>
          <a:xfrm>
            <a:off x="0" y="4517136"/>
            <a:ext cx="12192000" cy="2340864"/>
          </a:xfrm>
          <a:prstGeom prst="rect">
            <a:avLst/>
          </a:prstGeom>
        </p:spPr>
      </p:pic>
      <p:sp>
        <p:nvSpPr>
          <p:cNvPr id="17" name="Rectangle 16">
            <a:extLst>
              <a:ext uri="{FF2B5EF4-FFF2-40B4-BE49-F238E27FC236}">
                <a16:creationId xmlns:a16="http://schemas.microsoft.com/office/drawing/2014/main" id="{74846A2C-E1F6-4E2A-B7A8-53C1331CAA0F}"/>
              </a:ext>
            </a:extLst>
          </p:cNvPr>
          <p:cNvSpPr/>
          <p:nvPr userDrawn="1"/>
        </p:nvSpPr>
        <p:spPr>
          <a:xfrm rot="10800000" flipV="1">
            <a:off x="0" y="4513943"/>
            <a:ext cx="12192000" cy="2344057"/>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1746504"/>
            <a:ext cx="9144000"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3273552"/>
            <a:ext cx="9144000"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5" name="Group 24">
            <a:extLst>
              <a:ext uri="{FF2B5EF4-FFF2-40B4-BE49-F238E27FC236}">
                <a16:creationId xmlns:a16="http://schemas.microsoft.com/office/drawing/2014/main" id="{FFDCEC88-EA59-408D-B9BA-30905328536C}"/>
              </a:ext>
            </a:extLst>
          </p:cNvPr>
          <p:cNvGrpSpPr/>
          <p:nvPr userDrawn="1"/>
        </p:nvGrpSpPr>
        <p:grpSpPr>
          <a:xfrm>
            <a:off x="9163051" y="5785659"/>
            <a:ext cx="2676524" cy="362717"/>
            <a:chOff x="9163051" y="5785659"/>
            <a:chExt cx="2676524" cy="362717"/>
          </a:xfrm>
        </p:grpSpPr>
        <p:pic>
          <p:nvPicPr>
            <p:cNvPr id="26" name="BRCM Logo">
              <a:extLst>
                <a:ext uri="{FF2B5EF4-FFF2-40B4-BE49-F238E27FC236}">
                  <a16:creationId xmlns:a16="http://schemas.microsoft.com/office/drawing/2014/main" id="{7882155E-7B03-4577-AA84-BCF3F8BB4CD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27" name="BRCM Logo">
              <a:extLst>
                <a:ext uri="{FF2B5EF4-FFF2-40B4-BE49-F238E27FC236}">
                  <a16:creationId xmlns:a16="http://schemas.microsoft.com/office/drawing/2014/main" id="{549E250C-8D0F-444F-A0B6-886F5DB2438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13" name="Two-tone Red">
            <a:extLst>
              <a:ext uri="{FF2B5EF4-FFF2-40B4-BE49-F238E27FC236}">
                <a16:creationId xmlns:a16="http://schemas.microsoft.com/office/drawing/2014/main" id="{65349FCD-D553-484A-8067-21CDC66F843E}"/>
              </a:ext>
            </a:extLst>
          </p:cNvPr>
          <p:cNvGrpSpPr/>
          <p:nvPr userDrawn="1"/>
        </p:nvGrpSpPr>
        <p:grpSpPr bwMode="ltGray">
          <a:xfrm>
            <a:off x="0" y="4480564"/>
            <a:ext cx="12192000" cy="91440"/>
            <a:chOff x="0" y="0"/>
            <a:chExt cx="12192000" cy="137160"/>
          </a:xfrm>
        </p:grpSpPr>
        <p:sp>
          <p:nvSpPr>
            <p:cNvPr id="16" name="Rectangle 15">
              <a:extLst>
                <a:ext uri="{FF2B5EF4-FFF2-40B4-BE49-F238E27FC236}">
                  <a16:creationId xmlns:a16="http://schemas.microsoft.com/office/drawing/2014/main" id="{8D2B5871-22D3-4C1D-A1DD-26C9A70EA340}"/>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8" name="Rectangle 17">
              <a:extLst>
                <a:ext uri="{FF2B5EF4-FFF2-40B4-BE49-F238E27FC236}">
                  <a16:creationId xmlns:a16="http://schemas.microsoft.com/office/drawing/2014/main" id="{B2651049-8960-4C25-AEBC-1F6ED0371ED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42194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7_Interstitial">
    <p:spTree>
      <p:nvGrpSpPr>
        <p:cNvPr id="1" name=""/>
        <p:cNvGrpSpPr/>
        <p:nvPr/>
      </p:nvGrpSpPr>
      <p:grpSpPr>
        <a:xfrm>
          <a:off x="0" y="0"/>
          <a:ext cx="0" cy="0"/>
          <a:chOff x="0" y="0"/>
          <a:chExt cx="0" cy="0"/>
        </a:xfrm>
      </p:grpSpPr>
      <p:pic>
        <p:nvPicPr>
          <p:cNvPr id="13" name="Picture 12" descr="A close up of a computer&#10;&#10;Description automatically generated">
            <a:extLst>
              <a:ext uri="{FF2B5EF4-FFF2-40B4-BE49-F238E27FC236}">
                <a16:creationId xmlns:a16="http://schemas.microsoft.com/office/drawing/2014/main" id="{14B536A1-AE53-4FDE-8281-BC0FE43BC696}"/>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436A47B7-6310-4709-9DCB-031FCE10C122}"/>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12192000" cy="3371850"/>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2674693"/>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4204408"/>
            <a:ext cx="9144000" cy="613585"/>
          </a:xfrm>
        </p:spPr>
        <p:txBody>
          <a:bodyPr/>
          <a:lstStyle>
            <a:lvl1pPr marL="0" indent="0" algn="l">
              <a:buNone/>
              <a:defRPr sz="18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9163051" y="2067020"/>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23" name="Two-tone Red">
            <a:extLst>
              <a:ext uri="{FF2B5EF4-FFF2-40B4-BE49-F238E27FC236}">
                <a16:creationId xmlns:a16="http://schemas.microsoft.com/office/drawing/2014/main" id="{83910EC4-7AA1-45A6-A561-FAA835BCBFA7}"/>
              </a:ext>
            </a:extLst>
          </p:cNvPr>
          <p:cNvGrpSpPr/>
          <p:nvPr userDrawn="1"/>
        </p:nvGrpSpPr>
        <p:grpSpPr bwMode="ltGray">
          <a:xfrm>
            <a:off x="0" y="5096991"/>
            <a:ext cx="12192000" cy="91440"/>
            <a:chOff x="0" y="0"/>
            <a:chExt cx="12192000" cy="137160"/>
          </a:xfrm>
        </p:grpSpPr>
        <p:sp>
          <p:nvSpPr>
            <p:cNvPr id="24" name="Rectangle 23">
              <a:extLst>
                <a:ext uri="{FF2B5EF4-FFF2-40B4-BE49-F238E27FC236}">
                  <a16:creationId xmlns:a16="http://schemas.microsoft.com/office/drawing/2014/main" id="{9E53FD9D-82F9-4D1C-82D6-E57CCFC04FF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5" name="Rectangle 24">
              <a:extLst>
                <a:ext uri="{FF2B5EF4-FFF2-40B4-BE49-F238E27FC236}">
                  <a16:creationId xmlns:a16="http://schemas.microsoft.com/office/drawing/2014/main" id="{BE9AB768-A9BA-4E00-8FA1-F3CBD3162CCC}"/>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35975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8_Interstitial">
    <p:spTree>
      <p:nvGrpSpPr>
        <p:cNvPr id="1" name=""/>
        <p:cNvGrpSpPr/>
        <p:nvPr/>
      </p:nvGrpSpPr>
      <p:grpSpPr>
        <a:xfrm>
          <a:off x="0" y="0"/>
          <a:ext cx="0" cy="0"/>
          <a:chOff x="0" y="0"/>
          <a:chExt cx="0" cy="0"/>
        </a:xfrm>
      </p:grpSpPr>
      <p:pic>
        <p:nvPicPr>
          <p:cNvPr id="20" name="Picture 19" descr="A close up of a computer&#10;&#10;Description automatically generated">
            <a:extLst>
              <a:ext uri="{FF2B5EF4-FFF2-40B4-BE49-F238E27FC236}">
                <a16:creationId xmlns:a16="http://schemas.microsoft.com/office/drawing/2014/main" id="{E3D8D586-D289-49B6-B646-7543993516D2}"/>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98215E4D-30AD-4E86-AD73-F86D89CBBA96}"/>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3238500" cy="3371850"/>
          </a:xfrm>
          <a:prstGeom prst="rect">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607AE9-3A47-4C3D-A6D2-6C7AAD4AFD78}"/>
              </a:ext>
            </a:extLst>
          </p:cNvPr>
          <p:cNvSpPr/>
          <p:nvPr userDrawn="1"/>
        </p:nvSpPr>
        <p:spPr>
          <a:xfrm>
            <a:off x="3238500" y="1743075"/>
            <a:ext cx="8953500" cy="3371850"/>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312739" y="3247642"/>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3644902" y="2416762"/>
            <a:ext cx="8318498"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3644902" y="3832177"/>
            <a:ext cx="8318498"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1" name="Two-tone Red">
            <a:extLst>
              <a:ext uri="{FF2B5EF4-FFF2-40B4-BE49-F238E27FC236}">
                <a16:creationId xmlns:a16="http://schemas.microsoft.com/office/drawing/2014/main" id="{5EF8E622-B63A-40FD-909A-296E39F824A9}"/>
              </a:ext>
            </a:extLst>
          </p:cNvPr>
          <p:cNvGrpSpPr/>
          <p:nvPr userDrawn="1"/>
        </p:nvGrpSpPr>
        <p:grpSpPr bwMode="ltGray">
          <a:xfrm>
            <a:off x="0" y="5096991"/>
            <a:ext cx="12192000" cy="91440"/>
            <a:chOff x="0" y="0"/>
            <a:chExt cx="12192000" cy="137160"/>
          </a:xfrm>
        </p:grpSpPr>
        <p:sp>
          <p:nvSpPr>
            <p:cNvPr id="23" name="Rectangle 22">
              <a:extLst>
                <a:ext uri="{FF2B5EF4-FFF2-40B4-BE49-F238E27FC236}">
                  <a16:creationId xmlns:a16="http://schemas.microsoft.com/office/drawing/2014/main" id="{6DBCC0D1-286E-42C3-AC30-24509D17F9B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4" name="Rectangle 23">
              <a:extLst>
                <a:ext uri="{FF2B5EF4-FFF2-40B4-BE49-F238E27FC236}">
                  <a16:creationId xmlns:a16="http://schemas.microsoft.com/office/drawing/2014/main" id="{EB9E356B-6449-43FA-AEB3-1C81F7AED571}"/>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739336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pic>
        <p:nvPicPr>
          <p:cNvPr id="8" name="Picture 7" descr="A close up of a computer&#10;&#10;Description automatically generated">
            <a:extLst>
              <a:ext uri="{FF2B5EF4-FFF2-40B4-BE49-F238E27FC236}">
                <a16:creationId xmlns:a16="http://schemas.microsoft.com/office/drawing/2014/main" id="{FE9D5A22-B3D3-4EA7-9E3E-138C884C3583}"/>
              </a:ext>
            </a:extLst>
          </p:cNvPr>
          <p:cNvPicPr>
            <a:picLocks noChangeAspect="1"/>
          </p:cNvPicPr>
          <p:nvPr userDrawn="1"/>
        </p:nvPicPr>
        <p:blipFill rotWithShape="1">
          <a:blip r:embed="rId2">
            <a:duotone>
              <a:prstClr val="black"/>
              <a:schemeClr val="accent4">
                <a:tint val="45000"/>
                <a:satMod val="400000"/>
              </a:schemeClr>
            </a:duotone>
          </a:blip>
          <a:srcRect l="11454" t="2" r="44782"/>
          <a:stretch/>
        </p:blipFill>
        <p:spPr>
          <a:xfrm>
            <a:off x="0" y="0"/>
            <a:ext cx="4873752" cy="6858000"/>
          </a:xfrm>
          <a:prstGeom prst="rect">
            <a:avLst/>
          </a:prstGeom>
        </p:spPr>
      </p:pic>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825625"/>
            <a:ext cx="5426442"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0240B26F-FF35-4C2B-AEF3-60AC4CA5EAB4}"/>
              </a:ext>
            </a:extLst>
          </p:cNvPr>
          <p:cNvSpPr/>
          <p:nvPr userDrawn="1"/>
        </p:nvSpPr>
        <p:spPr>
          <a:xfrm rot="10800000" flipV="1">
            <a:off x="1" y="0"/>
            <a:ext cx="4873752" cy="6904812"/>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8390590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 Type="http://schemas.openxmlformats.org/officeDocument/2006/relationships/slideLayout" Target="../slideLayouts/slideLayout2.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27" Type="http://schemas.openxmlformats.org/officeDocument/2006/relationships/image" Target="../media/image1.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19D6A3-7A25-4618-BB14-009C79BE7C4D}"/>
              </a:ext>
            </a:extLst>
          </p:cNvPr>
          <p:cNvSpPr>
            <a:spLocks noGrp="1"/>
          </p:cNvSpPr>
          <p:nvPr>
            <p:ph type="title"/>
          </p:nvPr>
        </p:nvSpPr>
        <p:spPr>
          <a:xfrm>
            <a:off x="538162" y="268698"/>
            <a:ext cx="11196638" cy="998472"/>
          </a:xfrm>
          <a:prstGeom prst="rect">
            <a:avLst/>
          </a:prstGeom>
        </p:spPr>
        <p:txBody>
          <a:bodyPr vert="horz" lIns="91440" tIns="45720" rIns="91440" bIns="45720" rtlCol="0" anchor="ctr">
            <a:noAutofit/>
          </a:bodyPr>
          <a:lstStyle/>
          <a:p>
            <a:r>
              <a:rPr lang="en-US" dirty="0"/>
              <a:t>Click to Edit Master Title Style</a:t>
            </a:r>
            <a:br>
              <a:rPr lang="en-US" dirty="0"/>
            </a:br>
            <a:r>
              <a:rPr lang="en-US" dirty="0"/>
              <a:t>Click to Edit Master Title Style</a:t>
            </a:r>
          </a:p>
        </p:txBody>
      </p:sp>
      <p:sp>
        <p:nvSpPr>
          <p:cNvPr id="3" name="Text Placeholder 2">
            <a:extLst>
              <a:ext uri="{FF2B5EF4-FFF2-40B4-BE49-F238E27FC236}">
                <a16:creationId xmlns:a16="http://schemas.microsoft.com/office/drawing/2014/main" id="{8691507C-7041-4409-81F9-176C066D944D}"/>
              </a:ext>
            </a:extLst>
          </p:cNvPr>
          <p:cNvSpPr>
            <a:spLocks noGrp="1"/>
          </p:cNvSpPr>
          <p:nvPr>
            <p:ph type="body" idx="1"/>
          </p:nvPr>
        </p:nvSpPr>
        <p:spPr>
          <a:xfrm>
            <a:off x="538162"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61E8663-E203-4F6B-A23B-AB0692D57DC0}"/>
              </a:ext>
            </a:extLst>
          </p:cNvPr>
          <p:cNvSpPr>
            <a:spLocks noGrp="1"/>
          </p:cNvSpPr>
          <p:nvPr>
            <p:ph type="sldNum" sz="quarter" idx="4"/>
          </p:nvPr>
        </p:nvSpPr>
        <p:spPr>
          <a:xfrm>
            <a:off x="143140" y="6582400"/>
            <a:ext cx="379148" cy="215444"/>
          </a:xfrm>
          <a:prstGeom prst="rect">
            <a:avLst/>
          </a:prstGeom>
        </p:spPr>
        <p:txBody>
          <a:bodyPr vert="horz" lIns="91440" tIns="45720" rIns="91440" bIns="45720" rtlCol="0" anchor="ctr">
            <a:spAutoFit/>
          </a:bodyPr>
          <a:lstStyle>
            <a:lvl1pPr algn="r">
              <a:defRPr sz="800">
                <a:solidFill>
                  <a:schemeClr val="tx1">
                    <a:tint val="75000"/>
                  </a:schemeClr>
                </a:solidFill>
              </a:defRPr>
            </a:lvl1pPr>
          </a:lstStyle>
          <a:p>
            <a:fld id="{85E2A9E7-423E-4F77-B84A-A22A4A68EF6D}" type="slidenum">
              <a:rPr lang="en-US" smtClean="0"/>
              <a:pPr/>
              <a:t>‹#›</a:t>
            </a:fld>
            <a:endParaRPr lang="en-US" dirty="0"/>
          </a:p>
        </p:txBody>
      </p:sp>
      <p:grpSp>
        <p:nvGrpSpPr>
          <p:cNvPr id="16" name="Group 15">
            <a:extLst>
              <a:ext uri="{FF2B5EF4-FFF2-40B4-BE49-F238E27FC236}">
                <a16:creationId xmlns:a16="http://schemas.microsoft.com/office/drawing/2014/main" id="{9F2CD0BF-C228-4B79-A6F1-429456727754}"/>
              </a:ext>
            </a:extLst>
          </p:cNvPr>
          <p:cNvGrpSpPr/>
          <p:nvPr userDrawn="1"/>
        </p:nvGrpSpPr>
        <p:grpSpPr>
          <a:xfrm>
            <a:off x="-1231508" y="189435"/>
            <a:ext cx="1036950" cy="1309398"/>
            <a:chOff x="678729" y="4666268"/>
            <a:chExt cx="1036950" cy="1309398"/>
          </a:xfrm>
        </p:grpSpPr>
        <p:sp>
          <p:nvSpPr>
            <p:cNvPr id="17" name="Rectangle 16">
              <a:extLst>
                <a:ext uri="{FF2B5EF4-FFF2-40B4-BE49-F238E27FC236}">
                  <a16:creationId xmlns:a16="http://schemas.microsoft.com/office/drawing/2014/main" id="{5E969520-B591-48FD-B6CA-BAA1780B950C}"/>
                </a:ext>
              </a:extLst>
            </p:cNvPr>
            <p:cNvSpPr/>
            <p:nvPr/>
          </p:nvSpPr>
          <p:spPr>
            <a:xfrm>
              <a:off x="952107" y="4939645"/>
              <a:ext cx="226244" cy="2262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E2501E-C50B-443E-9823-1D239C37CA55}"/>
                </a:ext>
              </a:extLst>
            </p:cNvPr>
            <p:cNvSpPr/>
            <p:nvPr/>
          </p:nvSpPr>
          <p:spPr>
            <a:xfrm>
              <a:off x="1225485" y="4939645"/>
              <a:ext cx="226244" cy="226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a:extLst>
                <a:ext uri="{FF2B5EF4-FFF2-40B4-BE49-F238E27FC236}">
                  <a16:creationId xmlns:a16="http://schemas.microsoft.com/office/drawing/2014/main" id="{BD76D049-950D-412A-A1F6-81B70E9F10CC}"/>
                </a:ext>
              </a:extLst>
            </p:cNvPr>
            <p:cNvSpPr/>
            <p:nvPr/>
          </p:nvSpPr>
          <p:spPr>
            <a:xfrm>
              <a:off x="952107" y="5194169"/>
              <a:ext cx="226244" cy="2262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7B081C8-8549-4A6B-88FF-B2AE493EA3E3}"/>
                </a:ext>
              </a:extLst>
            </p:cNvPr>
            <p:cNvSpPr/>
            <p:nvPr/>
          </p:nvSpPr>
          <p:spPr>
            <a:xfrm>
              <a:off x="1225485" y="5194169"/>
              <a:ext cx="226244" cy="2262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a:extLst>
                <a:ext uri="{FF2B5EF4-FFF2-40B4-BE49-F238E27FC236}">
                  <a16:creationId xmlns:a16="http://schemas.microsoft.com/office/drawing/2014/main" id="{0583CE48-77E4-49FE-84C4-63BA7E7C499E}"/>
                </a:ext>
              </a:extLst>
            </p:cNvPr>
            <p:cNvSpPr/>
            <p:nvPr/>
          </p:nvSpPr>
          <p:spPr>
            <a:xfrm>
              <a:off x="1225485" y="5467546"/>
              <a:ext cx="226244" cy="22624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21">
              <a:extLst>
                <a:ext uri="{FF2B5EF4-FFF2-40B4-BE49-F238E27FC236}">
                  <a16:creationId xmlns:a16="http://schemas.microsoft.com/office/drawing/2014/main" id="{D79DF63E-C5E7-410F-BFAF-1BEBA9AA7078}"/>
                </a:ext>
              </a:extLst>
            </p:cNvPr>
            <p:cNvGrpSpPr/>
            <p:nvPr/>
          </p:nvGrpSpPr>
          <p:grpSpPr>
            <a:xfrm>
              <a:off x="678729" y="5749422"/>
              <a:ext cx="763573" cy="226244"/>
              <a:chOff x="678729" y="5910606"/>
              <a:chExt cx="763573" cy="226244"/>
            </a:xfrm>
          </p:grpSpPr>
          <p:sp>
            <p:nvSpPr>
              <p:cNvPr id="28" name="Oval 27">
                <a:extLst>
                  <a:ext uri="{FF2B5EF4-FFF2-40B4-BE49-F238E27FC236}">
                    <a16:creationId xmlns:a16="http://schemas.microsoft.com/office/drawing/2014/main" id="{14657304-54A6-4661-A8A4-2E21FBEB3987}"/>
                  </a:ext>
                </a:extLst>
              </p:cNvPr>
              <p:cNvSpPr/>
              <p:nvPr/>
            </p:nvSpPr>
            <p:spPr>
              <a:xfrm>
                <a:off x="678729" y="5910606"/>
                <a:ext cx="226244" cy="226244"/>
              </a:xfrm>
              <a:prstGeom prst="ellipse">
                <a:avLst/>
              </a:prstGeom>
              <a:solidFill>
                <a:srgbClr val="E68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3649109-9E15-4431-8052-F03367829B89}"/>
                  </a:ext>
                </a:extLst>
              </p:cNvPr>
              <p:cNvSpPr/>
              <p:nvPr/>
            </p:nvSpPr>
            <p:spPr>
              <a:xfrm>
                <a:off x="952107" y="5910606"/>
                <a:ext cx="226244" cy="226244"/>
              </a:xfrm>
              <a:prstGeom prst="ellipse">
                <a:avLst/>
              </a:prstGeom>
              <a:solidFill>
                <a:srgbClr val="E0D1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5AEA92BB-09E3-450F-8899-86693C76DC30}"/>
                  </a:ext>
                </a:extLst>
              </p:cNvPr>
              <p:cNvSpPr/>
              <p:nvPr/>
            </p:nvSpPr>
            <p:spPr>
              <a:xfrm>
                <a:off x="1216058" y="5910606"/>
                <a:ext cx="226244" cy="226244"/>
              </a:xfrm>
              <a:prstGeom prst="ellipse">
                <a:avLst/>
              </a:prstGeom>
              <a:solidFill>
                <a:srgbClr val="F1E1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3" name="Group 22">
              <a:extLst>
                <a:ext uri="{FF2B5EF4-FFF2-40B4-BE49-F238E27FC236}">
                  <a16:creationId xmlns:a16="http://schemas.microsoft.com/office/drawing/2014/main" id="{771360B9-5FFB-481D-B29A-8B91A56819CC}"/>
                </a:ext>
              </a:extLst>
            </p:cNvPr>
            <p:cNvGrpSpPr/>
            <p:nvPr/>
          </p:nvGrpSpPr>
          <p:grpSpPr>
            <a:xfrm>
              <a:off x="678729" y="4666268"/>
              <a:ext cx="1036950" cy="226244"/>
              <a:chOff x="952107" y="914400"/>
              <a:chExt cx="1036950" cy="226244"/>
            </a:xfrm>
          </p:grpSpPr>
          <p:sp>
            <p:nvSpPr>
              <p:cNvPr id="24" name="Rectangle 23">
                <a:extLst>
                  <a:ext uri="{FF2B5EF4-FFF2-40B4-BE49-F238E27FC236}">
                    <a16:creationId xmlns:a16="http://schemas.microsoft.com/office/drawing/2014/main" id="{4198B3BE-E6BA-44E5-B699-F21C7843F3FA}"/>
                  </a:ext>
                </a:extLst>
              </p:cNvPr>
              <p:cNvSpPr/>
              <p:nvPr/>
            </p:nvSpPr>
            <p:spPr>
              <a:xfrm>
                <a:off x="952107" y="914400"/>
                <a:ext cx="226244" cy="2262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E6EE74-6B9D-44A0-AF04-1E7D9AC5DC58}"/>
                  </a:ext>
                </a:extLst>
              </p:cNvPr>
              <p:cNvSpPr/>
              <p:nvPr/>
            </p:nvSpPr>
            <p:spPr>
              <a:xfrm>
                <a:off x="1225485" y="914400"/>
                <a:ext cx="226244" cy="2262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a:extLst>
                  <a:ext uri="{FF2B5EF4-FFF2-40B4-BE49-F238E27FC236}">
                    <a16:creationId xmlns:a16="http://schemas.microsoft.com/office/drawing/2014/main" id="{42C06746-CD3E-4F58-93E9-ABDE10E0669D}"/>
                  </a:ext>
                </a:extLst>
              </p:cNvPr>
              <p:cNvSpPr/>
              <p:nvPr/>
            </p:nvSpPr>
            <p:spPr>
              <a:xfrm>
                <a:off x="1498863" y="914400"/>
                <a:ext cx="226244" cy="2262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2CA87060-B4C6-47ED-8BAC-AAC2297E0AF3}"/>
                  </a:ext>
                </a:extLst>
              </p:cNvPr>
              <p:cNvSpPr/>
              <p:nvPr/>
            </p:nvSpPr>
            <p:spPr>
              <a:xfrm>
                <a:off x="1762813" y="914400"/>
                <a:ext cx="226244" cy="226244"/>
              </a:xfrm>
              <a:prstGeom prst="ellipse">
                <a:avLst/>
              </a:prstGeom>
              <a:solidFill>
                <a:srgbClr val="E2E3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31" name="Copyright">
            <a:extLst>
              <a:ext uri="{FF2B5EF4-FFF2-40B4-BE49-F238E27FC236}">
                <a16:creationId xmlns:a16="http://schemas.microsoft.com/office/drawing/2014/main" id="{08D5C5AD-084E-4A1F-8B7F-7745A32F3421}"/>
              </a:ext>
            </a:extLst>
          </p:cNvPr>
          <p:cNvSpPr txBox="1">
            <a:spLocks/>
          </p:cNvSpPr>
          <p:nvPr userDrawn="1"/>
        </p:nvSpPr>
        <p:spPr>
          <a:xfrm>
            <a:off x="616866" y="6648450"/>
            <a:ext cx="5499904" cy="92333"/>
          </a:xfrm>
          <a:prstGeom prst="rect">
            <a:avLst/>
          </a:prstGeom>
          <a:noFill/>
        </p:spPr>
        <p:txBody>
          <a:bodyPr wrap="none" lIns="0" tIns="0" rIns="0" bIns="0" rtlCol="0" anchor="t">
            <a:spAutoFit/>
          </a:bodyPr>
          <a:lstStyle/>
          <a:p>
            <a:r>
              <a:rPr lang="en-US" sz="600" dirty="0">
                <a:solidFill>
                  <a:schemeClr val="accent5"/>
                </a:solidFill>
              </a:rPr>
              <a:t>Broadcom Proprietary and Confidential.  Copyright © 2020 Broadcom.  All Rights Reserved. The term “Broadcom” refers to Broadcom Inc. and/or its subsidiaries.</a:t>
            </a:r>
          </a:p>
        </p:txBody>
      </p:sp>
      <p:cxnSp>
        <p:nvCxnSpPr>
          <p:cNvPr id="34" name="Straight Connector 33">
            <a:extLst>
              <a:ext uri="{FF2B5EF4-FFF2-40B4-BE49-F238E27FC236}">
                <a16:creationId xmlns:a16="http://schemas.microsoft.com/office/drawing/2014/main" id="{0FF0E0FC-3268-41B9-A9D9-B8D70A411BF1}"/>
              </a:ext>
            </a:extLst>
          </p:cNvPr>
          <p:cNvCxnSpPr/>
          <p:nvPr userDrawn="1"/>
        </p:nvCxnSpPr>
        <p:spPr>
          <a:xfrm>
            <a:off x="522288" y="6624638"/>
            <a:ext cx="0" cy="13096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pic>
        <p:nvPicPr>
          <p:cNvPr id="37" name="Picture 36" descr="A close up of a logo&#10;&#10;Description automatically generated">
            <a:extLst>
              <a:ext uri="{FF2B5EF4-FFF2-40B4-BE49-F238E27FC236}">
                <a16:creationId xmlns:a16="http://schemas.microsoft.com/office/drawing/2014/main" id="{D17B7C16-B419-4B79-B726-57CBDF420375}"/>
              </a:ext>
            </a:extLst>
          </p:cNvPr>
          <p:cNvPicPr>
            <a:picLocks noChangeAspect="1"/>
          </p:cNvPicPr>
          <p:nvPr userDrawn="1"/>
        </p:nvPicPr>
        <p:blipFill rotWithShape="1">
          <a:blip r:embed="rId27">
            <a:extLst>
              <a:ext uri="{28A0092B-C50C-407E-A947-70E740481C1C}">
                <a14:useLocalDpi xmlns:a14="http://schemas.microsoft.com/office/drawing/2010/main" val="0"/>
              </a:ext>
            </a:extLst>
          </a:blip>
          <a:srcRect l="7033" t="38971" r="7033" b="38971"/>
          <a:stretch/>
        </p:blipFill>
        <p:spPr>
          <a:xfrm>
            <a:off x="10627739" y="6589538"/>
            <a:ext cx="1392811" cy="201168"/>
          </a:xfrm>
          <a:prstGeom prst="rect">
            <a:avLst/>
          </a:prstGeom>
        </p:spPr>
      </p:pic>
      <p:grpSp>
        <p:nvGrpSpPr>
          <p:cNvPr id="32" name="Two-tone Red">
            <a:extLst>
              <a:ext uri="{FF2B5EF4-FFF2-40B4-BE49-F238E27FC236}">
                <a16:creationId xmlns:a16="http://schemas.microsoft.com/office/drawing/2014/main" id="{B5B2BF90-2825-45B6-BA5D-5A289702D52E}"/>
              </a:ext>
            </a:extLst>
          </p:cNvPr>
          <p:cNvGrpSpPr/>
          <p:nvPr userDrawn="1"/>
        </p:nvGrpSpPr>
        <p:grpSpPr bwMode="ltGray">
          <a:xfrm>
            <a:off x="0" y="0"/>
            <a:ext cx="12192000" cy="91440"/>
            <a:chOff x="0" y="0"/>
            <a:chExt cx="12192000" cy="137160"/>
          </a:xfrm>
        </p:grpSpPr>
        <p:sp>
          <p:nvSpPr>
            <p:cNvPr id="33" name="Rectangle 32">
              <a:extLst>
                <a:ext uri="{FF2B5EF4-FFF2-40B4-BE49-F238E27FC236}">
                  <a16:creationId xmlns:a16="http://schemas.microsoft.com/office/drawing/2014/main" id="{4260E7DB-3673-4F31-8586-3DA954C6A60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5" name="Rectangle 34">
              <a:extLst>
                <a:ext uri="{FF2B5EF4-FFF2-40B4-BE49-F238E27FC236}">
                  <a16:creationId xmlns:a16="http://schemas.microsoft.com/office/drawing/2014/main" id="{58B3706B-D482-46C8-88DA-635D8395F11D}"/>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90132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3" r:id="rId6"/>
    <p:sldLayoutId id="2147483674" r:id="rId7"/>
    <p:sldLayoutId id="2147483677" r:id="rId8"/>
    <p:sldLayoutId id="2147483679"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703" r:id="rId24"/>
    <p:sldLayoutId id="2147483705" r:id="rId25"/>
  </p:sldLayoutIdLs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200"/>
        </a:spcBef>
        <a:buClr>
          <a:schemeClr val="accent4"/>
        </a:buClr>
        <a:buSzPct val="80000"/>
        <a:buFont typeface="Arial" panose="020B0604020202020204" pitchFamily="34" charset="0"/>
        <a:buChar char="•"/>
        <a:defRPr sz="1800" kern="1200">
          <a:solidFill>
            <a:schemeClr val="bg2"/>
          </a:solidFill>
          <a:latin typeface="+mn-lt"/>
          <a:ea typeface="+mn-ea"/>
          <a:cs typeface="+mn-cs"/>
        </a:defRPr>
      </a:lvl1pPr>
      <a:lvl2pPr marL="6858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200" kern="1200">
          <a:solidFill>
            <a:schemeClr val="bg2"/>
          </a:solidFill>
          <a:latin typeface="+mn-lt"/>
          <a:ea typeface="+mn-ea"/>
          <a:cs typeface="+mn-cs"/>
        </a:defRPr>
      </a:lvl3pPr>
      <a:lvl4pPr marL="16002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4pPr>
      <a:lvl5pPr marL="20574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4">
          <p15:clr>
            <a:srgbClr val="F26B43"/>
          </p15:clr>
        </p15:guide>
        <p15:guide id="2" pos="3840">
          <p15:clr>
            <a:srgbClr val="F26B43"/>
          </p15:clr>
        </p15:guide>
        <p15:guide id="3" orient="horz" pos="4176">
          <p15:clr>
            <a:srgbClr val="F26B43"/>
          </p15:clr>
        </p15:guide>
        <p15:guide id="4" orient="horz" pos="4032">
          <p15:clr>
            <a:srgbClr val="F26B43"/>
          </p15:clr>
        </p15:guide>
        <p15:guide id="5" orient="horz" pos="3888">
          <p15:clr>
            <a:srgbClr val="F26B43"/>
          </p15:clr>
        </p15:guide>
        <p15:guide id="6" pos="144">
          <p15:clr>
            <a:srgbClr val="F26B43"/>
          </p15:clr>
        </p15:guide>
        <p15:guide id="7" pos="288">
          <p15:clr>
            <a:srgbClr val="F26B43"/>
          </p15:clr>
        </p15:guide>
        <p15:guide id="8" pos="408">
          <p15:clr>
            <a:srgbClr val="F26B43"/>
          </p15:clr>
        </p15:guide>
        <p15:guide id="9" pos="576">
          <p15:clr>
            <a:srgbClr val="F26B43"/>
          </p15:clr>
        </p15:guide>
        <p15:guide id="10" orient="horz" pos="576">
          <p15:clr>
            <a:srgbClr val="F26B43"/>
          </p15:clr>
        </p15:guide>
        <p15:guide id="11" orient="horz" pos="432">
          <p15:clr>
            <a:srgbClr val="F26B43"/>
          </p15:clr>
        </p15:guide>
        <p15:guide id="12" orient="horz" pos="288">
          <p15:clr>
            <a:srgbClr val="F26B43"/>
          </p15:clr>
        </p15:guide>
        <p15:guide id="13" orient="horz" pos="144">
          <p15:clr>
            <a:srgbClr val="F26B43"/>
          </p15:clr>
        </p15:guide>
        <p15:guide id="14" pos="7104">
          <p15:clr>
            <a:srgbClr val="F26B43"/>
          </p15:clr>
        </p15:guide>
        <p15:guide id="15" pos="7248">
          <p15:clr>
            <a:srgbClr val="F26B43"/>
          </p15:clr>
        </p15:guide>
        <p15:guide id="16" pos="7392">
          <p15:clr>
            <a:srgbClr val="F26B43"/>
          </p15:clr>
        </p15:guide>
        <p15:guide id="17" pos="7536">
          <p15:clr>
            <a:srgbClr val="F26B43"/>
          </p15:clr>
        </p15:guide>
        <p15:guide id="18" pos="3552">
          <p15:clr>
            <a:srgbClr val="F26B43"/>
          </p15:clr>
        </p15:guide>
        <p15:guide id="19" pos="4128">
          <p15:clr>
            <a:srgbClr val="F26B43"/>
          </p15:clr>
        </p15:guide>
        <p15:guide id="20" orient="horz" pos="2160">
          <p15:clr>
            <a:srgbClr val="F26B43"/>
          </p15:clr>
        </p15:guide>
        <p15:guide id="21" orient="horz" pos="1872">
          <p15:clr>
            <a:srgbClr val="F26B43"/>
          </p15:clr>
        </p15:guide>
        <p15:guide id="22" orient="horz" pos="2448">
          <p15:clr>
            <a:srgbClr val="F26B43"/>
          </p15:clr>
        </p15:guide>
        <p15:guide id="23" pos="3696">
          <p15:clr>
            <a:srgbClr val="F26B43"/>
          </p15:clr>
        </p15:guide>
        <p15:guide id="24" pos="3984">
          <p15:clr>
            <a:srgbClr val="F26B43"/>
          </p15:clr>
        </p15:guide>
        <p15:guide id="25" orient="horz" pos="2304">
          <p15:clr>
            <a:srgbClr val="F26B43"/>
          </p15:clr>
        </p15:guide>
        <p15:guide id="26" orient="horz" pos="201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9.png"/><Relationship Id="rId3" Type="http://schemas.openxmlformats.org/officeDocument/2006/relationships/notesSlide" Target="../notesSlides/notesSlide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0.png"/><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 Id="rId3"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 Id="rId3"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 Id="rId3"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 Id="rId3"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 Id="rId3"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 Id="rId3"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1.png"/><Relationship Id="rId3"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2.png"/><Relationship Id="rId3"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 Id="rId3"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4.png"/><Relationship Id="rId3" Type="http://schemas.openxmlformats.org/officeDocument/2006/relationships/notesSlide" Target="../notesSlides/notesSlide6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5.png"/><Relationship Id="rId3" Type="http://schemas.openxmlformats.org/officeDocument/2006/relationships/notesSlide" Target="../notesSlides/notesSlide6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6.png"/><Relationship Id="rId3" Type="http://schemas.openxmlformats.org/officeDocument/2006/relationships/notesSlide" Target="../notesSlides/notesSlide6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7.png"/><Relationship Id="rId3"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8.png"/><Relationship Id="rId3"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7.png"/><Relationship Id="rId3"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1.png"/><Relationship Id="rId3"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7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 Id="rId3" Type="http://schemas.openxmlformats.org/officeDocument/2006/relationships/notesSlide" Target="../notesSlides/notesSlide7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3.png"/><Relationship Id="rId3"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png"/><Relationship Id="rId3"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jenkins.io/doc/book/pipeline/jenkinsfile/" TargetMode="External"/><Relationship Id="rId3" Type="http://schemas.openxmlformats.org/officeDocument/2006/relationships/notesSlide" Target="../notesSlides/notesSlide7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docs.zowe.org/stable/user-guide/cli-configuringcli.html#defining-environment-variables" TargetMode="External"/><Relationship Id="rId3" Type="http://schemas.openxmlformats.org/officeDocument/2006/relationships/notesSlide" Target="../notesSlides/notesSlide8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3.png"/><Relationship Id="rId3" Type="http://schemas.openxmlformats.org/officeDocument/2006/relationships/notesSlide" Target="../notesSlides/notesSlide9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B69CD02-A5D1-0C4E-A91B-431E840ED83D}"/>
              </a:ext>
            </a:extLst>
          </p:cNvPr>
          <p:cNvSpPr>
            <a:spLocks noGrp="1"/>
          </p:cNvSpPr>
          <p:nvPr>
            <p:ph type="body" sz="quarter" idx="10"/>
          </p:nvPr>
        </p:nvSpPr>
        <p:spPr>
          <a:xfrm>
            <a:off x="182880" y="182880"/>
            <a:ext cx="11826240" cy="762000"/>
          </a:xfrm>
        </p:spPr>
        <p:txBody>
          <a:bodyPr anchor="t"/>
          <a:lstStyle/>
          <a:p>
            <a:pPr>
              <a:spcAft>
                <a:spcPts val="600"/>
              </a:spcAft>
              <a:defRPr sz="3000"/>
            </a:pPr>
            <a:r>
              <a:rPr lang="en-US" sz="2000" dirty="0" smtClean="0">
                <a:solidFill>
                  <a:schemeClr val="tx1"/>
                </a:solidFill>
              </a:rPr>
              <a:t>Endevor </a:t>
            </a:r>
            <a:r>
              <a:rPr lang="en-US" sz="2000" dirty="0">
                <a:solidFill>
                  <a:schemeClr val="tx1"/>
                </a:solidFill>
              </a:rPr>
              <a:t>Team Build, the </a:t>
            </a:r>
            <a:r>
              <a:rPr lang="en-US" sz="2000" dirty="0" smtClean="0">
                <a:solidFill>
                  <a:schemeClr val="tx1"/>
                </a:solidFill>
              </a:rPr>
              <a:t>latest </a:t>
            </a:r>
            <a:r>
              <a:rPr lang="en-US" sz="2000" dirty="0">
                <a:solidFill>
                  <a:schemeClr val="tx1"/>
                </a:solidFill>
              </a:rPr>
              <a:t>capability in the </a:t>
            </a:r>
            <a:r>
              <a:rPr lang="en-US" sz="2000" dirty="0" smtClean="0">
                <a:solidFill>
                  <a:schemeClr val="tx1"/>
                </a:solidFill>
              </a:rPr>
              <a:t>Endevor </a:t>
            </a:r>
            <a:r>
              <a:rPr lang="en-US" sz="2000" dirty="0">
                <a:solidFill>
                  <a:schemeClr val="tx1"/>
                </a:solidFill>
              </a:rPr>
              <a:t>Integration for Enterprise DevOps </a:t>
            </a:r>
            <a:r>
              <a:rPr lang="en-US" sz="2000" dirty="0" smtClean="0">
                <a:solidFill>
                  <a:schemeClr val="tx1"/>
                </a:solidFill>
              </a:rPr>
              <a:t>option, </a:t>
            </a:r>
            <a:r>
              <a:rPr lang="en-US" sz="2000" dirty="0">
                <a:solidFill>
                  <a:schemeClr val="tx1"/>
                </a:solidFill>
              </a:rPr>
              <a:t>is </a:t>
            </a:r>
            <a:r>
              <a:rPr lang="en-US" sz="2000" dirty="0" smtClean="0">
                <a:solidFill>
                  <a:schemeClr val="tx1"/>
                </a:solidFill>
              </a:rPr>
              <a:t>a new light-weight build engine for z/OS</a:t>
            </a:r>
            <a:r>
              <a:t>md2pptx Markdown To Powerpoint Converter 2.5 14 November, 2021</a:t>
            </a:r>
            <a:br/>
            <a:r>
              <a:t>Presentation built: 08:49 on 28 February, 2022</a:t>
            </a:r>
            <a:endParaRPr lang="en-US" sz="2000" dirty="0">
              <a:solidFill>
                <a:schemeClr val="tx1"/>
              </a:solidFill>
            </a:endParaRPr>
          </a:p>
          <a:p>
            <a:pPr>
              <a:spcAft>
                <a:spcPts val="600"/>
              </a:spcAft>
            </a:pPr>
            <a:r>
              <a:rPr lang="en-US" sz="2000" dirty="0">
                <a:solidFill>
                  <a:schemeClr val="tx1"/>
                </a:solidFill>
              </a:rPr>
              <a:t>Team Build uses a </a:t>
            </a:r>
            <a:r>
              <a:rPr lang="en-US" sz="2000" dirty="0" smtClean="0">
                <a:solidFill>
                  <a:schemeClr val="tx1"/>
                </a:solidFill>
              </a:rPr>
              <a:t>processor-based build </a:t>
            </a:r>
            <a:r>
              <a:rPr lang="en-US" sz="2000" dirty="0">
                <a:solidFill>
                  <a:schemeClr val="tx1"/>
                </a:solidFill>
              </a:rPr>
              <a:t>that:</a:t>
            </a:r>
          </a:p>
          <a:p>
            <a:pPr lvl="1">
              <a:spcAft>
                <a:spcPts val="600"/>
              </a:spcAft>
            </a:pPr>
            <a:r>
              <a:rPr lang="en-US" sz="2000" dirty="0">
                <a:solidFill>
                  <a:schemeClr val="tx1"/>
                </a:solidFill>
              </a:rPr>
              <a:t>Runs on any LPAR, including virtual such as </a:t>
            </a:r>
            <a:r>
              <a:rPr lang="en-US" sz="2000" dirty="0" err="1">
                <a:solidFill>
                  <a:schemeClr val="tx1"/>
                </a:solidFill>
              </a:rPr>
              <a:t>zD&amp;T</a:t>
            </a:r>
            <a:endParaRPr lang="en-US" sz="2000" dirty="0">
              <a:solidFill>
                <a:schemeClr val="tx1"/>
              </a:solidFill>
            </a:endParaRPr>
          </a:p>
          <a:p>
            <a:pPr lvl="1">
              <a:spcAft>
                <a:spcPts val="600"/>
              </a:spcAft>
            </a:pPr>
            <a:r>
              <a:rPr lang="en-US" sz="2000" dirty="0">
                <a:solidFill>
                  <a:schemeClr val="tx1"/>
                </a:solidFill>
              </a:rPr>
              <a:t>Does not require full Endevor infrastructure on the </a:t>
            </a:r>
            <a:r>
              <a:rPr lang="en-US" sz="2000" dirty="0" smtClean="0">
                <a:solidFill>
                  <a:schemeClr val="tx1"/>
                </a:solidFill>
              </a:rPr>
              <a:t>LPAR</a:t>
            </a:r>
            <a:endParaRPr lang="en-US" sz="2000" dirty="0">
              <a:solidFill>
                <a:schemeClr val="tx1"/>
              </a:solidFill>
            </a:endParaRPr>
          </a:p>
          <a:p>
            <a:pPr lvl="1">
              <a:spcAft>
                <a:spcPts val="600"/>
              </a:spcAft>
            </a:pPr>
            <a:r>
              <a:rPr lang="en-US" sz="2000" dirty="0">
                <a:solidFill>
                  <a:schemeClr val="tx1"/>
                </a:solidFill>
              </a:rPr>
              <a:t>Allows developers to collaborate natively with their Enterprise </a:t>
            </a:r>
            <a:r>
              <a:rPr lang="en-US" sz="2000" dirty="0" err="1">
                <a:solidFill>
                  <a:schemeClr val="tx1"/>
                </a:solidFill>
              </a:rPr>
              <a:t>Git</a:t>
            </a:r>
            <a:r>
              <a:rPr lang="en-US" sz="2000" dirty="0">
                <a:solidFill>
                  <a:schemeClr val="tx1"/>
                </a:solidFill>
              </a:rPr>
              <a:t> repository</a:t>
            </a:r>
          </a:p>
          <a:p>
            <a:pPr lvl="1">
              <a:spcAft>
                <a:spcPts val="600"/>
              </a:spcAft>
            </a:pPr>
            <a:r>
              <a:rPr lang="en-US" sz="2000" dirty="0">
                <a:solidFill>
                  <a:schemeClr val="tx1"/>
                </a:solidFill>
              </a:rPr>
              <a:t>Optionally loads </a:t>
            </a:r>
            <a:r>
              <a:rPr lang="en-US" sz="2000" dirty="0" err="1">
                <a:solidFill>
                  <a:schemeClr val="tx1"/>
                </a:solidFill>
              </a:rPr>
              <a:t>Endevor</a:t>
            </a:r>
            <a:r>
              <a:rPr lang="en-US" sz="2000" dirty="0">
                <a:solidFill>
                  <a:schemeClr val="tx1"/>
                </a:solidFill>
              </a:rPr>
              <a:t> automatically for an integration build and promotion to production</a:t>
            </a:r>
          </a:p>
          <a:p>
            <a:pPr marL="0" indent="0">
              <a:spcAft>
                <a:spcPts val="600"/>
              </a:spcAft>
              <a:buNone/>
            </a:pPr>
            <a:endParaRPr lang="en-US" sz="2000" dirty="0" smtClean="0">
              <a:solidFill>
                <a:schemeClr val="tx1"/>
              </a:solidFill>
            </a:endParaRPr>
          </a:p>
          <a:p>
            <a:pPr marL="0" indent="0">
              <a:spcAft>
                <a:spcPts val="600"/>
              </a:spcAft>
              <a:buNone/>
            </a:pPr>
            <a:endParaRPr lang="en-US" sz="1800" dirty="0">
              <a:solidFill>
                <a:schemeClr val="tx1"/>
              </a:solidFill>
            </a:endParaRPr>
          </a:p>
        </p:txBody>
      </p:sp>
      <p:graphicFrame>
        <p:nvGraphicFramePr>
          <p:cNvPr id="6" name="Table 5"/>
          <p:cNvGraphicFramePr>
            <a:graphicFrameLocks noGrp="1"/>
          </p:cNvGraphicFramePr>
          <p:nvPr/>
        </p:nvGraphicFramePr>
        <p:xfrm>
          <a:off x="182880" y="1219200"/>
          <a:ext cx="11826240" cy="1828800"/>
        </p:xfrm>
        <a:graphic>
          <a:graphicData uri="http://schemas.openxmlformats.org/drawingml/2006/table">
            <a:tbl>
              <a:tblPr bandRow="1">
                <a:tableStyleId>{5C22544A-7EE6-4342-B048-85BDC9FD1C3A}</a:tableStyleId>
              </a:tblPr>
              <a:tblGrid>
                <a:gridCol w="5913120"/>
                <a:gridCol w="5913120"/>
              </a:tblGrid>
              <a:tr h="228600">
                <a:tc>
                  <a:txBody>
                    <a:bodyPr/>
                    <a:lstStyle/>
                    <a:p>
                      <a:pPr>
                        <a:defRPr sz="1600"/>
                      </a:pPr>
                      <a:r>
                        <a:t>template</a:t>
                      </a:r>
                    </a:p>
                  </a:txBody>
                  <a:tcPr/>
                </a:tc>
                <a:tc>
                  <a:txBody>
                    <a:bodyPr/>
                    <a:lstStyle/>
                    <a:p>
                      <a:pPr>
                        <a:defRPr sz="1600"/>
                      </a:pPr>
                      <a:r>
                        <a:t>broadcom.pptx</a:t>
                      </a:r>
                    </a:p>
                  </a:txBody>
                  <a:tcPr/>
                </a:tc>
              </a:tr>
              <a:tr h="228600">
                <a:tc>
                  <a:txBody>
                    <a:bodyPr/>
                    <a:lstStyle/>
                    <a:p>
                      <a:pPr>
                        <a:defRPr sz="1600"/>
                      </a:pPr>
                      <a:r>
                        <a:t>ContentSplitDirection</a:t>
                      </a:r>
                    </a:p>
                  </a:txBody>
                  <a:tcPr/>
                </a:tc>
                <a:tc>
                  <a:txBody>
                    <a:bodyPr/>
                    <a:lstStyle/>
                    <a:p>
                      <a:pPr>
                        <a:defRPr sz="1600"/>
                      </a:pPr>
                      <a:r>
                        <a:t>horizontal</a:t>
                      </a:r>
                    </a:p>
                  </a:txBody>
                  <a:tcPr/>
                </a:tc>
              </a:tr>
              <a:tr h="228600">
                <a:tc>
                  <a:txBody>
                    <a:bodyPr/>
                    <a:lstStyle/>
                    <a:p>
                      <a:pPr>
                        <a:defRPr sz="1600"/>
                      </a:pPr>
                      <a:r>
                        <a:t>taskSlides</a:t>
                      </a:r>
                    </a:p>
                  </a:txBody>
                  <a:tcPr/>
                </a:tc>
                <a:tc>
                  <a:txBody>
                    <a:bodyPr/>
                    <a:lstStyle/>
                    <a:p>
                      <a:pPr>
                        <a:defRPr sz="1600"/>
                      </a:pPr>
                      <a:r>
                        <a:t>all</a:t>
                      </a:r>
                    </a:p>
                  </a:txBody>
                  <a:tcPr/>
                </a:tc>
              </a:tr>
              <a:tr h="228600">
                <a:tc>
                  <a:txBody>
                    <a:bodyPr/>
                    <a:lstStyle/>
                    <a:p>
                      <a:pPr>
                        <a:defRPr sz="1600"/>
                      </a:pPr>
                      <a:r>
                        <a:t>TitleSlideLayout</a:t>
                      </a:r>
                    </a:p>
                  </a:txBody>
                  <a:tcPr/>
                </a:tc>
                <a:tc>
                  <a:txBody>
                    <a:bodyPr/>
                    <a:lstStyle/>
                    <a:p>
                      <a:pPr>
                        <a:defRPr sz="1600"/>
                      </a:pPr>
                      <a:r>
                        <a:t>4</a:t>
                      </a:r>
                    </a:p>
                  </a:txBody>
                  <a:tcPr/>
                </a:tc>
              </a:tr>
              <a:tr h="228600">
                <a:tc>
                  <a:txBody>
                    <a:bodyPr/>
                    <a:lstStyle/>
                    <a:p>
                      <a:pPr>
                        <a:defRPr sz="1600"/>
                      </a:pPr>
                      <a:r>
                        <a:t>SectionSlideLayout</a:t>
                      </a:r>
                    </a:p>
                  </a:txBody>
                  <a:tcPr/>
                </a:tc>
                <a:tc>
                  <a:txBody>
                    <a:bodyPr/>
                    <a:lstStyle/>
                    <a:p>
                      <a:pPr>
                        <a:defRPr sz="1600"/>
                      </a:pPr>
                      <a:r>
                        <a:t>4</a:t>
                      </a:r>
                    </a:p>
                  </a:txBody>
                  <a:tcPr/>
                </a:tc>
              </a:tr>
              <a:tr h="228600">
                <a:tc>
                  <a:txBody>
                    <a:bodyPr/>
                    <a:lstStyle/>
                    <a:p>
                      <a:pPr>
                        <a:defRPr sz="1600"/>
                      </a:pPr>
                      <a:r>
                        <a:t>TitleOnlyLayout</a:t>
                      </a:r>
                    </a:p>
                  </a:txBody>
                  <a:tcPr/>
                </a:tc>
                <a:tc>
                  <a:txBody>
                    <a:bodyPr/>
                    <a:lstStyle/>
                    <a:p>
                      <a:pPr>
                        <a:defRPr sz="1600"/>
                      </a:pPr>
                      <a:r>
                        <a:t>17</a:t>
                      </a:r>
                    </a:p>
                  </a:txBody>
                  <a:tcPr/>
                </a:tc>
              </a:tr>
              <a:tr h="228600">
                <a:tc>
                  <a:txBody>
                    <a:bodyPr/>
                    <a:lstStyle/>
                    <a:p>
                      <a:pPr>
                        <a:defRPr sz="1600"/>
                      </a:pPr>
                      <a:r>
                        <a:t>BlankLayout</a:t>
                      </a:r>
                    </a:p>
                  </a:txBody>
                  <a:tcPr/>
                </a:tc>
                <a:tc>
                  <a:txBody>
                    <a:bodyPr/>
                    <a:lstStyle/>
                    <a:p>
                      <a:pPr>
                        <a:defRPr sz="1600"/>
                      </a:pPr>
                      <a:r>
                        <a:t>11</a:t>
                      </a:r>
                    </a:p>
                  </a:txBody>
                  <a:tcPr/>
                </a:tc>
              </a:tr>
              <a:tr h="228600">
                <a:tc>
                  <a:txBody>
                    <a:bodyPr/>
                    <a:lstStyle/>
                    <a:p>
                      <a:pPr>
                        <a:defRPr sz="1600"/>
                      </a:pPr>
                      <a:r>
                        <a:t>ContentSlideLayout</a:t>
                      </a:r>
                    </a:p>
                  </a:txBody>
                  <a:tcPr/>
                </a:tc>
                <a:tc>
                  <a:txBody>
                    <a:bodyPr/>
                    <a:lstStyle/>
                    <a:p>
                      <a:pPr>
                        <a:defRPr sz="1600"/>
                      </a:pPr>
                      <a:r>
                        <a:t>11</a:t>
                      </a:r>
                    </a:p>
                  </a:txBody>
                  <a:tcPr/>
                </a:tc>
              </a:tr>
            </a:tbl>
          </a:graphicData>
        </a:graphic>
      </p:graphicFrame>
    </p:spTree>
    <p:extLst>
      <p:ext uri="{BB962C8B-B14F-4D97-AF65-F5344CB8AC3E}">
        <p14:creationId xmlns:p14="http://schemas.microsoft.com/office/powerpoint/2010/main" val="3846330824"/>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State of Marbles App - Before Workshop</a:t>
            </a:r>
          </a:p>
        </p:txBody>
      </p:sp>
      <p:pic>
        <p:nvPicPr>
          <p:cNvPr id="3" name="Picture 2" descr="DevOps-Workshop6.png"/>
          <p:cNvPicPr>
            <a:picLocks noChangeAspect="1"/>
          </p:cNvPicPr>
          <p:nvPr/>
        </p:nvPicPr>
        <p:blipFill>
          <a:blip r:embed="rId2"/>
          <a:stretch>
            <a:fillRect/>
          </a:stretch>
        </p:blipFill>
        <p:spPr>
          <a:xfrm>
            <a:off x="3131616" y="838200"/>
            <a:ext cx="5928766" cy="5654040"/>
          </a:xfrm>
          <a:prstGeom prst="rect">
            <a:avLst/>
          </a:prstGeom>
        </p:spPr>
      </p:pic>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Thank You</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Desired State of Marbles App - After Workshop</a:t>
            </a:r>
          </a:p>
        </p:txBody>
      </p:sp>
      <p:pic>
        <p:nvPicPr>
          <p:cNvPr id="3" name="Picture 2" descr="DevOps-Workshop7.png"/>
          <p:cNvPicPr>
            <a:picLocks noChangeAspect="1"/>
          </p:cNvPicPr>
          <p:nvPr/>
        </p:nvPicPr>
        <p:blipFill>
          <a:blip r:embed="rId2"/>
          <a:stretch>
            <a:fillRect/>
          </a:stretch>
        </p:blipFill>
        <p:spPr>
          <a:xfrm>
            <a:off x="3348952" y="838200"/>
            <a:ext cx="5494095" cy="565404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Sample CI Pipeline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Simple Pipeline Demo</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CI/CD orchestrator</a:t>
            </a:r>
          </a:p>
          <a:p>
            <a:pPr>
              <a:defRPr sz="1800"/>
            </a:pPr>
            <a:r>
              <a:t>Process automation scripts to perform mainframe actions</a:t>
            </a:r>
          </a:p>
          <a:p>
            <a:pPr>
              <a:defRPr sz="1800"/>
            </a:pPr>
            <a:r>
              <a:t>Scripts call Zowe CLI commands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a:t>
            </a:r>
          </a:p>
        </p:txBody>
      </p:sp>
      <p:sp>
        <p:nvSpPr>
          <p:cNvPr id="3" name="Subtitle 2"/>
          <p:cNvSpPr>
            <a:spLocks noGrp="1"/>
          </p:cNvSpPr>
          <p:nvPr>
            <p:ph type="subTitle" idx="1"/>
          </p:nvPr>
        </p:nvSpPr>
        <p:spPr/>
        <p:txBody>
          <a:bodyPr/>
          <a:lstStyle/>
          <a:p>
            <a:pPr>
              <a:defRPr sz="2800"/>
            </a:pPr>
            <a:r>
              <a:t>Overview and Environment Setup</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Currently the CICS transaction is able to update the quantity of a marble. We want to enhance this transaction to be able to update the cost of a marble in addition to its existing functionality.</a:t>
            </a:r>
          </a:p>
          <a:p>
            <a:pPr>
              <a:defRPr sz="1800"/>
            </a:pPr>
            <a:r>
              <a:t>Steps:</a:t>
            </a:r>
          </a:p>
          <a:p>
            <a:pPr lvl="1">
              <a:defRPr sz="1600"/>
            </a:pPr>
            <a:r>
              <a:t>Download the COBOL transaction code to your remote desktop from Endevor</a:t>
            </a:r>
          </a:p>
          <a:p>
            <a:pPr lvl="1">
              <a:defRPr sz="1600"/>
            </a:pPr>
            <a:r>
              <a:t>Edit the code in Eclipse Che</a:t>
            </a:r>
          </a:p>
          <a:p>
            <a:pPr lvl="1">
              <a:defRPr sz="1600"/>
            </a:pPr>
            <a:r>
              <a:t>Upload the code to Endevor</a:t>
            </a:r>
          </a:p>
          <a:p>
            <a:pPr lvl="1">
              <a:defRPr sz="1600"/>
            </a:pPr>
            <a:r>
              <a:t>Build (generate) the code on Endevor</a:t>
            </a:r>
          </a:p>
          <a:p>
            <a:pPr>
              <a:defRPr sz="1800"/>
            </a:pPr>
            <a:r>
              <a:t>Note: all the following steps should be performed from your assigned remote Eclipse Che environment.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Developer Environment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Open your remote desktop application</a:t>
            </a:r>
          </a:p>
          <a:p>
            <a:pPr lvl="1">
              <a:defRPr sz="1600"/>
            </a:pPr>
            <a:r>
              <a:t>Che Desktop URL: </a:t>
            </a:r>
            <a:r>
              <a:rPr>
                <a:latin typeface="Courier"/>
              </a:rPr>
              <a:t/>
            </a:r>
            <a:r>
              <a:t/>
            </a:r>
            <a:r>
              <a:rPr>
                <a:latin typeface="Courier"/>
              </a:rPr>
              <a:t>CHE_URL</a:t>
            </a:r>
            <a:r>
              <a:t/>
            </a:r>
            <a:r>
              <a:rPr>
                <a:latin typeface="Courier"/>
              </a:rPr>
              <a:t/>
            </a:r>
          </a:p>
          <a:p>
            <a:pPr lvl="1">
              <a:defRPr sz="1600"/>
            </a:pPr>
            <a:r>
              <a:t>Login is </a:t>
            </a:r>
            <a:r>
              <a:rPr>
                <a:latin typeface="Courier"/>
              </a:rPr>
              <a:t/>
            </a:r>
            <a:r>
              <a:t/>
            </a:r>
            <a:r>
              <a:rPr>
                <a:latin typeface="Courier"/>
              </a:rPr>
              <a:t>CHE_USER</a:t>
            </a:r>
            <a:r>
              <a:t/>
            </a:r>
            <a:r>
              <a:rPr>
                <a:latin typeface="Courier"/>
              </a:rPr>
              <a:t/>
            </a:r>
          </a:p>
          <a:p>
            <a:pPr lvl="1">
              <a:defRPr sz="1600"/>
            </a:pPr>
            <a:r>
              <a:t>Password is </a:t>
            </a:r>
            <a:r>
              <a:rPr>
                <a:latin typeface="Courier"/>
              </a:rPr>
              <a:t/>
            </a:r>
            <a:r>
              <a:t/>
            </a:r>
            <a:r>
              <a:rPr>
                <a:latin typeface="Courier"/>
              </a:rPr>
              <a:t>CHE_PASS</a:t>
            </a:r>
            <a:r>
              <a:t/>
            </a:r>
            <a:r>
              <a:rPr>
                <a:latin typeface="Courier"/>
              </a:rPr>
              <a:t/>
            </a:r>
          </a:p>
          <a:p>
            <a:pPr>
              <a:defRPr sz="1800"/>
            </a:pPr>
            <a:r>
              <a:t>Open command prompt</a:t>
            </a:r>
          </a:p>
          <a:p>
            <a:pPr lvl="1">
              <a:defRPr sz="1600"/>
            </a:pPr>
            <a:r>
              <a:t>Issue "zowe --h"</a:t>
            </a:r>
          </a:p>
          <a:p>
            <a:pPr lvl="1">
              <a:defRPr sz="1600"/>
            </a:pPr>
            <a:r>
              <a:t>Issue "zowe plugins list"</a:t>
            </a:r>
          </a:p>
          <a:p>
            <a:pPr lvl="1">
              <a:defRPr sz="1600"/>
            </a:pPr>
            <a:r>
              <a:t>Issue "npm -h"</a:t>
            </a:r>
          </a:p>
          <a:p>
            <a:pPr lvl="1">
              <a:defRPr sz="1600"/>
            </a:pPr>
            <a:r>
              <a:t>Issue "git help"</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Profiles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Created to access different environments on the mainframe</a:t>
            </a:r>
          </a:p>
          <a:p>
            <a:pPr lvl="1">
              <a:defRPr sz="1600"/>
            </a:pPr>
            <a:r>
              <a:t>Can connect to multiple LPARS with different usernames and passwords and ports</a:t>
            </a:r>
          </a:p>
          <a:p>
            <a:pPr lvl="1">
              <a:defRPr sz="1600"/>
            </a:pPr>
            <a:r>
              <a:t>Multiple profiles can be created for an application</a:t>
            </a:r>
          </a:p>
          <a:p>
            <a:pPr>
              <a:defRPr sz="1800"/>
            </a:pPr>
            <a:r>
              <a:t>We have created a script to help you create your profiles.  Access it through the terminal with the following commands:</a:t>
            </a:r>
          </a:p>
          <a:p>
            <a:pPr lvl="1">
              <a:defRPr sz="1600"/>
            </a:pPr>
            <a:r>
              <a:t/>
            </a:r>
            <a:r>
              <a:rPr>
                <a:latin typeface="Courier"/>
              </a:rPr>
              <a:t/>
            </a:r>
            <a:r>
              <a:t/>
            </a:r>
            <a:r>
              <a:rPr>
                <a:latin typeface="Courier"/>
              </a:rPr>
              <a:t>cd /projects/GITHUB_PROJ</a:t>
            </a:r>
            <a:r>
              <a:t/>
            </a:r>
            <a:r>
              <a:rPr>
                <a:latin typeface="Courier"/>
              </a:rPr>
              <a:t/>
            </a:r>
          </a:p>
          <a:p>
            <a:pPr lvl="1">
              <a:defRPr sz="1600"/>
            </a:pPr>
            <a:r>
              <a:t/>
            </a:r>
            <a:r>
              <a:rPr>
                <a:latin typeface="Courier"/>
              </a:rPr>
              <a:t/>
            </a:r>
            <a:r>
              <a:t/>
            </a:r>
            <a:r>
              <a:rPr>
                <a:latin typeface="Courier"/>
              </a:rPr>
              <a:t>gulp setupProfiles</a:t>
            </a:r>
            <a:r>
              <a:t/>
            </a:r>
            <a:r>
              <a:rPr>
                <a:latin typeface="Courier"/>
              </a:rPr>
              <a:t/>
            </a:r>
          </a:p>
          <a:p>
            <a:pPr lvl="1">
              <a:defRPr sz="1600"/>
            </a:pPr>
            <a:r>
              <a:t>You will be prompted for the</a:t>
            </a:r>
          </a:p>
          <a:p>
            <a:pPr lvl="2">
              <a:defRPr sz="1400"/>
            </a:pPr>
            <a:r>
              <a:t>IP Address: </a:t>
            </a:r>
            <a:r>
              <a:rPr>
                <a:latin typeface="Courier"/>
              </a:rPr>
              <a:t/>
            </a:r>
            <a:r>
              <a:t/>
            </a:r>
            <a:r>
              <a:rPr>
                <a:latin typeface="Courier"/>
              </a:rPr>
              <a:t>MAINFRAME_HOST</a:t>
            </a:r>
            <a:r>
              <a:t/>
            </a:r>
            <a:r>
              <a:rPr>
                <a:latin typeface="Courier"/>
              </a:rPr>
              <a:t/>
            </a:r>
          </a:p>
          <a:p>
            <a:pPr lvl="2">
              <a:defRPr sz="1400"/>
            </a:pPr>
            <a:r>
              <a:t>Username: </a:t>
            </a:r>
            <a:r>
              <a:rPr>
                <a:latin typeface="Courier"/>
              </a:rPr>
              <a:t/>
            </a:r>
            <a:r>
              <a:t/>
            </a:r>
            <a:r>
              <a:rPr>
                <a:latin typeface="Courier"/>
              </a:rPr>
              <a:t>MAINFRAME_USER</a:t>
            </a:r>
            <a:r>
              <a:t/>
            </a:r>
            <a:r>
              <a:rPr>
                <a:latin typeface="Courier"/>
              </a:rPr>
              <a:t/>
            </a:r>
          </a:p>
          <a:p>
            <a:pPr lvl="2">
              <a:defRPr sz="1400"/>
            </a:pPr>
            <a:r>
              <a:t>Password: </a:t>
            </a:r>
            <a:r>
              <a:rPr>
                <a:latin typeface="Courier"/>
              </a:rPr>
              <a:t/>
            </a:r>
            <a:r>
              <a:t/>
            </a:r>
            <a:r>
              <a:rPr>
                <a:latin typeface="Courier"/>
              </a:rPr>
              <a:t>MAINFRAME_USER</a:t>
            </a:r>
            <a:r>
              <a:t/>
            </a:r>
            <a:r>
              <a:rPr>
                <a:latin typeface="Courier"/>
              </a:rPr>
              <a:t/>
            </a:r>
          </a:p>
          <a:p>
            <a:pPr>
              <a:defRPr sz="1800"/>
            </a:pPr>
            <a:r>
              <a:t>To view profiles, run a command like this:</a:t>
            </a:r>
          </a:p>
          <a:p>
            <a:pPr lvl="1">
              <a:defRPr sz="1600"/>
            </a:pPr>
            <a:r>
              <a:t/>
            </a:r>
            <a:r>
              <a:rPr>
                <a:latin typeface="Courier"/>
              </a:rPr>
              <a:t/>
            </a:r>
            <a:r>
              <a:t/>
            </a:r>
            <a:r>
              <a:rPr>
                <a:latin typeface="Courier"/>
              </a:rPr>
              <a:t>zowe profiles list endevor</a:t>
            </a:r>
            <a:r>
              <a:t/>
            </a:r>
            <a:r>
              <a:rPr>
                <a:latin typeface="Courier"/>
              </a:rPr>
              <a:t/>
            </a:r>
          </a:p>
          <a:p>
            <a:pPr>
              <a:defRPr sz="1800"/>
            </a:pPr>
            <a:r>
              <a:t>If you needed to create a profile manually, it could be done by a command like this (Note: this has been already performed):</a:t>
            </a:r>
          </a:p>
          <a:p>
            <a:pPr lvl="1">
              <a:defRPr sz="1600"/>
            </a:pPr>
            <a:r>
              <a:t/>
            </a:r>
            <a:r>
              <a:rPr>
                <a:latin typeface="Courier"/>
              </a:rPr>
              <a:t/>
            </a:r>
            <a:r>
              <a:t/>
            </a:r>
            <a:r>
              <a:rPr>
                <a:latin typeface="Courier"/>
              </a:rPr>
              <a:t>zowe profiles create endevor MAINFRAME_LPAR-MAINFRAME_USER --host MAINFRAME_HOST --port ENDEVOR_PORT --user MAINFRAME_USER --password MAINFRAME_USER --ru false --protocol</a:t>
            </a:r>
            <a:r>
              <a:t/>
            </a:r>
            <a:r>
              <a:rPr>
                <a:latin typeface="Courier"/>
              </a:rPr>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a:t>
            </a:r>
          </a:p>
        </p:txBody>
      </p:sp>
      <p:sp>
        <p:nvSpPr>
          <p:cNvPr id="3" name="Subtitle 2"/>
          <p:cNvSpPr>
            <a:spLocks noGrp="1"/>
          </p:cNvSpPr>
          <p:nvPr>
            <p:ph type="subTitle" idx="1"/>
          </p:nvPr>
        </p:nvSpPr>
        <p:spPr/>
        <p:txBody>
          <a:bodyPr/>
          <a:lstStyle/>
          <a:p>
            <a:pPr>
              <a:defRPr sz="2800"/>
            </a:pPr>
            <a:r>
              <a:t>Modify Cobol Code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Download the element from Endevor - Step 1</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we've identified the element we know we need to change, let's download to our remote desktop using another command.</a:t>
            </a:r>
          </a:p>
          <a:p>
            <a:pPr>
              <a:defRPr sz="1800"/>
            </a:pPr>
            <a:r>
              <a:t/>
            </a:r>
            <a:r>
              <a:rPr b="1"/>
              <a:t>Note</a:t>
            </a:r>
            <a:r>
              <a:t>: The command below uses options provided in the command which take precedence over your default profile from Step 1.  This includes the Endevor system, subsystem, etc.</a:t>
            </a:r>
          </a:p>
          <a:p>
            <a:pPr>
              <a:defRPr sz="1800"/>
            </a:pPr>
            <a:r>
              <a:t>Position your terminal to the folder where you want the file downloaded to.</a:t>
            </a:r>
          </a:p>
          <a:p>
            <a:pPr>
              <a:defRPr sz="1800"/>
            </a:pPr>
            <a:r>
              <a:t>Download element:</a:t>
            </a:r>
          </a:p>
          <a:p>
            <a:pPr lvl="1">
              <a:defRPr sz="1600"/>
            </a:pPr>
            <a:r>
              <a:t/>
            </a:r>
            <a:r>
              <a:rPr>
                <a:latin typeface="Courier"/>
              </a:rPr>
              <a:t/>
            </a:r>
            <a:r>
              <a:t/>
            </a:r>
            <a:r>
              <a:rPr>
                <a:latin typeface="Courier"/>
              </a:rPr>
              <a:t>zowe endevor retrieve element MARBLE_NUM --type COBOL --to-file MARBLE_NUM.cbl --override-signout</a:t>
            </a:r>
            <a:r>
              <a:t/>
            </a:r>
            <a:r>
              <a:rPr>
                <a:latin typeface="Courier"/>
              </a:rPr>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Zowe CICS Workshop</a:t>
            </a:r>
          </a:p>
        </p:txBody>
      </p:sp>
      <p:sp>
        <p:nvSpPr>
          <p:cNvPr id="3" name="Subtitle 2"/>
          <p:cNvSpPr>
            <a:spLocks noGrp="1"/>
          </p:cNvSpPr>
          <p:nvPr>
            <p:ph type="subTitle" idx="1"/>
          </p:nvPr>
        </p:nvSpPr>
        <p:spPr/>
        <p:txBody>
          <a:bodyPr/>
          <a:lstStyle/>
          <a:p>
            <a:pPr>
              <a:defRPr sz="2800"/>
            </a:pPr>
            <a:r>
              <a:t>Automate Mainframe Apps with Jenkins and Zowe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Edit the source code - Step 2</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We are now ready to make the code updates to implement the ability to change the cost of a marble using a CICS transaction.</a:t>
            </a:r>
          </a:p>
          <a:p>
            <a:pPr>
              <a:defRPr sz="1800"/>
            </a:pPr>
            <a:r>
              <a:t>Open your source code using the explorer view (Upper Left Corner)</a:t>
            </a:r>
          </a:p>
          <a:p>
            <a:pPr>
              <a:defRPr sz="1800"/>
            </a:pPr>
            <a:r>
              <a:t>Find the following code sequence and remove the highlighted text andSave the changes locally:</a:t>
            </a:r>
          </a:p>
        </p:txBody>
      </p:sp>
      <p:pic>
        <p:nvPicPr>
          <p:cNvPr id="4" name="Picture 3" descr="COBOLCode.png"/>
          <p:cNvPicPr>
            <a:picLocks noChangeAspect="1"/>
          </p:cNvPicPr>
          <p:nvPr/>
        </p:nvPicPr>
        <p:blipFill>
          <a:blip r:embed="rId2"/>
          <a:stretch>
            <a:fillRect/>
          </a:stretch>
        </p:blipFill>
        <p:spPr>
          <a:xfrm>
            <a:off x="1970808" y="3665220"/>
            <a:ext cx="8250383" cy="282702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Upload the element to Endevor - Step 3</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making the code changes locally, we need to upload the element to Endevor in order to perform a build.</a:t>
            </a:r>
          </a:p>
          <a:p>
            <a:pPr>
              <a:defRPr sz="1800"/>
            </a:pPr>
            <a:r>
              <a:t>Ensure your terminal is positioned to the folder that contains the source file.</a:t>
            </a:r>
          </a:p>
          <a:p>
            <a:pPr>
              <a:defRPr sz="1800"/>
            </a:pPr>
            <a:r>
              <a:t>Upload element:</a:t>
            </a:r>
          </a:p>
          <a:p>
            <a:pPr lvl="1">
              <a:defRPr sz="1600"/>
            </a:pPr>
            <a:r>
              <a:t/>
            </a:r>
            <a:r>
              <a:rPr>
                <a:latin typeface="Courier"/>
              </a:rPr>
              <a:t/>
            </a:r>
            <a:r>
              <a:t/>
            </a:r>
            <a:r>
              <a:rPr>
                <a:latin typeface="Courier"/>
              </a:rPr>
              <a:t>zowe endevor update element MARBLE_NUM --type COBOL --os --ff MARBLE_NUM.cbl</a:t>
            </a:r>
            <a:r>
              <a:t/>
            </a:r>
            <a:r>
              <a:rPr>
                <a:latin typeface="Courier"/>
              </a:rPr>
              <a:t/>
            </a:r>
          </a:p>
          <a:p>
            <a:pPr lvl="1">
              <a:defRPr sz="1600"/>
            </a:pPr>
            <a:r>
              <a:t>This command provides help on how to upload an element to Endevor:</a:t>
            </a:r>
          </a:p>
          <a:p>
            <a:pPr lvl="2">
              <a:defRPr sz="1400"/>
            </a:pPr>
            <a:r>
              <a:t/>
            </a:r>
            <a:r>
              <a:rPr>
                <a:latin typeface="Courier"/>
              </a:rPr>
              <a:t/>
            </a:r>
            <a:r>
              <a:t/>
            </a:r>
            <a:r>
              <a:rPr>
                <a:latin typeface="Courier"/>
              </a:rPr>
              <a:t>zowe endevor update element -h</a:t>
            </a:r>
            <a:r>
              <a:t/>
            </a:r>
            <a:r>
              <a:rPr>
                <a:latin typeface="Courier"/>
              </a:rPr>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Generate the code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Generate the elements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our code changes have been uploaded to Endevor, we can compile it using an Endevor generate action to see if there are any errors.</a:t>
            </a:r>
          </a:p>
          <a:p>
            <a:pPr>
              <a:defRPr sz="1800"/>
            </a:pPr>
            <a:r>
              <a:t>Generate element.</a:t>
            </a:r>
          </a:p>
          <a:p>
            <a:pPr lvl="2">
              <a:defRPr sz="1400"/>
            </a:pPr>
            <a:r>
              <a:t>There are two </a:t>
            </a:r>
            <a:r>
              <a:rPr>
                <a:latin typeface="Courier"/>
              </a:rPr>
              <a:t/>
            </a:r>
            <a:r>
              <a:t/>
            </a:r>
            <a:r>
              <a:rPr>
                <a:latin typeface="Courier"/>
              </a:rPr>
              <a:t>--type</a:t>
            </a:r>
            <a:r>
              <a:t/>
            </a:r>
            <a:r>
              <a:rPr>
                <a:latin typeface="Courier"/>
              </a:rPr>
              <a:t/>
            </a:r>
            <a:r>
              <a:t> of elements you want to generate,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a:t>
            </a:r>
          </a:p>
          <a:p>
            <a:pPr lvl="2">
              <a:defRPr sz="1400"/>
            </a:pPr>
            <a:r>
              <a:t/>
            </a:r>
            <a:r>
              <a:rPr>
                <a:latin typeface="Courier"/>
              </a:rPr>
              <a:t/>
            </a:r>
            <a:r>
              <a:t/>
            </a:r>
            <a:r>
              <a:rPr>
                <a:latin typeface="Courier"/>
              </a:rPr>
              <a:t>zowe endevor generate element MARBLE_NUM --type COBOL --os</a:t>
            </a:r>
            <a:r>
              <a:t/>
            </a:r>
            <a:r>
              <a:rPr>
                <a:latin typeface="Courier"/>
              </a:rPr>
              <a:t/>
            </a:r>
          </a:p>
          <a:p>
            <a:pPr lvl="2">
              <a:defRPr sz="1400"/>
            </a:pPr>
            <a:r>
              <a:t/>
            </a:r>
            <a:r>
              <a:rPr>
                <a:latin typeface="Courier"/>
              </a:rPr>
              <a:t/>
            </a:r>
            <a:r>
              <a:t/>
            </a:r>
            <a:r>
              <a:rPr>
                <a:latin typeface="Courier"/>
              </a:rPr>
              <a:t>zowe endevor generate element MARBLE_NUM --type LNK --os</a:t>
            </a:r>
            <a:r>
              <a:t/>
            </a:r>
            <a:r>
              <a:rPr>
                <a:latin typeface="Courier"/>
              </a:rPr>
              <a:t/>
            </a:r>
          </a:p>
          <a:p>
            <a:pPr lvl="2">
              <a:defRPr sz="1400"/>
            </a:pPr>
            <a:r>
              <a:t/>
            </a:r>
            <a:r>
              <a:rPr b="1"/>
              <a:t>HINT</a:t>
            </a:r>
            <a:r>
              <a:t>: Use your up arrow key and just change the type.</a:t>
            </a:r>
          </a:p>
          <a:p>
            <a:pPr>
              <a:defRPr sz="1800"/>
            </a:pPr>
            <a:r>
              <a:t>Ensure that the generate actions  are successful:</a:t>
            </a:r>
          </a:p>
          <a:p>
            <a:pPr lvl="1">
              <a:defRPr sz="1600"/>
            </a:pPr>
            <a:r>
              <a:t>You should see text similar to </a:t>
            </a:r>
            <a:r>
              <a:rPr>
                <a:latin typeface="Courier"/>
              </a:rPr>
              <a:t/>
            </a:r>
            <a:r>
              <a:t/>
            </a:r>
            <a:r>
              <a:rPr>
                <a:latin typeface="Courier"/>
              </a:rPr>
              <a:t>GENERATE of MARBLE_NUM.COBOL finished with 0000</a:t>
            </a:r>
            <a:r>
              <a:t/>
            </a:r>
            <a:r>
              <a:rPr>
                <a:latin typeface="Courier"/>
              </a:rPr>
              <a:t/>
            </a:r>
            <a:r>
              <a:t> in the output.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Deploy Marbles Application Manually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Deployment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is another step that is commonly automated. Once you've built your code and binary artifacts like load modules are ready, you may want to copy these artifacts to a system where you can run the program.</a:t>
            </a:r>
          </a:p>
          <a:p>
            <a:pPr>
              <a:defRPr sz="1800"/>
            </a:pPr>
            <a:r>
              <a:t>Identify deployment steps</a:t>
            </a:r>
          </a:p>
          <a:p>
            <a:pPr>
              <a:defRPr sz="1800"/>
            </a:pPr>
            <a:r>
              <a:t>Identify requirements for parametrization in deployment</a:t>
            </a:r>
          </a:p>
          <a:p>
            <a:pPr lvl="1">
              <a:defRPr sz="1600"/>
            </a:pPr>
            <a:r>
              <a:t>Do the build artifacts come from a different location depending on whether it's a dev build or a team build?</a:t>
            </a:r>
          </a:p>
          <a:p>
            <a:pPr lvl="1">
              <a:defRPr sz="1600"/>
            </a:pPr>
            <a:r>
              <a:t>Does the deployment system vary depending on the stage?</a:t>
            </a:r>
          </a:p>
          <a:p>
            <a:pPr>
              <a:defRPr sz="1800"/>
            </a:pPr>
            <a:r>
              <a:t>Automate the deployment</a:t>
            </a:r>
          </a:p>
          <a:p>
            <a:pPr>
              <a:defRPr sz="1800"/>
            </a:pPr>
            <a:r>
              <a:t/>
            </a:r>
            <a:r>
              <a:rPr b="1"/>
              <a:t>Note</a:t>
            </a:r>
            <a:r>
              <a:t>: Deployment scripts should be written in a parameterized fashion so that the same script can be used to deploy for devtest, QA, system-test or even production.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Test the deployment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When we generated the LNK element in Endevor in previous sections, Endevor created load modules. We can deploy these load modules to the proper dataset location that CICS is using and refresh CICS to pick up the changes.</a:t>
            </a:r>
          </a:p>
          <a:p>
            <a:pPr>
              <a:defRPr sz="1800"/>
            </a:pPr>
            <a:r>
              <a:t>Confirm that the load modules exists in the dataset</a:t>
            </a:r>
          </a:p>
          <a:p>
            <a:pPr lvl="1">
              <a:defRPr sz="1600"/>
            </a:pPr>
            <a:r>
              <a:t>We can now proceed to list the members in our LOADLIB and DBRMLIB to ensure our MARBLE entry exists.</a:t>
            </a:r>
          </a:p>
          <a:p>
            <a:pPr lvl="2">
              <a:defRPr sz="1400"/>
            </a:pPr>
            <a:r>
              <a:t/>
            </a:r>
            <a:r>
              <a:rPr>
                <a:latin typeface="Courier"/>
              </a:rPr>
              <a:t/>
            </a:r>
            <a:r>
              <a:t/>
            </a:r>
            <a:r>
              <a:rPr>
                <a:latin typeface="Courier"/>
              </a:rPr>
              <a:t>zowe files list all-members "PRODUCT.NDVR.MARBLES.MARBLES.D1.LOADLIB"</a:t>
            </a:r>
            <a:r>
              <a:t/>
            </a:r>
            <a:r>
              <a:rPr>
                <a:latin typeface="Courier"/>
              </a:rPr>
              <a:t/>
            </a:r>
          </a:p>
          <a:p>
            <a:pPr lvl="2">
              <a:defRPr sz="1400"/>
            </a:pPr>
            <a:r>
              <a:t/>
            </a:r>
            <a:r>
              <a:rPr>
                <a:latin typeface="Courier"/>
              </a:rPr>
              <a:t/>
            </a:r>
            <a:r>
              <a:t/>
            </a:r>
            <a:r>
              <a:rPr>
                <a:latin typeface="Courier"/>
              </a:rPr>
              <a:t>zowe files list am "PRODUCT.NDVR.MARBLES.MARBLES.D1.DBRMLIB"</a:t>
            </a:r>
            <a:r>
              <a:t/>
            </a:r>
            <a:r>
              <a:rPr>
                <a:latin typeface="Courier"/>
              </a:rPr>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Copy the LOADLIB and DBRMLIB modules to the desired location</a:t>
            </a:r>
          </a:p>
          <a:p>
            <a:pPr lvl="1">
              <a:defRPr sz="1600"/>
            </a:pPr>
            <a:r>
              <a:t>There are multiple ways to copy load modules using Zowe. For this workshop, we are going to make use of a job to move the elements.</a:t>
            </a:r>
          </a:p>
          <a:p>
            <a:pPr lvl="1">
              <a:defRPr sz="1600"/>
            </a:pPr>
            <a:r>
              <a:t>Now, let's try to copy our MARBLE element from the source libraries to the destination:</a:t>
            </a:r>
          </a:p>
          <a:p>
            <a:pPr lvl="2">
              <a:defRPr sz="1400"/>
            </a:pPr>
            <a:r>
              <a:t/>
            </a:r>
            <a:r>
              <a:rPr>
                <a:latin typeface="Courier"/>
              </a:rPr>
              <a:t/>
            </a:r>
            <a:r>
              <a:t/>
            </a:r>
            <a:r>
              <a:rPr>
                <a:latin typeface="Courier"/>
              </a:rPr>
              <a:t>zowe jobs submit data-set "MAINFRAME_USER.MARBLES.JCL(MARBCOPY)" --vasc</a:t>
            </a:r>
            <a:r>
              <a:t/>
            </a:r>
            <a:r>
              <a:rPr>
                <a:latin typeface="Courier"/>
              </a:rPr>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Submit JCL to perform the Bind &amp; Grant</a:t>
            </a:r>
          </a:p>
          <a:p>
            <a:pPr lvl="1">
              <a:defRPr sz="1600"/>
            </a:pPr>
            <a:r>
              <a:t/>
            </a:r>
            <a:r>
              <a:rPr>
                <a:latin typeface="Courier"/>
              </a:rPr>
              <a:t/>
            </a:r>
            <a:r>
              <a:t/>
            </a:r>
            <a:r>
              <a:rPr>
                <a:latin typeface="Courier"/>
              </a:rPr>
              <a:t>zowe jobs submit data-set "</a:t>
            </a:r>
            <a:r>
              <a:t/>
            </a:r>
            <a:r>
              <a:rPr>
                <a:latin typeface="Courier"/>
              </a:rPr>
              <a:t/>
            </a:r>
            <a:r>
              <a:t>MAINFRAME_USER</a:t>
            </a:r>
            <a:r>
              <a:rPr>
                <a:latin typeface="Courier"/>
              </a:rPr>
              <a:t/>
            </a:r>
            <a:r>
              <a:t/>
            </a:r>
            <a:r>
              <a:rPr>
                <a:latin typeface="Courier"/>
              </a:rPr>
              <a:t>.MARBLES.JCL(MARBIND)" --view-all-spool-content</a:t>
            </a:r>
            <a:r>
              <a:t/>
            </a:r>
            <a:r>
              <a:rPr>
                <a:latin typeface="Courier"/>
              </a:rPr>
              <a:t/>
            </a:r>
          </a:p>
          <a:p>
            <a:pPr lvl="2">
              <a:defRPr sz="1400"/>
            </a:pPr>
            <a:r>
              <a:t>This function runs the command and returns all the job content</a:t>
            </a:r>
          </a:p>
          <a:p>
            <a:pPr lvl="1">
              <a:defRPr sz="1600"/>
            </a:pPr>
            <a:r>
              <a:t>Alternative approach</a:t>
            </a:r>
          </a:p>
          <a:p>
            <a:pPr lvl="2">
              <a:defRPr sz="1400"/>
            </a:pPr>
            <a:r>
              <a:t/>
            </a:r>
            <a:r>
              <a:rPr>
                <a:latin typeface="Courier"/>
              </a:rPr>
              <a:t/>
            </a:r>
            <a:r>
              <a:t/>
            </a:r>
            <a:r>
              <a:rPr>
                <a:latin typeface="Courier"/>
              </a:rPr>
              <a:t>zowe jobs submit data-set "MAINFRAME_USER.MARBLES.JCL(MARBIND)"</a:t>
            </a:r>
            <a:r>
              <a:t/>
            </a:r>
            <a:r>
              <a:rPr>
                <a:latin typeface="Courier"/>
              </a:rPr>
              <a:t/>
            </a:r>
          </a:p>
          <a:p>
            <a:pPr lvl="3">
              <a:defRPr sz="1200"/>
            </a:pPr>
            <a:r>
              <a:t>Example returned jobid: </a:t>
            </a:r>
            <a:r>
              <a:rPr>
                <a:latin typeface="Courier"/>
              </a:rPr>
              <a:t/>
            </a:r>
            <a:r>
              <a:t/>
            </a:r>
            <a:r>
              <a:rPr>
                <a:latin typeface="Courier"/>
              </a:rPr>
              <a:t>JOBXXXXX</a:t>
            </a:r>
            <a:r>
              <a:t/>
            </a:r>
            <a:r>
              <a:rPr>
                <a:latin typeface="Courier"/>
              </a:rPr>
              <a:t/>
            </a:r>
          </a:p>
          <a:p>
            <a:pPr lvl="2">
              <a:defRPr sz="1400"/>
            </a:pPr>
            <a:r>
              <a:t/>
            </a:r>
            <a:r>
              <a:rPr>
                <a:latin typeface="Courier"/>
              </a:rPr>
              <a:t/>
            </a:r>
            <a:r>
              <a:t/>
            </a:r>
            <a:r>
              <a:rPr>
                <a:latin typeface="Courier"/>
              </a:rPr>
              <a:t>zowe jobs view job-status-by-jobid JOBXXXXX</a:t>
            </a:r>
            <a:r>
              <a:t/>
            </a:r>
            <a:r>
              <a:rPr>
                <a:latin typeface="Courier"/>
              </a:rPr>
              <a:t/>
            </a:r>
          </a:p>
          <a:p>
            <a:pPr lvl="3">
              <a:defRPr sz="1200"/>
            </a:pPr>
            <a:r>
              <a:t>Confirm return code = CC 0004</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Goals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Write automation scripts for mainframe app to build and deploy</a:t>
            </a:r>
          </a:p>
          <a:p>
            <a:pPr>
              <a:defRPr sz="1800"/>
            </a:pPr>
            <a:r>
              <a:t>Write automated tests for mainframe apps using open testing frameworks</a:t>
            </a:r>
          </a:p>
          <a:p>
            <a:pPr>
              <a:defRPr sz="1800"/>
            </a:pPr>
            <a:r>
              <a:t>Build a Jenkins CI/CD pipeline for mainframe app</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Activate the transaction changes on CICS</a:t>
            </a:r>
          </a:p>
          <a:p>
            <a:pPr lvl="1">
              <a:defRPr sz="1600"/>
            </a:pPr>
            <a:r>
              <a:t>We will make use of the CICS plugin to refresh our CICS program.</a:t>
            </a:r>
          </a:p>
          <a:p>
            <a:pPr lvl="1">
              <a:defRPr sz="1600"/>
            </a:pPr>
            <a:r>
              <a:t>Now, let's try to refresh our CICS program</a:t>
            </a:r>
          </a:p>
          <a:p>
            <a:pPr lvl="2">
              <a:defRPr sz="1400"/>
            </a:pPr>
            <a:r>
              <a:t>The program that needs refreshed is named Marble.</a:t>
            </a:r>
          </a:p>
          <a:p>
            <a:pPr lvl="2">
              <a:defRPr sz="1400"/>
            </a:pPr>
            <a:r>
              <a:t/>
            </a:r>
            <a:r>
              <a:rPr>
                <a:latin typeface="Courier"/>
              </a:rPr>
              <a:t/>
            </a:r>
            <a:r>
              <a:t/>
            </a:r>
            <a:r>
              <a:rPr>
                <a:latin typeface="Courier"/>
              </a:rPr>
              <a:t>zowe cics refresh program MARBLE_NUM</a:t>
            </a:r>
            <a:r>
              <a:t/>
            </a:r>
            <a:r>
              <a:rPr>
                <a:latin typeface="Courier"/>
              </a:rPr>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the command manually:</a:t>
            </a:r>
          </a:p>
          <a:p>
            <a:pPr lvl="1">
              <a:defRPr sz="1600"/>
            </a:pPr>
            <a:r>
              <a:t/>
            </a:r>
            <a:r>
              <a:rPr>
                <a:latin typeface="Courier"/>
              </a:rPr>
              <a:t/>
            </a:r>
            <a:r>
              <a:t/>
            </a:r>
            <a:r>
              <a:rPr>
                <a:latin typeface="Courier"/>
              </a:rPr>
              <a:t>zowe console issue command "F CICS_REGION,MARBLE_CICS CRE MARBLE_COLOR 1 2" --console-name MAINFRAME_USER</a:t>
            </a:r>
            <a:r>
              <a:t/>
            </a:r>
            <a:r>
              <a:rPr>
                <a:latin typeface="Courier"/>
              </a:rPr>
              <a:t/>
            </a:r>
          </a:p>
          <a:p>
            <a:pPr lvl="2">
              <a:defRPr sz="1400"/>
            </a:pPr>
            <a:r>
              <a:t>Did you get a </a:t>
            </a:r>
            <a:r>
              <a:rPr b="1"/>
              <a:t>+SUCCESS</a:t>
            </a:r>
            <a:r>
              <a:t> message?</a:t>
            </a:r>
          </a:p>
          <a:p>
            <a:pPr lvl="1">
              <a:defRPr sz="1600"/>
            </a:pPr>
            <a:r>
              <a:t>Check the database</a:t>
            </a:r>
          </a:p>
          <a:p>
            <a:pPr lvl="2">
              <a:defRPr sz="1400"/>
            </a:pPr>
            <a:r>
              <a:t/>
            </a:r>
            <a:r>
              <a:rPr>
                <a:latin typeface="Courier"/>
              </a:rPr>
              <a:t/>
            </a:r>
            <a:r>
              <a:t/>
            </a:r>
            <a:r>
              <a:rPr>
                <a:latin typeface="Courier"/>
              </a:rPr>
              <a:t>zowe db2 execute sql -q "select * from event.marble"</a:t>
            </a:r>
            <a:r>
              <a:t/>
            </a:r>
            <a:r>
              <a:rPr>
                <a:latin typeface="Courier"/>
              </a:rPr>
              <a:t/>
            </a:r>
          </a:p>
          <a:p>
            <a:pPr lvl="3">
              <a:defRPr sz="1200"/>
            </a:pPr>
            <a:r>
              <a:t>Ensure database contains your marble with quantity and cost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Automation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a:t>
            </a:r>
          </a:p>
        </p:txBody>
      </p:sp>
      <p:sp>
        <p:nvSpPr>
          <p:cNvPr id="3" name="Subtitle 2"/>
          <p:cNvSpPr>
            <a:spLocks noGrp="1"/>
          </p:cNvSpPr>
          <p:nvPr>
            <p:ph type="subTitle" idx="1"/>
          </p:nvPr>
        </p:nvSpPr>
        <p:spPr/>
        <p:txBody>
          <a:bodyPr/>
          <a:lstStyle/>
          <a:p>
            <a:pPr>
              <a:defRPr sz="2800"/>
            </a:pPr>
            <a:r>
              <a:t>Automate Build Process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Automate the Code Build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it's time to automate these steps.</a:t>
            </a:r>
          </a:p>
          <a:p>
            <a:pPr>
              <a:defRPr sz="1800"/>
            </a:pPr>
            <a:r>
              <a:t>CLI commands can be embedded in scripts that you can run repeatedly from your local machine.</a:t>
            </a:r>
          </a:p>
          <a:p>
            <a:pPr>
              <a:defRPr sz="1800"/>
            </a:pPr>
            <a:r>
              <a:t>These same scripts can also be called from CI/CD tools like Jenkins</a:t>
            </a:r>
          </a:p>
          <a:p>
            <a:pPr>
              <a:defRPr sz="1800"/>
            </a:pPr>
            <a:r>
              <a:t>Task Runners are a way to organize and interact with your automation scripts more easily.</a:t>
            </a:r>
          </a:p>
          <a:p>
            <a:pPr>
              <a:defRPr sz="1800"/>
            </a:pPr>
            <a:r>
              <a:t>We will be using a javascript based Task Runner called Gulp for this section. Task Runners can also be called from CI/CD tools like Jenkins</a:t>
            </a:r>
          </a:p>
          <a:p>
            <a:pPr>
              <a:defRPr sz="1800"/>
            </a:pPr>
            <a:r>
              <a:t/>
            </a:r>
            <a:r>
              <a:rPr b="1"/>
              <a:t>Note</a:t>
            </a:r>
            <a:r>
              <a:t>: Task Runners are an abstraction layer over scripts. They are helpful but are not a necessity.</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we want to automate the following:</a:t>
            </a:r>
          </a:p>
          <a:p>
            <a:pPr lvl="1">
              <a:defRPr sz="1600"/>
            </a:pPr>
            <a:r>
              <a:t>Generate operations for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p>
          <a:p>
            <a:pPr lvl="1">
              <a:defRPr sz="1600"/>
            </a:pPr>
            <a:r>
              <a:t>Build the application</a:t>
            </a:r>
          </a:p>
          <a:p>
            <a:pPr lvl="2">
              <a:defRPr sz="1400"/>
            </a:pPr>
            <a:r>
              <a:t>It should generate both the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 elements in a single task</a:t>
            </a:r>
          </a:p>
          <a:p>
            <a:pPr>
              <a:defRPr sz="1800"/>
            </a:pPr>
            <a:r>
              <a:t/>
            </a:r>
            <a:r>
              <a:rPr b="1"/>
              <a:t>Note</a:t>
            </a:r>
            <a:r>
              <a:t>: Gulp is a JavaScript based task runner. Other task runners like Gradle use other scripting languages like Groovy.</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Starting the Automation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 have performed some functions for you, like downloading the code and getting it ready.</a:t>
            </a:r>
          </a:p>
          <a:p>
            <a:pPr lvl="1">
              <a:defRPr sz="1600"/>
            </a:pPr>
            <a:r>
              <a:t>Your code is located in /projects.</a:t>
            </a:r>
          </a:p>
          <a:p>
            <a:pPr lvl="1">
              <a:defRPr sz="1600"/>
            </a:pPr>
            <a:r>
              <a:t>When you ran the gulp command earlier, you used that code.</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Generating the source element and the LNK element on Endevor are steps that you'll need to perform every time after making code changes to create the load module. It's a great task to automate, so that you don't have to keep doing it manually. Let's start by reviewing our gulpfile and existing gulp </a:t>
            </a:r>
            <a:r>
              <a:rPr>
                <a:latin typeface="Courier"/>
              </a:rPr>
              <a:t/>
            </a:r>
            <a:r>
              <a:t/>
            </a:r>
            <a:r>
              <a:rPr>
                <a:latin typeface="Courier"/>
              </a:rPr>
              <a:t>build-cobol</a:t>
            </a:r>
            <a:r>
              <a:t/>
            </a:r>
            <a:r>
              <a:rPr>
                <a:latin typeface="Courier"/>
              </a:rPr>
              <a:t/>
            </a:r>
            <a:r>
              <a:t> task. Then you will create a task in Gulp called </a:t>
            </a:r>
            <a:r>
              <a:rPr>
                <a:latin typeface="Courier"/>
              </a:rPr>
              <a:t/>
            </a:r>
            <a:r>
              <a:t/>
            </a:r>
            <a:r>
              <a:rPr>
                <a:latin typeface="Courier"/>
              </a:rPr>
              <a:t>build-lnk</a:t>
            </a:r>
            <a:r>
              <a:t/>
            </a:r>
            <a:r>
              <a:rPr>
                <a:latin typeface="Courier"/>
              </a:rPr>
              <a:t/>
            </a:r>
            <a:r>
              <a:t>.</a:t>
            </a:r>
          </a:p>
          <a:p>
            <a:pPr>
              <a:defRPr sz="1800"/>
            </a:pPr>
            <a:r>
              <a:t>Review gulpfile: A gulpfile is a file in your project directory titled </a:t>
            </a:r>
            <a:r>
              <a:rPr>
                <a:latin typeface="Courier"/>
              </a:rPr>
              <a:t/>
            </a:r>
            <a:r>
              <a:t/>
            </a:r>
            <a:r>
              <a:rPr>
                <a:latin typeface="Courier"/>
              </a:rPr>
              <a:t>gulpfile.js</a:t>
            </a:r>
            <a:r>
              <a:t/>
            </a:r>
            <a:r>
              <a:rPr>
                <a:latin typeface="Courier"/>
              </a:rPr>
              <a:t/>
            </a:r>
            <a:r>
              <a:t> that automatically loads when you run the </a:t>
            </a:r>
            <a:r>
              <a:rPr>
                <a:latin typeface="Courier"/>
              </a:rPr>
              <a:t/>
            </a:r>
            <a:r>
              <a:t/>
            </a:r>
            <a:r>
              <a:rPr>
                <a:latin typeface="Courier"/>
              </a:rPr>
              <a:t>gulp</a:t>
            </a:r>
            <a:r>
              <a:t/>
            </a:r>
            <a:r>
              <a:rPr>
                <a:latin typeface="Courier"/>
              </a:rPr>
              <a:t/>
            </a:r>
            <a:r>
              <a:t> command.</a:t>
            </a:r>
          </a:p>
          <a:p>
            <a:pPr>
              <a:defRPr sz="1800"/>
            </a:pPr>
            <a:r>
              <a:t>At the top of the gulpfile, take note of three packages that we are using:</a:t>
            </a:r>
          </a:p>
          <a:p>
            <a:pPr lvl="1">
              <a:defRPr sz="1600"/>
            </a:pPr>
            <a:r>
              <a:t/>
            </a:r>
            <a:r>
              <a:rPr>
                <a:latin typeface="Courier"/>
              </a:rPr>
              <a:t/>
            </a:r>
            <a:r>
              <a:t/>
            </a:r>
            <a:r>
              <a:rPr>
                <a:latin typeface="Courier"/>
              </a:rPr>
              <a:t>gulp-help</a:t>
            </a:r>
            <a:r>
              <a:t/>
            </a:r>
            <a:r>
              <a:rPr>
                <a:latin typeface="Courier"/>
              </a:rPr>
              <a:t/>
            </a:r>
            <a:r>
              <a:t>: Adds a default help task to gulp and provides the ability to add custom help messages for gulp tasks. Try issuing gulp help in the terminal at your projects directory.</a:t>
            </a:r>
          </a:p>
          <a:p>
            <a:pPr lvl="1">
              <a:defRPr sz="1600"/>
            </a:pPr>
            <a:r>
              <a:t/>
            </a:r>
            <a:r>
              <a:rPr>
                <a:latin typeface="Courier"/>
              </a:rPr>
              <a:t/>
            </a:r>
            <a:r>
              <a:t/>
            </a:r>
            <a:r>
              <a:rPr>
                <a:latin typeface="Courier"/>
              </a:rPr>
              <a:t>gulp-sequence</a:t>
            </a:r>
            <a:r>
              <a:t/>
            </a:r>
            <a:r>
              <a:rPr>
                <a:latin typeface="Courier"/>
              </a:rPr>
              <a:t/>
            </a:r>
            <a:r>
              <a:t>: Allows a series of gulp tasks to be run in order</a:t>
            </a:r>
          </a:p>
          <a:p>
            <a:pPr lvl="1">
              <a:defRPr sz="1600"/>
            </a:pPr>
            <a:r>
              <a:t/>
            </a:r>
            <a:r>
              <a:rPr>
                <a:latin typeface="Courier"/>
              </a:rPr>
              <a:t/>
            </a:r>
            <a:r>
              <a:t/>
            </a:r>
            <a:r>
              <a:rPr>
                <a:latin typeface="Courier"/>
              </a:rPr>
              <a:t>node-cmd</a:t>
            </a:r>
            <a:r>
              <a:t/>
            </a:r>
            <a:r>
              <a:rPr>
                <a:latin typeface="Courier"/>
              </a:rPr>
              <a:t/>
            </a:r>
            <a:r>
              <a:t>: Simple terminal interface that allows cli commands to be run. These commands are run asynchronously.</a:t>
            </a:r>
          </a:p>
          <a:p>
            <a:pPr lvl="1">
              <a:defRPr sz="1600"/>
            </a:pPr>
            <a:r>
              <a:t/>
            </a:r>
            <a:r>
              <a:rPr>
                <a:latin typeface="Courier"/>
              </a:rPr>
              <a:t/>
            </a:r>
            <a:r>
              <a:t/>
            </a:r>
            <a:r>
              <a:rPr>
                <a:latin typeface="Courier"/>
              </a:rPr>
              <a:t>config</a:t>
            </a:r>
            <a:r>
              <a:t/>
            </a:r>
            <a:r>
              <a:rPr>
                <a:latin typeface="Courier"/>
              </a:rPr>
              <a:t/>
            </a:r>
            <a:r>
              <a:t>: requires a config.json file for all the options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Reusable Code - config.json</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Using a configuration file allows the script to remain the same, but passing in variables for the differences.</a:t>
            </a:r>
          </a:p>
          <a:p>
            <a:pPr>
              <a:defRPr sz="1800"/>
            </a:pPr>
            <a:r>
              <a:t>Here's a file call config.json containingthe values</a:t>
            </a:r>
          </a:p>
          <a:p>
            <a:pPr>
              <a:defRPr sz="1800"/>
            </a:pPr>
            <a:r>
              <a:t>Instead of hardcoding the values inthe script, the script can read these values.</a:t>
            </a:r>
          </a:p>
          <a:p>
            <a:pPr>
              <a:defRPr sz="1800"/>
            </a:pPr>
            <a:r>
              <a:t>To use these values, we can use </a:t>
            </a:r>
            <a:r>
              <a:rPr>
                <a:latin typeface="Courier"/>
              </a:rPr>
              <a:t/>
            </a:r>
            <a:r>
              <a:t/>
            </a:r>
            <a:r>
              <a:rPr>
                <a:latin typeface="Courier"/>
              </a:rPr>
              <a:t>config.testElement</a:t>
            </a:r>
            <a:r>
              <a:t/>
            </a:r>
            <a:r>
              <a:rPr>
                <a:latin typeface="Courier"/>
              </a:rPr>
              <a:t> and it will read the color from this file and replace it in the code.</a:t>
            </a:r>
          </a:p>
        </p:txBody>
      </p:sp>
      <p:pic>
        <p:nvPicPr>
          <p:cNvPr id="4" name="Picture 3" descr="DevOps-Workshop8.png"/>
          <p:cNvPicPr>
            <a:picLocks noChangeAspect="1"/>
          </p:cNvPicPr>
          <p:nvPr/>
        </p:nvPicPr>
        <p:blipFill>
          <a:blip r:embed="rId2"/>
          <a:stretch>
            <a:fillRect/>
          </a:stretch>
        </p:blipFill>
        <p:spPr>
          <a:xfrm>
            <a:off x="3544786" y="3665220"/>
            <a:ext cx="5102426" cy="282702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Accessing your Workshop Environment</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build-cobol</a:t>
            </a:r>
            <a:r>
              <a:t/>
            </a:r>
            <a:r>
              <a:rPr>
                <a:latin typeface="Courier"/>
              </a:rPr>
              <a:t/>
            </a:r>
            <a:r>
              <a:t> task</a:t>
            </a:r>
          </a:p>
          <a:p>
            <a:pPr lvl="1">
              <a:defRPr sz="1600"/>
            </a:pPr>
            <a:r>
              <a:t>Name of task: </a:t>
            </a:r>
            <a:r>
              <a:rPr>
                <a:latin typeface="Courier"/>
              </a:rPr>
              <a:t/>
            </a:r>
            <a:r>
              <a:t/>
            </a:r>
            <a:r>
              <a:rPr>
                <a:latin typeface="Courier"/>
              </a:rPr>
              <a:t>build-cobol</a:t>
            </a:r>
            <a:r>
              <a:t/>
            </a:r>
            <a:r>
              <a:rPr>
                <a:latin typeface="Courier"/>
              </a:rPr>
              <a:t/>
            </a:r>
          </a:p>
          <a:p>
            <a:pPr lvl="1">
              <a:defRPr sz="1600"/>
            </a:pPr>
            <a:r>
              <a:t>Description of task: </a:t>
            </a:r>
            <a:r>
              <a:rPr>
                <a:latin typeface="Courier"/>
              </a:rPr>
              <a:t/>
            </a:r>
            <a:r>
              <a:t/>
            </a:r>
            <a:r>
              <a:rPr>
                <a:latin typeface="Courier"/>
              </a:rPr>
              <a:t>Build COBOL element</a:t>
            </a:r>
            <a:r>
              <a:t/>
            </a:r>
            <a:r>
              <a:rPr>
                <a:latin typeface="Courier"/>
              </a:rPr>
              <a:t/>
            </a:r>
          </a:p>
          <a:p>
            <a:pPr lvl="1">
              <a:defRPr sz="1600"/>
            </a:pPr>
            <a:r>
              <a:t/>
            </a:r>
            <a:r>
              <a:rPr>
                <a:latin typeface="Courier"/>
              </a:rPr>
              <a:t/>
            </a:r>
            <a:r>
              <a:t/>
            </a:r>
            <a:r>
              <a:rPr>
                <a:latin typeface="Courier"/>
              </a:rPr>
              <a:t>function (callback)</a:t>
            </a:r>
            <a:r>
              <a:t/>
            </a:r>
            <a:r>
              <a:rPr>
                <a:latin typeface="Courier"/>
              </a:rPr>
              <a:t/>
            </a:r>
            <a:r>
              <a:t>: function that this gulp task runs. Because </a:t>
            </a:r>
            <a:r>
              <a:rPr>
                <a:latin typeface="Courier"/>
              </a:rPr>
              <a:t/>
            </a:r>
            <a:r>
              <a:t/>
            </a:r>
            <a:r>
              <a:rPr>
                <a:latin typeface="Courier"/>
              </a:rPr>
              <a:t>node-cmd</a:t>
            </a:r>
            <a:r>
              <a:t/>
            </a:r>
            <a:r>
              <a:rPr>
                <a:latin typeface="Courier"/>
              </a:rPr>
              <a:t/>
            </a:r>
            <a:r>
              <a:t> runs terminal commands asynchronously, we supply a callback which is called upon task completion.</a:t>
            </a:r>
          </a:p>
          <a:p>
            <a:pPr lvl="1">
              <a:defRPr sz="1600"/>
            </a:pPr>
            <a:r>
              <a:t/>
            </a:r>
            <a:r>
              <a:rPr>
                <a:latin typeface="Courier"/>
              </a:rPr>
              <a:t/>
            </a:r>
            <a:r>
              <a:t/>
            </a:r>
            <a:r>
              <a:rPr>
                <a:latin typeface="Courier"/>
              </a:rPr>
              <a:t>var command = ...</a:t>
            </a:r>
            <a:r>
              <a:t/>
            </a:r>
            <a:r>
              <a:rPr>
                <a:latin typeface="Courier"/>
              </a:rPr>
              <a:t/>
            </a:r>
            <a:r>
              <a:t> : command to run from the command line, passing config.json values</a:t>
            </a:r>
          </a:p>
          <a:p>
            <a:pPr lvl="1">
              <a:defRPr sz="1600"/>
            </a:pPr>
            <a:r>
              <a:t/>
            </a:r>
            <a:r>
              <a:rPr>
                <a:latin typeface="Courier"/>
              </a:rPr>
              <a:t/>
            </a:r>
            <a:r>
              <a:t/>
            </a:r>
            <a:r>
              <a:rPr>
                <a:latin typeface="Courier"/>
              </a:rPr>
              <a:t>simpleCommand</a:t>
            </a:r>
            <a:r>
              <a:t/>
            </a:r>
            <a:r>
              <a:rPr>
                <a:latin typeface="Courier"/>
              </a:rPr>
              <a:t/>
            </a:r>
            <a:r>
              <a:t> runs the command with all the error checking in another section.  This is reused a lot, so a function was created to make the code cleaner.  The second option includes archiving the output to a directory.</a:t>
            </a:r>
          </a:p>
        </p:txBody>
      </p:sp>
      <p:pic>
        <p:nvPicPr>
          <p:cNvPr id="4" name="Picture 3" descr="DevOps-Workshop9.png"/>
          <p:cNvPicPr>
            <a:picLocks noChangeAspect="1"/>
          </p:cNvPicPr>
          <p:nvPr/>
        </p:nvPicPr>
        <p:blipFill>
          <a:blip r:embed="rId2"/>
          <a:stretch>
            <a:fillRect/>
          </a:stretch>
        </p:blipFill>
        <p:spPr>
          <a:xfrm>
            <a:off x="182880" y="1660057"/>
            <a:ext cx="11826240" cy="1183304"/>
          </a:xfrm>
          <a:prstGeom prst="rect">
            <a:avLst/>
          </a:prstGeom>
        </p:spPr>
      </p:pic>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simpleCommand</a:t>
            </a:r>
            <a:r>
              <a:t/>
            </a:r>
            <a:r>
              <a:rPr>
                <a:latin typeface="Courier"/>
              </a:rPr>
              <a:t/>
            </a:r>
            <a:r>
              <a:t> task</a:t>
            </a:r>
          </a:p>
          <a:p>
            <a:pPr lvl="1">
              <a:defRPr sz="1600"/>
            </a:pPr>
            <a:r>
              <a:t>Name of task: </a:t>
            </a:r>
            <a:r>
              <a:rPr>
                <a:latin typeface="Courier"/>
              </a:rPr>
              <a:t/>
            </a:r>
            <a:r>
              <a:t/>
            </a:r>
            <a:r>
              <a:rPr>
                <a:latin typeface="Courier"/>
              </a:rPr>
              <a:t>simpleCommand</a:t>
            </a:r>
            <a:r>
              <a:t/>
            </a:r>
            <a:r>
              <a:rPr>
                <a:latin typeface="Courier"/>
              </a:rPr>
              <a:t/>
            </a:r>
          </a:p>
          <a:p>
            <a:pPr lvl="1">
              <a:defRPr sz="1600"/>
            </a:pPr>
            <a:r>
              <a:t>Description of task: Runs the zowe commmands</a:t>
            </a:r>
          </a:p>
          <a:p>
            <a:pPr lvl="1">
              <a:defRPr sz="1600"/>
            </a:pPr>
            <a:r>
              <a:t/>
            </a:r>
            <a:r>
              <a:rPr>
                <a:latin typeface="Courier"/>
              </a:rPr>
              <a:t/>
            </a:r>
            <a:r>
              <a:t/>
            </a:r>
            <a:r>
              <a:rPr>
                <a:latin typeface="Courier"/>
              </a:rPr>
              <a:t>cmd.get(</a:t>
            </a:r>
            <a:r>
              <a:t/>
            </a:r>
            <a:r>
              <a:rPr>
                <a:latin typeface="Courier"/>
              </a:rPr>
              <a:t/>
            </a:r>
            <a:r>
              <a:t> : Runs the given command and checks to ensure it ran properly.  If an error occurs, the code will immediately exit</a:t>
            </a:r>
          </a:p>
          <a:p>
            <a:pPr lvl="1">
              <a:defRPr sz="1600"/>
            </a:pPr>
            <a:r>
              <a:t>It writes the output to the directory specified</a:t>
            </a:r>
          </a:p>
          <a:p>
            <a:pPr lvl="1">
              <a:defRPr sz="1600"/>
            </a:pPr>
            <a:r>
              <a:t>If it is successful, the final callback will allow the code to continue executing.</a:t>
            </a:r>
          </a:p>
        </p:txBody>
      </p:sp>
      <p:pic>
        <p:nvPicPr>
          <p:cNvPr id="4" name="Picture 3" descr="DevOps-Workshop10.png"/>
          <p:cNvPicPr>
            <a:picLocks noChangeAspect="1"/>
          </p:cNvPicPr>
          <p:nvPr/>
        </p:nvPicPr>
        <p:blipFill>
          <a:blip r:embed="rId2"/>
          <a:stretch>
            <a:fillRect/>
          </a:stretch>
        </p:blipFill>
        <p:spPr>
          <a:xfrm>
            <a:off x="3882248" y="838200"/>
            <a:ext cx="4427502" cy="2827020"/>
          </a:xfrm>
          <a:prstGeom prst="rect">
            <a:avLst/>
          </a:prstGeom>
        </p:spPr>
      </p:pic>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gulp build-cobol</a:t>
            </a:r>
            <a:r>
              <a:t/>
            </a:r>
            <a:r>
              <a:rPr>
                <a:latin typeface="Courier"/>
              </a:rPr>
              <a:t/>
            </a:r>
            <a:r>
              <a:t> and verify it completes successfully.</a:t>
            </a:r>
          </a:p>
          <a:p>
            <a:pPr>
              <a:defRPr sz="1800"/>
            </a:pPr>
            <a:r>
              <a:t>Create a </a:t>
            </a:r>
            <a:r>
              <a:rPr>
                <a:latin typeface="Courier"/>
              </a:rPr>
              <a:t/>
            </a:r>
            <a:r>
              <a:t/>
            </a:r>
            <a:r>
              <a:rPr>
                <a:latin typeface="Courier"/>
              </a:rPr>
              <a:t>build-lnk</a:t>
            </a:r>
            <a:r>
              <a:t/>
            </a:r>
            <a:r>
              <a:rPr>
                <a:latin typeface="Courier"/>
              </a:rPr>
              <a:t/>
            </a:r>
            <a:r>
              <a:t> gulp task using the </a:t>
            </a:r>
            <a:r>
              <a:rPr>
                <a:latin typeface="Courier"/>
              </a:rPr>
              <a:t/>
            </a:r>
            <a:r>
              <a:t/>
            </a:r>
            <a:r>
              <a:rPr>
                <a:latin typeface="Courier"/>
              </a:rPr>
              <a:t>build-cobol</a:t>
            </a:r>
            <a:r>
              <a:t/>
            </a:r>
            <a:r>
              <a:rPr>
                <a:latin typeface="Courier"/>
              </a:rPr>
              <a:t/>
            </a:r>
            <a:r>
              <a:t> gulp task as a reference.</a:t>
            </a:r>
          </a:p>
          <a:p>
            <a:pPr>
              <a:defRPr sz="1800"/>
            </a:pPr>
            <a:r>
              <a:t>Ensure the </a:t>
            </a:r>
            <a:r>
              <a:rPr>
                <a:latin typeface="Courier"/>
              </a:rPr>
              <a:t/>
            </a:r>
            <a:r>
              <a:t/>
            </a:r>
            <a:r>
              <a:rPr>
                <a:latin typeface="Courier"/>
              </a:rPr>
              <a:t>build-lnk</a:t>
            </a:r>
            <a:r>
              <a:t/>
            </a:r>
            <a:r>
              <a:rPr>
                <a:latin typeface="Courier"/>
              </a:rPr>
              <a:t/>
            </a:r>
            <a:r>
              <a:t> task and description appear when you issue </a:t>
            </a:r>
            <a:r>
              <a:rPr>
                <a:latin typeface="Courier"/>
              </a:rPr>
              <a:t/>
            </a:r>
            <a:r>
              <a:t/>
            </a:r>
            <a:r>
              <a:rPr>
                <a:latin typeface="Courier"/>
              </a:rPr>
              <a:t>gulp help</a:t>
            </a:r>
            <a:r>
              <a:t/>
            </a:r>
            <a:r>
              <a:rPr>
                <a:latin typeface="Courier"/>
              </a:rPr>
              <a:t/>
            </a:r>
          </a:p>
          <a:p>
            <a:pPr>
              <a:defRPr sz="1800"/>
            </a:pPr>
            <a:r>
              <a:t>Ensure the </a:t>
            </a:r>
            <a:r>
              <a:rPr>
                <a:latin typeface="Courier"/>
              </a:rPr>
              <a:t/>
            </a:r>
            <a:r>
              <a:t/>
            </a:r>
            <a:r>
              <a:rPr>
                <a:latin typeface="Courier"/>
              </a:rPr>
              <a:t>build-lnk</a:t>
            </a:r>
            <a:r>
              <a:t/>
            </a:r>
            <a:r>
              <a:rPr>
                <a:latin typeface="Courier"/>
              </a:rPr>
              <a:t/>
            </a:r>
            <a:r>
              <a:t> task completes without error when you issue:</a:t>
            </a:r>
          </a:p>
          <a:p>
            <a:pPr lvl="1">
              <a:defRPr sz="1600"/>
            </a:pPr>
            <a:r>
              <a:t/>
            </a:r>
            <a:r>
              <a:rPr>
                <a:latin typeface="Courier"/>
              </a:rPr>
              <a:t/>
            </a:r>
            <a:r>
              <a:t/>
            </a:r>
            <a:r>
              <a:rPr>
                <a:latin typeface="Courier"/>
              </a:rPr>
              <a:t>gulp build-lnk</a:t>
            </a:r>
            <a:r>
              <a:t/>
            </a:r>
            <a:r>
              <a:rPr>
                <a:latin typeface="Courier"/>
              </a:rPr>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Combine Build-Cobol and Build-LNK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Let's take the </a:t>
            </a:r>
            <a:r>
              <a:rPr>
                <a:latin typeface="Courier"/>
              </a:rPr>
              <a:t/>
            </a:r>
            <a:r>
              <a:t/>
            </a:r>
            <a:r>
              <a:rPr>
                <a:latin typeface="Courier"/>
              </a:rPr>
              <a:t>gulp build-cobol</a:t>
            </a:r>
            <a:r>
              <a:t/>
            </a:r>
            <a:r>
              <a:rPr>
                <a:latin typeface="Courier"/>
              </a:rPr>
              <a:t/>
            </a:r>
            <a:r>
              <a:t> and </a:t>
            </a:r>
            <a:r>
              <a:rPr>
                <a:latin typeface="Courier"/>
              </a:rPr>
              <a:t/>
            </a:r>
            <a:r>
              <a:t/>
            </a:r>
            <a:r>
              <a:rPr>
                <a:latin typeface="Courier"/>
              </a:rPr>
              <a:t>gulp build-lnk</a:t>
            </a:r>
            <a:r>
              <a:t/>
            </a:r>
            <a:r>
              <a:rPr>
                <a:latin typeface="Courier"/>
              </a:rPr>
              <a:t/>
            </a:r>
            <a:r>
              <a:t> tasks and combine them into a single gulp task. The </a:t>
            </a:r>
            <a:r>
              <a:rPr>
                <a:latin typeface="Courier"/>
              </a:rPr>
              <a:t/>
            </a:r>
            <a:r>
              <a:t/>
            </a:r>
            <a:r>
              <a:rPr>
                <a:latin typeface="Courier"/>
              </a:rPr>
              <a:t>gulp-sequence</a:t>
            </a:r>
            <a:r>
              <a:t/>
            </a:r>
            <a:r>
              <a:rPr>
                <a:latin typeface="Courier"/>
              </a:rPr>
              <a:t/>
            </a:r>
            <a:r>
              <a:t> package can help us achieve this.</a:t>
            </a:r>
          </a:p>
          <a:p>
            <a:pPr>
              <a:defRPr sz="1800"/>
            </a:pPr>
            <a:r>
              <a:t>The following gulp task combines the existing build tasks into a single gulp build task:</a:t>
            </a:r>
          </a:p>
          <a:p>
            <a:pPr lvl="1">
              <a:defRPr sz="1600"/>
            </a:pPr>
            <a:r>
              <a:t/>
            </a:r>
            <a:r>
              <a:rPr>
                <a:latin typeface="Courier"/>
              </a:rPr>
              <a:t/>
            </a:r>
            <a:r>
              <a:t/>
            </a:r>
            <a:r>
              <a:rPr>
                <a:latin typeface="Courier"/>
              </a:rPr>
              <a:t>gulp.task('build', 'Build Program', gulpSequence('build-cobol','build-lnk'));</a:t>
            </a:r>
            <a:r>
              <a:t/>
            </a:r>
            <a:r>
              <a:rPr>
                <a:latin typeface="Courier"/>
              </a:rPr>
              <a:t/>
            </a:r>
          </a:p>
          <a:p>
            <a:pPr>
              <a:defRPr sz="1800"/>
            </a:pPr>
            <a:r>
              <a:t>Ensure the build task and description appear when you issue:</a:t>
            </a:r>
          </a:p>
          <a:p>
            <a:pPr lvl="1">
              <a:defRPr sz="1600"/>
            </a:pPr>
            <a:r>
              <a:t/>
            </a:r>
            <a:r>
              <a:rPr>
                <a:latin typeface="Courier"/>
              </a:rPr>
              <a:t/>
            </a:r>
            <a:r>
              <a:t/>
            </a:r>
            <a:r>
              <a:rPr>
                <a:latin typeface="Courier"/>
              </a:rPr>
              <a:t>gulp help</a:t>
            </a:r>
            <a:r>
              <a:t/>
            </a:r>
            <a:r>
              <a:rPr>
                <a:latin typeface="Courier"/>
              </a:rPr>
              <a:t/>
            </a:r>
          </a:p>
          <a:p>
            <a:pPr>
              <a:defRPr sz="1800"/>
            </a:pPr>
            <a:r>
              <a:t>Ensure the build task runs both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without error when you issue:</a:t>
            </a:r>
          </a:p>
          <a:p>
            <a:pPr lvl="1">
              <a:defRPr sz="1600"/>
            </a:pPr>
            <a:r>
              <a:t/>
            </a:r>
            <a:r>
              <a:rPr>
                <a:latin typeface="Courier"/>
              </a:rPr>
              <a:t/>
            </a:r>
            <a:r>
              <a:t/>
            </a:r>
            <a:r>
              <a:rPr>
                <a:latin typeface="Courier"/>
              </a:rPr>
              <a:t>gulp build</a:t>
            </a:r>
            <a:r>
              <a:t/>
            </a:r>
            <a:r>
              <a:rPr>
                <a:latin typeface="Courier"/>
              </a:rPr>
              <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Build Sequence Command</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Completed</a:t>
            </a:r>
          </a:p>
        </p:txBody>
      </p:sp>
      <p:pic>
        <p:nvPicPr>
          <p:cNvPr id="4" name="Picture 3" descr="DevOps-Workshop14.png"/>
          <p:cNvPicPr>
            <a:picLocks noChangeAspect="1"/>
          </p:cNvPicPr>
          <p:nvPr/>
        </p:nvPicPr>
        <p:blipFill>
          <a:blip r:embed="rId2"/>
          <a:stretch>
            <a:fillRect/>
          </a:stretch>
        </p:blipFill>
        <p:spPr>
          <a:xfrm>
            <a:off x="182880" y="4887984"/>
            <a:ext cx="11826240" cy="381491"/>
          </a:xfrm>
          <a:prstGeom prst="rect">
            <a:avLst/>
          </a:prstGeom>
        </p:spPr>
      </p:pic>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IIIb:</a:t>
            </a:r>
          </a:p>
        </p:txBody>
      </p:sp>
      <p:sp>
        <p:nvSpPr>
          <p:cNvPr id="3" name="Subtitle 2"/>
          <p:cNvSpPr>
            <a:spLocks noGrp="1"/>
          </p:cNvSpPr>
          <p:nvPr>
            <p:ph type="subTitle" idx="1"/>
          </p:nvPr>
        </p:nvSpPr>
        <p:spPr/>
        <p:txBody>
          <a:bodyPr/>
          <a:lstStyle/>
          <a:p>
            <a:pPr>
              <a:defRPr sz="2800"/>
            </a:pPr>
            <a:r>
              <a:t>Automate Deployment</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Similar to creating the gulp build tasks, we will now create gulp tasks to deploy our changes.</a:t>
            </a:r>
          </a:p>
          <a:p>
            <a:pPr lvl="1">
              <a:defRPr sz="1600"/>
            </a:pPr>
            <a:r>
              <a:t>Review copy task</a:t>
            </a:r>
          </a:p>
          <a:p>
            <a:pPr lvl="1">
              <a:defRPr sz="1600"/>
            </a:pPr>
            <a:r>
              <a:t>Review the </a:t>
            </a:r>
            <a:r>
              <a:rPr>
                <a:latin typeface="Courier"/>
              </a:rPr>
              <a:t/>
            </a:r>
            <a:r>
              <a:t/>
            </a:r>
            <a:r>
              <a:rPr>
                <a:latin typeface="Courier"/>
              </a:rPr>
              <a:t>bind-n-grant</a:t>
            </a:r>
            <a:r>
              <a:t/>
            </a:r>
            <a:r>
              <a:rPr>
                <a:latin typeface="Courier"/>
              </a:rPr>
              <a:t/>
            </a:r>
            <a:r>
              <a:t> task</a:t>
            </a:r>
          </a:p>
          <a:p>
            <a:pPr lvl="1">
              <a:defRPr sz="1600"/>
            </a:pPr>
            <a:r>
              <a:t>Review the </a:t>
            </a:r>
            <a:r>
              <a:rPr>
                <a:latin typeface="Courier"/>
              </a:rPr>
              <a:t/>
            </a:r>
            <a:r>
              <a:t/>
            </a:r>
            <a:r>
              <a:rPr>
                <a:latin typeface="Courier"/>
              </a:rPr>
              <a:t>cics-refresh</a:t>
            </a:r>
            <a:r>
              <a:t/>
            </a:r>
            <a:r>
              <a:rPr>
                <a:latin typeface="Courier"/>
              </a:rPr>
              <a:t/>
            </a:r>
            <a:r>
              <a:t> task</a:t>
            </a:r>
          </a:p>
          <a:p>
            <a:pPr lvl="1">
              <a:defRPr sz="1600"/>
            </a:pPr>
            <a:r>
              <a:t>Combine individual deploy tasks into one </a:t>
            </a:r>
            <a:r>
              <a:rPr>
                <a:latin typeface="Courier"/>
              </a:rPr>
              <a:t/>
            </a:r>
            <a:r>
              <a:t/>
            </a:r>
            <a:r>
              <a:rPr>
                <a:latin typeface="Courier"/>
              </a:rPr>
              <a:t>deploy</a:t>
            </a:r>
            <a:r>
              <a:t/>
            </a:r>
            <a:r>
              <a:rPr>
                <a:latin typeface="Courier"/>
              </a:rPr>
              <a:t/>
            </a:r>
            <a:r>
              <a:t> task.</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copy task to copy the LOADLIB and DBRMLIB</a:t>
            </a:r>
          </a:p>
          <a:p>
            <a:pPr lvl="1">
              <a:defRPr sz="1600"/>
            </a:pPr>
            <a:r>
              <a:t>This task uses a job to copy the lib elements to their destination</a:t>
            </a:r>
          </a:p>
        </p:txBody>
      </p:sp>
      <p:pic>
        <p:nvPicPr>
          <p:cNvPr id="4" name="Picture 3" descr="DevOps-Workshop11.png"/>
          <p:cNvPicPr>
            <a:picLocks noChangeAspect="1"/>
          </p:cNvPicPr>
          <p:nvPr/>
        </p:nvPicPr>
        <p:blipFill>
          <a:blip r:embed="rId2"/>
          <a:stretch>
            <a:fillRect/>
          </a:stretch>
        </p:blipFill>
        <p:spPr>
          <a:xfrm>
            <a:off x="182880" y="1990647"/>
            <a:ext cx="11826240" cy="1464464"/>
          </a:xfrm>
          <a:prstGeom prst="rect">
            <a:avLst/>
          </a:prstGeom>
        </p:spPr>
      </p:pic>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bind-n-grant task, which submits a job from a dataset.</a:t>
            </a:r>
          </a:p>
          <a:p>
            <a:pPr lvl="1">
              <a:defRPr sz="1600"/>
            </a:pPr>
            <a:r>
              <a:t>The </a:t>
            </a:r>
            <a:r>
              <a:rPr>
                <a:latin typeface="Courier"/>
              </a:rPr>
              <a:t/>
            </a:r>
            <a:r>
              <a:t/>
            </a:r>
            <a:r>
              <a:rPr>
                <a:latin typeface="Courier"/>
              </a:rPr>
              <a:t>bind-n-grant</a:t>
            </a:r>
            <a:r>
              <a:t/>
            </a:r>
            <a:r>
              <a:rPr>
                <a:latin typeface="Courier"/>
              </a:rPr>
              <a:t/>
            </a:r>
            <a:r>
              <a:t> task to submit </a:t>
            </a:r>
            <a:r>
              <a:rPr>
                <a:latin typeface="Courier"/>
              </a:rPr>
              <a:t/>
            </a:r>
            <a:r>
              <a:t/>
            </a:r>
            <a:r>
              <a:rPr>
                <a:latin typeface="Courier"/>
              </a:rPr>
              <a:t>MARBIND JCL</a:t>
            </a:r>
            <a:r>
              <a:t/>
            </a:r>
            <a:r>
              <a:rPr>
                <a:latin typeface="Courier"/>
              </a:rPr>
              <a:t/>
            </a:r>
            <a:r>
              <a:t> and verify </a:t>
            </a:r>
            <a:r>
              <a:rPr>
                <a:latin typeface="Courier"/>
              </a:rPr>
              <a:t/>
            </a:r>
            <a:r>
              <a:t/>
            </a:r>
            <a:r>
              <a:rPr>
                <a:latin typeface="Courier"/>
              </a:rPr>
              <a:t>CC = 0004</a:t>
            </a:r>
            <a:r>
              <a:t/>
            </a:r>
            <a:r>
              <a:rPr>
                <a:latin typeface="Courier"/>
              </a:rPr>
              <a:t/>
            </a:r>
          </a:p>
        </p:txBody>
      </p:sp>
      <p:pic>
        <p:nvPicPr>
          <p:cNvPr id="4" name="Picture 3" descr="DevOps-Workshop12.png"/>
          <p:cNvPicPr>
            <a:picLocks noChangeAspect="1"/>
          </p:cNvPicPr>
          <p:nvPr/>
        </p:nvPicPr>
        <p:blipFill>
          <a:blip r:embed="rId2"/>
          <a:stretch>
            <a:fillRect/>
          </a:stretch>
        </p:blipFill>
        <p:spPr>
          <a:xfrm>
            <a:off x="182880" y="1961066"/>
            <a:ext cx="11826240" cy="1523626"/>
          </a:xfrm>
          <a:prstGeom prst="rect">
            <a:avLst/>
          </a:prstGeom>
        </p:spPr>
      </p:pic>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submitJobAndDownloadOutput submits the dataset</a:t>
            </a:r>
          </a:p>
          <a:p>
            <a:pPr lvl="1">
              <a:defRPr sz="1600"/>
            </a:pPr>
            <a:r>
              <a:t>It checks for errors</a:t>
            </a:r>
          </a:p>
          <a:p>
            <a:pPr lvl="1">
              <a:defRPr sz="1600"/>
            </a:pPr>
            <a:r>
              <a:t>It executes the job asynchronously</a:t>
            </a:r>
          </a:p>
          <a:p>
            <a:pPr lvl="1">
              <a:defRPr sz="1600"/>
            </a:pPr>
            <a:r>
              <a:t>It runs a loop to ensure it completes</a:t>
            </a:r>
          </a:p>
          <a:p>
            <a:pPr lvl="1">
              <a:defRPr sz="1600"/>
            </a:pPr>
            <a:r>
              <a:t>If there's an error, that is returned to the calling task</a:t>
            </a:r>
          </a:p>
          <a:p>
            <a:pPr lvl="1">
              <a:defRPr sz="1600"/>
            </a:pPr>
            <a:r>
              <a:t>Captures output and writes it to disk</a:t>
            </a:r>
          </a:p>
        </p:txBody>
      </p:sp>
      <p:pic>
        <p:nvPicPr>
          <p:cNvPr id="4" name="Picture 3" descr="DevOps-Workshop13.png"/>
          <p:cNvPicPr>
            <a:picLocks noChangeAspect="1"/>
          </p:cNvPicPr>
          <p:nvPr/>
        </p:nvPicPr>
        <p:blipFill>
          <a:blip r:embed="rId2"/>
          <a:stretch>
            <a:fillRect/>
          </a:stretch>
        </p:blipFill>
        <p:spPr>
          <a:xfrm>
            <a:off x="3137090" y="838200"/>
            <a:ext cx="5917818" cy="376936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 </a:t>
            </a:r>
            <a:r>
              <a:rPr>
                <a:latin typeface="Courier"/>
              </a:rPr>
              <a:t/>
            </a:r>
            <a:r>
              <a:t/>
            </a:r>
            <a:r>
              <a:rPr>
                <a:latin typeface="Courier"/>
              </a:rPr>
              <a:t>cics-refresh</a:t>
            </a:r>
            <a:r>
              <a:t/>
            </a:r>
            <a:r>
              <a:rPr>
                <a:latin typeface="Courier"/>
              </a:rPr>
              <a:t/>
            </a:r>
            <a:r>
              <a:t> task to refresh the </a:t>
            </a:r>
            <a:r>
              <a:rPr>
                <a:latin typeface="Courier"/>
              </a:rPr>
              <a:t/>
            </a:r>
            <a:r>
              <a:t/>
            </a:r>
            <a:r>
              <a:rPr>
                <a:latin typeface="Courier"/>
              </a:rPr>
              <a:t>MARBLE PGM</a:t>
            </a:r>
            <a:r>
              <a:t/>
            </a:r>
            <a:r>
              <a:rPr>
                <a:latin typeface="Courier"/>
              </a:rPr>
              <a:t/>
            </a:r>
          </a:p>
          <a:p>
            <a:pPr>
              <a:defRPr sz="1800"/>
            </a:pPr>
            <a:r>
              <a:t>Combine the tasks into a single deploy task using </a:t>
            </a:r>
            <a:r>
              <a:rPr>
                <a:latin typeface="Courier"/>
              </a:rPr>
              <a:t/>
            </a:r>
            <a:r>
              <a:t/>
            </a:r>
            <a:r>
              <a:rPr>
                <a:latin typeface="Courier"/>
              </a:rPr>
              <a:t>gulpSequence</a:t>
            </a:r>
            <a:r>
              <a:t/>
            </a:r>
            <a:r>
              <a:rPr>
                <a:latin typeface="Courier"/>
              </a:rPr>
              <a:t/>
            </a:r>
            <a:r>
              <a:t>.</a:t>
            </a:r>
          </a:p>
          <a:p>
            <a:pPr lvl="1">
              <a:defRPr sz="1600"/>
            </a:pPr>
            <a:r>
              <a:t>Using the code you created to combine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into a single build task as a reference, combine the following tasks into a single deploy task that will deploy the program using:</a:t>
            </a:r>
          </a:p>
          <a:p>
            <a:pPr lvl="2">
              <a:defRPr sz="1400"/>
            </a:pPr>
            <a:r>
              <a:t/>
            </a:r>
            <a:r>
              <a:rPr>
                <a:latin typeface="Courier"/>
              </a:rPr>
              <a:t/>
            </a:r>
            <a:r>
              <a:t/>
            </a:r>
            <a:r>
              <a:rPr>
                <a:latin typeface="Courier"/>
              </a:rPr>
              <a:t>copy</a:t>
            </a:r>
            <a:r>
              <a:t/>
            </a:r>
            <a:r>
              <a:rPr>
                <a:latin typeface="Courier"/>
              </a:rPr>
              <a:t/>
            </a:r>
          </a:p>
          <a:p>
            <a:pPr lvl="2">
              <a:defRPr sz="1400"/>
            </a:pPr>
            <a:r>
              <a:t/>
            </a:r>
            <a:r>
              <a:rPr>
                <a:latin typeface="Courier"/>
              </a:rPr>
              <a:t/>
            </a:r>
            <a:r>
              <a:t/>
            </a:r>
            <a:r>
              <a:rPr>
                <a:latin typeface="Courier"/>
              </a:rPr>
              <a:t>bind-n-grant</a:t>
            </a:r>
            <a:r>
              <a:t/>
            </a:r>
            <a:r>
              <a:rPr>
                <a:latin typeface="Courier"/>
              </a:rPr>
              <a:t/>
            </a:r>
          </a:p>
          <a:p>
            <a:pPr lvl="2">
              <a:defRPr sz="1400"/>
            </a:pPr>
            <a:r>
              <a:t/>
            </a:r>
            <a:r>
              <a:rPr>
                <a:latin typeface="Courier"/>
              </a:rPr>
              <a:t/>
            </a:r>
            <a:r>
              <a:t/>
            </a:r>
            <a:r>
              <a:rPr>
                <a:latin typeface="Courier"/>
              </a:rPr>
              <a:t>cics-refresh</a:t>
            </a:r>
            <a:r>
              <a:t/>
            </a:r>
            <a:r>
              <a:rPr>
                <a:latin typeface="Courier"/>
              </a:rPr>
              <a:t/>
            </a:r>
          </a:p>
          <a:p>
            <a:pPr lvl="1">
              <a:defRPr sz="1600"/>
            </a:pPr>
            <a:r>
              <a:t>Ensure your task appears when issuing </a:t>
            </a:r>
            <a:r>
              <a:rPr>
                <a:latin typeface="Courier"/>
              </a:rPr>
              <a:t/>
            </a:r>
            <a:r>
              <a:t/>
            </a:r>
            <a:r>
              <a:rPr>
                <a:latin typeface="Courier"/>
              </a:rPr>
              <a:t>gulp help</a:t>
            </a:r>
            <a:r>
              <a:t/>
            </a:r>
            <a:r>
              <a:rPr>
                <a:latin typeface="Courier"/>
              </a:rPr>
              <a:t/>
            </a:r>
          </a:p>
          <a:p>
            <a:pPr lvl="1">
              <a:defRPr sz="1600"/>
            </a:pPr>
            <a:r>
              <a:t>Run </a:t>
            </a:r>
            <a:r>
              <a:rPr>
                <a:latin typeface="Courier"/>
              </a:rPr>
              <a:t/>
            </a:r>
            <a:r>
              <a:t/>
            </a:r>
            <a:r>
              <a:rPr>
                <a:latin typeface="Courier"/>
              </a:rPr>
              <a:t>gulp deploy</a:t>
            </a:r>
            <a:r>
              <a:t/>
            </a:r>
            <a:r>
              <a:rPr>
                <a:latin typeface="Courier"/>
              </a:rPr>
              <a:t/>
            </a:r>
          </a:p>
          <a:p>
            <a:pPr lvl="1">
              <a:defRPr sz="1600"/>
            </a:pPr>
            <a:r>
              <a:t>Ensure your task completes without error</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Deploy Sequence Command</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Completed</a:t>
            </a:r>
          </a:p>
        </p:txBody>
      </p:sp>
      <p:pic>
        <p:nvPicPr>
          <p:cNvPr id="4" name="Picture 3" descr="DevOps-Workshop15.png"/>
          <p:cNvPicPr>
            <a:picLocks noChangeAspect="1"/>
          </p:cNvPicPr>
          <p:nvPr/>
        </p:nvPicPr>
        <p:blipFill>
          <a:blip r:embed="rId2"/>
          <a:stretch>
            <a:fillRect/>
          </a:stretch>
        </p:blipFill>
        <p:spPr>
          <a:xfrm>
            <a:off x="182880" y="5329410"/>
            <a:ext cx="11826240" cy="440978"/>
          </a:xfrm>
          <a:prstGeom prst="rect">
            <a:avLst/>
          </a:prstGeom>
        </p:spPr>
      </p:pic>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 so far?</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IIIc:</a:t>
            </a:r>
          </a:p>
        </p:txBody>
      </p:sp>
      <p:sp>
        <p:nvSpPr>
          <p:cNvPr id="3" name="Subtitle 2"/>
          <p:cNvSpPr>
            <a:spLocks noGrp="1"/>
          </p:cNvSpPr>
          <p:nvPr>
            <p:ph type="subTitle" idx="1"/>
          </p:nvPr>
        </p:nvSpPr>
        <p:spPr/>
        <p:txBody>
          <a:bodyPr/>
          <a:lstStyle/>
          <a:p>
            <a:pPr>
              <a:defRPr sz="2800"/>
            </a:pPr>
            <a:r>
              <a:t>Automate Testing</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What is automated testing?</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Applications behave in an expected manner. When making code changes, it's common for developers to test the expected behavior many times. This can be time consuming and boring. Developers started to write scripts that automate these repetitive tests so that they can stay focused on writing more code.</a:t>
            </a:r>
          </a:p>
          <a:p>
            <a:pPr>
              <a:defRPr sz="1800"/>
            </a:pPr>
            <a:r>
              <a:t>Different types of automated testing</a:t>
            </a:r>
          </a:p>
          <a:p>
            <a:pPr lvl="1">
              <a:defRPr sz="1600"/>
            </a:pPr>
            <a:r>
              <a:t>Unit Tests</a:t>
            </a:r>
          </a:p>
          <a:p>
            <a:pPr lvl="1">
              <a:defRPr sz="1600"/>
            </a:pPr>
            <a:r>
              <a:t>Integration Tests</a:t>
            </a:r>
          </a:p>
          <a:p>
            <a:pPr lvl="1">
              <a:defRPr sz="1600"/>
            </a:pPr>
            <a:r>
              <a:t>System Tests</a:t>
            </a:r>
          </a:p>
          <a:p>
            <a:pPr lvl="1">
              <a:defRPr sz="1600"/>
            </a:pPr>
            <a:r>
              <a:t>Performance Tests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Types of Automated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Unit Tests</a:t>
            </a:r>
          </a:p>
          <a:p>
            <a:pPr lvl="1">
              <a:defRPr sz="1600"/>
            </a:pPr>
            <a:r>
              <a:t>Front-end code (JavaScript)</a:t>
            </a:r>
          </a:p>
          <a:p>
            <a:pPr lvl="1">
              <a:defRPr sz="1600"/>
            </a:pPr>
            <a:r>
              <a:t>Web code (Java)</a:t>
            </a:r>
          </a:p>
          <a:p>
            <a:pPr lvl="1">
              <a:defRPr sz="1600"/>
            </a:pPr>
            <a:r>
              <a:t>Back-end code (COBOL / CICS)</a:t>
            </a:r>
          </a:p>
          <a:p>
            <a:pPr>
              <a:defRPr sz="1800"/>
            </a:pPr>
            <a:r>
              <a:t>Integration Tests</a:t>
            </a:r>
          </a:p>
          <a:p>
            <a:pPr lvl="1">
              <a:defRPr sz="1600"/>
            </a:pPr>
            <a:r>
              <a:t>UI</a:t>
            </a:r>
          </a:p>
          <a:p>
            <a:pPr lvl="1">
              <a:defRPr sz="1600"/>
            </a:pPr>
            <a:r>
              <a:t>Web Server</a:t>
            </a:r>
          </a:p>
          <a:p>
            <a:pPr lvl="1">
              <a:defRPr sz="1600"/>
            </a:pPr>
            <a:r>
              <a:t>CICS</a:t>
            </a:r>
          </a:p>
          <a:p>
            <a:pPr lvl="1">
              <a:defRPr sz="1600"/>
            </a:pPr>
            <a:r>
              <a:t>Db2</a:t>
            </a:r>
          </a:p>
          <a:p>
            <a:pPr>
              <a:defRPr sz="1800"/>
            </a:pPr>
            <a:r>
              <a:t>System Tests</a:t>
            </a:r>
          </a:p>
          <a:p>
            <a:pPr>
              <a:defRPr sz="1800"/>
            </a:pPr>
            <a:r>
              <a:t>Performance Tests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Automating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Automating tests comes down to two choices:</a:t>
            </a:r>
          </a:p>
          <a:p>
            <a:pPr lvl="1">
              <a:defRPr sz="1600"/>
            </a:pPr>
            <a:r>
              <a:t>Write scripts in your language of choice and manage them manually.</a:t>
            </a:r>
          </a:p>
          <a:p>
            <a:pPr lvl="1">
              <a:defRPr sz="1600"/>
            </a:pPr>
            <a:r>
              <a:t>Choose a scripting framework that suits your needs and skills.</a:t>
            </a:r>
          </a:p>
          <a:p>
            <a:pPr>
              <a:defRPr sz="1800"/>
            </a:pPr>
            <a:r>
              <a:t>Popular testing frameworks:</a:t>
            </a:r>
          </a:p>
          <a:p>
            <a:pPr lvl="1">
              <a:defRPr sz="1600"/>
            </a:pPr>
            <a:r>
              <a:t>Mocha</a:t>
            </a:r>
          </a:p>
          <a:p>
            <a:pPr lvl="1">
              <a:defRPr sz="1600"/>
            </a:pPr>
            <a:r>
              <a:t>Robot</a:t>
            </a:r>
          </a:p>
          <a:p>
            <a:pPr lvl="1">
              <a:defRPr sz="1600"/>
            </a:pPr>
            <a:r>
              <a:t>Jest</a:t>
            </a:r>
          </a:p>
          <a:p>
            <a:pPr lvl="1">
              <a:defRPr sz="1600"/>
            </a:pPr>
            <a:r>
              <a:t>Jasmine</a:t>
            </a:r>
          </a:p>
          <a:p>
            <a:pPr lvl="1">
              <a:defRPr sz="1600"/>
            </a:pPr>
            <a:r>
              <a:t>JMeter</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Automate Testing of a CICS Transaction</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Manual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Manually test your deployed program to ensure the MABRLE was successfully created.</a:t>
            </a:r>
          </a:p>
          <a:p>
            <a:pPr lvl="1">
              <a:defRPr sz="1600"/>
            </a:pPr>
            <a:r>
              <a:t>Recall that you previously issued the following command to ensure your program was successfully updated and deployed:</a:t>
            </a:r>
          </a:p>
          <a:p>
            <a:pPr lvl="2">
              <a:defRPr sz="1400"/>
            </a:pPr>
            <a:r>
              <a:t/>
            </a:r>
            <a:r>
              <a:rPr>
                <a:latin typeface="Courier"/>
              </a:rPr>
              <a:t/>
            </a:r>
            <a:r>
              <a:t/>
            </a:r>
            <a:r>
              <a:rPr>
                <a:latin typeface="Courier"/>
              </a:rPr>
              <a:t>zowe console issue command "F CICS_REGION,MARBLE_CICS CRE MARBLE_COLOR 1 2" --console-name MAINFRAME_USER</a:t>
            </a:r>
            <a:r>
              <a:t/>
            </a:r>
            <a:r>
              <a:rPr>
                <a:latin typeface="Courier"/>
              </a:rPr>
              <a:t/>
            </a:r>
          </a:p>
          <a:p>
            <a:pPr lvl="1">
              <a:defRPr sz="1600"/>
            </a:pPr>
            <a:r>
              <a:t>Now we will run a command to verify the database contains the correct information.  Ensure your marble is in the database:</a:t>
            </a:r>
          </a:p>
          <a:p>
            <a:pPr lvl="2">
              <a:defRPr sz="1400"/>
            </a:pPr>
            <a:r>
              <a:t/>
            </a:r>
            <a:r>
              <a:rPr>
                <a:latin typeface="Courier"/>
              </a:rPr>
              <a:t/>
            </a:r>
            <a:r>
              <a:t/>
            </a:r>
            <a:r>
              <a:rPr>
                <a:latin typeface="Courier"/>
              </a:rPr>
              <a:t>zowe db2 execute sql -q "select * from EVENT.MARBLE"</a:t>
            </a:r>
            <a:r>
              <a:t/>
            </a:r>
            <a:r>
              <a:rPr>
                <a:latin typeface="Courier"/>
              </a:rPr>
              <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Test Scenario</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 framework has been provided that tests that the quantity of marbles in inventory is manipulated appropriately. We will be updating the test plan to account for the cost being updated appropriately as well. The current test plan is as follows:</a:t>
            </a:r>
          </a:p>
        </p:txBody>
      </p:sp>
      <p:pic>
        <p:nvPicPr>
          <p:cNvPr id="4" name="Picture 3" descr="DevOps-Workshop16.png"/>
          <p:cNvPicPr>
            <a:picLocks noChangeAspect="1"/>
          </p:cNvPicPr>
          <p:nvPr/>
        </p:nvPicPr>
        <p:blipFill>
          <a:blip r:embed="rId2"/>
          <a:stretch>
            <a:fillRect/>
          </a:stretch>
        </p:blipFill>
        <p:spPr>
          <a:xfrm>
            <a:off x="2933146" y="2251710"/>
            <a:ext cx="6325707" cy="424053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z/OS Services</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You have been assigned a single set of login credentials for accessing all of the Mainframe resources on a remote z/OS LPAR which is hosted by Broadcom, including TSO, z/OSMF,CICS, Db2 and CA Endevor SCM.</a:t>
            </a:r>
          </a:p>
          <a:p>
            <a:pPr>
              <a:defRPr sz="1800"/>
            </a:pPr>
            <a:r>
              <a:t>Your userid is </a:t>
            </a:r>
            <a:r>
              <a:rPr>
                <a:latin typeface="Courier"/>
              </a:rPr>
              <a:t/>
            </a:r>
            <a:r>
              <a:t/>
            </a:r>
            <a:r>
              <a:rPr>
                <a:latin typeface="Courier"/>
              </a:rPr>
              <a:t>MAINFRAME_USER</a:t>
            </a:r>
            <a:r>
              <a:t/>
            </a:r>
            <a:r>
              <a:rPr>
                <a:latin typeface="Courier"/>
              </a:rPr>
              <a:t/>
            </a:r>
            <a:r>
              <a:t>.</a:t>
            </a:r>
          </a:p>
          <a:p>
            <a:pPr>
              <a:defRPr sz="1800"/>
            </a:pPr>
            <a:r>
              <a:t>Your password </a:t>
            </a:r>
            <a:r>
              <a:rPr>
                <a:latin typeface="Courier"/>
              </a:rPr>
              <a:t/>
            </a:r>
            <a:r>
              <a:t/>
            </a:r>
            <a:r>
              <a:rPr>
                <a:latin typeface="Courier"/>
              </a:rPr>
              <a:t>MAINFRAME_USER</a:t>
            </a:r>
            <a:r>
              <a:t/>
            </a:r>
            <a:r>
              <a:rPr>
                <a:latin typeface="Courier"/>
              </a:rPr>
              <a:t/>
            </a:r>
            <a:r>
              <a:t>.</a:t>
            </a:r>
          </a:p>
        </p:txBody>
      </p:sp>
      <p:graphicFrame>
        <p:nvGraphicFramePr>
          <p:cNvPr id="4" name="Table 3"/>
          <p:cNvGraphicFramePr>
            <a:graphicFrameLocks noGrp="1"/>
          </p:cNvGraphicFramePr>
          <p:nvPr/>
        </p:nvGraphicFramePr>
        <p:xfrm>
          <a:off x="182880" y="3665220"/>
          <a:ext cx="11826240" cy="1143000"/>
        </p:xfrm>
        <a:graphic>
          <a:graphicData uri="http://schemas.openxmlformats.org/drawingml/2006/table">
            <a:tbl>
              <a:tblPr bandRow="1">
                <a:tableStyleId>{5C22544A-7EE6-4342-B048-85BDC9FD1C3A}</a:tableStyleId>
              </a:tblPr>
              <a:tblGrid>
                <a:gridCol w="5913120"/>
                <a:gridCol w="5913120"/>
              </a:tblGrid>
              <a:tr h="0">
                <a:tc>
                  <a:txBody>
                    <a:bodyPr/>
                    <a:lstStyle/>
                    <a:p>
                      <a:pPr algn="l">
                        <a:defRPr sz="1800"/>
                      </a:pPr>
                      <a:r>
                        <a:t> Service </a:t>
                      </a:r>
                    </a:p>
                  </a:txBody>
                  <a:tcPr/>
                </a:tc>
                <a:tc>
                  <a:txBody>
                    <a:bodyPr/>
                    <a:lstStyle/>
                    <a:p>
                      <a:pPr algn="l">
                        <a:defRPr sz="1800"/>
                      </a:pPr>
                      <a:r>
                        <a:t> Connection Information (Host:Port) </a:t>
                      </a:r>
                    </a:p>
                  </a:txBody>
                  <a:tcPr/>
                </a:tc>
              </a:tr>
              <a:tr h="0">
                <a:tc>
                  <a:txBody>
                    <a:bodyPr/>
                    <a:lstStyle/>
                    <a:p>
                      <a:pPr algn="l">
                        <a:defRPr sz="1800"/>
                      </a:pPr>
                      <a:r>
                        <a:t> z/OSMF </a:t>
                      </a:r>
                    </a:p>
                  </a:txBody>
                  <a:tcPr/>
                </a:tc>
                <a:tc>
                  <a:txBody>
                    <a:bodyPr/>
                    <a:lstStyle/>
                    <a:p>
                      <a:pPr algn="l">
                        <a:defRPr sz="1800"/>
                      </a:pPr>
                      <a:r>
                        <a:t> MAINFRAME_HOST:ZOSMF_PORT </a:t>
                      </a:r>
                    </a:p>
                  </a:txBody>
                  <a:tcPr/>
                </a:tc>
              </a:tr>
              <a:tr h="0">
                <a:tc>
                  <a:txBody>
                    <a:bodyPr/>
                    <a:lstStyle/>
                    <a:p>
                      <a:pPr algn="l">
                        <a:defRPr sz="1800"/>
                      </a:pPr>
                      <a:r>
                        <a:t> CICS </a:t>
                      </a:r>
                    </a:p>
                  </a:txBody>
                  <a:tcPr/>
                </a:tc>
                <a:tc>
                  <a:txBody>
                    <a:bodyPr/>
                    <a:lstStyle/>
                    <a:p>
                      <a:pPr algn="l">
                        <a:defRPr sz="1800"/>
                      </a:pPr>
                      <a:r>
                        <a:t> MAINFRAME_HOST:CICS_PORT </a:t>
                      </a:r>
                    </a:p>
                  </a:txBody>
                  <a:tcPr/>
                </a:tc>
              </a:tr>
              <a:tr h="0">
                <a:tc>
                  <a:txBody>
                    <a:bodyPr/>
                    <a:lstStyle/>
                    <a:p>
                      <a:pPr algn="l">
                        <a:defRPr sz="1800"/>
                      </a:pPr>
                      <a:r>
                        <a:t> CA Endevor </a:t>
                      </a:r>
                    </a:p>
                  </a:txBody>
                  <a:tcPr/>
                </a:tc>
                <a:tc>
                  <a:txBody>
                    <a:bodyPr/>
                    <a:lstStyle/>
                    <a:p>
                      <a:pPr algn="l">
                        <a:defRPr sz="1800"/>
                      </a:pPr>
                      <a:r>
                        <a:t> MAINFRAME_HOST:ENDEVOR_PORT </a:t>
                      </a:r>
                    </a:p>
                  </a:txBody>
                  <a:tcPr/>
                </a:tc>
              </a:tr>
              <a:tr h="0">
                <a:tc>
                  <a:txBody>
                    <a:bodyPr/>
                    <a:lstStyle/>
                    <a:p>
                      <a:pPr algn="l">
                        <a:defRPr sz="1800"/>
                      </a:pPr>
                      <a:r>
                        <a:t> DB2 </a:t>
                      </a:r>
                    </a:p>
                  </a:txBody>
                  <a:tcPr/>
                </a:tc>
                <a:tc>
                  <a:txBody>
                    <a:bodyPr/>
                    <a:lstStyle/>
                    <a:p>
                      <a:pPr algn="l">
                        <a:defRPr sz="1800"/>
                      </a:pPr>
                      <a:r>
                        <a:t> MAINFRAME_HOST:DB2_PORT </a:t>
                      </a:r>
                    </a:p>
                  </a:txBody>
                  <a:tcPr/>
                </a:tc>
              </a:tr>
            </a:tbl>
          </a:graphicData>
        </a:graphic>
      </p:graphicFrame>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MochaJS</a:t>
            </a:r>
          </a:p>
        </p:txBody>
      </p:sp>
      <p:pic>
        <p:nvPicPr>
          <p:cNvPr id="3" name="Picture 2" descr="DevOps-Workshop17.png"/>
          <p:cNvPicPr>
            <a:picLocks noChangeAspect="1"/>
          </p:cNvPicPr>
          <p:nvPr/>
        </p:nvPicPr>
        <p:blipFill>
          <a:blip r:embed="rId2"/>
          <a:stretch>
            <a:fillRect/>
          </a:stretch>
        </p:blipFill>
        <p:spPr>
          <a:xfrm>
            <a:off x="182880" y="1032370"/>
            <a:ext cx="11826240" cy="5265698"/>
          </a:xfrm>
          <a:prstGeom prst="rect">
            <a:avLst/>
          </a:prstGeom>
        </p:spPr>
      </p:pic>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All tests for this workshop are located in test/test.js.</a:t>
            </a:r>
          </a:p>
          <a:p>
            <a:pPr>
              <a:defRPr sz="1800"/>
            </a:pPr>
            <a:r>
              <a:t>In test.js find </a:t>
            </a:r>
            <a:r>
              <a:rPr>
                <a:latin typeface="Courier"/>
              </a:rPr>
              <a:t/>
            </a:r>
            <a:r>
              <a:t/>
            </a:r>
            <a:r>
              <a:rPr>
                <a:latin typeface="Courier"/>
              </a:rPr>
              <a:t>describe('Inventory Manipulation, function () {</a:t>
            </a:r>
            <a:r>
              <a:t/>
            </a:r>
            <a:r>
              <a:rPr>
                <a:latin typeface="Courier"/>
              </a:rPr>
              <a:t/>
            </a:r>
          </a:p>
          <a:p>
            <a:pPr lvl="1">
              <a:defRPr sz="1600"/>
            </a:pPr>
            <a:r>
              <a:t>This is our initial suite of inventory manipulation tests.</a:t>
            </a:r>
          </a:p>
          <a:p>
            <a:pPr>
              <a:defRPr sz="1800"/>
            </a:pPr>
            <a:r>
              <a:t>The following snippet simply ensures the marble inventory for our color is reset to zero before we begin testing.</a:t>
            </a:r>
          </a:p>
        </p:txBody>
      </p:sp>
      <p:pic>
        <p:nvPicPr>
          <p:cNvPr id="4" name="Picture 3" descr="DevOps-Workshop19.png"/>
          <p:cNvPicPr>
            <a:picLocks noChangeAspect="1"/>
          </p:cNvPicPr>
          <p:nvPr/>
        </p:nvPicPr>
        <p:blipFill>
          <a:blip r:embed="rId2"/>
          <a:stretch>
            <a:fillRect/>
          </a:stretch>
        </p:blipFill>
        <p:spPr>
          <a:xfrm>
            <a:off x="182880" y="3324765"/>
            <a:ext cx="11826240" cy="2094418"/>
          </a:xfrm>
          <a:prstGeom prst="rect">
            <a:avLst/>
          </a:prstGeom>
        </p:spPr>
      </p:pic>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following snippet shows the first test. Within the test, a marble is created and the contents of the database are verified, and the tests asserts that 1 marble of the specified color is in the inventory.</a:t>
            </a:r>
          </a:p>
        </p:txBody>
      </p:sp>
      <p:pic>
        <p:nvPicPr>
          <p:cNvPr id="4" name="Picture 3" descr="DevOps-Workshop20.png"/>
          <p:cNvPicPr>
            <a:picLocks noChangeAspect="1"/>
          </p:cNvPicPr>
          <p:nvPr/>
        </p:nvPicPr>
        <p:blipFill>
          <a:blip r:embed="rId2"/>
          <a:stretch>
            <a:fillRect/>
          </a:stretch>
        </p:blipFill>
        <p:spPr>
          <a:xfrm>
            <a:off x="3365165" y="2251710"/>
            <a:ext cx="5461668" cy="4240530"/>
          </a:xfrm>
          <a:prstGeom prst="rect">
            <a:avLst/>
          </a:prstGeom>
        </p:spPr>
      </p:pic>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createMarble function issues a </a:t>
            </a:r>
            <a:r>
              <a:rPr>
                <a:latin typeface="Courier"/>
              </a:rPr>
              <a:t/>
            </a:r>
            <a:r>
              <a:t/>
            </a:r>
            <a:r>
              <a:rPr>
                <a:latin typeface="Courier"/>
              </a:rPr>
              <a:t>zowe console</a:t>
            </a:r>
            <a:r>
              <a:t/>
            </a:r>
            <a:r>
              <a:rPr>
                <a:latin typeface="Courier"/>
              </a:rPr>
              <a:t/>
            </a:r>
            <a:r>
              <a:t> command to execute the CICS transaction to create a marble of a specified color with an initial specified inventory.</a:t>
            </a:r>
          </a:p>
          <a:p>
            <a:pPr lvl="1">
              <a:defRPr sz="1600"/>
            </a:pPr>
            <a:r>
              <a:t>If the initial inventory is not specified, the function defaults it to 1.</a:t>
            </a:r>
          </a:p>
          <a:p>
            <a:pPr lvl="1">
              <a:defRPr sz="1600"/>
            </a:pPr>
            <a:r>
              <a:t>Once the asynchronous command completes, it will call an optional callback.</a:t>
            </a:r>
          </a:p>
        </p:txBody>
      </p:sp>
      <p:pic>
        <p:nvPicPr>
          <p:cNvPr id="4" name="Picture 3" descr="DevOps-Workshop21.png"/>
          <p:cNvPicPr>
            <a:picLocks noChangeAspect="1"/>
          </p:cNvPicPr>
          <p:nvPr/>
        </p:nvPicPr>
        <p:blipFill>
          <a:blip r:embed="rId2"/>
          <a:stretch>
            <a:fillRect/>
          </a:stretch>
        </p:blipFill>
        <p:spPr>
          <a:xfrm>
            <a:off x="182880" y="2387549"/>
            <a:ext cx="11826240" cy="3968851"/>
          </a:xfrm>
          <a:prstGeom prst="rect">
            <a:avLst/>
          </a:prstGeom>
        </p:spPr>
      </p:pic>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884680"/>
          </a:xfrm>
        </p:spPr>
        <p:txBody>
          <a:bodyPr>
            <a:normAutofit/>
          </a:bodyPr>
          <a:lstStyle/>
          <a:p>
            <a:pPr>
              <a:defRPr sz="1800"/>
            </a:pPr>
            <a:r>
              <a:t>The getMarbleQuantity function uses the Zowe DB2 plugin to query the Marbles table using SQL.</a:t>
            </a:r>
          </a:p>
          <a:p>
            <a:pPr>
              <a:defRPr sz="1800"/>
            </a:pPr>
            <a:r>
              <a:t>It retrieves the output.</a:t>
            </a:r>
          </a:p>
          <a:p>
            <a:pPr>
              <a:defRPr sz="1800"/>
            </a:pPr>
            <a:r>
              <a:t>The output is in JSON format (specified by the </a:t>
            </a:r>
            <a:r>
              <a:rPr>
                <a:latin typeface="Courier"/>
              </a:rPr>
              <a:t/>
            </a:r>
            <a:r>
              <a:t/>
            </a:r>
            <a:r>
              <a:rPr>
                <a:latin typeface="Courier"/>
              </a:rPr>
              <a:t>--rfj</a:t>
            </a:r>
            <a:r>
              <a:t/>
            </a:r>
            <a:r>
              <a:rPr>
                <a:latin typeface="Courier"/>
              </a:rPr>
              <a:t/>
            </a:r>
            <a:r>
              <a:t> flag).</a:t>
            </a:r>
          </a:p>
          <a:p>
            <a:pPr>
              <a:defRPr sz="1800"/>
            </a:pPr>
            <a:r>
              <a:t>This is placed into variable called </a:t>
            </a:r>
            <a:r>
              <a:rPr>
                <a:latin typeface="Courier"/>
              </a:rPr>
              <a:t/>
            </a:r>
            <a:r>
              <a:t/>
            </a:r>
            <a:r>
              <a:rPr>
                <a:latin typeface="Courier"/>
              </a:rPr>
              <a:t>data</a:t>
            </a:r>
            <a:r>
              <a:t/>
            </a:r>
            <a:r>
              <a:rPr>
                <a:latin typeface="Courier"/>
              </a:rPr>
              <a:t/>
            </a:r>
            <a:r>
              <a:t>.</a:t>
            </a:r>
          </a:p>
          <a:p>
            <a:pPr>
              <a:defRPr sz="1800"/>
            </a:pPr>
            <a:r>
              <a:t/>
            </a:r>
            <a:r>
              <a:rPr>
                <a:latin typeface="Courier"/>
              </a:rPr>
              <a:t/>
            </a:r>
            <a:r>
              <a:t/>
            </a:r>
            <a:r>
              <a:rPr>
                <a:latin typeface="Courier"/>
              </a:rPr>
              <a:t>Data</a:t>
            </a:r>
            <a:r>
              <a:t/>
            </a:r>
            <a:r>
              <a:rPr>
                <a:latin typeface="Courier"/>
              </a:rPr>
              <a:t/>
            </a:r>
            <a:r>
              <a:t> is then searched using find. </a:t>
            </a:r>
            <a:r>
              <a:rPr>
                <a:latin typeface="Courier"/>
              </a:rPr>
              <a:t/>
            </a:r>
            <a:r>
              <a:t/>
            </a:r>
            <a:r>
              <a:rPr>
                <a:latin typeface="Courier"/>
              </a:rPr>
              <a:t>desiredEntry.Inventory</a:t>
            </a:r>
            <a:r>
              <a:t/>
            </a:r>
            <a:r>
              <a:rPr>
                <a:latin typeface="Courier"/>
              </a:rPr>
              <a:t/>
            </a:r>
            <a:r>
              <a:t> is then returned via the callback.</a:t>
            </a:r>
          </a:p>
        </p:txBody>
      </p:sp>
      <p:pic>
        <p:nvPicPr>
          <p:cNvPr id="4" name="Picture 3" descr="DevOps-Workshop22.png"/>
          <p:cNvPicPr>
            <a:picLocks noChangeAspect="1"/>
          </p:cNvPicPr>
          <p:nvPr/>
        </p:nvPicPr>
        <p:blipFill>
          <a:blip r:embed="rId2"/>
          <a:stretch>
            <a:fillRect/>
          </a:stretch>
        </p:blipFill>
        <p:spPr>
          <a:xfrm>
            <a:off x="3866062" y="2722880"/>
            <a:ext cx="4459875" cy="3769360"/>
          </a:xfrm>
          <a:prstGeom prst="rect">
            <a:avLst/>
          </a:prstGeom>
        </p:spPr>
      </p:pic>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You could run the existing mocha tests and produce a report by issuing </a:t>
            </a:r>
            <a:r>
              <a:rPr>
                <a:latin typeface="Courier"/>
              </a:rPr>
              <a:t/>
            </a:r>
            <a:r>
              <a:t/>
            </a:r>
            <a:r>
              <a:rPr>
                <a:latin typeface="Courier"/>
              </a:rPr>
              <a:t>mocha --reporter mochawesome</a:t>
            </a:r>
            <a:r>
              <a:t/>
            </a:r>
            <a:r>
              <a:rPr>
                <a:latin typeface="Courier"/>
              </a:rPr>
              <a:t/>
            </a:r>
            <a:r>
              <a:t>.</a:t>
            </a:r>
          </a:p>
          <a:p>
            <a:pPr>
              <a:defRPr sz="1800"/>
            </a:pPr>
            <a:r>
              <a:t>However, if you look in your </a:t>
            </a:r>
            <a:r>
              <a:rPr>
                <a:latin typeface="Courier"/>
              </a:rPr>
              <a:t/>
            </a:r>
            <a:r>
              <a:t/>
            </a:r>
            <a:r>
              <a:rPr>
                <a:latin typeface="Courier"/>
              </a:rPr>
              <a:t>package.json</a:t>
            </a:r>
            <a:r>
              <a:t/>
            </a:r>
            <a:r>
              <a:rPr>
                <a:latin typeface="Courier"/>
              </a:rPr>
              <a:t/>
            </a:r>
            <a:r>
              <a:t> at your project's root, you will see a </a:t>
            </a:r>
            <a:r>
              <a:rPr>
                <a:latin typeface="Courier"/>
              </a:rPr>
              <a:t/>
            </a:r>
            <a:r>
              <a:t/>
            </a:r>
            <a:r>
              <a:rPr>
                <a:latin typeface="Courier"/>
              </a:rPr>
              <a:t>scripts</a:t>
            </a:r>
            <a:r>
              <a:t/>
            </a:r>
            <a:r>
              <a:rPr>
                <a:latin typeface="Courier"/>
              </a:rPr>
              <a:t/>
            </a:r>
            <a:r>
              <a:t> section.</a:t>
            </a:r>
          </a:p>
          <a:p>
            <a:pPr>
              <a:defRPr sz="1800"/>
            </a:pPr>
            <a:r>
              <a:t>This demonstrates how to set up a test script. This test script can then be run with the </a:t>
            </a:r>
            <a:r>
              <a:rPr>
                <a:latin typeface="Courier"/>
              </a:rPr>
              <a:t/>
            </a:r>
            <a:r>
              <a:t/>
            </a:r>
            <a:r>
              <a:rPr>
                <a:latin typeface="Courier"/>
              </a:rPr>
              <a:t>npm test</a:t>
            </a:r>
            <a:r>
              <a:t/>
            </a:r>
            <a:r>
              <a:rPr>
                <a:latin typeface="Courier"/>
              </a:rPr>
              <a:t/>
            </a:r>
            <a:r>
              <a:t> from your terminal at your project's root. Run:</a:t>
            </a:r>
          </a:p>
          <a:p>
            <a:pPr lvl="1">
              <a:defRPr sz="1600"/>
            </a:pPr>
            <a:r>
              <a:t/>
            </a:r>
            <a:r>
              <a:rPr>
                <a:latin typeface="Courier"/>
              </a:rPr>
              <a:t/>
            </a:r>
            <a:r>
              <a:t/>
            </a:r>
            <a:r>
              <a:rPr>
                <a:latin typeface="Courier"/>
              </a:rPr>
              <a:t>npm test</a:t>
            </a:r>
            <a:r>
              <a:t/>
            </a:r>
            <a:r>
              <a:rPr>
                <a:latin typeface="Courier"/>
              </a:rPr>
              <a:t/>
            </a:r>
          </a:p>
          <a:p>
            <a:pPr>
              <a:defRPr sz="1800"/>
            </a:pPr>
            <a:r>
              <a:t>Run the tests and verify they all pass.</a:t>
            </a:r>
          </a:p>
        </p:txBody>
      </p:sp>
      <p:pic>
        <p:nvPicPr>
          <p:cNvPr id="4" name="Picture 3" descr="DevOps-Workshop23.png"/>
          <p:cNvPicPr>
            <a:picLocks noChangeAspect="1"/>
          </p:cNvPicPr>
          <p:nvPr/>
        </p:nvPicPr>
        <p:blipFill>
          <a:blip r:embed="rId2"/>
          <a:stretch>
            <a:fillRect/>
          </a:stretch>
        </p:blipFill>
        <p:spPr>
          <a:xfrm>
            <a:off x="1924986" y="4607560"/>
            <a:ext cx="8342026" cy="1884680"/>
          </a:xfrm>
          <a:prstGeom prst="rect">
            <a:avLst/>
          </a:prstGeom>
        </p:spPr>
      </p:pic>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 have ensured all the existing tests for marble inventory manipulation pass, let's adjust the test case for creating a single marble so that it creates a single marble with a cost of 1.</a:t>
            </a:r>
          </a:p>
          <a:p>
            <a:pPr>
              <a:defRPr sz="1800"/>
            </a:pPr>
            <a:r>
              <a:t>First, locate the following testand update the title from 'should create a single marble'to 'should create a singlemarble with a cost of 1'</a:t>
            </a:r>
          </a:p>
          <a:p>
            <a:pPr>
              <a:defRPr sz="1800"/>
            </a:pPr>
            <a:r>
              <a:t>Change the createMarble function call to </a:t>
            </a:r>
            <a:r>
              <a:rPr>
                <a:latin typeface="Courier"/>
              </a:rPr>
              <a:t/>
            </a:r>
            <a:r>
              <a:t/>
            </a:r>
            <a:r>
              <a:rPr>
                <a:latin typeface="Courier"/>
              </a:rPr>
              <a:t>createMarble(COLOR, 1, 1, ...</a:t>
            </a:r>
            <a:r>
              <a:t/>
            </a:r>
            <a:r>
              <a:rPr>
                <a:latin typeface="Courier"/>
              </a:rPr>
              <a:t/>
            </a:r>
          </a:p>
          <a:p>
            <a:pPr>
              <a:defRPr sz="1800"/>
            </a:pPr>
            <a:r>
              <a:t>Also, adjust the createMarble function call in the test case titled: should not create a marble of a color that already exists</a:t>
            </a:r>
          </a:p>
          <a:p>
            <a:pPr>
              <a:defRPr sz="1800"/>
            </a:pPr>
            <a:r>
              <a:t>Next, we will update the createMarble function to accept a cost parameter.</a:t>
            </a:r>
          </a:p>
          <a:p>
            <a:pPr>
              <a:defRPr sz="1800"/>
            </a:pPr>
            <a:r>
              <a:t>The function is displayed on the next slide.</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pic>
        <p:nvPicPr>
          <p:cNvPr id="3" name="Picture 2" descr="DevOps-Workshop24.png"/>
          <p:cNvPicPr>
            <a:picLocks noChangeAspect="1"/>
          </p:cNvPicPr>
          <p:nvPr/>
        </p:nvPicPr>
        <p:blipFill>
          <a:blip r:embed="rId2"/>
          <a:stretch>
            <a:fillRect/>
          </a:stretch>
        </p:blipFill>
        <p:spPr>
          <a:xfrm>
            <a:off x="2434644" y="838200"/>
            <a:ext cx="7322710" cy="5654040"/>
          </a:xfrm>
          <a:prstGeom prst="rect">
            <a:avLst/>
          </a:prstGeom>
        </p:spPr>
      </p:pic>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createMarble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createMarble()</a:t>
            </a:r>
            <a:r>
              <a:t/>
            </a:r>
            <a:r>
              <a:rPr>
                <a:latin typeface="Courier"/>
              </a:rPr>
              <a:t/>
            </a:r>
            <a:r>
              <a:t> function:</a:t>
            </a:r>
          </a:p>
          <a:p>
            <a:pPr>
              <a:defRPr sz="1800"/>
            </a:pPr>
            <a:r>
              <a:t>Add another number parameter after quantity called </a:t>
            </a:r>
            <a:r>
              <a:rPr>
                <a:latin typeface="Courier"/>
              </a:rPr>
              <a:t/>
            </a:r>
            <a:r>
              <a:t/>
            </a:r>
            <a:r>
              <a:rPr>
                <a:latin typeface="Courier"/>
              </a:rPr>
              <a:t>cost</a:t>
            </a:r>
            <a:r>
              <a:t/>
            </a:r>
            <a:r>
              <a:rPr>
                <a:latin typeface="Courier"/>
              </a:rPr>
              <a:t/>
            </a:r>
            <a:r>
              <a:t> with a default value of 1. (Use the quantity parameter as a reference).</a:t>
            </a:r>
          </a:p>
          <a:p>
            <a:pPr>
              <a:defRPr sz="1800"/>
            </a:pPr>
            <a:r>
              <a:t>Adjust the </a:t>
            </a:r>
            <a:r>
              <a:rPr>
                <a:latin typeface="Courier"/>
              </a:rPr>
              <a:t/>
            </a:r>
            <a:r>
              <a:t/>
            </a:r>
            <a:r>
              <a:rPr>
                <a:latin typeface="Courier"/>
              </a:rPr>
              <a:t>zowe</a:t>
            </a:r>
            <a:r>
              <a:t/>
            </a:r>
            <a:r>
              <a:rPr>
                <a:latin typeface="Courier"/>
              </a:rPr>
              <a:t/>
            </a:r>
            <a:r>
              <a:t> command being issued to include another space and </a:t>
            </a:r>
            <a:r>
              <a:rPr>
                <a:latin typeface="Courier"/>
              </a:rPr>
              <a:t/>
            </a:r>
            <a:r>
              <a:t/>
            </a:r>
            <a:r>
              <a:rPr>
                <a:latin typeface="Courier"/>
              </a:rPr>
              <a:t>cost</a:t>
            </a:r>
            <a:r>
              <a:t/>
            </a:r>
            <a:r>
              <a:rPr>
                <a:latin typeface="Courier"/>
              </a:rPr>
              <a:t/>
            </a:r>
            <a:r>
              <a:t>. Next, we will update our function that retrieves the quantity of marbles of a specific color to also retrieve the cost.</a:t>
            </a:r>
          </a:p>
        </p:txBody>
      </p:sp>
      <p:pic>
        <p:nvPicPr>
          <p:cNvPr id="4" name="Picture 3" descr="DevOps-Workshop25.png"/>
          <p:cNvPicPr>
            <a:picLocks noChangeAspect="1"/>
          </p:cNvPicPr>
          <p:nvPr/>
        </p:nvPicPr>
        <p:blipFill>
          <a:blip r:embed="rId2"/>
          <a:stretch>
            <a:fillRect/>
          </a:stretch>
        </p:blipFill>
        <p:spPr>
          <a:xfrm>
            <a:off x="571393" y="838200"/>
            <a:ext cx="11049212" cy="3769360"/>
          </a:xfrm>
          <a:prstGeom prst="rect">
            <a:avLst/>
          </a:prstGeom>
        </p:spPr>
      </p:pic>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getMarbleQuantity function</a:t>
            </a:r>
          </a:p>
        </p:txBody>
      </p:sp>
      <p:sp>
        <p:nvSpPr>
          <p:cNvPr id="3" name="Content Placeholder 2"/>
          <p:cNvSpPr>
            <a:spLocks noGrp="1"/>
          </p:cNvSpPr>
          <p:nvPr>
            <p:ph idx="1"/>
          </p:nvPr>
        </p:nvSpPr>
        <p:spPr>
          <a:xfrm>
            <a:off x="182880" y="3099816"/>
            <a:ext cx="11826240" cy="1130808"/>
          </a:xfrm>
        </p:spPr>
        <p:txBody>
          <a:bodyPr>
            <a:normAutofit/>
          </a:bodyPr>
          <a:lstStyle/>
          <a:p>
            <a:pPr>
              <a:defRPr sz="1800"/>
            </a:pPr>
            <a:r>
              <a:t>Locate the </a:t>
            </a:r>
            <a:r>
              <a:rPr>
                <a:latin typeface="Courier"/>
              </a:rPr>
              <a:t/>
            </a:r>
            <a:r>
              <a:t/>
            </a:r>
            <a:r>
              <a:rPr>
                <a:latin typeface="Courier"/>
              </a:rPr>
              <a:t>getMarbleQuantity</a:t>
            </a:r>
            <a:r>
              <a:t/>
            </a:r>
            <a:r>
              <a:rPr>
                <a:latin typeface="Courier"/>
              </a:rPr>
              <a:t/>
            </a:r>
            <a:r>
              <a:t> function. We are most interested in the above snippet.</a:t>
            </a:r>
          </a:p>
          <a:p>
            <a:pPr>
              <a:defRPr sz="1800"/>
            </a:pPr>
            <a:r>
              <a:t/>
            </a:r>
            <a:r>
              <a:rPr>
                <a:latin typeface="Courier"/>
              </a:rPr>
              <a:t/>
            </a:r>
            <a:r>
              <a:t/>
            </a:r>
            <a:r>
              <a:rPr>
                <a:latin typeface="Courier"/>
              </a:rPr>
              <a:t>desiredEntry.COST</a:t>
            </a:r>
            <a:r>
              <a:t/>
            </a:r>
            <a:r>
              <a:rPr>
                <a:latin typeface="Courier"/>
              </a:rPr>
              <a:t/>
            </a:r>
            <a:r>
              <a:t> contains the cost value.  Let's pass that back into the callback.</a:t>
            </a:r>
          </a:p>
        </p:txBody>
      </p:sp>
      <p:pic>
        <p:nvPicPr>
          <p:cNvPr id="4" name="Picture 3" descr="DevOps-Workshop26.png"/>
          <p:cNvPicPr>
            <a:picLocks noChangeAspect="1"/>
          </p:cNvPicPr>
          <p:nvPr/>
        </p:nvPicPr>
        <p:blipFill>
          <a:blip r:embed="rId2"/>
          <a:stretch>
            <a:fillRect/>
          </a:stretch>
        </p:blipFill>
        <p:spPr>
          <a:xfrm>
            <a:off x="3705148" y="838200"/>
            <a:ext cx="4781702" cy="2261616"/>
          </a:xfrm>
          <a:prstGeom prst="rect">
            <a:avLst/>
          </a:prstGeom>
        </p:spPr>
      </p:pic>
      <p:pic>
        <p:nvPicPr>
          <p:cNvPr id="5" name="Picture 4" descr="DevOps-Workshop27.png"/>
          <p:cNvPicPr>
            <a:picLocks noChangeAspect="1"/>
          </p:cNvPicPr>
          <p:nvPr/>
        </p:nvPicPr>
        <p:blipFill>
          <a:blip r:embed="rId3"/>
          <a:stretch>
            <a:fillRect/>
          </a:stretch>
        </p:blipFill>
        <p:spPr>
          <a:xfrm>
            <a:off x="455584" y="4230624"/>
            <a:ext cx="11280831" cy="2261616"/>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a:t>
            </a:r>
          </a:p>
        </p:txBody>
      </p:sp>
      <p:pic>
        <p:nvPicPr>
          <p:cNvPr id="3" name="Picture 2" descr="DevOps-Workshop4.png"/>
          <p:cNvPicPr>
            <a:picLocks noChangeAspect="1"/>
          </p:cNvPicPr>
          <p:nvPr/>
        </p:nvPicPr>
        <p:blipFill>
          <a:blip r:embed="rId2"/>
          <a:stretch>
            <a:fillRect/>
          </a:stretch>
        </p:blipFill>
        <p:spPr>
          <a:xfrm>
            <a:off x="2420874" y="838200"/>
            <a:ext cx="7350252" cy="5654040"/>
          </a:xfrm>
          <a:prstGeom prst="rect">
            <a:avLst/>
          </a:prstGeom>
        </p:spPr>
      </p:pic>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Update the test</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Relocate the test we are updating. Finally, add the cost parameter to your </a:t>
            </a:r>
            <a:r>
              <a:rPr>
                <a:latin typeface="Courier"/>
              </a:rPr>
              <a:t/>
            </a:r>
            <a:r>
              <a:t/>
            </a:r>
            <a:r>
              <a:rPr>
                <a:latin typeface="Courier"/>
              </a:rPr>
              <a:t>getMarbleQuantity</a:t>
            </a:r>
            <a:r>
              <a:t/>
            </a:r>
            <a:r>
              <a:rPr>
                <a:latin typeface="Courier"/>
              </a:rPr>
              <a:t/>
            </a:r>
            <a:r>
              <a:t> callback function and assert that cost is equal to 1. A finished updated test is shown on the next slide.</a:t>
            </a:r>
          </a:p>
        </p:txBody>
      </p:sp>
      <p:pic>
        <p:nvPicPr>
          <p:cNvPr id="4" name="Picture 3" descr="DevOps-Workshop28.png"/>
          <p:cNvPicPr>
            <a:picLocks noChangeAspect="1"/>
          </p:cNvPicPr>
          <p:nvPr/>
        </p:nvPicPr>
        <p:blipFill>
          <a:blip r:embed="rId2"/>
          <a:stretch>
            <a:fillRect/>
          </a:stretch>
        </p:blipFill>
        <p:spPr>
          <a:xfrm>
            <a:off x="3452929" y="2251710"/>
            <a:ext cx="5286140" cy="4240530"/>
          </a:xfrm>
          <a:prstGeom prst="rect">
            <a:avLst/>
          </a:prstGeom>
        </p:spPr>
      </p:pic>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npm test</a:t>
            </a:r>
            <a:r>
              <a:t/>
            </a:r>
            <a:r>
              <a:rPr>
                <a:latin typeface="Courier"/>
              </a:rPr>
              <a:t/>
            </a:r>
            <a:r>
              <a:t> verifies the tests all pass.</a:t>
            </a:r>
          </a:p>
          <a:p>
            <a:pPr>
              <a:defRPr sz="1800"/>
            </a:pPr>
            <a:r>
              <a:t>Work with the facilitator should any issues arise.</a:t>
            </a:r>
          </a:p>
          <a:p>
            <a:pPr>
              <a:defRPr sz="1800"/>
            </a:pPr>
            <a:r>
              <a:t>A report of your test has been generated. Open the following file from your project's root to view:</a:t>
            </a:r>
          </a:p>
          <a:p>
            <a:pPr lvl="1">
              <a:defRPr sz="1600"/>
            </a:pPr>
            <a:r>
              <a:t/>
            </a:r>
            <a:r>
              <a:rPr>
                <a:latin typeface="Courier"/>
              </a:rPr>
              <a:t/>
            </a:r>
            <a:r>
              <a:t/>
            </a:r>
            <a:r>
              <a:rPr>
                <a:latin typeface="Courier"/>
              </a:rPr>
              <a:t>mochawesome-report/mochawesome.html</a:t>
            </a:r>
            <a:r>
              <a:t/>
            </a:r>
            <a:r>
              <a:rPr>
                <a:latin typeface="Courier"/>
              </a:rPr>
              <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VI:</a:t>
            </a:r>
          </a:p>
        </p:txBody>
      </p:sp>
      <p:sp>
        <p:nvSpPr>
          <p:cNvPr id="3" name="Subtitle 2"/>
          <p:cNvSpPr>
            <a:spLocks noGrp="1"/>
          </p:cNvSpPr>
          <p:nvPr>
            <p:ph type="subTitle" idx="1"/>
          </p:nvPr>
        </p:nvSpPr>
        <p:spPr/>
        <p:txBody>
          <a:bodyPr/>
          <a:lstStyle/>
          <a:p>
            <a:pPr>
              <a:defRPr sz="2800"/>
            </a:pPr>
            <a:r>
              <a:t>Add Code Build to Continuous Integration</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Continuous Integration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Task runners help individual developers run their automation scripts easily and avoid wasting time doing mundane tasks. We can take this one step further and allow many of these tasks to be performed by CI orchestrators when code changes occur in a shared team repository.</a:t>
            </a:r>
          </a:p>
          <a:p>
            <a:pPr lvl="1">
              <a:defRPr sz="1600"/>
            </a:pPr>
            <a:r>
              <a:t>Identify tasks that need to be performed after code changes are made at a shared level.</a:t>
            </a:r>
          </a:p>
          <a:p>
            <a:pPr lvl="1">
              <a:defRPr sz="1600"/>
            </a:pPr>
            <a:r>
              <a:t>Create stages in CI orchestrators for these tasks</a:t>
            </a:r>
          </a:p>
          <a:p>
            <a:pPr lvl="1">
              <a:defRPr sz="1600"/>
            </a:pPr>
            <a:r>
              <a:t>Call automated scripts from these stages</a:t>
            </a:r>
          </a:p>
          <a:p>
            <a:pPr>
              <a:defRPr sz="1800"/>
            </a:pPr>
            <a:r>
              <a:t/>
            </a:r>
            <a:r>
              <a:rPr b="1"/>
              <a:t>Note</a:t>
            </a:r>
            <a:r>
              <a:t>: In addition to automating these steps from CI, you will likely want to automate the trigger of the CI process from the shared code repository when code changes occur.</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IV</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In our case, the build step is a common one that could be performed from CI once a code change is made in Endevor. Let's add it to a Jenkins pipeline.</a:t>
            </a:r>
          </a:p>
          <a:p>
            <a:pPr>
              <a:defRPr sz="1800"/>
            </a:pPr>
            <a:r>
              <a:t>Log in to Jenkins, view </a:t>
            </a:r>
            <a:r>
              <a:rPr>
                <a:latin typeface="Courier"/>
              </a:rPr>
              <a:t/>
            </a:r>
            <a:r>
              <a:t/>
            </a:r>
            <a:r>
              <a:rPr>
                <a:latin typeface="Courier"/>
              </a:rPr>
              <a:t>JENKINS_PROJ</a:t>
            </a:r>
            <a:r>
              <a:t/>
            </a:r>
            <a:r>
              <a:rPr>
                <a:latin typeface="Courier"/>
              </a:rPr>
              <a:t/>
            </a:r>
            <a:r>
              <a:t> project, and verify pipeline runs.</a:t>
            </a:r>
          </a:p>
          <a:p>
            <a:pPr>
              <a:defRPr sz="1800"/>
            </a:pPr>
            <a:r>
              <a:t>Review Jenkinsfile</a:t>
            </a:r>
          </a:p>
          <a:p>
            <a:pPr>
              <a:defRPr sz="1800"/>
            </a:pPr>
            <a:r>
              <a:t>Enhance Jenkinsfile to build project</a:t>
            </a:r>
          </a:p>
          <a:p>
            <a:pPr lvl="1">
              <a:defRPr sz="1600"/>
            </a:pPr>
            <a:r>
              <a:t>Enhance build stage in Jenkinsfile to run </a:t>
            </a:r>
            <a:r>
              <a:rPr>
                <a:latin typeface="Courier"/>
              </a:rPr>
              <a:t/>
            </a:r>
            <a:r>
              <a:t/>
            </a:r>
            <a:r>
              <a:rPr>
                <a:latin typeface="Courier"/>
              </a:rPr>
              <a:t>gulp build</a:t>
            </a:r>
            <a:r>
              <a:t/>
            </a:r>
            <a:r>
              <a:rPr>
                <a:latin typeface="Courier"/>
              </a:rPr>
              <a:t/>
            </a:r>
            <a:r>
              <a:t>, </a:t>
            </a:r>
            <a:r>
              <a:rPr>
                <a:latin typeface="Courier"/>
              </a:rPr>
              <a:t/>
            </a:r>
            <a:r>
              <a:t/>
            </a:r>
            <a:r>
              <a:rPr>
                <a:latin typeface="Courier"/>
              </a:rPr>
              <a:t>gulp deploy</a:t>
            </a:r>
            <a:r>
              <a:t/>
            </a:r>
            <a:r>
              <a:rPr>
                <a:latin typeface="Courier"/>
              </a:rPr>
              <a:t/>
            </a:r>
            <a:r>
              <a:t> and </a:t>
            </a:r>
            <a:r>
              <a:rPr>
                <a:latin typeface="Courier"/>
              </a:rPr>
              <a:t/>
            </a:r>
            <a:r>
              <a:t/>
            </a:r>
            <a:r>
              <a:rPr>
                <a:latin typeface="Courier"/>
              </a:rPr>
              <a:t>npm test</a:t>
            </a:r>
            <a:r>
              <a:t/>
            </a:r>
            <a:r>
              <a:rPr>
                <a:latin typeface="Courier"/>
              </a:rPr>
              <a:t/>
            </a:r>
          </a:p>
          <a:p>
            <a:pPr lvl="1">
              <a:defRPr sz="1600"/>
            </a:pPr>
            <a:r>
              <a:t>Add Environment variables to supply connection and project details.</a:t>
            </a:r>
          </a:p>
          <a:p>
            <a:pPr>
              <a:defRPr sz="1800"/>
            </a:pPr>
            <a:r>
              <a:t>Manually kick off the pipeline to test</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 Overview Terms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Pipeline - defines the overall pipeline structure</a:t>
            </a:r>
          </a:p>
          <a:p>
            <a:pPr>
              <a:defRPr sz="1800"/>
            </a:pPr>
            <a:r>
              <a:t>Agent - defines where the code will execute</a:t>
            </a:r>
          </a:p>
          <a:p>
            <a:pPr>
              <a:defRPr sz="1800"/>
            </a:pPr>
            <a:r>
              <a:t>Environment - defines the environment variables for use in other commands</a:t>
            </a:r>
          </a:p>
          <a:p>
            <a:pPr>
              <a:defRPr sz="1800"/>
            </a:pPr>
            <a:r>
              <a:t>Stages - defines the start of the stages</a:t>
            </a:r>
          </a:p>
          <a:p>
            <a:pPr>
              <a:defRPr sz="1800"/>
            </a:pPr>
            <a:r>
              <a:t>Stage - defines each stage</a:t>
            </a:r>
          </a:p>
          <a:p>
            <a:pPr>
              <a:defRPr sz="1800"/>
            </a:pPr>
            <a:r>
              <a:t>Post - performed after running the stages section</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To ease troubleshooting and ensure everything is set up, local setup does the following:</a:t>
            </a:r>
          </a:p>
          <a:p>
            <a:pPr lvl="1">
              <a:defRPr sz="1600"/>
            </a:pPr>
            <a:r>
              <a:t>Verifies version of node, npm, zowe, zowe plugins</a:t>
            </a:r>
          </a:p>
          <a:p>
            <a:pPr lvl="1">
              <a:defRPr sz="1600"/>
            </a:pPr>
            <a:r>
              <a:t>Installs gulp-cli</a:t>
            </a:r>
          </a:p>
          <a:p>
            <a:pPr lvl="1">
              <a:defRPr sz="1600"/>
            </a:pPr>
            <a:r>
              <a:t>Installs npm dependencies</a:t>
            </a:r>
          </a:p>
          <a:p>
            <a:pPr>
              <a:defRPr sz="1800"/>
            </a:pPr>
            <a:r>
              <a:t>This ensure all thecomponents are available.</a:t>
            </a:r>
          </a:p>
          <a:p>
            <a:pPr>
              <a:defRPr sz="1800"/>
            </a:pPr>
            <a:r>
              <a:t>It then creates dummy profiles, so the code is cleaner.  These profiles are destroyed when the run finishes.  This provides cleaner code, but still has security as usernames, passwords and hostnames are obfuscated.</a:t>
            </a:r>
          </a:p>
        </p:txBody>
      </p:sp>
      <p:pic>
        <p:nvPicPr>
          <p:cNvPr id="4" name="Picture 3" descr="DevOps-Workshop33.png"/>
          <p:cNvPicPr>
            <a:picLocks noChangeAspect="1"/>
          </p:cNvPicPr>
          <p:nvPr/>
        </p:nvPicPr>
        <p:blipFill>
          <a:blip r:embed="rId2"/>
          <a:stretch>
            <a:fillRect/>
          </a:stretch>
        </p:blipFill>
        <p:spPr>
          <a:xfrm>
            <a:off x="182880" y="2611151"/>
            <a:ext cx="11826240" cy="3521646"/>
          </a:xfrm>
          <a:prstGeom prst="rect">
            <a:avLst/>
          </a:prstGeom>
        </p:spPr>
      </p:pic>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a:t>
            </a:r>
            <a:r>
              <a:rPr>
                <a:latin typeface="Courier"/>
              </a:rPr>
              <a:t/>
            </a:r>
            <a:r>
              <a:t/>
            </a:r>
            <a:r>
              <a:rPr>
                <a:latin typeface="Courier"/>
              </a:rPr>
              <a:t>master</a:t>
            </a:r>
            <a:r>
              <a:t/>
            </a:r>
            <a:r>
              <a:rPr>
                <a:latin typeface="Courier"/>
              </a:rPr>
              <a:t/>
            </a:r>
            <a:r>
              <a:t> branch</a:t>
            </a:r>
          </a:p>
          <a:p>
            <a:pPr lvl="1">
              <a:defRPr sz="1600"/>
            </a:pPr>
            <a:r>
              <a:t>Click Build Now in the left side menu and verify the project builds successfully.</a:t>
            </a:r>
          </a:p>
          <a:p>
            <a:pPr lvl="2">
              <a:defRPr sz="1400"/>
            </a:pPr>
            <a:r>
              <a:t>Build Now icon is shown below.</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 App</a:t>
            </a:r>
          </a:p>
        </p:txBody>
      </p:sp>
      <p:pic>
        <p:nvPicPr>
          <p:cNvPr id="3" name="Picture 2" descr="DevOps-Workshop5.png"/>
          <p:cNvPicPr>
            <a:picLocks noChangeAspect="1"/>
          </p:cNvPicPr>
          <p:nvPr/>
        </p:nvPicPr>
        <p:blipFill>
          <a:blip r:embed="rId2"/>
          <a:stretch>
            <a:fillRect/>
          </a:stretch>
        </p:blipFill>
        <p:spPr>
          <a:xfrm>
            <a:off x="3450457" y="838200"/>
            <a:ext cx="5291084" cy="5654040"/>
          </a:xfrm>
          <a:prstGeom prst="rect">
            <a:avLst/>
          </a:prstGeom>
        </p:spPr>
      </p:pic>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 </a:t>
            </a:r>
            <a:r>
              <a:rPr>
                <a:latin typeface="Courier"/>
              </a:rPr>
              <a:t/>
            </a:r>
            <a:r>
              <a:t/>
            </a:r>
            <a:r>
              <a:rPr>
                <a:latin typeface="Courier"/>
              </a:rPr>
              <a:t>Jenkinsfile</a:t>
            </a:r>
            <a:r>
              <a:t/>
            </a:r>
            <a:r>
              <a:rPr>
                <a:latin typeface="Courier"/>
              </a:rPr>
              <a:t/>
            </a:r>
            <a:r>
              <a:t> is a text file that contains the definition of a Jenkins Pipeline and is checked into source control. Using a </a:t>
            </a:r>
            <a:r>
              <a:rPr>
                <a:latin typeface="Courier"/>
              </a:rPr>
              <a:t/>
            </a:r>
            <a:r>
              <a:t/>
            </a:r>
            <a:r>
              <a:rPr>
                <a:latin typeface="Courier"/>
              </a:rPr>
              <a:t>Jenkinsfile</a:t>
            </a:r>
            <a:r>
              <a:t/>
            </a:r>
            <a:r>
              <a:rPr>
                <a:latin typeface="Courier"/>
              </a:rPr>
              <a:t/>
            </a:r>
            <a:r>
              <a:t>, which is checked into source control, enables</a:t>
            </a:r>
          </a:p>
          <a:p>
            <a:pPr lvl="1">
              <a:defRPr sz="1600"/>
            </a:pPr>
            <a:r>
              <a:t>Code review/iteration on the pipeline</a:t>
            </a:r>
          </a:p>
          <a:p>
            <a:pPr lvl="1">
              <a:defRPr sz="1600"/>
            </a:pPr>
            <a:r>
              <a:t>Audit trail for the pipeline</a:t>
            </a:r>
          </a:p>
          <a:p>
            <a:pPr lvl="1">
              <a:defRPr sz="1600"/>
            </a:pPr>
            <a:r>
              <a:t>Single source of truth for the pipeline</a:t>
            </a:r>
          </a:p>
          <a:p>
            <a:pPr>
              <a:defRPr sz="1800"/>
            </a:pPr>
            <a:r>
              <a:t>More detailed information is available at </a:t>
            </a:r>
            <a:r>
              <a:rPr>
                <a:hlinkClick r:id="rId2"/>
              </a:rPr>
              <a:t>https://jenkins.io/doc/book/pipeline/jenkinsfile/</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Reviewing the </a:t>
            </a:r>
            <a:r>
              <a:rPr>
                <a:latin typeface="Courier"/>
              </a:rPr>
              <a:t/>
            </a:r>
            <a:r>
              <a:t/>
            </a:r>
            <a:r>
              <a:rPr>
                <a:latin typeface="Courier"/>
              </a:rPr>
              <a:t>Jenkinsfile</a:t>
            </a:r>
            <a:r>
              <a:t/>
            </a:r>
            <a:r>
              <a:rPr>
                <a:latin typeface="Courier"/>
              </a:rPr>
              <a:t/>
            </a:r>
            <a:r>
              <a:t> in our project's root directory, the agent directive instructs Jenkins to allocate an executor and workspace for the pipeline. In our workshop, we use the label </a:t>
            </a:r>
            <a:r>
              <a:rPr>
                <a:latin typeface="Courier"/>
              </a:rPr>
              <a:t/>
            </a:r>
            <a:r>
              <a:t/>
            </a:r>
            <a:r>
              <a:rPr>
                <a:latin typeface="Courier"/>
              </a:rPr>
              <a:t>zowe-agent</a:t>
            </a:r>
            <a:r>
              <a:t/>
            </a:r>
            <a:r>
              <a:rPr>
                <a:latin typeface="Courier"/>
              </a:rPr>
              <a:t/>
            </a:r>
            <a:r>
              <a:t> to instruct Jenkins to execute the tasks in a docker container that contains Zowe Community Edition and is being pulled from Docker Hub.</a:t>
            </a:r>
          </a:p>
          <a:p>
            <a:pPr>
              <a:defRPr sz="1800"/>
            </a:pPr>
            <a:r>
              <a:t>Environment variables can be declared within an environment directive or with a withEnv step.</a:t>
            </a:r>
          </a:p>
          <a:p>
            <a:pPr lvl="1">
              <a:defRPr sz="1600"/>
            </a:pPr>
            <a:r>
              <a:t>An environment directive in the top-level pipeline block applies to all steps within the pipeline</a:t>
            </a:r>
          </a:p>
          <a:p>
            <a:pPr lvl="1">
              <a:defRPr sz="1600"/>
            </a:pPr>
            <a:r>
              <a:t>An environment directive within a stage will only apply those variables to that stage.</a:t>
            </a:r>
          </a:p>
          <a:p>
            <a:pPr>
              <a:defRPr sz="1800"/>
            </a:pPr>
            <a:r>
              <a:t>The stages directive contains various pipeline stages and the steps directive provides the tasks for each stage.</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the Build stage by calling the Build gulp task.</a:t>
            </a:r>
          </a:p>
          <a:p>
            <a:pPr lvl="1">
              <a:defRPr sz="1600"/>
            </a:pPr>
            <a:r>
              <a:t>Locate the build stage in your </a:t>
            </a:r>
            <a:r>
              <a:rPr>
                <a:latin typeface="Courier"/>
              </a:rPr>
              <a:t/>
            </a:r>
            <a:r>
              <a:t/>
            </a:r>
            <a:r>
              <a:rPr>
                <a:latin typeface="Courier"/>
              </a:rPr>
              <a:t>Jenkinsfile</a:t>
            </a:r>
            <a:r>
              <a:t/>
            </a:r>
            <a:r>
              <a:rPr>
                <a:latin typeface="Courier"/>
              </a:rPr>
              <a:t/>
            </a:r>
          </a:p>
          <a:p>
            <a:pPr lvl="1">
              <a:defRPr sz="1600"/>
            </a:pPr>
            <a:r>
              <a:t>Remove the following line of code which simply echoed out a statement:</a:t>
            </a:r>
          </a:p>
          <a:p>
            <a:pPr lvl="2">
              <a:defRPr sz="1400"/>
            </a:pPr>
            <a:r>
              <a:t/>
            </a:r>
            <a:r>
              <a:rPr>
                <a:latin typeface="Courier"/>
              </a:rPr>
              <a:t/>
            </a:r>
            <a:r>
              <a:t/>
            </a:r>
            <a:r>
              <a:rPr>
                <a:latin typeface="Courier"/>
              </a:rPr>
              <a:t>sh "echo build"</a:t>
            </a:r>
            <a:r>
              <a:t/>
            </a:r>
            <a:r>
              <a:rPr>
                <a:latin typeface="Courier"/>
              </a:rPr>
              <a:t/>
            </a:r>
          </a:p>
          <a:p>
            <a:pPr>
              <a:defRPr sz="1800"/>
            </a:pPr>
            <a:r>
              <a:t>Uncomment the ensuing </a:t>
            </a:r>
            <a:r>
              <a:rPr>
                <a:latin typeface="Courier"/>
              </a:rPr>
              <a:t/>
            </a:r>
            <a:r>
              <a:t/>
            </a:r>
            <a:r>
              <a:rPr>
                <a:latin typeface="Courier"/>
              </a:rPr>
              <a:t>withCredentials</a:t>
            </a:r>
            <a:r>
              <a:t/>
            </a:r>
            <a:r>
              <a:rPr>
                <a:latin typeface="Courier"/>
              </a:rPr>
              <a:t/>
            </a:r>
            <a:r>
              <a:t> code block.</a:t>
            </a:r>
          </a:p>
          <a:p>
            <a:pPr lvl="1">
              <a:defRPr sz="1600"/>
            </a:pPr>
            <a:r>
              <a:t>Inside this block, we will have access to </a:t>
            </a:r>
            <a:r>
              <a:rPr>
                <a:latin typeface="Courier"/>
              </a:rPr>
              <a:t/>
            </a:r>
            <a:r>
              <a:t/>
            </a:r>
            <a:r>
              <a:rPr>
                <a:latin typeface="Courier"/>
              </a:rPr>
              <a:t>eosCreds</a:t>
            </a:r>
            <a:r>
              <a:t/>
            </a:r>
            <a:r>
              <a:rPr>
                <a:latin typeface="Courier"/>
              </a:rPr>
              <a:t/>
            </a:r>
            <a:r>
              <a:t>.  It is defined in Jenkins.</a:t>
            </a:r>
          </a:p>
          <a:p>
            <a:pPr lvl="1">
              <a:defRPr sz="1600"/>
            </a:pPr>
            <a:r>
              <a:t>We define the user environment variable to be </a:t>
            </a:r>
            <a:r>
              <a:rPr>
                <a:latin typeface="Courier"/>
              </a:rPr>
              <a:t/>
            </a:r>
            <a:r>
              <a:t/>
            </a:r>
            <a:r>
              <a:rPr>
                <a:latin typeface="Courier"/>
              </a:rPr>
              <a:t>ZOWE_OPT_USER</a:t>
            </a:r>
            <a:r>
              <a:t/>
            </a:r>
            <a:r>
              <a:rPr>
                <a:latin typeface="Courier"/>
              </a:rPr>
              <a:t/>
            </a:r>
            <a:r>
              <a:t> and the password to be </a:t>
            </a:r>
            <a:r>
              <a:rPr>
                <a:latin typeface="Courier"/>
              </a:rPr>
              <a:t/>
            </a:r>
            <a:r>
              <a:t/>
            </a:r>
            <a:r>
              <a:rPr>
                <a:latin typeface="Courier"/>
              </a:rPr>
              <a:t>ZOWE_OPT_PASSWORD</a:t>
            </a:r>
            <a:r>
              <a:t/>
            </a:r>
            <a:r>
              <a:rPr>
                <a:latin typeface="Courier"/>
              </a:rPr>
              <a:t/>
            </a:r>
            <a:r>
              <a:t> because Zowe can be influenced by environment variables.</a:t>
            </a:r>
          </a:p>
          <a:p>
            <a:pPr lvl="1">
              <a:defRPr sz="1600"/>
            </a:pPr>
            <a:r>
              <a:t>Let's take a moment to discuss command line precedence.</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Zowe Command Line Precedence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You can specify any option on any command through the use of environment variables using the prefix </a:t>
            </a:r>
            <a:r>
              <a:rPr>
                <a:latin typeface="Courier"/>
              </a:rPr>
              <a:t/>
            </a:r>
            <a:r>
              <a:t/>
            </a:r>
            <a:r>
              <a:rPr>
                <a:latin typeface="Courier"/>
              </a:rPr>
              <a:t>ZOWE_OPT_</a:t>
            </a:r>
            <a:r>
              <a:t/>
            </a:r>
            <a:r>
              <a:rPr>
                <a:latin typeface="Courier"/>
              </a:rPr>
              <a:t/>
            </a:r>
            <a:r>
              <a:t>.</a:t>
            </a:r>
          </a:p>
          <a:p>
            <a:pPr>
              <a:defRPr sz="1800"/>
            </a:pPr>
            <a:r>
              <a:t>For example, you can specify the option </a:t>
            </a:r>
            <a:r>
              <a:rPr>
                <a:latin typeface="Courier"/>
              </a:rPr>
              <a:t/>
            </a:r>
            <a:r>
              <a:t/>
            </a:r>
            <a:r>
              <a:rPr>
                <a:latin typeface="Courier"/>
              </a:rPr>
              <a:t>--host</a:t>
            </a:r>
            <a:r>
              <a:t/>
            </a:r>
            <a:r>
              <a:rPr>
                <a:latin typeface="Courier"/>
              </a:rPr>
              <a:t/>
            </a:r>
            <a:r>
              <a:t> by setting an environment variable named </a:t>
            </a:r>
            <a:r>
              <a:rPr>
                <a:latin typeface="Courier"/>
              </a:rPr>
              <a:t/>
            </a:r>
            <a:r>
              <a:t/>
            </a:r>
            <a:r>
              <a:rPr>
                <a:latin typeface="Courier"/>
              </a:rPr>
              <a:t>ZOWE_OPT_HOST</a:t>
            </a:r>
            <a:r>
              <a:t/>
            </a:r>
            <a:r>
              <a:rPr>
                <a:latin typeface="Courier"/>
              </a:rPr>
              <a:t/>
            </a:r>
            <a:r>
              <a:t> to the desired value.</a:t>
            </a:r>
          </a:p>
          <a:p>
            <a:pPr>
              <a:defRPr sz="1800"/>
            </a:pPr>
            <a:r>
              <a:t>For more information on defining environment variables, please reference:</a:t>
            </a:r>
            <a:r>
              <a:rPr>
                <a:hlinkClick r:id="rId2"/>
              </a:rPr>
              <a:t>https://docs.zowe.org/stable/user-guide/cli-configuringcli.html#defining-environment-variables</a:t>
            </a:r>
          </a:p>
          <a:p>
            <a:pPr>
              <a:defRPr sz="1800"/>
            </a:pPr>
            <a:r>
              <a:t>When a Zowe command is run, the order of precedence for determining the option values to use is:</a:t>
            </a:r>
          </a:p>
          <a:p>
            <a:pPr lvl="1">
              <a:defRPr sz="1600"/>
            </a:pPr>
            <a:r>
              <a:t>Command line arguments</a:t>
            </a:r>
          </a:p>
          <a:p>
            <a:pPr lvl="1">
              <a:defRPr sz="1600"/>
            </a:pPr>
            <a:r>
              <a:t>Environment variables</a:t>
            </a:r>
          </a:p>
          <a:p>
            <a:pPr lvl="1">
              <a:defRPr sz="1600"/>
            </a:pPr>
            <a:r>
              <a:t>Profile settings</a:t>
            </a:r>
          </a:p>
          <a:p>
            <a:pPr lvl="1">
              <a:defRPr sz="1600"/>
            </a:pPr>
            <a:r>
              <a:t>Default values</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Add the following command inside the </a:t>
            </a:r>
            <a:r>
              <a:rPr>
                <a:latin typeface="Courier"/>
              </a:rPr>
              <a:t/>
            </a:r>
            <a:r>
              <a:t/>
            </a:r>
            <a:r>
              <a:rPr>
                <a:latin typeface="Courier"/>
              </a:rPr>
              <a:t>withCredentials</a:t>
            </a:r>
            <a:r>
              <a:t/>
            </a:r>
            <a:r>
              <a:rPr>
                <a:latin typeface="Courier"/>
              </a:rPr>
              <a:t/>
            </a:r>
            <a:r>
              <a:t> block to instruct Jenkins to run the gulp build task you created as part of build stage:</a:t>
            </a:r>
          </a:p>
          <a:p>
            <a:pPr lvl="1">
              <a:defRPr sz="1600"/>
            </a:pPr>
            <a:r>
              <a:t/>
            </a:r>
            <a:r>
              <a:rPr>
                <a:latin typeface="Courier"/>
              </a:rPr>
              <a:t/>
            </a:r>
            <a:r>
              <a:t/>
            </a:r>
            <a:r>
              <a:rPr>
                <a:latin typeface="Courier"/>
              </a:rPr>
              <a:t>sh 'gulp build'</a:t>
            </a:r>
            <a:r>
              <a:t/>
            </a:r>
            <a:r>
              <a:rPr>
                <a:latin typeface="Courier"/>
              </a:rPr>
              <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Enhance Jenkinsfile for Deploy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Create and implement a Deploy Jenkins stage</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Deploy Jenkins stage - Step 4</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Deploy stage</a:t>
            </a:r>
          </a:p>
          <a:p>
            <a:pPr lvl="1">
              <a:defRPr sz="1600"/>
            </a:pPr>
            <a:r>
              <a:t>Uncomment withCredentials block</a:t>
            </a:r>
          </a:p>
          <a:p>
            <a:pPr lvl="1">
              <a:defRPr sz="1600"/>
            </a:pPr>
            <a:r>
              <a:t>Call the </a:t>
            </a:r>
            <a:r>
              <a:rPr>
                <a:latin typeface="Courier"/>
              </a:rPr>
              <a:t/>
            </a:r>
            <a:r>
              <a:t/>
            </a:r>
            <a:r>
              <a:rPr>
                <a:latin typeface="Courier"/>
              </a:rPr>
              <a:t>gulp deploy</a:t>
            </a:r>
            <a:r>
              <a:t/>
            </a:r>
            <a:r>
              <a:rPr>
                <a:latin typeface="Courier"/>
              </a:rPr>
              <a:t/>
            </a:r>
            <a:r>
              <a:t> task that you created. This will need placed inside the inner withCredentials block.</a:t>
            </a:r>
          </a:p>
          <a:p>
            <a:pPr lvl="1">
              <a:defRPr sz="1600"/>
            </a:pPr>
            <a:r>
              <a:t>Note: Plugins also inherit the </a:t>
            </a:r>
            <a:r>
              <a:rPr>
                <a:latin typeface="Courier"/>
              </a:rPr>
              <a:t/>
            </a:r>
            <a:r>
              <a:t/>
            </a:r>
            <a:r>
              <a:rPr>
                <a:latin typeface="Courier"/>
              </a:rPr>
              <a:t>ZOWE_OPT_</a:t>
            </a:r>
            <a:r>
              <a:t/>
            </a:r>
            <a:r>
              <a:rPr>
                <a:latin typeface="Courier"/>
              </a:rPr>
              <a:t/>
            </a:r>
            <a:r>
              <a:t> vars, but can be overridden on the command line.</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IV:</a:t>
            </a:r>
          </a:p>
        </p:txBody>
      </p:sp>
      <p:sp>
        <p:nvSpPr>
          <p:cNvPr id="3" name="Subtitle 2"/>
          <p:cNvSpPr>
            <a:spLocks noGrp="1"/>
          </p:cNvSpPr>
          <p:nvPr>
            <p:ph type="subTitle" idx="1"/>
          </p:nvPr>
        </p:nvSpPr>
        <p:spPr/>
        <p:txBody>
          <a:bodyPr/>
          <a:lstStyle/>
          <a:p>
            <a:pPr>
              <a:defRPr sz="2800"/>
            </a:pPr>
            <a:r>
              <a:t>Add Automated Testing to Continuous Integration</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Testing  Step in CI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Testing is another step that is commonly automated. Once you've built up a suite of automated tests, you may want to integrate them into your CI process. Running these tests on every CI run is crucial as passing tests increase your confidence in the code changes and the automation.</a:t>
            </a:r>
          </a:p>
          <a:p>
            <a:pPr lvl="1">
              <a:defRPr sz="1600"/>
            </a:pPr>
            <a:r>
              <a:t>Identify set of tests that are worth running in every CI run. You may want to avoid time-consuming performance tests for a stage further down the pipeline such as before deploying to production. All of the tests invoked by </a:t>
            </a:r>
            <a:r>
              <a:rPr>
                <a:latin typeface="Courier"/>
              </a:rPr>
              <a:t/>
            </a:r>
            <a:r>
              <a:t/>
            </a:r>
            <a:r>
              <a:rPr>
                <a:latin typeface="Courier"/>
              </a:rPr>
              <a:t>npm test</a:t>
            </a:r>
            <a:r>
              <a:t/>
            </a:r>
            <a:r>
              <a:rPr>
                <a:latin typeface="Courier"/>
              </a:rPr>
              <a:t/>
            </a:r>
            <a:r>
              <a:t> are system tests that we want to include.</a:t>
            </a:r>
          </a:p>
          <a:p>
            <a:pPr lvl="1">
              <a:defRPr sz="1600"/>
            </a:pPr>
            <a:r>
              <a:t>Create a stage in Jenkins to invoke these tests after code is checked in, built and deployed.</a:t>
            </a:r>
          </a:p>
          <a:p>
            <a:pPr>
              <a:defRPr sz="1800"/>
            </a:pPr>
            <a:r>
              <a:t/>
            </a:r>
            <a:r>
              <a:rPr b="1"/>
              <a:t>Note</a:t>
            </a:r>
            <a:r>
              <a:t>: Consider exploring code coverage tools to obtain metrics of code that is tested by your automated tests.</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Test stage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We've already built an automated test using Mocha. Let's implement a test stage in Jenkins to call it.</a:t>
            </a:r>
          </a:p>
          <a:p>
            <a:pPr lvl="1">
              <a:defRPr sz="1600"/>
            </a:pPr>
            <a:r>
              <a:t>Remove the call to the Test script and the TEST ENV var under the environment directive.</a:t>
            </a:r>
          </a:p>
          <a:p>
            <a:pPr lvl="1">
              <a:defRPr sz="1600"/>
            </a:pPr>
            <a:r>
              <a:t>Uncomment withCredentials block in the '</a:t>
            </a:r>
            <a:r>
              <a:rPr>
                <a:latin typeface="Courier"/>
              </a:rPr>
              <a:t/>
            </a:r>
            <a:r>
              <a:t/>
            </a:r>
            <a:r>
              <a:rPr>
                <a:latin typeface="Courier"/>
              </a:rPr>
              <a:t>test</a:t>
            </a:r>
            <a:r>
              <a:t/>
            </a:r>
            <a:r>
              <a:rPr>
                <a:latin typeface="Courier"/>
              </a:rPr>
              <a:t/>
            </a:r>
            <a:r>
              <a:t>' stage</a:t>
            </a:r>
          </a:p>
          <a:p>
            <a:pPr lvl="1">
              <a:defRPr sz="1600"/>
            </a:pPr>
            <a:r>
              <a:t>Call the </a:t>
            </a:r>
            <a:r>
              <a:rPr>
                <a:latin typeface="Courier"/>
              </a:rPr>
              <a:t/>
            </a:r>
            <a:r>
              <a:t/>
            </a:r>
            <a:r>
              <a:rPr>
                <a:latin typeface="Courier"/>
              </a:rPr>
              <a:t>npm test</a:t>
            </a:r>
            <a:r>
              <a:t/>
            </a:r>
            <a:r>
              <a:rPr>
                <a:latin typeface="Courier"/>
              </a:rPr>
              <a:t/>
            </a:r>
            <a:r>
              <a:t> command that runs your test suite.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Demo</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pipeline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adding the Test stage, test out the pipeline by pushing your changes and running it manually.</a:t>
            </a:r>
          </a:p>
          <a:p>
            <a:pPr>
              <a:defRPr sz="1800"/>
            </a:pPr>
            <a:r>
              <a:t>We need to:</a:t>
            </a:r>
          </a:p>
          <a:p>
            <a:pPr lvl="1">
              <a:defRPr sz="1600"/>
            </a:pPr>
            <a:r>
              <a:t>Commit and Push Code to GitHub</a:t>
            </a:r>
          </a:p>
          <a:p>
            <a:pPr lvl="1">
              <a:defRPr sz="1600"/>
            </a:pPr>
            <a:r>
              <a:t>Log in to Jenkins and build your project</a:t>
            </a:r>
          </a:p>
          <a:p>
            <a:pPr lvl="2">
              <a:defRPr sz="1400"/>
            </a:pPr>
            <a:r>
              <a:t>Debug any issues that may arise. Reach out to facilitator for guidance if needed.</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To Review the files you have changed before committing:</a:t>
            </a:r>
          </a:p>
          <a:p>
            <a:pPr lvl="1">
              <a:defRPr sz="1600"/>
            </a:pPr>
            <a:r>
              <a:t/>
            </a:r>
            <a:r>
              <a:rPr>
                <a:latin typeface="Courier"/>
              </a:rPr>
              <a:t/>
            </a:r>
            <a:r>
              <a:t/>
            </a:r>
            <a:r>
              <a:rPr>
                <a:latin typeface="Courier"/>
              </a:rPr>
              <a:t>git status</a:t>
            </a:r>
            <a:r>
              <a:t/>
            </a:r>
            <a:r>
              <a:rPr>
                <a:latin typeface="Courier"/>
              </a:rPr>
              <a:t/>
            </a:r>
          </a:p>
          <a:p>
            <a:pPr>
              <a:defRPr sz="1800"/>
            </a:pPr>
            <a:r>
              <a:t>There may endevor reports you wish to delete, commit or only keep locally.</a:t>
            </a:r>
          </a:p>
          <a:p>
            <a:pPr lvl="1">
              <a:defRPr sz="1600"/>
            </a:pPr>
            <a:r>
              <a:t>If you wish to only keep them locally, add </a:t>
            </a:r>
            <a:r>
              <a:rPr>
                <a:latin typeface="Courier"/>
              </a:rPr>
              <a:t/>
            </a:r>
            <a:r>
              <a:t/>
            </a:r>
            <a:r>
              <a:rPr>
                <a:latin typeface="Courier"/>
              </a:rPr>
              <a:t>endevor-report*.txt</a:t>
            </a:r>
            <a:r>
              <a:t/>
            </a:r>
            <a:r>
              <a:rPr>
                <a:latin typeface="Courier"/>
              </a:rPr>
              <a:t/>
            </a:r>
            <a:r>
              <a:t> to your </a:t>
            </a:r>
            <a:r>
              <a:rPr>
                <a:latin typeface="Courier"/>
              </a:rPr>
              <a:t/>
            </a:r>
            <a:r>
              <a:t/>
            </a:r>
            <a:r>
              <a:rPr>
                <a:latin typeface="Courier"/>
              </a:rPr>
              <a:t>.gitignore</a:t>
            </a:r>
            <a:r>
              <a:t/>
            </a:r>
            <a:r>
              <a:rPr>
                <a:latin typeface="Courier"/>
              </a:rPr>
              <a:t/>
            </a:r>
            <a:r>
              <a:t> file in your project's root directory. You can run </a:t>
            </a:r>
            <a:r>
              <a:rPr>
                <a:latin typeface="Courier"/>
              </a:rPr>
              <a:t/>
            </a:r>
            <a:r>
              <a:t/>
            </a:r>
            <a:r>
              <a:rPr>
                <a:latin typeface="Courier"/>
              </a:rPr>
              <a:t>git status</a:t>
            </a:r>
            <a:r>
              <a:t/>
            </a:r>
            <a:r>
              <a:rPr>
                <a:latin typeface="Courier"/>
              </a:rPr>
              <a:t/>
            </a:r>
            <a:r>
              <a:t> again to verify you no longer see the endevor-report files.</a:t>
            </a:r>
          </a:p>
          <a:p>
            <a:pPr>
              <a:defRPr sz="1800"/>
            </a:pPr>
            <a:r>
              <a:t>Commit your changes when satisfied:</a:t>
            </a:r>
          </a:p>
          <a:p>
            <a:pPr lvl="1">
              <a:defRPr sz="1600"/>
            </a:pPr>
            <a:r>
              <a:t/>
            </a:r>
            <a:r>
              <a:rPr>
                <a:latin typeface="Courier"/>
              </a:rPr>
              <a:t/>
            </a:r>
            <a:r>
              <a:t/>
            </a:r>
            <a:r>
              <a:rPr>
                <a:latin typeface="Courier"/>
              </a:rPr>
              <a:t>git commit -a -m "Add gulp build tasks"</a:t>
            </a:r>
            <a:r>
              <a:t/>
            </a:r>
            <a:r>
              <a:rPr>
                <a:latin typeface="Courier"/>
              </a:rPr>
              <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Push your changes to GitHub:</a:t>
            </a:r>
          </a:p>
          <a:p>
            <a:pPr lvl="1">
              <a:defRPr sz="1600"/>
            </a:pPr>
            <a:r>
              <a:t/>
            </a:r>
            <a:r>
              <a:rPr>
                <a:latin typeface="Courier"/>
              </a:rPr>
              <a:t/>
            </a:r>
            <a:r>
              <a:t/>
            </a:r>
            <a:r>
              <a:rPr>
                <a:latin typeface="Courier"/>
              </a:rPr>
              <a:t>git push</a:t>
            </a:r>
            <a:r>
              <a:t/>
            </a:r>
            <a:r>
              <a:rPr>
                <a:latin typeface="Courier"/>
              </a:rPr>
              <a:t/>
            </a:r>
          </a:p>
          <a:p>
            <a:pPr>
              <a:defRPr sz="1800"/>
            </a:pPr>
            <a:r>
              <a:t>If you are prompted for your username and password:</a:t>
            </a:r>
          </a:p>
          <a:p>
            <a:pPr lvl="1">
              <a:defRPr sz="1600"/>
            </a:pPr>
            <a:r>
              <a:t>Username: </a:t>
            </a:r>
            <a:r>
              <a:rPr>
                <a:latin typeface="Courier"/>
              </a:rPr>
              <a:t/>
            </a:r>
            <a:r>
              <a:t/>
            </a:r>
            <a:r>
              <a:rPr>
                <a:latin typeface="Courier"/>
              </a:rPr>
              <a:t>GITHUB_USER</a:t>
            </a:r>
            <a:r>
              <a:t/>
            </a:r>
            <a:r>
              <a:rPr>
                <a:latin typeface="Courier"/>
              </a:rPr>
              <a:t/>
            </a:r>
          </a:p>
          <a:p>
            <a:pPr lvl="1">
              <a:defRPr sz="1600"/>
            </a:pPr>
            <a:r>
              <a:t>Password: </a:t>
            </a:r>
            <a:r>
              <a:rPr>
                <a:latin typeface="Courier"/>
              </a:rPr>
              <a:t/>
            </a:r>
            <a:r>
              <a:t/>
            </a:r>
            <a:r>
              <a:rPr>
                <a:latin typeface="Courier"/>
              </a:rPr>
              <a:t>GITHUB_PASS</a:t>
            </a:r>
            <a:r>
              <a:t/>
            </a:r>
            <a:r>
              <a:rPr>
                <a:latin typeface="Courier"/>
              </a:rPr>
              <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master branch</a:t>
            </a:r>
          </a:p>
          <a:p>
            <a:pPr lvl="1">
              <a:defRPr sz="1600"/>
            </a:pPr>
            <a:r>
              <a:t>Click </a:t>
            </a:r>
            <a:r>
              <a:rPr>
                <a:latin typeface="Courier"/>
              </a:rPr>
              <a:t/>
            </a:r>
            <a:r>
              <a:t/>
            </a:r>
            <a:r>
              <a:rPr>
                <a:latin typeface="Courier"/>
              </a:rPr>
              <a:t>Build Now</a:t>
            </a:r>
            <a:r>
              <a:t/>
            </a:r>
            <a:r>
              <a:rPr>
                <a:latin typeface="Courier"/>
              </a:rPr>
              <a:t/>
            </a:r>
            <a:r>
              <a:t> in the left side menu and verify the project builds successfully.</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Share the Test stage output with the Facilitator</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created and run the pipeline in Jenkins with the Test stage, it's time to share this with the facilitator.</a:t>
            </a:r>
          </a:p>
          <a:p>
            <a:pPr>
              <a:defRPr sz="1800"/>
            </a:pPr>
            <a:r>
              <a:t>Find the URL of your successful run with the Test stage.</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X (optional):</a:t>
            </a:r>
          </a:p>
        </p:txBody>
      </p:sp>
      <p:sp>
        <p:nvSpPr>
          <p:cNvPr id="3" name="Subtitle 2"/>
          <p:cNvSpPr>
            <a:spLocks noGrp="1"/>
          </p:cNvSpPr>
          <p:nvPr>
            <p:ph type="subTitle" idx="1"/>
          </p:nvPr>
        </p:nvSpPr>
        <p:spPr/>
        <p:txBody>
          <a:bodyPr/>
          <a:lstStyle/>
          <a:p>
            <a:pPr>
              <a:defRPr sz="2800"/>
            </a:pPr>
            <a:r>
              <a:t>Archive Artifacts in Jenkins</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Archive Artifacts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For audit purposes, you may want to archive build/test results for each pipeline run.</a:t>
            </a:r>
          </a:p>
          <a:p>
            <a:pPr>
              <a:defRPr sz="1800"/>
            </a:pPr>
            <a:r>
              <a:t>Uncomment the post section of the </a:t>
            </a:r>
            <a:r>
              <a:rPr>
                <a:latin typeface="Courier"/>
              </a:rPr>
              <a:t/>
            </a:r>
            <a:r>
              <a:t/>
            </a:r>
            <a:r>
              <a:rPr>
                <a:latin typeface="Courier"/>
              </a:rPr>
              <a:t>Jenkinsfile</a:t>
            </a:r>
            <a:r>
              <a:t/>
            </a:r>
            <a:r>
              <a:rPr>
                <a:latin typeface="Courier"/>
              </a:rPr>
              <a:t/>
            </a:r>
          </a:p>
          <a:p>
            <a:pPr>
              <a:defRPr sz="1800"/>
            </a:pPr>
            <a:r>
              <a:t>Commit and Push Code to GitHub</a:t>
            </a:r>
          </a:p>
          <a:p>
            <a:pPr lvl="1">
              <a:defRPr sz="1600"/>
            </a:pPr>
            <a:r>
              <a:t/>
            </a:r>
            <a:r>
              <a:rPr>
                <a:latin typeface="Courier"/>
              </a:rPr>
              <a:t/>
            </a:r>
            <a:r>
              <a:t/>
            </a:r>
            <a:r>
              <a:rPr>
                <a:latin typeface="Courier"/>
              </a:rPr>
              <a:t>git commit -a -m "Updating"</a:t>
            </a:r>
            <a:r>
              <a:t/>
            </a:r>
            <a:r>
              <a:rPr>
                <a:latin typeface="Courier"/>
              </a:rPr>
              <a:t/>
            </a:r>
          </a:p>
          <a:p>
            <a:pPr lvl="1">
              <a:defRPr sz="1600"/>
            </a:pPr>
            <a:r>
              <a:t/>
            </a:r>
            <a:r>
              <a:rPr>
                <a:latin typeface="Courier"/>
              </a:rPr>
              <a:t/>
            </a:r>
            <a:r>
              <a:t/>
            </a:r>
            <a:r>
              <a:rPr>
                <a:latin typeface="Courier"/>
              </a:rPr>
              <a:t>git push</a:t>
            </a:r>
            <a:r>
              <a:t/>
            </a:r>
            <a:r>
              <a:rPr>
                <a:latin typeface="Courier"/>
              </a:rPr>
              <a:t/>
            </a:r>
          </a:p>
          <a:p>
            <a:pPr>
              <a:defRPr sz="1800"/>
            </a:pPr>
            <a:r>
              <a:t>Log in to Jenkins and build your project</a:t>
            </a:r>
          </a:p>
          <a:p>
            <a:pPr lvl="1">
              <a:defRPr sz="1600"/>
            </a:pPr>
            <a:r>
              <a:t>Debug any issues that may arise. Reach out to facilitator for guidance if needed.</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Summary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Congratulations on completing the Zowe workshop. You learned about the following topics today:</a:t>
            </a:r>
          </a:p>
          <a:p>
            <a:pPr lvl="1">
              <a:defRPr sz="1600"/>
            </a:pPr>
            <a:r>
              <a:t>Automating testing concepts.</a:t>
            </a:r>
          </a:p>
          <a:p>
            <a:pPr lvl="1">
              <a:defRPr sz="1600"/>
            </a:pPr>
            <a:r>
              <a:t>Using Mocha to built an integration test for a CICS transaction.</a:t>
            </a:r>
          </a:p>
          <a:p>
            <a:pPr lvl="1">
              <a:defRPr sz="1600"/>
            </a:pPr>
            <a:r>
              <a:t>Implementing a Test stage in Jenkins to call automated tests</a:t>
            </a:r>
          </a:p>
          <a:p>
            <a:pPr lvl="1">
              <a:defRPr sz="1600"/>
            </a:pPr>
            <a:r>
              <a:t>Making code changes and enjoying your automated build, deploy and test process.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theme/theme1.xml><?xml version="1.0" encoding="utf-8"?>
<a:theme xmlns:a="http://schemas.openxmlformats.org/drawingml/2006/main" name="1_Office Theme">
  <a:themeElements>
    <a:clrScheme name="BROADCOM 1/19/20">
      <a:dk1>
        <a:sysClr val="windowText" lastClr="000000"/>
      </a:dk1>
      <a:lt1>
        <a:sysClr val="window" lastClr="FFFFFF"/>
      </a:lt1>
      <a:dk2>
        <a:srgbClr val="CC092F"/>
      </a:dk2>
      <a:lt2>
        <a:srgbClr val="5A5A5A"/>
      </a:lt2>
      <a:accent1>
        <a:srgbClr val="0098C7"/>
      </a:accent1>
      <a:accent2>
        <a:srgbClr val="007B8C"/>
      </a:accent2>
      <a:accent3>
        <a:srgbClr val="F3BA16"/>
      </a:accent3>
      <a:accent4>
        <a:srgbClr val="6C4B94"/>
      </a:accent4>
      <a:accent5>
        <a:srgbClr val="97999B"/>
      </a:accent5>
      <a:accent6>
        <a:srgbClr val="9DA03C"/>
      </a:accent6>
      <a:hlink>
        <a:srgbClr val="0098C7"/>
      </a:hlink>
      <a:folHlink>
        <a:srgbClr val="E68C2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23951</TotalTime>
  <Words>77</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1_Office Theme</vt:lpstr>
      <vt:lpstr>Introducing Endevor Team Build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 Con  Title Slide</dc:title>
  <dc:creator>Michael Belz</dc:creator>
  <cp:lastModifiedBy>Thomas McQuitty</cp:lastModifiedBy>
  <cp:revision>227</cp:revision>
  <dcterms:created xsi:type="dcterms:W3CDTF">2020-02-07T21:13:32Z</dcterms:created>
  <dcterms:modified xsi:type="dcterms:W3CDTF">2022-02-09T17:56:36Z</dcterms:modified>
</cp:coreProperties>
</file>