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3" r:id="rId2"/>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69CD02-A5D1-0C4E-A91B-431E840ED83D}"/>
              </a:ext>
            </a:extLst>
          </p:cNvPr>
          <p:cNvSpPr>
            <a:spLocks noGrp="1"/>
          </p:cNvSpPr>
          <p:nvPr>
            <p:ph type="body" sz="quarter" idx="10"/>
          </p:nvPr>
        </p:nvSpPr>
        <p:spPr>
          <a:xfrm>
            <a:off x="182880" y="182880"/>
            <a:ext cx="11826240" cy="762000"/>
          </a:xfrm>
        </p:spPr>
        <p:txBody>
          <a:bodyPr anchor="t"/>
          <a:lstStyle/>
          <a:p>
            <a:pPr>
              <a:spcAft>
                <a:spcPts val="600"/>
              </a:spcAft>
              <a:defRPr sz="3000"/>
            </a:pPr>
            <a:r>
              <a:rPr lang="en-US" sz="2000" dirty="0" smtClean="0">
                <a:solidFill>
                  <a:schemeClr val="tx1"/>
                </a:solidFill>
              </a:rPr>
              <a:t>Endevor </a:t>
            </a:r>
            <a:r>
              <a:rPr lang="en-US" sz="2000" dirty="0">
                <a:solidFill>
                  <a:schemeClr val="tx1"/>
                </a:solidFill>
              </a:rPr>
              <a:t>Team Build, the </a:t>
            </a:r>
            <a:r>
              <a:rPr lang="en-US" sz="2000" dirty="0" smtClean="0">
                <a:solidFill>
                  <a:schemeClr val="tx1"/>
                </a:solidFill>
              </a:rPr>
              <a:t>latest </a:t>
            </a:r>
            <a:r>
              <a:rPr lang="en-US" sz="2000" dirty="0">
                <a:solidFill>
                  <a:schemeClr val="tx1"/>
                </a:solidFill>
              </a:rPr>
              <a:t>capability in the </a:t>
            </a:r>
            <a:r>
              <a:rPr lang="en-US" sz="2000" dirty="0" smtClean="0">
                <a:solidFill>
                  <a:schemeClr val="tx1"/>
                </a:solidFill>
              </a:rPr>
              <a:t>Endevor </a:t>
            </a:r>
            <a:r>
              <a:rPr lang="en-US" sz="2000" dirty="0">
                <a:solidFill>
                  <a:schemeClr val="tx1"/>
                </a:solidFill>
              </a:rPr>
              <a:t>Integration for Enterprise DevOps </a:t>
            </a:r>
            <a:r>
              <a:rPr lang="en-US" sz="2000" dirty="0" smtClean="0">
                <a:solidFill>
                  <a:schemeClr val="tx1"/>
                </a:solidFill>
              </a:rPr>
              <a:t>option, </a:t>
            </a:r>
            <a:r>
              <a:rPr lang="en-US" sz="2000" dirty="0">
                <a:solidFill>
                  <a:schemeClr val="tx1"/>
                </a:solidFill>
              </a:rPr>
              <a:t>is </a:t>
            </a:r>
            <a:r>
              <a:rPr lang="en-US" sz="2000" dirty="0" smtClean="0">
                <a:solidFill>
                  <a:schemeClr val="tx1"/>
                </a:solidFill>
              </a:rPr>
              <a:t>a new light-weight build engine for z/OS</a:t>
            </a:r>
            <a:r>
              <a:t>md2pptx Markdown To Powerpoint Converter 2.5 14 November, 2021</a:t>
            </a:r>
            <a:br/>
            <a:r>
              <a:t>Presentation built: 15:11 on 15 March, 2022</a:t>
            </a:r>
            <a:endParaRPr lang="en-US" sz="2000" dirty="0">
              <a:solidFill>
                <a:schemeClr val="tx1"/>
              </a:solidFill>
            </a:endParaRPr>
          </a:p>
          <a:p>
            <a:pPr>
              <a:spcAft>
                <a:spcPts val="600"/>
              </a:spcAft>
            </a:pPr>
            <a:r>
              <a:rPr lang="en-US" sz="2000" dirty="0">
                <a:solidFill>
                  <a:schemeClr val="tx1"/>
                </a:solidFill>
              </a:rPr>
              <a:t>Team Build uses a </a:t>
            </a:r>
            <a:r>
              <a:rPr lang="en-US" sz="2000" dirty="0" smtClean="0">
                <a:solidFill>
                  <a:schemeClr val="tx1"/>
                </a:solidFill>
              </a:rPr>
              <a:t>processor-based build </a:t>
            </a:r>
            <a:r>
              <a:rPr lang="en-US" sz="2000" dirty="0">
                <a:solidFill>
                  <a:schemeClr val="tx1"/>
                </a:solidFill>
              </a:rPr>
              <a:t>that:</a:t>
            </a:r>
          </a:p>
          <a:p>
            <a:pPr lvl="1">
              <a:spcAft>
                <a:spcPts val="600"/>
              </a:spcAft>
            </a:pPr>
            <a:r>
              <a:rPr lang="en-US" sz="2000" dirty="0">
                <a:solidFill>
                  <a:schemeClr val="tx1"/>
                </a:solidFill>
              </a:rPr>
              <a:t>Runs on any LPAR, including virtual such as </a:t>
            </a:r>
            <a:r>
              <a:rPr lang="en-US" sz="2000" dirty="0" err="1">
                <a:solidFill>
                  <a:schemeClr val="tx1"/>
                </a:solidFill>
              </a:rPr>
              <a:t>zD&amp;T</a:t>
            </a:r>
            <a:endParaRPr lang="en-US" sz="2000" dirty="0">
              <a:solidFill>
                <a:schemeClr val="tx1"/>
              </a:solidFill>
            </a:endParaRPr>
          </a:p>
          <a:p>
            <a:pPr lvl="1">
              <a:spcAft>
                <a:spcPts val="600"/>
              </a:spcAft>
            </a:pPr>
            <a:r>
              <a:rPr lang="en-US" sz="2000" dirty="0">
                <a:solidFill>
                  <a:schemeClr val="tx1"/>
                </a:solidFill>
              </a:rPr>
              <a:t>Does not require full Endevor infrastructure on the </a:t>
            </a:r>
            <a:r>
              <a:rPr lang="en-US" sz="2000" dirty="0" smtClean="0">
                <a:solidFill>
                  <a:schemeClr val="tx1"/>
                </a:solidFill>
              </a:rPr>
              <a:t>LPAR</a:t>
            </a:r>
            <a:endParaRPr lang="en-US" sz="2000" dirty="0">
              <a:solidFill>
                <a:schemeClr val="tx1"/>
              </a:solidFill>
            </a:endParaRPr>
          </a:p>
          <a:p>
            <a:pPr lvl="1">
              <a:spcAft>
                <a:spcPts val="600"/>
              </a:spcAft>
            </a:pPr>
            <a:r>
              <a:rPr lang="en-US" sz="2000" dirty="0">
                <a:solidFill>
                  <a:schemeClr val="tx1"/>
                </a:solidFill>
              </a:rPr>
              <a:t>Allows developers to collaborate natively with their Enterprise </a:t>
            </a:r>
            <a:r>
              <a:rPr lang="en-US" sz="2000" dirty="0" err="1">
                <a:solidFill>
                  <a:schemeClr val="tx1"/>
                </a:solidFill>
              </a:rPr>
              <a:t>Git</a:t>
            </a:r>
            <a:r>
              <a:rPr lang="en-US" sz="2000" dirty="0">
                <a:solidFill>
                  <a:schemeClr val="tx1"/>
                </a:solidFill>
              </a:rPr>
              <a:t> repository</a:t>
            </a:r>
          </a:p>
          <a:p>
            <a:pPr lvl="1">
              <a:spcAft>
                <a:spcPts val="600"/>
              </a:spcAft>
            </a:pPr>
            <a:r>
              <a:rPr lang="en-US" sz="2000" dirty="0">
                <a:solidFill>
                  <a:schemeClr val="tx1"/>
                </a:solidFill>
              </a:rPr>
              <a:t>Optionally loads </a:t>
            </a:r>
            <a:r>
              <a:rPr lang="en-US" sz="2000" dirty="0" err="1">
                <a:solidFill>
                  <a:schemeClr val="tx1"/>
                </a:solidFill>
              </a:rPr>
              <a:t>Endevor</a:t>
            </a:r>
            <a:r>
              <a:rPr lang="en-US" sz="2000" dirty="0">
                <a:solidFill>
                  <a:schemeClr val="tx1"/>
                </a:solidFill>
              </a:rPr>
              <a:t> automatically for an integration build and promotion to production</a:t>
            </a:r>
          </a:p>
          <a:p>
            <a:pPr marL="0" indent="0">
              <a:spcAft>
                <a:spcPts val="600"/>
              </a:spcAft>
              <a:buNone/>
            </a:pPr>
            <a:endParaRPr lang="en-US" sz="2000" dirty="0" smtClean="0">
              <a:solidFill>
                <a:schemeClr val="tx1"/>
              </a:solidFill>
            </a:endParaRPr>
          </a:p>
          <a:p>
            <a:pPr marL="0" indent="0">
              <a:spcAft>
                <a:spcPts val="600"/>
              </a:spcAft>
              <a:buNone/>
            </a:pPr>
            <a:endParaRPr lang="en-US" sz="1800" dirty="0">
              <a:solidFill>
                <a:schemeClr val="tx1"/>
              </a:solidFill>
            </a:endParaRPr>
          </a:p>
        </p:txBody>
      </p:sp>
      <p:graphicFrame>
        <p:nvGraphicFramePr>
          <p:cNvPr id="6" name="Table 5"/>
          <p:cNvGraphicFramePr>
            <a:graphicFrameLocks noGrp="1"/>
          </p:cNvGraphicFramePr>
          <p:nvPr/>
        </p:nvGraphicFramePr>
        <p:xfrm>
          <a:off x="182880" y="1219200"/>
          <a:ext cx="11826240" cy="18288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broadcom.pptx</a:t>
                      </a:r>
                    </a:p>
                  </a:txBody>
                  <a:tcPr/>
                </a:tc>
              </a:tr>
              <a:tr h="228600">
                <a:tc>
                  <a:txBody>
                    <a:bodyPr/>
                    <a:lstStyle/>
                    <a:p>
                      <a:pPr>
                        <a:defRPr sz="1600"/>
                      </a:pPr>
                      <a:r>
                        <a:t>ContentSplitDirection</a:t>
                      </a:r>
                    </a:p>
                  </a:txBody>
                  <a:tcPr/>
                </a:tc>
                <a:tc>
                  <a:txBody>
                    <a:bodyPr/>
                    <a:lstStyle/>
                    <a:p>
                      <a:pPr>
                        <a:defRPr sz="1600"/>
                      </a:pPr>
                      <a:r>
                        <a:t>horizontal</a:t>
                      </a:r>
                    </a:p>
                  </a:txBody>
                  <a:tcPr/>
                </a:tc>
              </a:tr>
              <a:tr h="228600">
                <a:tc>
                  <a:txBody>
                    <a:bodyPr/>
                    <a:lstStyle/>
                    <a:p>
                      <a:pPr>
                        <a:defRPr sz="1600"/>
                      </a:pPr>
                      <a:r>
                        <a:t>taskSlides</a:t>
                      </a:r>
                    </a:p>
                  </a:txBody>
                  <a:tcPr/>
                </a:tc>
                <a:tc>
                  <a:txBody>
                    <a:bodyPr/>
                    <a:lstStyle/>
                    <a:p>
                      <a:pPr>
                        <a:defRPr sz="1600"/>
                      </a:pPr>
                      <a:r>
                        <a:t>all</a:t>
                      </a:r>
                    </a:p>
                  </a:txBody>
                  <a:tcPr/>
                </a:tc>
              </a:tr>
              <a:tr h="228600">
                <a:tc>
                  <a:txBody>
                    <a:bodyPr/>
                    <a:lstStyle/>
                    <a:p>
                      <a:pPr>
                        <a:defRPr sz="1600"/>
                      </a:pPr>
                      <a:r>
                        <a:t>TitleSlideLayout</a:t>
                      </a:r>
                    </a:p>
                  </a:txBody>
                  <a:tcPr/>
                </a:tc>
                <a:tc>
                  <a:txBody>
                    <a:bodyPr/>
                    <a:lstStyle/>
                    <a:p>
                      <a:pPr>
                        <a:defRPr sz="1600"/>
                      </a:pPr>
                      <a:r>
                        <a:t>4</a:t>
                      </a:r>
                    </a:p>
                  </a:txBody>
                  <a:tcPr/>
                </a:tc>
              </a:tr>
              <a:tr h="228600">
                <a:tc>
                  <a:txBody>
                    <a:bodyPr/>
                    <a:lstStyle/>
                    <a:p>
                      <a:pPr>
                        <a:defRPr sz="1600"/>
                      </a:pPr>
                      <a:r>
                        <a:t>SectionSlideLayout</a:t>
                      </a:r>
                    </a:p>
                  </a:txBody>
                  <a:tcPr/>
                </a:tc>
                <a:tc>
                  <a:txBody>
                    <a:bodyPr/>
                    <a:lstStyle/>
                    <a:p>
                      <a:pPr>
                        <a:defRPr sz="1600"/>
                      </a:pPr>
                      <a:r>
                        <a:t>4</a:t>
                      </a:r>
                    </a:p>
                  </a:txBody>
                  <a:tcPr/>
                </a:tc>
              </a:tr>
              <a:tr h="228600">
                <a:tc>
                  <a:txBody>
                    <a:bodyPr/>
                    <a:lstStyle/>
                    <a:p>
                      <a:pPr>
                        <a:defRPr sz="1600"/>
                      </a:pPr>
                      <a:r>
                        <a:t>TitleOnlyLayout</a:t>
                      </a:r>
                    </a:p>
                  </a:txBody>
                  <a:tcPr/>
                </a:tc>
                <a:tc>
                  <a:txBody>
                    <a:bodyPr/>
                    <a:lstStyle/>
                    <a:p>
                      <a:pPr>
                        <a:defRPr sz="1600"/>
                      </a:pPr>
                      <a:r>
                        <a:t>17</a:t>
                      </a:r>
                    </a:p>
                  </a:txBody>
                  <a:tcPr/>
                </a:tc>
              </a:tr>
              <a:tr h="228600">
                <a:tc>
                  <a:txBody>
                    <a:bodyPr/>
                    <a:lstStyle/>
                    <a:p>
                      <a:pPr>
                        <a:defRPr sz="1600"/>
                      </a:pPr>
                      <a:r>
                        <a:t>BlankLayout</a:t>
                      </a:r>
                    </a:p>
                  </a:txBody>
                  <a:tcPr/>
                </a:tc>
                <a:tc>
                  <a:txBody>
                    <a:bodyPr/>
                    <a:lstStyle/>
                    <a:p>
                      <a:pPr>
                        <a:defRPr sz="1600"/>
                      </a:pPr>
                      <a:r>
                        <a:t>11</a:t>
                      </a:r>
                    </a:p>
                  </a:txBody>
                  <a:tcPr/>
                </a:tc>
              </a:tr>
              <a:tr h="228600">
                <a:tc>
                  <a:txBody>
                    <a:bodyPr/>
                    <a:lstStyle/>
                    <a:p>
                      <a:pPr>
                        <a:defRPr sz="1600"/>
                      </a:pPr>
                      <a:r>
                        <a:t>ContentSlideLayout</a:t>
                      </a:r>
                    </a:p>
                  </a:txBody>
                  <a:tcPr/>
                </a:tc>
                <a:tc>
                  <a:txBody>
                    <a:bodyPr/>
                    <a:lstStyle/>
                    <a:p>
                      <a:pPr>
                        <a:defRPr sz="1600"/>
                      </a:pPr>
                      <a:r>
                        <a:t>11</a:t>
                      </a:r>
                    </a:p>
                  </a:txBody>
                  <a:tcPr/>
                </a:tc>
              </a:tr>
            </a:tbl>
          </a:graphicData>
        </a:graphic>
      </p:graphicFrame>
    </p:spTree>
    <p:extLst>
      <p:ext uri="{BB962C8B-B14F-4D97-AF65-F5344CB8AC3E}">
        <p14:creationId xmlns:p14="http://schemas.microsoft.com/office/powerpoint/2010/main" val="38463308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db2 execute sql -q "select * from event.marble"</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db2 execute sql -q "select * from EVENT.MARBLE"</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
            </a:r>
            <a:r>
              <a:t/>
            </a:r>
            <a:r>
              <a:rPr>
                <a:latin typeface="Courier"/>
              </a:rPr>
              <a:t>--rfj</a:t>
            </a:r>
            <a:r>
              <a:t/>
            </a:r>
            <a:r>
              <a:rPr>
                <a:latin typeface="Courier"/>
              </a:rPr>
              <a:t/>
            </a:r>
            <a:r>
              <a:t> flag).</a:t>
            </a:r>
          </a:p>
          <a:p>
            <a:pPr>
              <a:defRPr sz="1800"/>
            </a:pPr>
            <a:r>
              <a:t>This is placed into variable called </a:t>
            </a:r>
            <a:r>
              <a:rPr>
                <a:latin typeface="Courier"/>
              </a:rPr>
              <a:t/>
            </a:r>
            <a:r>
              <a:t/>
            </a:r>
            <a:r>
              <a:rPr>
                <a:latin typeface="Courier"/>
              </a:rPr>
              <a:t>data</a:t>
            </a:r>
            <a:r>
              <a:t/>
            </a:r>
            <a:r>
              <a:rPr>
                <a:latin typeface="Courier"/>
              </a:rPr>
              <a:t/>
            </a:r>
            <a:r>
              <a:t>.</a:t>
            </a:r>
          </a:p>
          <a:p>
            <a:pPr>
              <a:defRPr sz="1800"/>
            </a:pPr>
            <a:r>
              <a:t/>
            </a:r>
            <a:r>
              <a:rPr>
                <a:latin typeface="Courier"/>
              </a:rPr>
              <a:t/>
            </a:r>
            <a:r>
              <a:t/>
            </a:r>
            <a:r>
              <a:rPr>
                <a:latin typeface="Courier"/>
              </a:rPr>
              <a:t>Data</a:t>
            </a:r>
            <a:r>
              <a:t/>
            </a:r>
            <a:r>
              <a:rPr>
                <a:latin typeface="Courier"/>
              </a:rPr>
              <a:t/>
            </a:r>
            <a:r>
              <a:t> is then searched using find. </a:t>
            </a:r>
            <a:r>
              <a:rPr>
                <a:latin typeface="Courier"/>
              </a:rPr>
              <a:t/>
            </a:r>
            <a:r>
              <a:t/>
            </a:r>
            <a:r>
              <a:rPr>
                <a:latin typeface="Courier"/>
              </a:rPr>
              <a:t>desiredEntry.Inventory</a:t>
            </a:r>
            <a:r>
              <a:t/>
            </a:r>
            <a:r>
              <a:rPr>
                <a:latin typeface="Courier"/>
              </a:rPr>
              <a:t/>
            </a:r>
            <a:r>
              <a:t> is then returned via the callback.</a:t>
            </a:r>
          </a:p>
        </p:txBody>
      </p:sp>
      <p:pic>
        <p:nvPicPr>
          <p:cNvPr id="4" name="Picture 3" descr="DevOps-Workshop22.png"/>
          <p:cNvPicPr>
            <a:picLocks noChangeAspect="1"/>
          </p:cNvPicPr>
          <p:nvPr/>
        </p:nvPicPr>
        <p:blipFill>
          <a:blip r:embed="rId2"/>
          <a:stretch>
            <a:fillRect/>
          </a:stretch>
        </p:blipFill>
        <p:spPr>
          <a:xfrm>
            <a:off x="3866062" y="2722880"/>
            <a:ext cx="4459875" cy="376936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3099816"/>
            <a:ext cx="11826240" cy="1130808"/>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705148" y="838200"/>
            <a:ext cx="4781702" cy="2261616"/>
          </a:xfrm>
          <a:prstGeom prst="rect">
            <a:avLst/>
          </a:prstGeom>
        </p:spPr>
      </p:pic>
      <p:pic>
        <p:nvPicPr>
          <p:cNvPr id="5" name="Picture 4" descr="DevOps-Workshop27.png"/>
          <p:cNvPicPr>
            <a:picLocks noChangeAspect="1"/>
          </p:cNvPicPr>
          <p:nvPr/>
        </p:nvPicPr>
        <p:blipFill>
          <a:blip r:embed="rId3"/>
          <a:stretch>
            <a:fillRect/>
          </a:stretch>
        </p:blipFill>
        <p:spPr>
          <a:xfrm>
            <a:off x="455584" y="4230624"/>
            <a:ext cx="11280831" cy="226161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