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1"/>
  </p:notesMasterIdLst>
  <p:sldIdLst>
    <p:sldId id="3464" r:id="rId2"/>
    <p:sldId id="3465" r:id="rId3"/>
    <p:sldId id="3466" r:id="rId4"/>
    <p:sldId id="3467" r:id="rId5"/>
    <p:sldId id="3468" r:id="rId6"/>
    <p:sldId id="3469" r:id="rId7"/>
    <p:sldId id="3470" r:id="rId8"/>
    <p:sldId id="3471" r:id="rId9"/>
    <p:sldId id="3472" r:id="rId10"/>
    <p:sldId id="3473" r:id="rId11"/>
    <p:sldId id="3474" r:id="rId12"/>
    <p:sldId id="3475" r:id="rId13"/>
    <p:sldId id="3476" r:id="rId14"/>
    <p:sldId id="3477" r:id="rId15"/>
    <p:sldId id="3478" r:id="rId16"/>
    <p:sldId id="3479" r:id="rId17"/>
    <p:sldId id="3480" r:id="rId18"/>
    <p:sldId id="3481" r:id="rId19"/>
    <p:sldId id="3482" r:id="rId20"/>
    <p:sldId id="3483" r:id="rId21"/>
    <p:sldId id="3484" r:id="rId22"/>
    <p:sldId id="3485" r:id="rId23"/>
    <p:sldId id="3486" r:id="rId24"/>
    <p:sldId id="3487" r:id="rId25"/>
    <p:sldId id="3488" r:id="rId26"/>
    <p:sldId id="3489" r:id="rId27"/>
    <p:sldId id="3490" r:id="rId28"/>
    <p:sldId id="3491" r:id="rId29"/>
    <p:sldId id="3492" r:id="rId30"/>
    <p:sldId id="3493" r:id="rId31"/>
    <p:sldId id="3494" r:id="rId32"/>
    <p:sldId id="3495" r:id="rId33"/>
    <p:sldId id="3496" r:id="rId34"/>
    <p:sldId id="3497" r:id="rId35"/>
    <p:sldId id="3498" r:id="rId36"/>
    <p:sldId id="3499" r:id="rId37"/>
    <p:sldId id="3500" r:id="rId38"/>
    <p:sldId id="3501" r:id="rId39"/>
    <p:sldId id="3502" r:id="rId40"/>
    <p:sldId id="3503" r:id="rId41"/>
    <p:sldId id="3504" r:id="rId42"/>
    <p:sldId id="3505" r:id="rId43"/>
    <p:sldId id="3506" r:id="rId44"/>
    <p:sldId id="3507" r:id="rId45"/>
    <p:sldId id="3508" r:id="rId46"/>
    <p:sldId id="3509" r:id="rId47"/>
    <p:sldId id="3510" r:id="rId48"/>
    <p:sldId id="3511" r:id="rId49"/>
    <p:sldId id="3512" r:id="rId50"/>
    <p:sldId id="3513" r:id="rId51"/>
    <p:sldId id="3514" r:id="rId52"/>
    <p:sldId id="3515" r:id="rId53"/>
    <p:sldId id="3516" r:id="rId54"/>
    <p:sldId id="3517" r:id="rId55"/>
    <p:sldId id="3518" r:id="rId56"/>
    <p:sldId id="3519" r:id="rId57"/>
    <p:sldId id="3520" r:id="rId58"/>
    <p:sldId id="3521" r:id="rId59"/>
    <p:sldId id="3522" r:id="rId60"/>
    <p:sldId id="3523" r:id="rId61"/>
    <p:sldId id="3524" r:id="rId62"/>
    <p:sldId id="3525" r:id="rId63"/>
    <p:sldId id="3526" r:id="rId64"/>
    <p:sldId id="3527" r:id="rId65"/>
    <p:sldId id="3528" r:id="rId66"/>
    <p:sldId id="3529" r:id="rId67"/>
    <p:sldId id="3530" r:id="rId68"/>
    <p:sldId id="3531" r:id="rId69"/>
    <p:sldId id="3532" r:id="rId70"/>
    <p:sldId id="3533" r:id="rId71"/>
    <p:sldId id="3534" r:id="rId72"/>
    <p:sldId id="3535" r:id="rId73"/>
    <p:sldId id="3536" r:id="rId74"/>
    <p:sldId id="3537" r:id="rId75"/>
    <p:sldId id="3538" r:id="rId76"/>
    <p:sldId id="3539" r:id="rId77"/>
    <p:sldId id="3540" r:id="rId78"/>
    <p:sldId id="3541" r:id="rId79"/>
    <p:sldId id="3542" r:id="rId80"/>
    <p:sldId id="3543" r:id="rId81"/>
    <p:sldId id="3544" r:id="rId82"/>
    <p:sldId id="3545" r:id="rId83"/>
    <p:sldId id="3546" r:id="rId84"/>
    <p:sldId id="3547" r:id="rId85"/>
    <p:sldId id="3548" r:id="rId86"/>
    <p:sldId id="3549" r:id="rId87"/>
    <p:sldId id="3550" r:id="rId88"/>
    <p:sldId id="3551" r:id="rId89"/>
    <p:sldId id="3552" r:id="rId90"/>
    <p:sldId id="3553" r:id="rId91"/>
    <p:sldId id="3554" r:id="rId92"/>
    <p:sldId id="3555" r:id="rId93"/>
    <p:sldId id="3556" r:id="rId94"/>
    <p:sldId id="3557" r:id="rId95"/>
    <p:sldId id="3558" r:id="rId96"/>
    <p:sldId id="3559" r:id="rId97"/>
    <p:sldId id="3560" r:id="rId98"/>
    <p:sldId id="3561" r:id="rId99"/>
    <p:sldId id="3562"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6">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8.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hyperlink" Target="https://jenkins.io/doc/book/pipeline/jenkinsfile/" TargetMode="External"/><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hyperlink" Target="https://docs.zowe.org/stable/user-guide/cli-configuringcli.html#defining-environment-variables" TargetMode="External"/><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3"/>
          <a:stretch>
            <a:fillRect/>
          </a:stretch>
        </p:blipFill>
        <p:spPr>
          <a:xfrm>
            <a:off x="3348952" y="838200"/>
            <a:ext cx="5494095" cy="56540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CHE_URL</a:t>
            </a:r>
          </a:p>
          <a:p>
            <a:pPr lvl="1">
              <a:defRPr sz="1600"/>
            </a:pPr>
            <a:r>
              <a:t>Login is </a:t>
            </a:r>
            <a:r>
              <a:rPr>
                <a:latin typeface="Courier"/>
              </a:rPr>
              <a:t>CHE_USER</a:t>
            </a:r>
          </a:p>
          <a:p>
            <a:pPr lvl="1">
              <a:defRPr sz="1600"/>
            </a:pPr>
            <a:r>
              <a:t>Password is </a:t>
            </a:r>
            <a:r>
              <a:rPr>
                <a:latin typeface="Courier"/>
              </a:rPr>
              <a:t>CHE_PASS</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We have created a script to help you create your profiles.  Access it through the terminal with the following commands:</a:t>
            </a:r>
          </a:p>
          <a:p>
            <a:pPr lvl="1">
              <a:defRPr sz="1600"/>
            </a:pPr>
            <a:r>
              <a:rPr>
                <a:latin typeface="Courier"/>
              </a:rPr>
              <a:t>cd /projects/GITHUB_PROJ</a:t>
            </a:r>
          </a:p>
          <a:p>
            <a:pPr lvl="1">
              <a:defRPr sz="1600"/>
            </a:pPr>
            <a:r>
              <a:rPr>
                <a:latin typeface="Courier"/>
              </a:rPr>
              <a:t>gulp setupProfiles</a:t>
            </a:r>
          </a:p>
          <a:p>
            <a:pPr lvl="1">
              <a:defRPr sz="1600"/>
            </a:pPr>
            <a:r>
              <a:t>You will be prompted for the</a:t>
            </a:r>
          </a:p>
          <a:p>
            <a:pPr lvl="2">
              <a:defRPr sz="1400"/>
            </a:pPr>
            <a:r>
              <a:t>IP Address: </a:t>
            </a:r>
            <a:r>
              <a:rPr>
                <a:latin typeface="Courier"/>
              </a:rPr>
              <a:t>MAINFRAME_HOST</a:t>
            </a:r>
          </a:p>
          <a:p>
            <a:pPr lvl="2">
              <a:defRPr sz="1400"/>
            </a:pPr>
            <a:r>
              <a:t>Username: </a:t>
            </a:r>
            <a:r>
              <a:rPr>
                <a:latin typeface="Courier"/>
              </a:rPr>
              <a:t>MAINFRAME_USER</a:t>
            </a:r>
          </a:p>
          <a:p>
            <a:pPr lvl="2">
              <a:defRPr sz="1400"/>
            </a:pPr>
            <a:r>
              <a:t>Password: </a:t>
            </a:r>
            <a:r>
              <a:rPr>
                <a:latin typeface="Courier"/>
              </a:rPr>
              <a:t>MAINFRAME_USER</a:t>
            </a:r>
          </a:p>
          <a:p>
            <a:pPr>
              <a:defRPr sz="1800"/>
            </a:pPr>
            <a:r>
              <a:t>To view profiles, run a command like this:</a:t>
            </a:r>
          </a:p>
          <a:p>
            <a:pPr lvl="1">
              <a:defRPr sz="1600"/>
            </a:pPr>
            <a:r>
              <a:rPr>
                <a:latin typeface="Courier"/>
              </a:rPr>
              <a:t>zowe profiles list endevor</a:t>
            </a:r>
          </a:p>
          <a:p>
            <a:pPr>
              <a:defRPr sz="1800"/>
            </a:pPr>
            <a:r>
              <a:t>If you needed to create a profile manually, it could be done by a command like this (Note: this has been already performed):</a:t>
            </a:r>
          </a:p>
          <a:p>
            <a:pPr lvl="1">
              <a:defRPr sz="1600"/>
            </a:pPr>
            <a:r>
              <a:rPr>
                <a:latin typeface="Courier"/>
              </a:rPr>
              <a:t>zowe profiles create endevor MAINFRAME_LPAR-MAINFRAME_USER --host MAINFRAME_HOST --port ENDEVOR_PORT --user MAINFRAME_USER --password MAINFRAME_USER --ru false --protocol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rPr>
                <a:latin typeface="Courier"/>
              </a:rPr>
              <a:t>zowe endevor retrieve element MARBLE_NUM --type COBOL --to-file MARBLE_NUM.cbl --override-signout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3"/>
          <a:stretch>
            <a:fillRect/>
          </a:stretch>
        </p:blipFill>
        <p:spPr>
          <a:xfrm>
            <a:off x="1970808" y="3665220"/>
            <a:ext cx="8250383" cy="28270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rPr>
                <a:latin typeface="Courier"/>
              </a:rPr>
              <a:t>zowe endevor update element MARBLE_NUM --type COBOL --os --ff MARBLE_NUM.cbl</a:t>
            </a:r>
          </a:p>
          <a:p>
            <a:pPr lvl="1">
              <a:defRPr sz="1600"/>
            </a:pPr>
            <a:r>
              <a:t>This command provides help on how to upload an element to Endevor:</a:t>
            </a:r>
          </a:p>
          <a:p>
            <a:pPr lvl="2">
              <a:defRPr sz="1400"/>
            </a:pPr>
            <a:r>
              <a:rPr>
                <a:latin typeface="Courier"/>
              </a:rPr>
              <a:t>zowe endevor update element -h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--type</a:t>
            </a:r>
            <a:r>
              <a:t> of elements you want to generate, </a:t>
            </a:r>
            <a:r>
              <a:rPr>
                <a:latin typeface="Courier"/>
              </a:rPr>
              <a:t>COBOL</a:t>
            </a:r>
            <a:r>
              <a:t> and </a:t>
            </a:r>
            <a:r>
              <a:rPr>
                <a:latin typeface="Courier"/>
              </a:rPr>
              <a:t>LNK</a:t>
            </a:r>
            <a:r>
              <a:t>.</a:t>
            </a:r>
          </a:p>
          <a:p>
            <a:pPr lvl="2">
              <a:defRPr sz="1400"/>
            </a:pPr>
            <a:r>
              <a:rPr>
                <a:latin typeface="Courier"/>
              </a:rPr>
              <a:t>zowe endevor generate element MARBLE_NUM --type COBOL --os</a:t>
            </a:r>
          </a:p>
          <a:p>
            <a:pPr lvl="2">
              <a:defRPr sz="1400"/>
            </a:pPr>
            <a:r>
              <a:rPr>
                <a:latin typeface="Courier"/>
              </a:rPr>
              <a:t>zowe endevor generate element MARBLE_NUM --type LNK --os</a:t>
            </a:r>
          </a:p>
          <a:p>
            <a:pPr lvl="2">
              <a:defRPr sz="1400"/>
            </a:pP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GENERATE of MARBLE_NUM.COBOL finished with 0000</a:t>
            </a:r>
            <a:r>
              <a:t> in the output.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rPr>
                <a:latin typeface="Courier"/>
              </a:rPr>
              <a:t>zowe files list all-members "PRODUCT.NDVR.MARBLES.MARBLES.D1.LOADLIB"</a:t>
            </a:r>
          </a:p>
          <a:p>
            <a:pPr lvl="2">
              <a:defRPr sz="1400"/>
            </a:pPr>
            <a:r>
              <a:rPr>
                <a:latin typeface="Courier"/>
              </a:rPr>
              <a:t>zowe files list am "PRODUCT.NDVR.MARBLES.MARBLES.D1.DBRMLIB"</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rPr>
                <a:latin typeface="Courier"/>
              </a:rPr>
              <a:t>zowe jobs submit data-set "MAINFRAME_USER.MARBLES.JCL(MARBCOPY)" --vasc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rPr>
                <a:latin typeface="Courier"/>
              </a:rPr>
              <a:t>zowe jobs submit data-set "</a:t>
            </a:r>
            <a:r>
              <a:t>MAINFRAME_USER</a:t>
            </a:r>
            <a:r>
              <a:rPr>
                <a:latin typeface="Courier"/>
              </a:rPr>
              <a:t>.MARBLES.JCL(MARBIND)" --view-all-spool-content</a:t>
            </a:r>
          </a:p>
          <a:p>
            <a:pPr lvl="2">
              <a:defRPr sz="1400"/>
            </a:pPr>
            <a:r>
              <a:t>This function runs the command and returns all the job content</a:t>
            </a:r>
          </a:p>
          <a:p>
            <a:pPr lvl="1">
              <a:defRPr sz="1600"/>
            </a:pPr>
            <a:r>
              <a:t>Alternative approach</a:t>
            </a:r>
          </a:p>
          <a:p>
            <a:pPr lvl="2">
              <a:defRPr sz="1400"/>
            </a:pPr>
            <a:r>
              <a:rPr>
                <a:latin typeface="Courier"/>
              </a:rPr>
              <a:t>zowe jobs submit data-set "MAINFRAME_USER.MARBLES.JCL(MARBIND)"</a:t>
            </a:r>
          </a:p>
          <a:p>
            <a:pPr lvl="3">
              <a:defRPr sz="1200"/>
            </a:pPr>
            <a:r>
              <a:t>Example returned jobid: </a:t>
            </a:r>
            <a:r>
              <a:rPr>
                <a:latin typeface="Courier"/>
              </a:rPr>
              <a:t>JOBXXXXX</a:t>
            </a:r>
          </a:p>
          <a:p>
            <a:pPr lvl="2">
              <a:defRPr sz="1400"/>
            </a:pPr>
            <a:r>
              <a:rPr>
                <a:latin typeface="Courier"/>
              </a:rPr>
              <a:t>zowe jobs view job-status-by-jobid JOBXXXXX</a:t>
            </a:r>
          </a:p>
          <a:p>
            <a:pPr lvl="3">
              <a:defRPr sz="1200"/>
            </a:pPr>
            <a:r>
              <a:t>Confirm return code = CC 0004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rPr>
                <a:latin typeface="Courier"/>
              </a:rPr>
              <a:t>zowe cics refresh program MARBLE_NUM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rPr>
                <a:latin typeface="Courier"/>
              </a:rPr>
              <a:t>zowe console issue command "F CICS_REGION,MARBLE_CICS CRE MARBLE_COLOR 1 2" --console-name MAINFRAME_USER</a:t>
            </a:r>
          </a:p>
          <a:p>
            <a:pPr lvl="2">
              <a:defRPr sz="1400"/>
            </a:pPr>
            <a:r>
              <a:t>Did you get a </a:t>
            </a:r>
            <a:r>
              <a:rPr b="1"/>
              <a:t>+SUCCESS</a:t>
            </a:r>
            <a:r>
              <a:t> message?</a:t>
            </a:r>
          </a:p>
          <a:p>
            <a:pPr lvl="1">
              <a:defRPr sz="1600"/>
            </a:pPr>
            <a:r>
              <a:t>Check the database</a:t>
            </a:r>
          </a:p>
          <a:p>
            <a:pPr lvl="2">
              <a:defRPr sz="1400"/>
            </a:pPr>
            <a:r>
              <a:rPr>
                <a:latin typeface="Courier"/>
              </a:rPr>
              <a:t>zowe db2 execute sql -q "select * from event.marble"</a:t>
            </a:r>
          </a:p>
          <a:p>
            <a:pPr lvl="3">
              <a:defRPr sz="1200"/>
            </a:pPr>
            <a:r>
              <a:t>Ensure database contains your marble with quantity and cost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IIIa:</a:t>
            </a:r>
          </a:p>
        </p:txBody>
      </p:sp>
      <p:sp>
        <p:nvSpPr>
          <p:cNvPr id="3" name="Subtitle 2"/>
          <p:cNvSpPr>
            <a:spLocks noGrp="1"/>
          </p:cNvSpPr>
          <p:nvPr>
            <p:ph type="subTitle" idx="1"/>
          </p:nvPr>
        </p:nvSpPr>
        <p:spPr/>
        <p:txBody>
          <a:bodyPr/>
          <a:lstStyle/>
          <a:p>
            <a:pPr>
              <a:defRPr sz="2800"/>
            </a:pPr>
            <a:r>
              <a:t>Automate Build Process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rPr b="1"/>
              <a:t>Note</a:t>
            </a:r>
            <a:r>
              <a:t>: Task Runners are an abstraction layer over scripts. They are helpful but are not a necessity.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Steps for Section 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COBOL</a:t>
            </a:r>
            <a:r>
              <a:t> and </a:t>
            </a:r>
            <a:r>
              <a:rPr>
                <a:latin typeface="Courier"/>
              </a:rPr>
              <a:t>LNK</a:t>
            </a:r>
          </a:p>
          <a:p>
            <a:pPr lvl="1">
              <a:defRPr sz="1600"/>
            </a:pPr>
            <a:r>
              <a:t>Build the application</a:t>
            </a:r>
          </a:p>
          <a:p>
            <a:pPr lvl="2">
              <a:defRPr sz="1400"/>
            </a:pPr>
            <a:r>
              <a:t>It should generate both the </a:t>
            </a:r>
            <a:r>
              <a:rPr>
                <a:latin typeface="Courier"/>
              </a:rPr>
              <a:t>COBOL</a:t>
            </a:r>
            <a:r>
              <a:t> and </a:t>
            </a:r>
            <a:r>
              <a:rPr>
                <a:latin typeface="Courier"/>
              </a:rPr>
              <a:t>LNK</a:t>
            </a:r>
            <a:r>
              <a:t> elements in a single task</a:t>
            </a:r>
          </a:p>
          <a:p>
            <a:pPr>
              <a:defRPr sz="1800"/>
            </a:pPr>
            <a:r>
              <a:rPr b="1"/>
              <a:t>Note</a:t>
            </a:r>
            <a:r>
              <a:t>: Gulp is a JavaScript based task runner. Other task runners like Gradle use other scripting languages like Groovy.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build-cobol</a:t>
            </a:r>
            <a:r>
              <a:t> task. Then you will create a task in Gulp called </a:t>
            </a:r>
            <a:r>
              <a:rPr>
                <a:latin typeface="Courier"/>
              </a:rPr>
              <a:t>build-lnk</a:t>
            </a:r>
            <a:r>
              <a:t>.</a:t>
            </a:r>
          </a:p>
          <a:p>
            <a:pPr>
              <a:defRPr sz="1800"/>
            </a:pPr>
            <a:r>
              <a:t>Review gulpfile: A gulpfile is a file in your project directory titled </a:t>
            </a:r>
            <a:r>
              <a:rPr>
                <a:latin typeface="Courier"/>
              </a:rPr>
              <a:t>gulpfile.js</a:t>
            </a:r>
            <a:r>
              <a:t> that automatically loads when you run the </a:t>
            </a:r>
            <a:r>
              <a:rPr>
                <a:latin typeface="Courier"/>
              </a:rPr>
              <a:t>gulp</a:t>
            </a:r>
            <a:r>
              <a:t> command.</a:t>
            </a:r>
          </a:p>
          <a:p>
            <a:pPr>
              <a:defRPr sz="1800"/>
            </a:pPr>
            <a:r>
              <a:t>At the top of the gulpfile, take note of three packages that we are using:</a:t>
            </a:r>
          </a:p>
          <a:p>
            <a:pPr lvl="1">
              <a:defRPr sz="1600"/>
            </a:pPr>
            <a:r>
              <a:rPr>
                <a:latin typeface="Courier"/>
              </a:rPr>
              <a:t>gulp-help</a:t>
            </a:r>
            <a:r>
              <a:t>: Adds a default help task to gulp and provides the ability to add custom help messages for gulp tasks. Try issuing gulp help in the terminal at your projects directory.</a:t>
            </a:r>
          </a:p>
          <a:p>
            <a:pPr lvl="1">
              <a:defRPr sz="1600"/>
            </a:pPr>
            <a:r>
              <a:rPr>
                <a:latin typeface="Courier"/>
              </a:rPr>
              <a:t>gulp-sequence</a:t>
            </a:r>
            <a:r>
              <a:t>: Allows a series of gulp tasks to be run in order</a:t>
            </a:r>
          </a:p>
          <a:p>
            <a:pPr lvl="1">
              <a:defRPr sz="1600"/>
            </a:pPr>
            <a:r>
              <a:rPr>
                <a:latin typeface="Courier"/>
              </a:rPr>
              <a:t>node-cmd</a:t>
            </a:r>
            <a:r>
              <a:t>: Simple terminal interface that allows cli commands to be run. These commands are run asynchronously.</a:t>
            </a:r>
          </a:p>
          <a:p>
            <a:pPr lvl="1">
              <a:defRPr sz="1600"/>
            </a:pPr>
            <a:r>
              <a:rPr>
                <a:latin typeface="Courier"/>
              </a:rPr>
              <a:t>config</a:t>
            </a:r>
            <a:r>
              <a:t>: requires a config.json file for all the options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config.testElement and it will read the color from this file and replace it in the code.</a:t>
            </a:r>
          </a:p>
        </p:txBody>
      </p:sp>
      <p:pic>
        <p:nvPicPr>
          <p:cNvPr id="4" name="Picture 3" descr="DevOps-Workshop8.png"/>
          <p:cNvPicPr>
            <a:picLocks noChangeAspect="1"/>
          </p:cNvPicPr>
          <p:nvPr/>
        </p:nvPicPr>
        <p:blipFill>
          <a:blip r:embed="rId3"/>
          <a:stretch>
            <a:fillRect/>
          </a:stretch>
        </p:blipFill>
        <p:spPr>
          <a:xfrm>
            <a:off x="3544786" y="3665220"/>
            <a:ext cx="5102426" cy="282702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build-cobol</a:t>
            </a:r>
            <a:r>
              <a:t> task</a:t>
            </a:r>
          </a:p>
          <a:p>
            <a:pPr lvl="1">
              <a:defRPr sz="1600"/>
            </a:pPr>
            <a:r>
              <a:t>Name of task: </a:t>
            </a:r>
            <a:r>
              <a:rPr>
                <a:latin typeface="Courier"/>
              </a:rPr>
              <a:t>build-cobol</a:t>
            </a:r>
          </a:p>
          <a:p>
            <a:pPr lvl="1">
              <a:defRPr sz="1600"/>
            </a:pPr>
            <a:r>
              <a:t>Description of task: </a:t>
            </a:r>
            <a:r>
              <a:rPr>
                <a:latin typeface="Courier"/>
              </a:rPr>
              <a:t>Build COBOL element</a:t>
            </a:r>
          </a:p>
          <a:p>
            <a:pPr lvl="1">
              <a:defRPr sz="1600"/>
            </a:pPr>
            <a:r>
              <a:rPr>
                <a:latin typeface="Courier"/>
              </a:rPr>
              <a:t>function (callback)</a:t>
            </a:r>
            <a:r>
              <a:t>: function that this gulp task runs. Because </a:t>
            </a:r>
            <a:r>
              <a:rPr>
                <a:latin typeface="Courier"/>
              </a:rPr>
              <a:t>node-cmd</a:t>
            </a:r>
            <a:r>
              <a:t> runs terminal commands asynchronously, we supply a callback which is called upon task completion.</a:t>
            </a:r>
          </a:p>
          <a:p>
            <a:pPr lvl="1">
              <a:defRPr sz="1600"/>
            </a:pPr>
            <a:r>
              <a:rPr>
                <a:latin typeface="Courier"/>
              </a:rPr>
              <a:t>var command = ...</a:t>
            </a:r>
            <a:r>
              <a:t> : command to run from the command line, passing config.json values</a:t>
            </a:r>
          </a:p>
          <a:p>
            <a:pPr lvl="1">
              <a:defRPr sz="1600"/>
            </a:pPr>
            <a:r>
              <a:rPr>
                <a:latin typeface="Courier"/>
              </a:rPr>
              <a:t>simpleCommand</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3"/>
          <a:stretch>
            <a:fillRect/>
          </a:stretch>
        </p:blipFill>
        <p:spPr>
          <a:xfrm>
            <a:off x="182880" y="1660057"/>
            <a:ext cx="11826240" cy="11833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3"/>
          <a:stretch>
            <a:fillRect/>
          </a:stretch>
        </p:blipFill>
        <p:spPr>
          <a:xfrm>
            <a:off x="212919" y="838200"/>
            <a:ext cx="11766161" cy="565404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simpleCommand</a:t>
            </a:r>
            <a:r>
              <a:t> task</a:t>
            </a:r>
          </a:p>
          <a:p>
            <a:pPr lvl="1">
              <a:defRPr sz="1600"/>
            </a:pPr>
            <a:r>
              <a:t>Name of task: </a:t>
            </a:r>
            <a:r>
              <a:rPr>
                <a:latin typeface="Courier"/>
              </a:rPr>
              <a:t>simpleCommand</a:t>
            </a:r>
          </a:p>
          <a:p>
            <a:pPr lvl="1">
              <a:defRPr sz="1600"/>
            </a:pPr>
            <a:r>
              <a:t>Description of task: Runs the zowe commmands</a:t>
            </a:r>
          </a:p>
          <a:p>
            <a:pPr lvl="1">
              <a:defRPr sz="1600"/>
            </a:pPr>
            <a:r>
              <a:rPr>
                <a:latin typeface="Courier"/>
              </a:rPr>
              <a:t>cmd.get(</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3"/>
          <a:stretch>
            <a:fillRect/>
          </a:stretch>
        </p:blipFill>
        <p:spPr>
          <a:xfrm>
            <a:off x="3882248" y="838200"/>
            <a:ext cx="4427502" cy="282702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gulp build-cobol</a:t>
            </a:r>
            <a:r>
              <a:t> and verify it completes successfully.</a:t>
            </a:r>
          </a:p>
          <a:p>
            <a:pPr>
              <a:defRPr sz="1800"/>
            </a:pPr>
            <a:r>
              <a:t>Create a </a:t>
            </a:r>
            <a:r>
              <a:rPr>
                <a:latin typeface="Courier"/>
              </a:rPr>
              <a:t>build-lnk</a:t>
            </a:r>
            <a:r>
              <a:t> gulp task using the </a:t>
            </a:r>
            <a:r>
              <a:rPr>
                <a:latin typeface="Courier"/>
              </a:rPr>
              <a:t>build-cobol</a:t>
            </a:r>
            <a:r>
              <a:t> gulp task as a reference.</a:t>
            </a:r>
          </a:p>
          <a:p>
            <a:pPr>
              <a:defRPr sz="1800"/>
            </a:pPr>
            <a:r>
              <a:t>Ensure the </a:t>
            </a:r>
            <a:r>
              <a:rPr>
                <a:latin typeface="Courier"/>
              </a:rPr>
              <a:t>build-lnk</a:t>
            </a:r>
            <a:r>
              <a:t> task and description appear when you issue </a:t>
            </a:r>
            <a:r>
              <a:rPr>
                <a:latin typeface="Courier"/>
              </a:rPr>
              <a:t>gulp help</a:t>
            </a:r>
          </a:p>
          <a:p>
            <a:pPr>
              <a:defRPr sz="1800"/>
            </a:pPr>
            <a:r>
              <a:t>Ensure the </a:t>
            </a:r>
            <a:r>
              <a:rPr>
                <a:latin typeface="Courier"/>
              </a:rPr>
              <a:t>build-lnk</a:t>
            </a:r>
            <a:r>
              <a:t> task completes without error when you issue:</a:t>
            </a:r>
          </a:p>
          <a:p>
            <a:pPr lvl="1">
              <a:defRPr sz="1600"/>
            </a:pPr>
            <a:r>
              <a:rPr>
                <a:latin typeface="Courier"/>
              </a:rPr>
              <a:t>gulp build-lnk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gulp build-cobol</a:t>
            </a:r>
            <a:r>
              <a:t> and </a:t>
            </a:r>
            <a:r>
              <a:rPr>
                <a:latin typeface="Courier"/>
              </a:rPr>
              <a:t>gulp build-lnk</a:t>
            </a:r>
            <a:r>
              <a:t> tasks and combine them into a single gulp task. The </a:t>
            </a:r>
            <a:r>
              <a:rPr>
                <a:latin typeface="Courier"/>
              </a:rPr>
              <a:t>gulp-sequence</a:t>
            </a:r>
            <a:r>
              <a:t> package can help us achieve this.</a:t>
            </a:r>
          </a:p>
          <a:p>
            <a:pPr>
              <a:defRPr sz="1800"/>
            </a:pPr>
            <a:r>
              <a:t>The following gulp task combines the existing build tasks into a single gulp build task:</a:t>
            </a:r>
          </a:p>
          <a:p>
            <a:pPr lvl="1">
              <a:defRPr sz="1600"/>
            </a:pPr>
            <a:r>
              <a:rPr>
                <a:latin typeface="Courier"/>
              </a:rPr>
              <a:t>gulp.task('build', 'Build Program', gulpSequence('build-cobol','build-lnk'));</a:t>
            </a:r>
          </a:p>
          <a:p>
            <a:pPr>
              <a:defRPr sz="1800"/>
            </a:pPr>
            <a:r>
              <a:t>Ensure the build task and description appear when you issue:</a:t>
            </a:r>
          </a:p>
          <a:p>
            <a:pPr lvl="1">
              <a:defRPr sz="1600"/>
            </a:pPr>
            <a:r>
              <a:rPr>
                <a:latin typeface="Courier"/>
              </a:rPr>
              <a:t>gulp help</a:t>
            </a:r>
          </a:p>
          <a:p>
            <a:pPr>
              <a:defRPr sz="1800"/>
            </a:pPr>
            <a:r>
              <a:t>Ensure the build task runs both the </a:t>
            </a:r>
            <a:r>
              <a:rPr>
                <a:latin typeface="Courier"/>
              </a:rPr>
              <a:t>build-cobol</a:t>
            </a:r>
            <a:r>
              <a:t> and </a:t>
            </a:r>
            <a:r>
              <a:rPr>
                <a:latin typeface="Courier"/>
              </a:rPr>
              <a:t>build-lnk</a:t>
            </a:r>
            <a:r>
              <a:t> tasks without error when you issue:</a:t>
            </a:r>
          </a:p>
          <a:p>
            <a:pPr lvl="1">
              <a:defRPr sz="1600"/>
            </a:pPr>
            <a:r>
              <a:rPr>
                <a:latin typeface="Courier"/>
              </a:rPr>
              <a:t>gulp build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3"/>
          <a:stretch>
            <a:fillRect/>
          </a:stretch>
        </p:blipFill>
        <p:spPr>
          <a:xfrm>
            <a:off x="182880" y="4887984"/>
            <a:ext cx="11826240" cy="381491"/>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IIIb:</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bind-n-grant</a:t>
            </a:r>
            <a:r>
              <a:t> task</a:t>
            </a:r>
          </a:p>
          <a:p>
            <a:pPr lvl="1">
              <a:defRPr sz="1600"/>
            </a:pPr>
            <a:r>
              <a:t>Review the </a:t>
            </a:r>
            <a:r>
              <a:rPr>
                <a:latin typeface="Courier"/>
              </a:rPr>
              <a:t>cics-refresh</a:t>
            </a:r>
            <a:r>
              <a:t> task</a:t>
            </a:r>
          </a:p>
          <a:p>
            <a:pPr lvl="1">
              <a:defRPr sz="1600"/>
            </a:pPr>
            <a:r>
              <a:t>Combine individual deploy tasks into one </a:t>
            </a:r>
            <a:r>
              <a:rPr>
                <a:latin typeface="Courier"/>
              </a:rPr>
              <a:t>deploy</a:t>
            </a:r>
            <a:r>
              <a:t> task.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3"/>
          <a:stretch>
            <a:fillRect/>
          </a:stretch>
        </p:blipFill>
        <p:spPr>
          <a:xfrm>
            <a:off x="182880" y="1990647"/>
            <a:ext cx="11826240" cy="146446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bind-n-grant</a:t>
            </a:r>
            <a:r>
              <a:t> task to submit </a:t>
            </a:r>
            <a:r>
              <a:rPr>
                <a:latin typeface="Courier"/>
              </a:rPr>
              <a:t>MARBIND JCL</a:t>
            </a:r>
            <a:r>
              <a:t> and verify </a:t>
            </a:r>
            <a:r>
              <a:rPr>
                <a:latin typeface="Courier"/>
              </a:rPr>
              <a:t>CC = 0004</a:t>
            </a:r>
          </a:p>
        </p:txBody>
      </p:sp>
      <p:pic>
        <p:nvPicPr>
          <p:cNvPr id="4" name="Picture 3" descr="DevOps-Workshop12.png"/>
          <p:cNvPicPr>
            <a:picLocks noChangeAspect="1"/>
          </p:cNvPicPr>
          <p:nvPr/>
        </p:nvPicPr>
        <p:blipFill>
          <a:blip r:embed="rId3"/>
          <a:stretch>
            <a:fillRect/>
          </a:stretch>
        </p:blipFill>
        <p:spPr>
          <a:xfrm>
            <a:off x="182880" y="1961066"/>
            <a:ext cx="11826240" cy="1523626"/>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3"/>
          <a:stretch>
            <a:fillRect/>
          </a:stretch>
        </p:blipFill>
        <p:spPr>
          <a:xfrm>
            <a:off x="3137090" y="838200"/>
            <a:ext cx="5917818" cy="376936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cics-refresh</a:t>
            </a:r>
            <a:r>
              <a:t> task to refresh the </a:t>
            </a:r>
            <a:r>
              <a:rPr>
                <a:latin typeface="Courier"/>
              </a:rPr>
              <a:t>MARBLE PGM</a:t>
            </a:r>
          </a:p>
          <a:p>
            <a:pPr>
              <a:defRPr sz="1800"/>
            </a:pPr>
            <a:r>
              <a:t>Combine the tasks into a single deploy task using </a:t>
            </a:r>
            <a:r>
              <a:rPr>
                <a:latin typeface="Courier"/>
              </a:rPr>
              <a:t>gulpSequence</a:t>
            </a:r>
            <a:r>
              <a:t>.</a:t>
            </a:r>
          </a:p>
          <a:p>
            <a:pPr lvl="1">
              <a:defRPr sz="1600"/>
            </a:pPr>
            <a:r>
              <a:t>Using the code you created to combine the </a:t>
            </a:r>
            <a:r>
              <a:rPr>
                <a:latin typeface="Courier"/>
              </a:rPr>
              <a:t>build-cobol</a:t>
            </a:r>
            <a:r>
              <a:t> and </a:t>
            </a:r>
            <a:r>
              <a:rPr>
                <a:latin typeface="Courier"/>
              </a:rPr>
              <a:t>build-lnk</a:t>
            </a:r>
            <a:r>
              <a:t> tasks into a single build task as a reference, combine the following tasks into a single deploy task that will deploy the program using:</a:t>
            </a:r>
          </a:p>
          <a:p>
            <a:pPr lvl="2">
              <a:defRPr sz="1400"/>
            </a:pPr>
            <a:r>
              <a:rPr>
                <a:latin typeface="Courier"/>
              </a:rPr>
              <a:t>copy</a:t>
            </a:r>
          </a:p>
          <a:p>
            <a:pPr lvl="2">
              <a:defRPr sz="1400"/>
            </a:pPr>
            <a:r>
              <a:rPr>
                <a:latin typeface="Courier"/>
              </a:rPr>
              <a:t>bind-n-grant</a:t>
            </a:r>
          </a:p>
          <a:p>
            <a:pPr lvl="2">
              <a:defRPr sz="1400"/>
            </a:pPr>
            <a:r>
              <a:rPr>
                <a:latin typeface="Courier"/>
              </a:rPr>
              <a:t>cics-refresh</a:t>
            </a:r>
          </a:p>
          <a:p>
            <a:pPr lvl="1">
              <a:defRPr sz="1600"/>
            </a:pPr>
            <a:r>
              <a:t>Ensure your task appears when issuing </a:t>
            </a:r>
            <a:r>
              <a:rPr>
                <a:latin typeface="Courier"/>
              </a:rPr>
              <a:t>gulp help</a:t>
            </a:r>
          </a:p>
          <a:p>
            <a:pPr lvl="1">
              <a:defRPr sz="1600"/>
            </a:pPr>
            <a:r>
              <a:t>Run </a:t>
            </a:r>
            <a:r>
              <a:rPr>
                <a:latin typeface="Courier"/>
              </a:rPr>
              <a:t>gulp deploy</a:t>
            </a:r>
          </a:p>
          <a:p>
            <a:pPr lvl="1">
              <a:defRPr sz="1600"/>
            </a:pPr>
            <a:r>
              <a:t>Ensure your task completes without error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MAINFRAME_USER</a:t>
            </a:r>
            <a:r>
              <a:t>.</a:t>
            </a:r>
          </a:p>
          <a:p>
            <a:pPr>
              <a:defRPr sz="1800"/>
            </a:pPr>
            <a:r>
              <a:t>Your password </a:t>
            </a:r>
            <a:r>
              <a:rPr>
                <a:latin typeface="Courier"/>
              </a:rPr>
              <a:t>MAINFRAME_USER</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extLst>
                    <a:ext uri="{9D8B030D-6E8A-4147-A177-3AD203B41FA5}">
                      <a16:colId xmlns:a16="http://schemas.microsoft.com/office/drawing/2014/main" val="20000"/>
                    </a:ext>
                  </a:extLst>
                </a:gridCol>
                <a:gridCol w="5913120">
                  <a:extLst>
                    <a:ext uri="{9D8B030D-6E8A-4147-A177-3AD203B41FA5}">
                      <a16:colId xmlns:a16="http://schemas.microsoft.com/office/drawing/2014/main" val="20001"/>
                    </a:ext>
                  </a:extLst>
                </a:gridCol>
              </a:tblGrid>
              <a:tr h="0">
                <a:tc>
                  <a:txBody>
                    <a:bodyPr/>
                    <a:lstStyle/>
                    <a:p>
                      <a:pPr algn="l">
                        <a:defRPr sz="1800"/>
                      </a:pPr>
                      <a:r>
                        <a:t> Service </a:t>
                      </a:r>
                    </a:p>
                  </a:txBody>
                  <a:tcPr/>
                </a:tc>
                <a:tc>
                  <a:txBody>
                    <a:bodyPr/>
                    <a:lstStyle/>
                    <a:p>
                      <a:pPr algn="l">
                        <a:defRPr sz="1800"/>
                      </a:pPr>
                      <a:r>
                        <a:t> Connection Information (Host:Port) </a:t>
                      </a:r>
                    </a:p>
                  </a:txBody>
                  <a:tcPr/>
                </a:tc>
                <a:extLst>
                  <a:ext uri="{0D108BD9-81ED-4DB2-BD59-A6C34878D82A}">
                    <a16:rowId xmlns:a16="http://schemas.microsoft.com/office/drawing/2014/main" val="10000"/>
                  </a:ext>
                </a:extLst>
              </a:tr>
              <a:tr h="0">
                <a:tc>
                  <a:txBody>
                    <a:bodyPr/>
                    <a:lstStyle/>
                    <a:p>
                      <a:pPr algn="l">
                        <a:defRPr sz="1800"/>
                      </a:pPr>
                      <a:r>
                        <a:t> z/OSMF </a:t>
                      </a:r>
                    </a:p>
                  </a:txBody>
                  <a:tcPr/>
                </a:tc>
                <a:tc>
                  <a:txBody>
                    <a:bodyPr/>
                    <a:lstStyle/>
                    <a:p>
                      <a:pPr algn="l">
                        <a:defRPr sz="1800"/>
                      </a:pPr>
                      <a:r>
                        <a:t> MAINFRAME_HOST:ZOSMF_PORT </a:t>
                      </a:r>
                    </a:p>
                  </a:txBody>
                  <a:tcPr/>
                </a:tc>
                <a:extLst>
                  <a:ext uri="{0D108BD9-81ED-4DB2-BD59-A6C34878D82A}">
                    <a16:rowId xmlns:a16="http://schemas.microsoft.com/office/drawing/2014/main" val="10001"/>
                  </a:ext>
                </a:extLst>
              </a:tr>
              <a:tr h="0">
                <a:tc>
                  <a:txBody>
                    <a:bodyPr/>
                    <a:lstStyle/>
                    <a:p>
                      <a:pPr algn="l">
                        <a:defRPr sz="1800"/>
                      </a:pPr>
                      <a:r>
                        <a:t> CICS </a:t>
                      </a:r>
                    </a:p>
                  </a:txBody>
                  <a:tcPr/>
                </a:tc>
                <a:tc>
                  <a:txBody>
                    <a:bodyPr/>
                    <a:lstStyle/>
                    <a:p>
                      <a:pPr algn="l">
                        <a:defRPr sz="1800"/>
                      </a:pPr>
                      <a:r>
                        <a:t> MAINFRAME_HOST:CICS_PORT </a:t>
                      </a:r>
                    </a:p>
                  </a:txBody>
                  <a:tcPr/>
                </a:tc>
                <a:extLst>
                  <a:ext uri="{0D108BD9-81ED-4DB2-BD59-A6C34878D82A}">
                    <a16:rowId xmlns:a16="http://schemas.microsoft.com/office/drawing/2014/main" val="10002"/>
                  </a:ext>
                </a:extLst>
              </a:tr>
              <a:tr h="0">
                <a:tc>
                  <a:txBody>
                    <a:bodyPr/>
                    <a:lstStyle/>
                    <a:p>
                      <a:pPr algn="l">
                        <a:defRPr sz="1800"/>
                      </a:pPr>
                      <a:r>
                        <a:t> CA Endevor </a:t>
                      </a:r>
                    </a:p>
                  </a:txBody>
                  <a:tcPr/>
                </a:tc>
                <a:tc>
                  <a:txBody>
                    <a:bodyPr/>
                    <a:lstStyle/>
                    <a:p>
                      <a:pPr algn="l">
                        <a:defRPr sz="1800"/>
                      </a:pPr>
                      <a:r>
                        <a:t> MAINFRAME_HOST:ENDEVOR_PORT </a:t>
                      </a:r>
                    </a:p>
                  </a:txBody>
                  <a:tcPr/>
                </a:tc>
                <a:extLst>
                  <a:ext uri="{0D108BD9-81ED-4DB2-BD59-A6C34878D82A}">
                    <a16:rowId xmlns:a16="http://schemas.microsoft.com/office/drawing/2014/main" val="10003"/>
                  </a:ext>
                </a:extLst>
              </a:tr>
              <a:tr h="0">
                <a:tc>
                  <a:txBody>
                    <a:bodyPr/>
                    <a:lstStyle/>
                    <a:p>
                      <a:pPr algn="l">
                        <a:defRPr sz="1800"/>
                      </a:pPr>
                      <a:r>
                        <a:t> DB2 </a:t>
                      </a:r>
                    </a:p>
                  </a:txBody>
                  <a:tcPr/>
                </a:tc>
                <a:tc>
                  <a:txBody>
                    <a:bodyPr/>
                    <a:lstStyle/>
                    <a:p>
                      <a:pPr algn="l">
                        <a:defRPr sz="1800"/>
                      </a:pPr>
                      <a:r>
                        <a:t> MAINFRAME_HOST:DB2_PORT </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3"/>
          <a:stretch>
            <a:fillRect/>
          </a:stretch>
        </p:blipFill>
        <p:spPr>
          <a:xfrm>
            <a:off x="182880" y="5329410"/>
            <a:ext cx="11826240" cy="440978"/>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IIIc:</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rPr>
                <a:latin typeface="Courier"/>
              </a:rPr>
              <a:t>zowe console issue command "F CICS_REGION,MARBLE_CICS CRE MARBLE_COLOR 1 2" --console-name MAINFRAME_USER</a:t>
            </a:r>
          </a:p>
          <a:p>
            <a:pPr lvl="1">
              <a:defRPr sz="1600"/>
            </a:pPr>
            <a:r>
              <a:t>Now we will run a command to verify the database contains the correct information.  Ensure your marble is in the database:</a:t>
            </a:r>
          </a:p>
          <a:p>
            <a:pPr lvl="2">
              <a:defRPr sz="1400"/>
            </a:pPr>
            <a:r>
              <a:rPr>
                <a:latin typeface="Courier"/>
              </a:rPr>
              <a:t>zowe db2 execute sql -q "select * from EVENT.MARBLE"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3"/>
          <a:stretch>
            <a:fillRect/>
          </a:stretch>
        </p:blipFill>
        <p:spPr>
          <a:xfrm>
            <a:off x="2933146" y="2251710"/>
            <a:ext cx="6325707" cy="424053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3"/>
          <a:stretch>
            <a:fillRect/>
          </a:stretch>
        </p:blipFill>
        <p:spPr>
          <a:xfrm>
            <a:off x="182880" y="1032370"/>
            <a:ext cx="11826240" cy="52656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3"/>
          <a:stretch>
            <a:fillRect/>
          </a:stretch>
        </p:blipFill>
        <p:spPr>
          <a:xfrm>
            <a:off x="2420874" y="838200"/>
            <a:ext cx="7350252" cy="565404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lnSpcReduction="10000"/>
          </a:bodyPr>
          <a:lstStyle/>
          <a:p>
            <a:pPr>
              <a:defRPr sz="1800"/>
            </a:pPr>
            <a:r>
              <a:t>All tests for this workshop are located in test/test.js.</a:t>
            </a:r>
          </a:p>
          <a:p>
            <a:pPr>
              <a:defRPr sz="1800"/>
            </a:pPr>
            <a:r>
              <a:t>In test.js find </a:t>
            </a:r>
            <a:r>
              <a:rPr>
                <a:latin typeface="Courier"/>
              </a:rPr>
              <a:t>describe('Inventory Manipulation, function ()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3"/>
          <a:stretch>
            <a:fillRect/>
          </a:stretch>
        </p:blipFill>
        <p:spPr>
          <a:xfrm>
            <a:off x="182880" y="3324765"/>
            <a:ext cx="11826240" cy="2094418"/>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3"/>
          <a:stretch>
            <a:fillRect/>
          </a:stretch>
        </p:blipFill>
        <p:spPr>
          <a:xfrm>
            <a:off x="3365165" y="2251710"/>
            <a:ext cx="5461668" cy="424053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zowe console</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3"/>
          <a:stretch>
            <a:fillRect/>
          </a:stretch>
        </p:blipFill>
        <p:spPr>
          <a:xfrm>
            <a:off x="182880" y="2387549"/>
            <a:ext cx="11826240" cy="3968851"/>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fontScale="92500" lnSpcReduction="10000"/>
          </a:bodyPr>
          <a:lstStyle/>
          <a:p>
            <a:pPr>
              <a:defRPr sz="1800"/>
            </a:pPr>
            <a:r>
              <a:t>The getMarbleQuantity function uses the Zowe DB2 plugin to query the Marbles table using SQL.</a:t>
            </a:r>
          </a:p>
          <a:p>
            <a:pPr>
              <a:defRPr sz="1800"/>
            </a:pPr>
            <a:r>
              <a:t>It retrieves the output.</a:t>
            </a:r>
          </a:p>
          <a:p>
            <a:pPr>
              <a:defRPr sz="1800"/>
            </a:pPr>
            <a:r>
              <a:t>The output is in JSON format (specified by the </a:t>
            </a:r>
            <a:r>
              <a:rPr>
                <a:latin typeface="Courier"/>
              </a:rPr>
              <a:t>--rfj</a:t>
            </a:r>
            <a:r>
              <a:t> flag).</a:t>
            </a:r>
          </a:p>
          <a:p>
            <a:pPr>
              <a:defRPr sz="1800"/>
            </a:pPr>
            <a:r>
              <a:t>This is placed into variable called </a:t>
            </a:r>
            <a:r>
              <a:rPr>
                <a:latin typeface="Courier"/>
              </a:rPr>
              <a:t>data</a:t>
            </a:r>
            <a:r>
              <a:t>.</a:t>
            </a:r>
          </a:p>
          <a:p>
            <a:pPr>
              <a:defRPr sz="1800"/>
            </a:pPr>
            <a:r>
              <a:rPr>
                <a:latin typeface="Courier"/>
              </a:rPr>
              <a:t>Data</a:t>
            </a:r>
            <a:r>
              <a:t> is then searched using find. </a:t>
            </a:r>
            <a:r>
              <a:rPr>
                <a:latin typeface="Courier"/>
              </a:rPr>
              <a:t>desiredEntry.Inventory</a:t>
            </a:r>
            <a:r>
              <a:t> is then returned via the callback.</a:t>
            </a:r>
          </a:p>
        </p:txBody>
      </p:sp>
      <p:pic>
        <p:nvPicPr>
          <p:cNvPr id="4" name="Picture 3" descr="DevOps-Workshop22.png"/>
          <p:cNvPicPr>
            <a:picLocks noChangeAspect="1"/>
          </p:cNvPicPr>
          <p:nvPr/>
        </p:nvPicPr>
        <p:blipFill>
          <a:blip r:embed="rId3"/>
          <a:stretch>
            <a:fillRect/>
          </a:stretch>
        </p:blipFill>
        <p:spPr>
          <a:xfrm>
            <a:off x="3866062" y="2722880"/>
            <a:ext cx="4459875" cy="376936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mocha --reporter mochawesome</a:t>
            </a:r>
            <a:r>
              <a:t>.</a:t>
            </a:r>
          </a:p>
          <a:p>
            <a:pPr>
              <a:defRPr sz="1800"/>
            </a:pPr>
            <a:r>
              <a:t>However, if you look in your </a:t>
            </a:r>
            <a:r>
              <a:rPr>
                <a:latin typeface="Courier"/>
              </a:rPr>
              <a:t>package.json</a:t>
            </a:r>
            <a:r>
              <a:t> at your project's root, you will see a </a:t>
            </a:r>
            <a:r>
              <a:rPr>
                <a:latin typeface="Courier"/>
              </a:rPr>
              <a:t>scripts</a:t>
            </a:r>
            <a:r>
              <a:t> section.</a:t>
            </a:r>
          </a:p>
          <a:p>
            <a:pPr>
              <a:defRPr sz="1800"/>
            </a:pPr>
            <a:r>
              <a:t>This demonstrates how to set up a test script. This test script can then be run with the </a:t>
            </a:r>
            <a:r>
              <a:rPr>
                <a:latin typeface="Courier"/>
              </a:rPr>
              <a:t>npm test</a:t>
            </a:r>
            <a:r>
              <a:t> from your terminal at your project's root. Run:</a:t>
            </a:r>
          </a:p>
          <a:p>
            <a:pPr lvl="1">
              <a:defRPr sz="1600"/>
            </a:pPr>
            <a:r>
              <a:rPr>
                <a:latin typeface="Courier"/>
              </a:rPr>
              <a:t>npm test</a:t>
            </a:r>
          </a:p>
          <a:p>
            <a:pPr>
              <a:defRPr sz="1800"/>
            </a:pPr>
            <a:r>
              <a:t>Run the tests and verify they all pass.</a:t>
            </a:r>
          </a:p>
        </p:txBody>
      </p:sp>
      <p:pic>
        <p:nvPicPr>
          <p:cNvPr id="4" name="Picture 3" descr="DevOps-Workshop23.png"/>
          <p:cNvPicPr>
            <a:picLocks noChangeAspect="1"/>
          </p:cNvPicPr>
          <p:nvPr/>
        </p:nvPicPr>
        <p:blipFill>
          <a:blip r:embed="rId3"/>
          <a:stretch>
            <a:fillRect/>
          </a:stretch>
        </p:blipFill>
        <p:spPr>
          <a:xfrm>
            <a:off x="1924986" y="4607560"/>
            <a:ext cx="8342026" cy="188468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testand update the title from 'should create a single marble'to 'should create a singlemarble with a cost of 1'</a:t>
            </a:r>
          </a:p>
          <a:p>
            <a:pPr>
              <a:defRPr sz="1800"/>
            </a:pPr>
            <a:r>
              <a:t>Change the createMarble function call to </a:t>
            </a:r>
            <a:r>
              <a:rPr>
                <a:latin typeface="Courier"/>
              </a:rPr>
              <a:t>createMarble(COLOR, 1, 1,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3"/>
          <a:stretch>
            <a:fillRect/>
          </a:stretch>
        </p:blipFill>
        <p:spPr>
          <a:xfrm>
            <a:off x="2434644" y="838200"/>
            <a:ext cx="7322710" cy="565404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createMarble()</a:t>
            </a:r>
            <a:r>
              <a:t> function:</a:t>
            </a:r>
          </a:p>
          <a:p>
            <a:pPr>
              <a:defRPr sz="1800"/>
            </a:pPr>
            <a:r>
              <a:t>Add another number parameter after quantity called </a:t>
            </a:r>
            <a:r>
              <a:rPr>
                <a:latin typeface="Courier"/>
              </a:rPr>
              <a:t>cost</a:t>
            </a:r>
            <a:r>
              <a:t> with a default value of 1. (Use the quantity parameter as a reference).</a:t>
            </a:r>
          </a:p>
          <a:p>
            <a:pPr>
              <a:defRPr sz="1800"/>
            </a:pPr>
            <a:r>
              <a:t>Adjust the </a:t>
            </a:r>
            <a:r>
              <a:rPr>
                <a:latin typeface="Courier"/>
              </a:rPr>
              <a:t>zowe</a:t>
            </a:r>
            <a:r>
              <a:t> command being issued to include another space and </a:t>
            </a:r>
            <a:r>
              <a:rPr>
                <a:latin typeface="Courier"/>
              </a:rPr>
              <a:t>cost</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3"/>
          <a:stretch>
            <a:fillRect/>
          </a:stretch>
        </p:blipFill>
        <p:spPr>
          <a:xfrm>
            <a:off x="571393" y="838200"/>
            <a:ext cx="11049212" cy="376936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3099816"/>
            <a:ext cx="11826240" cy="1130808"/>
          </a:xfrm>
        </p:spPr>
        <p:txBody>
          <a:bodyPr>
            <a:normAutofit/>
          </a:bodyPr>
          <a:lstStyle/>
          <a:p>
            <a:pPr>
              <a:defRPr sz="1800"/>
            </a:pPr>
            <a:r>
              <a:t>Locate the </a:t>
            </a:r>
            <a:r>
              <a:rPr>
                <a:latin typeface="Courier"/>
              </a:rPr>
              <a:t>getMarbleQuantity</a:t>
            </a:r>
            <a:r>
              <a:t> function. We are most interested in the above snippet.</a:t>
            </a:r>
          </a:p>
          <a:p>
            <a:pPr>
              <a:defRPr sz="1800"/>
            </a:pPr>
            <a:r>
              <a:rPr>
                <a:latin typeface="Courier"/>
              </a:rPr>
              <a:t>desiredEntry.COST</a:t>
            </a:r>
            <a:r>
              <a:t> contains the cost value.  Let's pass that back into the callback.</a:t>
            </a:r>
          </a:p>
        </p:txBody>
      </p:sp>
      <p:pic>
        <p:nvPicPr>
          <p:cNvPr id="4" name="Picture 3" descr="DevOps-Workshop26.png"/>
          <p:cNvPicPr>
            <a:picLocks noChangeAspect="1"/>
          </p:cNvPicPr>
          <p:nvPr/>
        </p:nvPicPr>
        <p:blipFill>
          <a:blip r:embed="rId3"/>
          <a:stretch>
            <a:fillRect/>
          </a:stretch>
        </p:blipFill>
        <p:spPr>
          <a:xfrm>
            <a:off x="3705148" y="838200"/>
            <a:ext cx="4781702" cy="2261616"/>
          </a:xfrm>
          <a:prstGeom prst="rect">
            <a:avLst/>
          </a:prstGeom>
        </p:spPr>
      </p:pic>
      <p:pic>
        <p:nvPicPr>
          <p:cNvPr id="5" name="Picture 4" descr="DevOps-Workshop27.png"/>
          <p:cNvPicPr>
            <a:picLocks noChangeAspect="1"/>
          </p:cNvPicPr>
          <p:nvPr/>
        </p:nvPicPr>
        <p:blipFill>
          <a:blip r:embed="rId4"/>
          <a:stretch>
            <a:fillRect/>
          </a:stretch>
        </p:blipFill>
        <p:spPr>
          <a:xfrm>
            <a:off x="455584" y="4230624"/>
            <a:ext cx="11280831" cy="2261616"/>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getMarbleQuantity</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3"/>
          <a:stretch>
            <a:fillRect/>
          </a:stretch>
        </p:blipFill>
        <p:spPr>
          <a:xfrm>
            <a:off x="3452929" y="2251710"/>
            <a:ext cx="5286140" cy="42405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3"/>
          <a:stretch>
            <a:fillRect/>
          </a:stretch>
        </p:blipFill>
        <p:spPr>
          <a:xfrm>
            <a:off x="3450457" y="838200"/>
            <a:ext cx="5291084" cy="565404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npm test</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rPr>
                <a:latin typeface="Courier"/>
              </a:rPr>
              <a:t>mochawesome-report/mochawesome.html</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3"/>
          <a:stretch>
            <a:fillRect/>
          </a:stretch>
        </p:blipFill>
        <p:spPr>
          <a:xfrm>
            <a:off x="212919" y="838200"/>
            <a:ext cx="11766161" cy="565404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Steps for Section IV</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JENKINS_PROJ</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gulp build</a:t>
            </a:r>
            <a:r>
              <a:t>, </a:t>
            </a:r>
            <a:r>
              <a:rPr>
                <a:latin typeface="Courier"/>
              </a:rPr>
              <a:t>gulp deploy</a:t>
            </a:r>
            <a:r>
              <a:t> and </a:t>
            </a:r>
            <a:r>
              <a:rPr>
                <a:latin typeface="Courier"/>
              </a:rPr>
              <a:t>npm test</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fontScale="55000" lnSpcReduction="20000"/>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3"/>
          <a:stretch>
            <a:fillRect/>
          </a:stretch>
        </p:blipFill>
        <p:spPr>
          <a:xfrm>
            <a:off x="182880" y="2611151"/>
            <a:ext cx="11826240" cy="3521646"/>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JENKINS_URL</a:t>
            </a:r>
          </a:p>
          <a:p>
            <a:pPr lvl="1">
              <a:defRPr sz="1600"/>
            </a:pPr>
            <a:r>
              <a:t>Username: </a:t>
            </a:r>
            <a:r>
              <a:rPr>
                <a:latin typeface="Courier"/>
              </a:rPr>
              <a:t>JENKINS_USER</a:t>
            </a:r>
          </a:p>
          <a:p>
            <a:pPr lvl="1">
              <a:defRPr sz="1600"/>
            </a:pPr>
            <a:r>
              <a:t>Password: </a:t>
            </a:r>
            <a:r>
              <a:rPr>
                <a:latin typeface="Courier"/>
              </a:rPr>
              <a:t>JENKINS_PASS</a:t>
            </a:r>
          </a:p>
          <a:p>
            <a:pPr>
              <a:defRPr sz="1800"/>
            </a:pPr>
            <a:r>
              <a:t>Verify that the environment is in the right starting state</a:t>
            </a:r>
          </a:p>
          <a:p>
            <a:pPr lvl="1">
              <a:defRPr sz="1600"/>
            </a:pPr>
            <a:r>
              <a:t>Click on the name of your project (</a:t>
            </a:r>
            <a:r>
              <a:rPr>
                <a:latin typeface="Courier"/>
              </a:rPr>
              <a:t>JENKINS_PROJ</a:t>
            </a:r>
            <a:r>
              <a:t>)</a:t>
            </a:r>
          </a:p>
          <a:p>
            <a:pPr lvl="1">
              <a:defRPr sz="1600"/>
            </a:pPr>
            <a:r>
              <a:t>Select the </a:t>
            </a:r>
            <a:r>
              <a:rPr>
                <a:latin typeface="Courier"/>
              </a:rPr>
              <a:t>master</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3"/>
          <a:stretch>
            <a:fillRect/>
          </a:stretch>
        </p:blipFill>
        <p:spPr>
          <a:xfrm>
            <a:off x="4543910" y="5549900"/>
            <a:ext cx="3104178" cy="94234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Jenkinsfile</a:t>
            </a:r>
            <a:r>
              <a:t> is a text file that contains the definition of a Jenkins Pipeline and is checked into source control. Using a </a:t>
            </a:r>
            <a:r>
              <a:rPr>
                <a:latin typeface="Courier"/>
              </a:rPr>
              <a:t>Jenkinsfile</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3"/>
              </a:rPr>
              <a:t>https://jenkins.io/doc/book/pipeline/jenkinsfile/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Jenkinsfile</a:t>
            </a:r>
            <a:r>
              <a:t> in our project's root directory, the agent directive instructs Jenkins to allocate an executor and workspace for the pipeline. In our workshop, we use the label </a:t>
            </a:r>
            <a:r>
              <a:rPr>
                <a:latin typeface="Courier"/>
              </a:rPr>
              <a:t>zowe-agent</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Jenkinsfile</a:t>
            </a:r>
          </a:p>
          <a:p>
            <a:pPr lvl="1">
              <a:defRPr sz="1600"/>
            </a:pPr>
            <a:r>
              <a:t>Remove the following line of code which simply echoed out a statement:</a:t>
            </a:r>
          </a:p>
          <a:p>
            <a:pPr lvl="2">
              <a:defRPr sz="1400"/>
            </a:pPr>
            <a:r>
              <a:rPr>
                <a:latin typeface="Courier"/>
              </a:rPr>
              <a:t>sh "echo build"</a:t>
            </a:r>
          </a:p>
          <a:p>
            <a:pPr>
              <a:defRPr sz="1800"/>
            </a:pPr>
            <a:r>
              <a:t>Uncomment the ensuing </a:t>
            </a:r>
            <a:r>
              <a:rPr>
                <a:latin typeface="Courier"/>
              </a:rPr>
              <a:t>withCredentials</a:t>
            </a:r>
            <a:r>
              <a:t> code block.</a:t>
            </a:r>
          </a:p>
          <a:p>
            <a:pPr lvl="1">
              <a:defRPr sz="1600"/>
            </a:pPr>
            <a:r>
              <a:t>Inside this block, we will have access to </a:t>
            </a:r>
            <a:r>
              <a:rPr>
                <a:latin typeface="Courier"/>
              </a:rPr>
              <a:t>eosCreds</a:t>
            </a:r>
            <a:r>
              <a:t>.  It is defined in Jenkins.</a:t>
            </a:r>
          </a:p>
          <a:p>
            <a:pPr lvl="1">
              <a:defRPr sz="1600"/>
            </a:pPr>
            <a:r>
              <a:t>We define the user environment variable to be </a:t>
            </a:r>
            <a:r>
              <a:rPr>
                <a:latin typeface="Courier"/>
              </a:rPr>
              <a:t>ZOWE_OPT_USER</a:t>
            </a:r>
            <a:r>
              <a:t> and the password to be </a:t>
            </a:r>
            <a:r>
              <a:rPr>
                <a:latin typeface="Courier"/>
              </a:rPr>
              <a:t>ZOWE_OPT_PASSWORD</a:t>
            </a:r>
            <a:r>
              <a:t> because Zowe can be influenced by environment variables.</a:t>
            </a:r>
          </a:p>
          <a:p>
            <a:pPr lvl="1">
              <a:defRPr sz="1600"/>
            </a:pPr>
            <a:r>
              <a:t>Let's take a moment to discuss command line precedence.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ZOWE_OPT_</a:t>
            </a:r>
            <a:r>
              <a:t>.</a:t>
            </a:r>
          </a:p>
          <a:p>
            <a:pPr>
              <a:defRPr sz="1800"/>
            </a:pPr>
            <a:r>
              <a:t>For example, you can specify the option </a:t>
            </a:r>
            <a:r>
              <a:rPr>
                <a:latin typeface="Courier"/>
              </a:rPr>
              <a:t>--host</a:t>
            </a:r>
            <a:r>
              <a:t> by setting an environment variable named </a:t>
            </a:r>
            <a:r>
              <a:rPr>
                <a:latin typeface="Courier"/>
              </a:rPr>
              <a:t>ZOWE_OPT_HOST</a:t>
            </a:r>
            <a:r>
              <a:t> to the desired value.</a:t>
            </a:r>
          </a:p>
          <a:p>
            <a:pPr>
              <a:defRPr sz="1800"/>
            </a:pPr>
            <a:r>
              <a:t>For more information on defining environment variables, please reference:</a:t>
            </a:r>
            <a:r>
              <a:rPr>
                <a:hlinkClick r:id="rId3"/>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withCredentials</a:t>
            </a:r>
            <a:r>
              <a:t> block to instruct Jenkins to run the gulp build task you created as part of build stage:</a:t>
            </a:r>
          </a:p>
          <a:p>
            <a:pPr lvl="1">
              <a:defRPr sz="1600"/>
            </a:pPr>
            <a:r>
              <a:rPr>
                <a:latin typeface="Courier"/>
              </a:rPr>
              <a:t>sh 'gulp build'</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gulp deploy</a:t>
            </a:r>
            <a:r>
              <a:t> task that you created. This will need placed inside the inner withCredentials block.</a:t>
            </a:r>
          </a:p>
          <a:p>
            <a:pPr lvl="1">
              <a:defRPr sz="1600"/>
            </a:pPr>
            <a:r>
              <a:t>Note: Plugins also inherit the </a:t>
            </a:r>
            <a:r>
              <a:rPr>
                <a:latin typeface="Courier"/>
              </a:rPr>
              <a:t>ZOWE_OPT_</a:t>
            </a:r>
            <a:r>
              <a:t> vars, but can be overridden on the command line.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npm test</a:t>
            </a:r>
            <a:r>
              <a:t> are system tests that we want to include.</a:t>
            </a:r>
          </a:p>
          <a:p>
            <a:pPr lvl="1">
              <a:defRPr sz="1600"/>
            </a:pPr>
            <a:r>
              <a:t>Create a stage in Jenkins to invoke these tests after code is checked in, built and deployed.</a:t>
            </a:r>
          </a:p>
          <a:p>
            <a:pPr>
              <a:defRPr sz="1800"/>
            </a:pPr>
            <a:r>
              <a:rPr b="1"/>
              <a:t>Note</a:t>
            </a:r>
            <a:r>
              <a:t>: Consider exploring code coverage tools to obtain metrics of code that is tested by your automated tests.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test</a:t>
            </a:r>
            <a:r>
              <a:t>' stage</a:t>
            </a:r>
          </a:p>
          <a:p>
            <a:pPr lvl="1">
              <a:defRPr sz="1600"/>
            </a:pPr>
            <a:r>
              <a:t>Call the </a:t>
            </a:r>
            <a:r>
              <a:rPr>
                <a:latin typeface="Courier"/>
              </a:rPr>
              <a:t>npm test</a:t>
            </a:r>
            <a:r>
              <a:t> command that runs your test suite.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3"/>
          <a:stretch>
            <a:fillRect/>
          </a:stretch>
        </p:blipFill>
        <p:spPr>
          <a:xfrm>
            <a:off x="3131616" y="838200"/>
            <a:ext cx="5928766" cy="565404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rPr>
                <a:latin typeface="Courier"/>
              </a:rPr>
              <a:t>git status</a:t>
            </a:r>
          </a:p>
          <a:p>
            <a:pPr>
              <a:defRPr sz="1800"/>
            </a:pPr>
            <a:r>
              <a:t>There may endevor reports you wish to delete, commit or only keep locally.</a:t>
            </a:r>
          </a:p>
          <a:p>
            <a:pPr lvl="1">
              <a:defRPr sz="1600"/>
            </a:pPr>
            <a:r>
              <a:t>If you wish to only keep them locally, add </a:t>
            </a:r>
            <a:r>
              <a:rPr>
                <a:latin typeface="Courier"/>
              </a:rPr>
              <a:t>endevor-report*.txt</a:t>
            </a:r>
            <a:r>
              <a:t> to your </a:t>
            </a:r>
            <a:r>
              <a:rPr>
                <a:latin typeface="Courier"/>
              </a:rPr>
              <a:t>.gitignore</a:t>
            </a:r>
            <a:r>
              <a:t> file in your project's root directory. You can run </a:t>
            </a:r>
            <a:r>
              <a:rPr>
                <a:latin typeface="Courier"/>
              </a:rPr>
              <a:t>git status</a:t>
            </a:r>
            <a:r>
              <a:t> again to verify you no longer see the endevor-report files.</a:t>
            </a:r>
          </a:p>
          <a:p>
            <a:pPr>
              <a:defRPr sz="1800"/>
            </a:pPr>
            <a:r>
              <a:t>Commit your changes when satisfied:</a:t>
            </a:r>
          </a:p>
          <a:p>
            <a:pPr lvl="1">
              <a:defRPr sz="1600"/>
            </a:pPr>
            <a:r>
              <a:rPr>
                <a:latin typeface="Courier"/>
              </a:rPr>
              <a:t>git commit -a -m "Add gulp build tasks"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rPr>
                <a:latin typeface="Courier"/>
              </a:rPr>
              <a:t>git push</a:t>
            </a:r>
          </a:p>
          <a:p>
            <a:pPr>
              <a:defRPr sz="1800"/>
            </a:pPr>
            <a:r>
              <a:t>If you are prompted for your username and password:</a:t>
            </a:r>
          </a:p>
          <a:p>
            <a:pPr lvl="1">
              <a:defRPr sz="1600"/>
            </a:pPr>
            <a:r>
              <a:t>Username: </a:t>
            </a:r>
            <a:r>
              <a:rPr>
                <a:latin typeface="Courier"/>
              </a:rPr>
              <a:t>GITHUB_USER</a:t>
            </a:r>
          </a:p>
          <a:p>
            <a:pPr lvl="1">
              <a:defRPr sz="1600"/>
            </a:pPr>
            <a:r>
              <a:t>Password: </a:t>
            </a:r>
            <a:r>
              <a:rPr>
                <a:latin typeface="Courier"/>
              </a:rPr>
              <a:t>GITHUB_PASS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JENKINS_URL</a:t>
            </a:r>
          </a:p>
          <a:p>
            <a:pPr lvl="1">
              <a:defRPr sz="1600"/>
            </a:pPr>
            <a:r>
              <a:t>Username: </a:t>
            </a:r>
            <a:r>
              <a:rPr>
                <a:latin typeface="Courier"/>
              </a:rPr>
              <a:t>JENKINS_USER</a:t>
            </a:r>
          </a:p>
          <a:p>
            <a:pPr lvl="1">
              <a:defRPr sz="1600"/>
            </a:pPr>
            <a:r>
              <a:t>Password: </a:t>
            </a:r>
            <a:r>
              <a:rPr>
                <a:latin typeface="Courier"/>
              </a:rPr>
              <a:t>JENKINS_PASS</a:t>
            </a:r>
          </a:p>
          <a:p>
            <a:pPr>
              <a:defRPr sz="1800"/>
            </a:pPr>
            <a:r>
              <a:t>Verify that the environment is in the right starting state</a:t>
            </a:r>
          </a:p>
          <a:p>
            <a:pPr lvl="1">
              <a:defRPr sz="1600"/>
            </a:pPr>
            <a:r>
              <a:t>Click on the name of your project (</a:t>
            </a:r>
            <a:r>
              <a:rPr>
                <a:latin typeface="Courier"/>
              </a:rPr>
              <a:t>JENKINS_PROJ</a:t>
            </a:r>
            <a:r>
              <a:t>)</a:t>
            </a:r>
          </a:p>
          <a:p>
            <a:pPr lvl="1">
              <a:defRPr sz="1600"/>
            </a:pPr>
            <a:r>
              <a:t>Select the master branch</a:t>
            </a:r>
          </a:p>
          <a:p>
            <a:pPr lvl="1">
              <a:defRPr sz="1600"/>
            </a:pPr>
            <a:r>
              <a:t>Click </a:t>
            </a:r>
            <a:r>
              <a:rPr>
                <a:latin typeface="Courier"/>
              </a:rPr>
              <a:t>Build Now</a:t>
            </a:r>
            <a:r>
              <a:t> in the left side menu and verify the project builds successfully.</a:t>
            </a:r>
          </a:p>
        </p:txBody>
      </p:sp>
      <p:pic>
        <p:nvPicPr>
          <p:cNvPr id="4" name="Picture 3" descr="DevOps-Workshop34.png"/>
          <p:cNvPicPr>
            <a:picLocks noChangeAspect="1"/>
          </p:cNvPicPr>
          <p:nvPr/>
        </p:nvPicPr>
        <p:blipFill>
          <a:blip r:embed="rId3"/>
          <a:stretch>
            <a:fillRect/>
          </a:stretch>
        </p:blipFill>
        <p:spPr>
          <a:xfrm>
            <a:off x="4543910" y="5549900"/>
            <a:ext cx="3104178" cy="94234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Jenkinsfile</a:t>
            </a:r>
          </a:p>
          <a:p>
            <a:pPr>
              <a:defRPr sz="1800"/>
            </a:pPr>
            <a:r>
              <a:t>Commit and Push Code to GitHub</a:t>
            </a:r>
          </a:p>
          <a:p>
            <a:pPr lvl="1">
              <a:defRPr sz="1600"/>
            </a:pPr>
            <a:r>
              <a:rPr>
                <a:latin typeface="Courier"/>
              </a:rPr>
              <a:t>git commit -a -m "Updating"</a:t>
            </a:r>
          </a:p>
          <a:p>
            <a:pPr lvl="1">
              <a:defRPr sz="1600"/>
            </a:pPr>
            <a:r>
              <a:rPr>
                <a:latin typeface="Courier"/>
              </a:rPr>
              <a:t>git push</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a:endParaRPr/>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4849</Words>
  <Application>Microsoft Office PowerPoint</Application>
  <PresentationFormat>Widescreen</PresentationFormat>
  <Paragraphs>478</Paragraphs>
  <Slides>99</Slides>
  <Notes>97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99</vt:i4>
      </vt:variant>
    </vt:vector>
  </HeadingPairs>
  <TitlesOfParts>
    <vt:vector size="103" baseType="lpstr">
      <vt:lpstr>Arial</vt:lpstr>
      <vt:lpstr>Calibri</vt:lpstr>
      <vt:lpstr>Courier</vt:lpstr>
      <vt:lpstr>1_Office Theme</vt:lpstr>
      <vt:lpstr>Zowe CICS Workshop</vt:lpstr>
      <vt:lpstr>Goals</vt:lpstr>
      <vt:lpstr>Accessing your Workshop Environment</vt:lpstr>
      <vt:lpstr>Workshop Environment</vt:lpstr>
      <vt:lpstr>z/OS Services</vt:lpstr>
      <vt:lpstr>Marbles</vt:lpstr>
      <vt:lpstr>Marbles App</vt:lpstr>
      <vt:lpstr>Demo</vt:lpstr>
      <vt:lpstr>State of Marbles App - Before Workshop</vt:lpstr>
      <vt:lpstr>Desired State of Marbles App - After Workshop</vt:lpstr>
      <vt:lpstr>Sample CI Pipeline</vt:lpstr>
      <vt:lpstr>Simple Pipeline Demo</vt:lpstr>
      <vt:lpstr>Section I:</vt:lpstr>
      <vt:lpstr>Steps for Section I</vt:lpstr>
      <vt:lpstr>Developer Environment</vt:lpstr>
      <vt:lpstr>Profiles</vt:lpstr>
      <vt:lpstr>Section II:</vt:lpstr>
      <vt:lpstr>Download the element from Endevor - Step 1</vt:lpstr>
      <vt:lpstr>Edit the source code - Step 2</vt:lpstr>
      <vt:lpstr>Upload the element to Endevor - Step 3</vt:lpstr>
      <vt:lpstr>Generate the code</vt:lpstr>
      <vt:lpstr>Generate the elements</vt:lpstr>
      <vt:lpstr>Section III:</vt:lpstr>
      <vt:lpstr>Deployment - Introduction</vt:lpstr>
      <vt:lpstr>Steps for Section III</vt:lpstr>
      <vt:lpstr>Deploy manually</vt:lpstr>
      <vt:lpstr>Deploy manually</vt:lpstr>
      <vt:lpstr>Deploy manually</vt:lpstr>
      <vt:lpstr>Deploy manually</vt:lpstr>
      <vt:lpstr>Test manually</vt:lpstr>
      <vt:lpstr>Review - What have we learned?</vt:lpstr>
      <vt:lpstr>Section III:</vt:lpstr>
      <vt:lpstr>Section IIIa:</vt:lpstr>
      <vt:lpstr>Automate the Code Build - Introduction</vt:lpstr>
      <vt:lpstr>Steps for Section II</vt:lpstr>
      <vt:lpstr>Starting the Automation</vt:lpstr>
      <vt:lpstr>Create a Build Task in Gulp</vt:lpstr>
      <vt:lpstr>Reusable Code - config.json</vt:lpstr>
      <vt:lpstr>Create a Build task in Gulp</vt:lpstr>
      <vt:lpstr>Create a Build task in Gulp</vt:lpstr>
      <vt:lpstr>Create a Build task in Gulp</vt:lpstr>
      <vt:lpstr>Combine Build-Cobol and Build-LNK</vt:lpstr>
      <vt:lpstr>Completed Build Sequence Command</vt:lpstr>
      <vt:lpstr>Section IIIb:</vt:lpstr>
      <vt:lpstr>Create and implement a Gulp Deploy task</vt:lpstr>
      <vt:lpstr>Create and implement a Gulp Deploy task</vt:lpstr>
      <vt:lpstr>Create and implement a Gulp Deploy task</vt:lpstr>
      <vt:lpstr>Create and implement a Gulp Deploy task</vt:lpstr>
      <vt:lpstr>Create and implement a Gulp Deploy task</vt:lpstr>
      <vt:lpstr>Completed Deploy Sequence Command</vt:lpstr>
      <vt:lpstr>Review</vt:lpstr>
      <vt:lpstr>Section IIIc:</vt:lpstr>
      <vt:lpstr>What is automated testing?</vt:lpstr>
      <vt:lpstr>Types of Automated Tests</vt:lpstr>
      <vt:lpstr>Automating Tests</vt:lpstr>
      <vt:lpstr>Automate Testing of a CICS Transaction</vt:lpstr>
      <vt:lpstr>CICS Manual Test</vt:lpstr>
      <vt:lpstr>CICS Test Scenario</vt:lpstr>
      <vt:lpstr>MochaJS</vt:lpstr>
      <vt:lpstr>Review Mocha Test File</vt:lpstr>
      <vt:lpstr>Review Mocha Test File</vt:lpstr>
      <vt:lpstr>Review Mocha Test File</vt:lpstr>
      <vt:lpstr>Review Mocha Test File</vt:lpstr>
      <vt:lpstr>Review Mocha Test File</vt:lpstr>
      <vt:lpstr>Implement New Tests</vt:lpstr>
      <vt:lpstr>Implement New Tests</vt:lpstr>
      <vt:lpstr>Change createMarble Function</vt:lpstr>
      <vt:lpstr>Change getMarbleQuantity function</vt:lpstr>
      <vt:lpstr>Update the test</vt:lpstr>
      <vt:lpstr>Run the test</vt:lpstr>
      <vt:lpstr>Review</vt:lpstr>
      <vt:lpstr>Section VI:</vt:lpstr>
      <vt:lpstr>Workshop Environment</vt:lpstr>
      <vt:lpstr>Continuous Integration - Introduction</vt:lpstr>
      <vt:lpstr>Steps for Section IV</vt:lpstr>
      <vt:lpstr>Jenkinsfile Overview Terms</vt:lpstr>
      <vt:lpstr>Jenkinsfile</vt:lpstr>
      <vt:lpstr>Log in to Jenkins</vt:lpstr>
      <vt:lpstr>Review Jenkinsfile</vt:lpstr>
      <vt:lpstr>Review Jenkinsfile</vt:lpstr>
      <vt:lpstr>Updating the Jenkinsfile</vt:lpstr>
      <vt:lpstr>Zowe Command Line Precedence</vt:lpstr>
      <vt:lpstr>Updating the Jenkinsfile</vt:lpstr>
      <vt:lpstr>Enhance Jenkinsfile for Deploy</vt:lpstr>
      <vt:lpstr>Create and implement a Deploy Jenkins stage - Step 4</vt:lpstr>
      <vt:lpstr>Section IV:</vt:lpstr>
      <vt:lpstr>Testing  Step in CI - Introduction</vt:lpstr>
      <vt:lpstr>Create Test stage</vt:lpstr>
      <vt:lpstr>Run the pipeline</vt:lpstr>
      <vt:lpstr>Commit and push changes to GitHub</vt:lpstr>
      <vt:lpstr>Commit and push changes to GitHub</vt:lpstr>
      <vt:lpstr>Log in to Jenkins</vt:lpstr>
      <vt:lpstr>Share the Test stage output with the Facilitator</vt:lpstr>
      <vt:lpstr>Review - What have we learned?</vt:lpstr>
      <vt:lpstr>Section X (optional):</vt:lpstr>
      <vt:lpstr>Archive Artifacts</vt:lpstr>
      <vt:lpstr>Summary</vt:lpstr>
      <vt:lpstr>Review - What have we learned?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228</cp:revision>
  <dcterms:created xsi:type="dcterms:W3CDTF">2020-02-07T21:13:32Z</dcterms:created>
  <dcterms:modified xsi:type="dcterms:W3CDTF">2022-02-18T16:16:35Z</dcterms:modified>
</cp:coreProperties>
</file>