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0"/>
  </p:notesMasterIdLst>
  <p:sldIdLst>
    <p:sldId id="3464" r:id="rId2"/>
    <p:sldId id="3465" r:id="rId3"/>
    <p:sldId id="3466" r:id="rId4"/>
    <p:sldId id="3467" r:id="rId5"/>
    <p:sldId id="3468" r:id="rId6"/>
    <p:sldId id="3469" r:id="rId7"/>
    <p:sldId id="3470" r:id="rId8"/>
    <p:sldId id="3471" r:id="rId9"/>
    <p:sldId id="3472" r:id="rId10"/>
    <p:sldId id="3473" r:id="rId11"/>
    <p:sldId id="3474" r:id="rId12"/>
    <p:sldId id="3475" r:id="rId13"/>
    <p:sldId id="3476" r:id="rId14"/>
    <p:sldId id="3477" r:id="rId15"/>
    <p:sldId id="3478" r:id="rId16"/>
    <p:sldId id="3479" r:id="rId17"/>
    <p:sldId id="3480" r:id="rId18"/>
    <p:sldId id="3481" r:id="rId19"/>
    <p:sldId id="3482" r:id="rId20"/>
    <p:sldId id="3483" r:id="rId21"/>
    <p:sldId id="3484" r:id="rId22"/>
    <p:sldId id="3485" r:id="rId23"/>
    <p:sldId id="3486" r:id="rId24"/>
    <p:sldId id="3487" r:id="rId25"/>
    <p:sldId id="3488" r:id="rId26"/>
    <p:sldId id="3489" r:id="rId27"/>
    <p:sldId id="3490" r:id="rId28"/>
    <p:sldId id="3491" r:id="rId29"/>
    <p:sldId id="3492" r:id="rId30"/>
    <p:sldId id="3493" r:id="rId31"/>
    <p:sldId id="3494" r:id="rId32"/>
    <p:sldId id="3495" r:id="rId33"/>
    <p:sldId id="3496" r:id="rId34"/>
    <p:sldId id="3497" r:id="rId35"/>
    <p:sldId id="3498" r:id="rId36"/>
    <p:sldId id="3499" r:id="rId37"/>
    <p:sldId id="3500" r:id="rId38"/>
    <p:sldId id="3501" r:id="rId39"/>
    <p:sldId id="3502" r:id="rId40"/>
    <p:sldId id="3503" r:id="rId41"/>
    <p:sldId id="3504" r:id="rId42"/>
    <p:sldId id="3505" r:id="rId43"/>
    <p:sldId id="3506" r:id="rId44"/>
    <p:sldId id="3507" r:id="rId45"/>
    <p:sldId id="3508" r:id="rId46"/>
    <p:sldId id="3509" r:id="rId47"/>
    <p:sldId id="3510" r:id="rId48"/>
    <p:sldId id="3511" r:id="rId49"/>
    <p:sldId id="3512" r:id="rId50"/>
    <p:sldId id="3513" r:id="rId51"/>
    <p:sldId id="3514" r:id="rId52"/>
    <p:sldId id="3515" r:id="rId53"/>
    <p:sldId id="3516" r:id="rId54"/>
    <p:sldId id="3517" r:id="rId55"/>
    <p:sldId id="3518" r:id="rId56"/>
    <p:sldId id="3519" r:id="rId57"/>
    <p:sldId id="3520" r:id="rId58"/>
    <p:sldId id="3521" r:id="rId59"/>
    <p:sldId id="3522" r:id="rId60"/>
    <p:sldId id="3523" r:id="rId61"/>
    <p:sldId id="3524" r:id="rId62"/>
    <p:sldId id="3525" r:id="rId63"/>
    <p:sldId id="3526" r:id="rId64"/>
    <p:sldId id="3527" r:id="rId65"/>
    <p:sldId id="3528" r:id="rId66"/>
    <p:sldId id="3529" r:id="rId67"/>
    <p:sldId id="3530" r:id="rId68"/>
    <p:sldId id="3531" r:id="rId69"/>
    <p:sldId id="3532" r:id="rId70"/>
    <p:sldId id="3533" r:id="rId71"/>
    <p:sldId id="3534" r:id="rId72"/>
    <p:sldId id="3535" r:id="rId73"/>
    <p:sldId id="3536" r:id="rId74"/>
    <p:sldId id="3537" r:id="rId75"/>
    <p:sldId id="3538" r:id="rId76"/>
    <p:sldId id="3539" r:id="rId77"/>
    <p:sldId id="3540" r:id="rId78"/>
    <p:sldId id="3541" r:id="rId79"/>
    <p:sldId id="3542" r:id="rId80"/>
    <p:sldId id="3543" r:id="rId81"/>
    <p:sldId id="3544" r:id="rId82"/>
    <p:sldId id="3545" r:id="rId83"/>
    <p:sldId id="3546" r:id="rId84"/>
    <p:sldId id="3547" r:id="rId85"/>
    <p:sldId id="3548" r:id="rId86"/>
    <p:sldId id="3549" r:id="rId87"/>
    <p:sldId id="3550" r:id="rId88"/>
    <p:sldId id="3551" r:id="rId89"/>
    <p:sldId id="3552" r:id="rId90"/>
    <p:sldId id="3553" r:id="rId91"/>
    <p:sldId id="3554" r:id="rId92"/>
    <p:sldId id="3555" r:id="rId93"/>
    <p:sldId id="3556" r:id="rId94"/>
    <p:sldId id="3557" r:id="rId95"/>
    <p:sldId id="3558" r:id="rId96"/>
    <p:sldId id="3559" r:id="rId97"/>
    <p:sldId id="3560" r:id="rId98"/>
    <p:sldId id="3561"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34" d="100"/>
          <a:sy n="134" d="100"/>
        </p:scale>
        <p:origin x="106" y="2170"/>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hyperlink" Target="https://jenkins.io/doc/book/pipeline/jenkinsfile/" TargetMode="External"/><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hyperlink" Target="https://docs.zowe.org/stable/user-guide/cli-configuringcli.html#defining-environment-variables" TargetMode="External"/><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dirty="0" err="1"/>
              <a:t>Zowe</a:t>
            </a:r>
            <a:r>
              <a:rPr lang="en-US" altLang="ja-JP" dirty="0"/>
              <a:t> CICS </a:t>
            </a:r>
            <a:r>
              <a:rPr lang="ja-JP" altLang="en-US" dirty="0"/>
              <a:t>ワークショップ</a:t>
            </a:r>
            <a:endParaRPr lang="ja-JP" altLang="en-US" b="0" dirty="0"/>
          </a:p>
        </p:txBody>
      </p:sp>
      <p:sp>
        <p:nvSpPr>
          <p:cNvPr id="3" name="Subtitle 2"/>
          <p:cNvSpPr>
            <a:spLocks noGrp="1"/>
          </p:cNvSpPr>
          <p:nvPr>
            <p:ph type="subTitle" idx="1"/>
          </p:nvPr>
        </p:nvSpPr>
        <p:spPr/>
        <p:txBody>
          <a:bodyPr/>
          <a:lstStyle/>
          <a:p>
            <a:r>
              <a:rPr lang="en-US" altLang="ja-JP" dirty="0"/>
              <a:t>Jenkins </a:t>
            </a:r>
            <a:r>
              <a:rPr lang="ja-JP" altLang="en-US" dirty="0"/>
              <a:t>と </a:t>
            </a:r>
            <a:r>
              <a:rPr lang="en-US" altLang="ja-JP" dirty="0" err="1"/>
              <a:t>Zowe</a:t>
            </a:r>
            <a:r>
              <a:rPr lang="en-US" altLang="ja-JP" dirty="0"/>
              <a:t> </a:t>
            </a:r>
            <a:r>
              <a:rPr lang="ja-JP" altLang="en-US" dirty="0"/>
              <a:t>を使用してメインフレーム アプリを自動化する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マーブル アプリの望ましい状態 </a:t>
            </a:r>
            <a:r>
              <a:rPr lang="en-US" altLang="ja-JP" dirty="0"/>
              <a:t>- </a:t>
            </a:r>
            <a:r>
              <a:rPr lang="ja-JP" altLang="en-US" dirty="0"/>
              <a:t>ワークショップ後</a:t>
            </a:r>
            <a:endParaRPr lang="ja-JP" altLang="en-US" b="0" dirty="0"/>
          </a:p>
        </p:txBody>
      </p:sp>
      <p:pic>
        <p:nvPicPr>
          <p:cNvPr id="3" name="Picture 2" descr="DevOps-Workshop7.png"/>
          <p:cNvPicPr>
            <a:picLocks noChangeAspect="1"/>
          </p:cNvPicPr>
          <p:nvPr/>
        </p:nvPicPr>
        <p:blipFill>
          <a:blip r:embed="rId3"/>
          <a:stretch>
            <a:fillRect/>
          </a:stretch>
        </p:blipFill>
        <p:spPr>
          <a:xfrm>
            <a:off x="3348952" y="838200"/>
            <a:ext cx="5494095" cy="5654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en-US" dirty="0"/>
              <a:t>サンプル </a:t>
            </a:r>
            <a:r>
              <a:rPr lang="en-US" altLang="ja-JP" dirty="0"/>
              <a:t>CI </a:t>
            </a:r>
            <a:r>
              <a:rPr lang="ja-JP" altLang="en-US" dirty="0"/>
              <a:t>パイプライン</a:t>
            </a:r>
            <a:endParaRPr lang="ja-JP" altLang="en-US" b="0" dirty="0"/>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シンプルなパイプラインのデモ</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en-US" altLang="ja-JP" dirty="0"/>
              <a:t>CI/CD </a:t>
            </a:r>
            <a:r>
              <a:rPr lang="ja-JP" altLang="en-US" dirty="0"/>
              <a:t>オーケストレーター</a:t>
            </a:r>
          </a:p>
          <a:p>
            <a:r>
              <a:rPr lang="ja-JP" altLang="en-US" dirty="0"/>
              <a:t>自動化スクリプトを処理してメインフレーム アクションを実行する</a:t>
            </a:r>
          </a:p>
          <a:p>
            <a:r>
              <a:rPr lang="ja-JP" altLang="en-US" dirty="0"/>
              <a:t>スクリプトは </a:t>
            </a:r>
            <a:r>
              <a:rPr lang="en-US" altLang="ja-JP" dirty="0" err="1"/>
              <a:t>Zowe</a:t>
            </a:r>
            <a:r>
              <a:rPr lang="en-US" altLang="ja-JP" dirty="0"/>
              <a:t> CLI </a:t>
            </a:r>
            <a:r>
              <a:rPr lang="ja-JP" altLang="en-US" dirty="0"/>
              <a:t>コマンドを呼び出します</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rPr lang="ja-JP" altLang="en-US" dirty="0"/>
              <a:t>セクション </a:t>
            </a:r>
            <a:r>
              <a:rPr lang="en-US" dirty="0" smtClean="0"/>
              <a:t>I</a:t>
            </a:r>
            <a:r>
              <a:rPr dirty="0" smtClean="0"/>
              <a:t>:</a:t>
            </a:r>
            <a:endParaRPr dirty="0"/>
          </a:p>
        </p:txBody>
      </p:sp>
      <p:sp>
        <p:nvSpPr>
          <p:cNvPr id="3" name="Subtitle 2"/>
          <p:cNvSpPr>
            <a:spLocks noGrp="1"/>
          </p:cNvSpPr>
          <p:nvPr>
            <p:ph type="subTitle" idx="1"/>
          </p:nvPr>
        </p:nvSpPr>
        <p:spPr/>
        <p:txBody>
          <a:bodyPr/>
          <a:lstStyle/>
          <a:p>
            <a:r>
              <a:rPr lang="ja-JP" altLang="en-US" dirty="0"/>
              <a:t>概要と環境</a:t>
            </a:r>
            <a:r>
              <a:rPr lang="ja-JP" altLang="en-US" dirty="0"/>
              <a:t>の概要と環境のセットアップ</a:t>
            </a:r>
          </a:p>
          <a:p>
            <a:r>
              <a:rPr lang="ja-JP" altLang="en-US" dirty="0" smtClean="0"/>
              <a:t>セ</a:t>
            </a:r>
            <a:r>
              <a:rPr lang="ja-JP" altLang="en-US" dirty="0"/>
              <a:t>ットアッ</a:t>
            </a:r>
            <a:r>
              <a:rPr lang="ja-JP" altLang="en-US" dirty="0" smtClean="0"/>
              <a:t>プ</a:t>
            </a:r>
            <a:endParaRPr lang="ja-JP"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セクション </a:t>
            </a:r>
            <a:r>
              <a:rPr lang="en-US" altLang="ja-JP" dirty="0"/>
              <a:t>I </a:t>
            </a:r>
            <a:r>
              <a:rPr lang="ja-JP" altLang="en-US" dirty="0"/>
              <a:t>のステップ</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smtClean="0"/>
              <a:t> </a:t>
            </a:r>
            <a:r>
              <a:rPr lang="ja-JP" altLang="en-US" dirty="0"/>
              <a:t>現在、</a:t>
            </a:r>
            <a:r>
              <a:rPr lang="en-US" altLang="ja-JP" dirty="0"/>
              <a:t>CICS</a:t>
            </a:r>
            <a:r>
              <a:rPr lang="ja-JP" altLang="en-US" dirty="0"/>
              <a:t>トランザクションは大理石の数量を更新することができます。このトランザクションを拡張して、既存の機能に加えて、大理石のコストを更新できるようにしたいと思います。</a:t>
            </a:r>
          </a:p>
          <a:p>
            <a:r>
              <a:rPr lang="ja-JP" altLang="en-US" dirty="0" smtClean="0"/>
              <a:t> </a:t>
            </a:r>
            <a:r>
              <a:rPr lang="ja-JP" altLang="en-US" dirty="0"/>
              <a:t>ステップ</a:t>
            </a:r>
          </a:p>
          <a:p>
            <a:pPr lvl="1"/>
            <a:r>
              <a:rPr lang="en-US" altLang="ja-JP" dirty="0" err="1" smtClean="0"/>
              <a:t>Endevor</a:t>
            </a:r>
            <a:r>
              <a:rPr lang="ja-JP" altLang="en-US" dirty="0"/>
              <a:t>からリモート・デスクトップに</a:t>
            </a:r>
            <a:r>
              <a:rPr lang="en-US" altLang="ja-JP" dirty="0"/>
              <a:t>COBOL</a:t>
            </a:r>
            <a:r>
              <a:rPr lang="ja-JP" altLang="en-US" dirty="0"/>
              <a:t>トランザクション・コードをダウンロードします</a:t>
            </a:r>
            <a:r>
              <a:rPr lang="ja-JP" altLang="en-US" dirty="0" smtClean="0"/>
              <a:t>。</a:t>
            </a:r>
            <a:endParaRPr lang="en-US" altLang="ja-JP" dirty="0" smtClean="0"/>
          </a:p>
          <a:p>
            <a:pPr lvl="1"/>
            <a:r>
              <a:rPr lang="en-US" altLang="ja-JP" dirty="0" smtClean="0"/>
              <a:t>Eclipse </a:t>
            </a:r>
            <a:r>
              <a:rPr lang="en-US" altLang="ja-JP" dirty="0" err="1"/>
              <a:t>Che</a:t>
            </a:r>
            <a:r>
              <a:rPr lang="en-US" altLang="ja-JP" dirty="0"/>
              <a:t> </a:t>
            </a:r>
            <a:r>
              <a:rPr lang="ja-JP" altLang="en-US" dirty="0"/>
              <a:t>でコードを編集します</a:t>
            </a:r>
            <a:r>
              <a:rPr lang="ja-JP" altLang="en-US" dirty="0" smtClean="0"/>
              <a:t>。</a:t>
            </a:r>
            <a:endParaRPr lang="en-US" altLang="ja-JP" dirty="0" smtClean="0"/>
          </a:p>
          <a:p>
            <a:pPr lvl="1"/>
            <a:r>
              <a:rPr lang="en-US" altLang="ja-JP" dirty="0" err="1" smtClean="0"/>
              <a:t>Endevor</a:t>
            </a:r>
            <a:r>
              <a:rPr lang="ja-JP" altLang="en-US" dirty="0"/>
              <a:t>にコードをアップロードします</a:t>
            </a:r>
            <a:r>
              <a:rPr lang="ja-JP" altLang="en-US" dirty="0" smtClean="0"/>
              <a:t>。</a:t>
            </a:r>
            <a:endParaRPr lang="en-US" altLang="ja-JP" dirty="0" smtClean="0"/>
          </a:p>
          <a:p>
            <a:pPr lvl="1"/>
            <a:r>
              <a:rPr lang="en-US" altLang="ja-JP" dirty="0" err="1" smtClean="0"/>
              <a:t>Endevor</a:t>
            </a:r>
            <a:r>
              <a:rPr lang="ja-JP" altLang="en-US" dirty="0"/>
              <a:t>でコードをビルド</a:t>
            </a:r>
            <a:r>
              <a:rPr lang="en-US" altLang="ja-JP" dirty="0"/>
              <a:t>(</a:t>
            </a:r>
            <a:r>
              <a:rPr lang="ja-JP" altLang="en-US" dirty="0"/>
              <a:t>生成</a:t>
            </a:r>
            <a:r>
              <a:rPr lang="en-US" altLang="ja-JP" dirty="0"/>
              <a:t>)</a:t>
            </a:r>
            <a:r>
              <a:rPr lang="ja-JP" altLang="en-US" dirty="0"/>
              <a:t>します</a:t>
            </a:r>
            <a:r>
              <a:rPr lang="ja-JP" altLang="en-US" dirty="0" smtClean="0"/>
              <a:t>。</a:t>
            </a:r>
            <a:endParaRPr lang="en-US" altLang="ja-JP" dirty="0" smtClean="0"/>
          </a:p>
          <a:p>
            <a:pPr lvl="1"/>
            <a:r>
              <a:rPr lang="ja-JP" altLang="en-US" dirty="0" smtClean="0"/>
              <a:t>注</a:t>
            </a:r>
            <a:r>
              <a:rPr lang="ja-JP" altLang="en-US" dirty="0"/>
              <a:t>：以下のすべてのステップは、割り当てられたリモート</a:t>
            </a:r>
            <a:r>
              <a:rPr lang="en-US" altLang="ja-JP" dirty="0"/>
              <a:t>Eclipse </a:t>
            </a:r>
            <a:r>
              <a:rPr lang="en-US" altLang="ja-JP" dirty="0" err="1"/>
              <a:t>Che</a:t>
            </a:r>
            <a:r>
              <a:rPr lang="ja-JP" altLang="en-US" dirty="0"/>
              <a:t>環境から実行する必要があります。</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開発者環境</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a:t>リモートデスクトップのアプリケーションを開く</a:t>
            </a:r>
          </a:p>
          <a:p>
            <a:pPr lvl="1">
              <a:defRPr sz="1600"/>
            </a:pPr>
            <a:r>
              <a:rPr lang="en-US" altLang="ja-JP" sz="1600" dirty="0" err="1"/>
              <a:t>Che</a:t>
            </a:r>
            <a:r>
              <a:rPr lang="en-US" altLang="ja-JP" sz="1600" dirty="0"/>
              <a:t> </a:t>
            </a:r>
            <a:r>
              <a:rPr lang="ja-JP" altLang="en-US" sz="1600" dirty="0"/>
              <a:t>デスクトッ</a:t>
            </a:r>
            <a:r>
              <a:rPr lang="ja-JP" altLang="en-US" sz="1600" dirty="0" smtClean="0"/>
              <a:t>プ</a:t>
            </a:r>
            <a:r>
              <a:rPr dirty="0" smtClean="0"/>
              <a:t>: </a:t>
            </a:r>
            <a:r>
              <a:rPr dirty="0">
                <a:latin typeface="Courier"/>
              </a:rPr>
              <a:t>CHE_URL</a:t>
            </a:r>
          </a:p>
          <a:p>
            <a:pPr lvl="1">
              <a:defRPr sz="1600"/>
            </a:pPr>
            <a:r>
              <a:rPr lang="ja-JP" altLang="en-US" sz="1600" dirty="0"/>
              <a:t>ログイン</a:t>
            </a:r>
            <a:r>
              <a:rPr lang="ja-JP" altLang="en-US" sz="1600" dirty="0" smtClean="0"/>
              <a:t>は</a:t>
            </a:r>
            <a:r>
              <a:rPr lang="en-US" altLang="ja-JP" sz="1600" dirty="0"/>
              <a:t> </a:t>
            </a:r>
            <a:r>
              <a:rPr dirty="0" smtClean="0">
                <a:latin typeface="Courier"/>
              </a:rPr>
              <a:t>CHE_USER</a:t>
            </a:r>
            <a:endParaRPr dirty="0">
              <a:latin typeface="Courier"/>
            </a:endParaRPr>
          </a:p>
          <a:p>
            <a:pPr lvl="1">
              <a:defRPr sz="1600"/>
            </a:pPr>
            <a:r>
              <a:rPr lang="ja-JP" altLang="en-US" sz="1600" dirty="0"/>
              <a:t>パスワード</a:t>
            </a:r>
            <a:r>
              <a:rPr lang="ja-JP" altLang="en-US" sz="1600" dirty="0" smtClean="0"/>
              <a:t>は </a:t>
            </a:r>
            <a:r>
              <a:rPr dirty="0" smtClean="0">
                <a:latin typeface="Courier"/>
              </a:rPr>
              <a:t>CHE_PASS</a:t>
            </a:r>
            <a:endParaRPr dirty="0">
              <a:latin typeface="Courier"/>
            </a:endParaRPr>
          </a:p>
          <a:p>
            <a:r>
              <a:rPr lang="ja-JP" altLang="en-US" dirty="0" smtClean="0"/>
              <a:t>コ</a:t>
            </a:r>
            <a:r>
              <a:rPr lang="ja-JP" altLang="en-US" dirty="0"/>
              <a:t>マンドプロンプトを開く</a:t>
            </a:r>
          </a:p>
          <a:p>
            <a:pPr lvl="1"/>
            <a:r>
              <a:rPr lang="ja-JP" altLang="en-US" dirty="0" smtClean="0"/>
              <a:t>発</a:t>
            </a:r>
            <a:r>
              <a:rPr lang="ja-JP" altLang="en-US" dirty="0"/>
              <a:t>行 </a:t>
            </a:r>
            <a:r>
              <a:rPr lang="en-US" altLang="ja-JP" dirty="0"/>
              <a:t>"</a:t>
            </a:r>
            <a:r>
              <a:rPr lang="en-US" dirty="0" err="1"/>
              <a:t>zowe</a:t>
            </a:r>
            <a:r>
              <a:rPr lang="en-US" dirty="0"/>
              <a:t> --h"</a:t>
            </a:r>
          </a:p>
          <a:p>
            <a:pPr lvl="1"/>
            <a:r>
              <a:rPr lang="ja-JP" altLang="en-US" dirty="0" smtClean="0"/>
              <a:t>発</a:t>
            </a:r>
            <a:r>
              <a:rPr lang="ja-JP" altLang="en-US" dirty="0"/>
              <a:t>行 </a:t>
            </a:r>
            <a:r>
              <a:rPr lang="en-US" altLang="ja-JP" dirty="0"/>
              <a:t>"</a:t>
            </a:r>
            <a:r>
              <a:rPr lang="en-US" dirty="0" err="1"/>
              <a:t>zowe</a:t>
            </a:r>
            <a:r>
              <a:rPr lang="en-US" dirty="0"/>
              <a:t> plugins list"</a:t>
            </a:r>
          </a:p>
          <a:p>
            <a:pPr lvl="1"/>
            <a:r>
              <a:rPr lang="ja-JP" altLang="en-US" dirty="0" smtClean="0"/>
              <a:t>発</a:t>
            </a:r>
            <a:r>
              <a:rPr lang="ja-JP" altLang="en-US" dirty="0"/>
              <a:t>行 </a:t>
            </a:r>
            <a:r>
              <a:rPr lang="en-US" altLang="ja-JP" dirty="0"/>
              <a:t>"</a:t>
            </a:r>
            <a:r>
              <a:rPr lang="en-US" dirty="0" err="1"/>
              <a:t>npm</a:t>
            </a:r>
            <a:r>
              <a:rPr lang="en-US" dirty="0"/>
              <a:t> -h"</a:t>
            </a:r>
          </a:p>
          <a:p>
            <a:pPr lvl="1"/>
            <a:r>
              <a:rPr lang="ja-JP" altLang="en-US" dirty="0" smtClean="0"/>
              <a:t>発</a:t>
            </a:r>
            <a:r>
              <a:rPr lang="ja-JP" altLang="en-US" dirty="0"/>
              <a:t>行 </a:t>
            </a:r>
            <a:r>
              <a:rPr lang="en-US" altLang="ja-JP" dirty="0"/>
              <a:t>"</a:t>
            </a:r>
            <a:r>
              <a:rPr lang="en-US" dirty="0" err="1"/>
              <a:t>git</a:t>
            </a:r>
            <a:r>
              <a:rPr lang="en-US" dirty="0"/>
              <a:t> help"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プロフィル</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smtClean="0"/>
              <a:t>メ</a:t>
            </a:r>
            <a:r>
              <a:rPr lang="ja-JP" altLang="en-US" dirty="0"/>
              <a:t>インフレーム上の異なる環境にアクセスするために作成されます</a:t>
            </a:r>
            <a:r>
              <a:rPr lang="ja-JP" altLang="en-US" dirty="0" smtClean="0"/>
              <a:t>。</a:t>
            </a:r>
            <a:endParaRPr lang="en-US" altLang="ja-JP" dirty="0"/>
          </a:p>
          <a:p>
            <a:pPr lvl="1"/>
            <a:r>
              <a:rPr lang="ja-JP" altLang="en-US" dirty="0" smtClean="0"/>
              <a:t>異</a:t>
            </a:r>
            <a:r>
              <a:rPr lang="ja-JP" altLang="en-US" dirty="0"/>
              <a:t>なるユーザー名とパスワード、ポートで複数の </a:t>
            </a:r>
            <a:r>
              <a:rPr lang="en-US" altLang="ja-JP" dirty="0"/>
              <a:t>LPARS </a:t>
            </a:r>
            <a:r>
              <a:rPr lang="ja-JP" altLang="en-US" dirty="0"/>
              <a:t>に接続可能</a:t>
            </a:r>
          </a:p>
          <a:p>
            <a:pPr lvl="1"/>
            <a:r>
              <a:rPr lang="en-US" altLang="ja-JP" dirty="0" smtClean="0"/>
              <a:t>1</a:t>
            </a:r>
            <a:r>
              <a:rPr lang="ja-JP" altLang="en-US" dirty="0"/>
              <a:t>つのアプリケーションに対して複数のプロファイルを作成することができます</a:t>
            </a:r>
          </a:p>
          <a:p>
            <a:pPr>
              <a:defRPr sz="1800"/>
            </a:pPr>
            <a:r>
              <a:rPr lang="en-US" altLang="ja-JP" dirty="0" err="1"/>
              <a:t>Zowe</a:t>
            </a:r>
            <a:r>
              <a:rPr lang="en-US" altLang="ja-JP" dirty="0"/>
              <a:t> V2</a:t>
            </a:r>
            <a:r>
              <a:rPr lang="ja-JP" altLang="en-US" dirty="0"/>
              <a:t>では、プロファイルの設定に </a:t>
            </a:r>
            <a:r>
              <a:rPr lang="ja-JP" altLang="en-US" dirty="0" smtClean="0"/>
              <a:t> </a:t>
            </a:r>
            <a:r>
              <a:rPr dirty="0" err="1" smtClean="0">
                <a:latin typeface="Courier"/>
              </a:rPr>
              <a:t>zowe.config.json</a:t>
            </a:r>
            <a:r>
              <a:rPr dirty="0" smtClean="0"/>
              <a:t> </a:t>
            </a:r>
            <a:r>
              <a:rPr lang="ja-JP" altLang="en-US" dirty="0"/>
              <a:t> を使用します</a:t>
            </a:r>
            <a:r>
              <a:rPr lang="ja-JP" altLang="en-US" dirty="0" smtClean="0"/>
              <a:t>。</a:t>
            </a:r>
            <a:endParaRPr dirty="0"/>
          </a:p>
          <a:p>
            <a:r>
              <a:rPr lang="en-US" altLang="ja-JP" dirty="0" err="1"/>
              <a:t>Zowe</a:t>
            </a:r>
            <a:r>
              <a:rPr lang="ja-JP" altLang="en-US" dirty="0"/>
              <a:t>のコマンドラインを初めて使用する場合、認証情報を入力するプロンプトが表示されます</a:t>
            </a:r>
          </a:p>
          <a:p>
            <a:pPr lvl="1">
              <a:defRPr sz="1600"/>
            </a:pPr>
            <a:r>
              <a:rPr dirty="0" smtClean="0">
                <a:latin typeface="Courier"/>
              </a:rPr>
              <a:t>cd </a:t>
            </a:r>
            <a:r>
              <a:rPr dirty="0">
                <a:latin typeface="Courier"/>
              </a:rPr>
              <a:t>/projects/GITHUB_PROJ</a:t>
            </a:r>
          </a:p>
          <a:p>
            <a:pPr lvl="1">
              <a:defRPr sz="1600"/>
            </a:pPr>
            <a:r>
              <a:rPr dirty="0" err="1">
                <a:latin typeface="Courier"/>
              </a:rPr>
              <a:t>zowe</a:t>
            </a:r>
            <a:r>
              <a:rPr dirty="0">
                <a:latin typeface="Courier"/>
              </a:rPr>
              <a:t> files list ds MAINFRAME_USER.*</a:t>
            </a:r>
          </a:p>
          <a:p>
            <a:pPr lvl="1"/>
            <a:r>
              <a:rPr lang="ja-JP" altLang="en-US" dirty="0"/>
              <a:t>以下のプロンプトが表示されます。</a:t>
            </a:r>
          </a:p>
          <a:p>
            <a:pPr lvl="2">
              <a:defRPr sz="1400"/>
            </a:pPr>
            <a:r>
              <a:rPr lang="en-US" sz="1400" dirty="0"/>
              <a:t>IP </a:t>
            </a:r>
            <a:r>
              <a:rPr lang="ja-JP" altLang="en-US" sz="1400" dirty="0"/>
              <a:t>アドレス</a:t>
            </a:r>
            <a:r>
              <a:rPr lang="en-US" altLang="ja-JP" sz="1400" dirty="0" smtClean="0"/>
              <a:t>: </a:t>
            </a:r>
            <a:r>
              <a:rPr dirty="0" smtClean="0">
                <a:latin typeface="Courier"/>
              </a:rPr>
              <a:t>MAINFRAME_HOST</a:t>
            </a:r>
            <a:endParaRPr dirty="0">
              <a:latin typeface="Courier"/>
            </a:endParaRPr>
          </a:p>
          <a:p>
            <a:pPr lvl="2">
              <a:defRPr sz="1400"/>
            </a:pPr>
            <a:r>
              <a:rPr lang="ja-JP" altLang="en-US" dirty="0"/>
              <a:t>ユーザー名</a:t>
            </a:r>
            <a:r>
              <a:rPr lang="en-US" altLang="ja-JP" dirty="0"/>
              <a:t>: </a:t>
            </a:r>
            <a:r>
              <a:rPr dirty="0" smtClean="0">
                <a:latin typeface="Courier"/>
              </a:rPr>
              <a:t>MAINFRAME_USER</a:t>
            </a:r>
            <a:endParaRPr dirty="0">
              <a:latin typeface="Courier"/>
            </a:endParaRPr>
          </a:p>
          <a:p>
            <a:pPr lvl="2">
              <a:defRPr sz="1400"/>
            </a:pPr>
            <a:r>
              <a:rPr lang="ja-JP" altLang="en-US" dirty="0"/>
              <a:t>パスワード</a:t>
            </a:r>
            <a:r>
              <a:rPr lang="en-US" altLang="ja-JP" dirty="0"/>
              <a:t>: </a:t>
            </a:r>
            <a:r>
              <a:rPr dirty="0" smtClean="0">
                <a:latin typeface="Courier"/>
              </a:rPr>
              <a:t>MAINFRAME_USER</a:t>
            </a:r>
            <a:endParaRPr dirty="0">
              <a:latin typeface="Courier"/>
            </a:endParaRPr>
          </a:p>
          <a:p>
            <a:pPr lvl="1">
              <a:defRPr sz="1600"/>
            </a:pPr>
            <a:r>
              <a:rPr lang="ja-JP" altLang="en-US" dirty="0"/>
              <a:t>間違えた場合は、再度コマンドを実行するか、または、以下のコマンドを発行してください </a:t>
            </a:r>
            <a:r>
              <a:rPr dirty="0" err="1" smtClean="0">
                <a:latin typeface="Courier"/>
              </a:rPr>
              <a:t>zowe</a:t>
            </a:r>
            <a:r>
              <a:rPr dirty="0" smtClean="0">
                <a:latin typeface="Courier"/>
              </a:rPr>
              <a:t> </a:t>
            </a:r>
            <a:r>
              <a:rPr dirty="0" err="1">
                <a:latin typeface="Courier"/>
              </a:rPr>
              <a:t>config</a:t>
            </a:r>
            <a:r>
              <a:rPr dirty="0">
                <a:latin typeface="Courier"/>
              </a:rPr>
              <a:t> </a:t>
            </a:r>
            <a:r>
              <a:rPr dirty="0" err="1">
                <a:latin typeface="Courier"/>
              </a:rPr>
              <a:t>init</a:t>
            </a:r>
            <a:endParaRPr dirty="0">
              <a:latin typeface="Courier"/>
            </a:endParaRPr>
          </a:p>
          <a:p>
            <a:pPr lvl="1">
              <a:defRPr sz="1600"/>
            </a:pPr>
            <a:r>
              <a:rPr dirty="0" smtClean="0"/>
              <a:t>Be sure you run a </a:t>
            </a:r>
            <a:r>
              <a:rPr dirty="0" err="1" smtClean="0">
                <a:latin typeface="Courier"/>
              </a:rPr>
              <a:t>zowe</a:t>
            </a:r>
            <a:r>
              <a:rPr dirty="0" smtClean="0">
                <a:latin typeface="Courier"/>
              </a:rPr>
              <a:t> files list ds</a:t>
            </a:r>
            <a:r>
              <a:rPr dirty="0" smtClean="0"/>
              <a:t> command before accessing </a:t>
            </a:r>
            <a:r>
              <a:rPr dirty="0" smtClean="0">
                <a:latin typeface="Courier"/>
              </a:rPr>
              <a:t>Gulp</a:t>
            </a:r>
            <a:endParaRPr dirty="0">
              <a:latin typeface="Couri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rPr lang="en-US" altLang="ja-JP" dirty="0"/>
              <a:t>## </a:t>
            </a:r>
            <a:r>
              <a:rPr lang="ja-JP" altLang="en-US" dirty="0"/>
              <a:t>セクション </a:t>
            </a:r>
            <a:r>
              <a:rPr lang="en-US" dirty="0" smtClean="0"/>
              <a:t>II</a:t>
            </a:r>
            <a:r>
              <a:rPr dirty="0" smtClean="0"/>
              <a:t>:</a:t>
            </a:r>
            <a:endParaRPr dirty="0"/>
          </a:p>
        </p:txBody>
      </p:sp>
      <p:sp>
        <p:nvSpPr>
          <p:cNvPr id="3" name="Subtitle 2"/>
          <p:cNvSpPr>
            <a:spLocks noGrp="1"/>
          </p:cNvSpPr>
          <p:nvPr>
            <p:ph type="subTitle" idx="1"/>
          </p:nvPr>
        </p:nvSpPr>
        <p:spPr/>
        <p:txBody>
          <a:bodyPr/>
          <a:lstStyle/>
          <a:p>
            <a:r>
              <a:rPr lang="en-US" altLang="ja-JP" dirty="0"/>
              <a:t>Cobol</a:t>
            </a:r>
            <a:r>
              <a:rPr lang="ja-JP" altLang="en-US" dirty="0"/>
              <a:t>コードの修正</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altLang="ja-JP" dirty="0" err="1"/>
              <a:t>Endevor</a:t>
            </a:r>
            <a:r>
              <a:rPr lang="ja-JP" altLang="en-US" dirty="0"/>
              <a:t>からエレメントをダウンロードする </a:t>
            </a:r>
            <a:r>
              <a:rPr lang="en-US" altLang="ja-JP" dirty="0"/>
              <a:t>- </a:t>
            </a:r>
            <a:r>
              <a:rPr lang="ja-JP" altLang="en-US" dirty="0"/>
              <a:t>ステップ</a:t>
            </a:r>
            <a:r>
              <a:rPr lang="en-US" altLang="ja-JP" dirty="0"/>
              <a:t>1</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smtClean="0"/>
              <a:t>変</a:t>
            </a:r>
            <a:r>
              <a:rPr lang="ja-JP" altLang="en-US" dirty="0"/>
              <a:t>更する必要のあるエレメントを特定したので、別のコマンドを使用してリモートデスクトップにダウンロードしましょう。</a:t>
            </a:r>
          </a:p>
          <a:p>
            <a:r>
              <a:rPr lang="ja-JP" altLang="en-US" b="1" dirty="0" smtClean="0"/>
              <a:t>*</a:t>
            </a:r>
            <a:r>
              <a:rPr lang="ja-JP" altLang="en-US" b="1" dirty="0"/>
              <a:t>*注意**</a:t>
            </a:r>
            <a:r>
              <a:rPr lang="en-US" altLang="ja-JP" dirty="0"/>
              <a:t>: </a:t>
            </a:r>
            <a:r>
              <a:rPr lang="ja-JP" altLang="en-US" dirty="0"/>
              <a:t>注意**：以下のコマンドは、ステップ</a:t>
            </a:r>
            <a:r>
              <a:rPr lang="en-US" altLang="ja-JP" dirty="0"/>
              <a:t>1</a:t>
            </a:r>
            <a:r>
              <a:rPr lang="ja-JP" altLang="en-US" dirty="0"/>
              <a:t>のデフォルトプロファイルよりも優先されるコマンドで提供されるオプションを使用します。 これには、</a:t>
            </a:r>
            <a:r>
              <a:rPr lang="en-US" altLang="ja-JP" dirty="0" err="1"/>
              <a:t>Endevor</a:t>
            </a:r>
            <a:r>
              <a:rPr lang="ja-JP" altLang="en-US" dirty="0"/>
              <a:t>システム、サブシステムなどが含まれます。</a:t>
            </a:r>
          </a:p>
          <a:p>
            <a:r>
              <a:rPr lang="ja-JP" altLang="en-US" dirty="0" smtClean="0"/>
              <a:t>ダ</a:t>
            </a:r>
            <a:r>
              <a:rPr lang="ja-JP" altLang="en-US" dirty="0"/>
              <a:t>ウンロードするファイルのあるフォルダに端末を移動します。</a:t>
            </a:r>
          </a:p>
          <a:p>
            <a:r>
              <a:rPr lang="ja-JP" altLang="en-US" dirty="0" smtClean="0"/>
              <a:t>ダ</a:t>
            </a:r>
            <a:r>
              <a:rPr lang="ja-JP" altLang="en-US" dirty="0"/>
              <a:t>ウンロードするエレメント：</a:t>
            </a:r>
          </a:p>
          <a:p>
            <a:pPr lvl="1">
              <a:defRPr sz="1600"/>
            </a:pPr>
            <a:r>
              <a:rPr dirty="0" err="1" smtClean="0">
                <a:latin typeface="Courier"/>
              </a:rPr>
              <a:t>zowe</a:t>
            </a:r>
            <a:r>
              <a:rPr dirty="0" smtClean="0">
                <a:latin typeface="Courier"/>
              </a:rPr>
              <a:t> </a:t>
            </a:r>
            <a:r>
              <a:rPr dirty="0" err="1">
                <a:latin typeface="Courier"/>
              </a:rPr>
              <a:t>endevor</a:t>
            </a:r>
            <a:r>
              <a:rPr dirty="0">
                <a:latin typeface="Courier"/>
              </a:rPr>
              <a:t> retrieve element MARBLE_NUM --type COBOL --to-file </a:t>
            </a:r>
            <a:r>
              <a:rPr dirty="0" err="1">
                <a:latin typeface="Courier"/>
              </a:rPr>
              <a:t>MARBLE_NUM.cbl</a:t>
            </a:r>
            <a:r>
              <a:rPr dirty="0">
                <a:latin typeface="Courier"/>
              </a:rPr>
              <a:t> --override-</a:t>
            </a:r>
            <a:r>
              <a:rPr dirty="0" err="1">
                <a:latin typeface="Courier"/>
              </a:rPr>
              <a:t>signout</a:t>
            </a:r>
            <a:endParaRPr dirty="0">
              <a:latin typeface="Couri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ソースコードを編集する </a:t>
            </a:r>
            <a:r>
              <a:rPr lang="en-US" altLang="ja-JP" dirty="0"/>
              <a:t>- </a:t>
            </a:r>
            <a:r>
              <a:rPr lang="ja-JP" altLang="en-US" dirty="0"/>
              <a:t>ステップ </a:t>
            </a:r>
            <a:r>
              <a:rPr lang="en-US" altLang="ja-JP" dirty="0"/>
              <a:t>2</a:t>
            </a:r>
            <a:endParaRPr lang="ja-JP" altLang="en-US" b="0" dirty="0"/>
          </a:p>
        </p:txBody>
      </p:sp>
      <p:sp>
        <p:nvSpPr>
          <p:cNvPr id="3" name="Content Placeholder 2"/>
          <p:cNvSpPr>
            <a:spLocks noGrp="1"/>
          </p:cNvSpPr>
          <p:nvPr>
            <p:ph idx="1"/>
          </p:nvPr>
        </p:nvSpPr>
        <p:spPr>
          <a:xfrm>
            <a:off x="182880" y="838200"/>
            <a:ext cx="11826240" cy="2827020"/>
          </a:xfrm>
        </p:spPr>
        <p:txBody>
          <a:bodyPr>
            <a:normAutofit/>
          </a:bodyPr>
          <a:lstStyle/>
          <a:p>
            <a:r>
              <a:rPr lang="en-US" altLang="ja-JP" dirty="0" smtClean="0"/>
              <a:t>CICS </a:t>
            </a:r>
            <a:r>
              <a:rPr lang="ja-JP" altLang="en-US" dirty="0"/>
              <a:t>トランザクションを使用してマーブルのコストを変更する機能を実装するために、コードを更新する準備が整いました。</a:t>
            </a:r>
          </a:p>
          <a:p>
            <a:r>
              <a:rPr lang="ja-JP" altLang="en-US" dirty="0" smtClean="0"/>
              <a:t>エ</a:t>
            </a:r>
            <a:r>
              <a:rPr lang="ja-JP" altLang="en-US" dirty="0"/>
              <a:t>クスプローラー ビュー </a:t>
            </a:r>
            <a:r>
              <a:rPr lang="en-US" altLang="ja-JP" dirty="0"/>
              <a:t>(</a:t>
            </a:r>
            <a:r>
              <a:rPr lang="ja-JP" altLang="en-US" dirty="0"/>
              <a:t>左上隅</a:t>
            </a:r>
            <a:r>
              <a:rPr lang="en-US" altLang="ja-JP" dirty="0"/>
              <a:t>) </a:t>
            </a:r>
            <a:r>
              <a:rPr lang="ja-JP" altLang="en-US" dirty="0"/>
              <a:t>を使用してソース コードを開きます。</a:t>
            </a:r>
          </a:p>
          <a:p>
            <a:r>
              <a:rPr lang="ja-JP" altLang="en-US" dirty="0" smtClean="0"/>
              <a:t>次</a:t>
            </a:r>
            <a:r>
              <a:rPr lang="ja-JP" altLang="en-US" dirty="0"/>
              <a:t>のコード シーケンスを見つけて、強調表示されたテキストを削除し、変更をローカルに保存します</a:t>
            </a:r>
            <a:r>
              <a:rPr lang="en-US" altLang="ja-JP" dirty="0"/>
              <a:t>:</a:t>
            </a:r>
          </a:p>
        </p:txBody>
      </p:sp>
      <p:pic>
        <p:nvPicPr>
          <p:cNvPr id="4" name="Picture 3" descr="COBOLCode.png"/>
          <p:cNvPicPr>
            <a:picLocks noChangeAspect="1"/>
          </p:cNvPicPr>
          <p:nvPr/>
        </p:nvPicPr>
        <p:blipFill>
          <a:blip r:embed="rId3"/>
          <a:stretch>
            <a:fillRect/>
          </a:stretch>
        </p:blipFill>
        <p:spPr>
          <a:xfrm>
            <a:off x="1970808" y="3665220"/>
            <a:ext cx="8250383" cy="28270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altLang="ja-JP" dirty="0"/>
              <a:t>### </a:t>
            </a:r>
            <a:r>
              <a:rPr lang="ja-JP" altLang="en-US" dirty="0"/>
              <a:t>目標</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a:t>メインフレーム アプリの自動化スクリプトを作成してビルドおよびデプロイする</a:t>
            </a:r>
          </a:p>
          <a:p>
            <a:r>
              <a:rPr lang="ja-JP" altLang="en-US" dirty="0"/>
              <a:t>オープン テスト フレームワークを使用してメインフレーム アプリの自動テストを作成する</a:t>
            </a:r>
          </a:p>
          <a:p>
            <a:r>
              <a:rPr lang="ja-JP" altLang="en-US" dirty="0"/>
              <a:t>メインフレーム アプリ用の </a:t>
            </a:r>
            <a:r>
              <a:rPr lang="en-US" altLang="ja-JP" dirty="0"/>
              <a:t>Jenkins CI/CD </a:t>
            </a:r>
            <a:r>
              <a:rPr lang="ja-JP" altLang="en-US" dirty="0"/>
              <a:t>パイプラインを作成する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要素を </a:t>
            </a:r>
            <a:r>
              <a:rPr lang="en-US" altLang="ja-JP" dirty="0" err="1"/>
              <a:t>Endevor</a:t>
            </a:r>
            <a:r>
              <a:rPr lang="en-US" altLang="ja-JP" dirty="0"/>
              <a:t> </a:t>
            </a:r>
            <a:r>
              <a:rPr lang="ja-JP" altLang="en-US" dirty="0"/>
              <a:t>にアップロードする </a:t>
            </a:r>
            <a:r>
              <a:rPr lang="en-US" altLang="ja-JP" dirty="0"/>
              <a:t>- </a:t>
            </a:r>
            <a:r>
              <a:rPr lang="ja-JP" altLang="en-US" dirty="0"/>
              <a:t>ステップ </a:t>
            </a:r>
            <a:r>
              <a:rPr lang="en-US" altLang="ja-JP" dirty="0"/>
              <a:t>3</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smtClean="0"/>
              <a:t>ロ</a:t>
            </a:r>
            <a:r>
              <a:rPr lang="ja-JP" altLang="en-US" dirty="0"/>
              <a:t>ーカルでコードを変更した後、ビルドを実行するために要素を </a:t>
            </a:r>
            <a:r>
              <a:rPr lang="en-US" altLang="ja-JP" dirty="0" err="1"/>
              <a:t>Endevor</a:t>
            </a:r>
            <a:r>
              <a:rPr lang="en-US" altLang="ja-JP" dirty="0"/>
              <a:t> </a:t>
            </a:r>
            <a:r>
              <a:rPr lang="ja-JP" altLang="en-US" dirty="0"/>
              <a:t>にアップロードする必要があります。</a:t>
            </a:r>
          </a:p>
          <a:p>
            <a:r>
              <a:rPr lang="ja-JP" altLang="en-US" dirty="0" smtClean="0"/>
              <a:t>端</a:t>
            </a:r>
            <a:r>
              <a:rPr lang="ja-JP" altLang="en-US" dirty="0"/>
              <a:t>末がソース ファイルを含むフォルダーに配置されていることを確認します。</a:t>
            </a:r>
          </a:p>
          <a:p>
            <a:r>
              <a:rPr lang="ja-JP" altLang="en-US" dirty="0" smtClean="0"/>
              <a:t>以</a:t>
            </a:r>
            <a:r>
              <a:rPr lang="ja-JP" altLang="en-US" dirty="0"/>
              <a:t>下のエレメントをアップロード</a:t>
            </a:r>
            <a:r>
              <a:rPr lang="en-US" altLang="ja-JP" dirty="0"/>
              <a:t>:</a:t>
            </a:r>
          </a:p>
          <a:p>
            <a:pPr lvl="1">
              <a:defRPr sz="1600"/>
            </a:pPr>
            <a:r>
              <a:rPr dirty="0" err="1" smtClean="0">
                <a:latin typeface="Courier"/>
              </a:rPr>
              <a:t>zowe</a:t>
            </a:r>
            <a:r>
              <a:rPr dirty="0" smtClean="0">
                <a:latin typeface="Courier"/>
              </a:rPr>
              <a:t> </a:t>
            </a:r>
            <a:r>
              <a:rPr dirty="0" err="1">
                <a:latin typeface="Courier"/>
              </a:rPr>
              <a:t>endevor</a:t>
            </a:r>
            <a:r>
              <a:rPr dirty="0">
                <a:latin typeface="Courier"/>
              </a:rPr>
              <a:t> update element MARBLE_NUM --type COBOL --</a:t>
            </a:r>
            <a:r>
              <a:rPr dirty="0" err="1">
                <a:latin typeface="Courier"/>
              </a:rPr>
              <a:t>os</a:t>
            </a:r>
            <a:r>
              <a:rPr dirty="0">
                <a:latin typeface="Courier"/>
              </a:rPr>
              <a:t> --</a:t>
            </a:r>
            <a:r>
              <a:rPr dirty="0" err="1">
                <a:latin typeface="Courier"/>
              </a:rPr>
              <a:t>ff</a:t>
            </a:r>
            <a:r>
              <a:rPr dirty="0">
                <a:latin typeface="Courier"/>
              </a:rPr>
              <a:t> </a:t>
            </a:r>
            <a:r>
              <a:rPr dirty="0" err="1">
                <a:latin typeface="Courier"/>
              </a:rPr>
              <a:t>MARBLE_NUM.cbl</a:t>
            </a:r>
            <a:endParaRPr dirty="0">
              <a:latin typeface="Courier"/>
            </a:endParaRPr>
          </a:p>
          <a:p>
            <a:pPr lvl="1"/>
            <a:r>
              <a:rPr lang="ja-JP" altLang="en-US" dirty="0"/>
              <a:t>このコマンドは、要素を </a:t>
            </a:r>
            <a:r>
              <a:rPr lang="en-US" altLang="ja-JP" dirty="0" err="1"/>
              <a:t>Endevor</a:t>
            </a:r>
            <a:r>
              <a:rPr lang="en-US" altLang="ja-JP" dirty="0"/>
              <a:t> </a:t>
            </a:r>
            <a:r>
              <a:rPr lang="ja-JP" altLang="en-US" dirty="0"/>
              <a:t>にアップロードする方法に関するヘルプを提供します</a:t>
            </a:r>
            <a:r>
              <a:rPr lang="en-US" altLang="ja-JP" dirty="0"/>
              <a:t>:</a:t>
            </a:r>
          </a:p>
          <a:p>
            <a:pPr lvl="2">
              <a:defRPr sz="1400"/>
            </a:pPr>
            <a:r>
              <a:rPr dirty="0" err="1" smtClean="0">
                <a:latin typeface="Courier"/>
              </a:rPr>
              <a:t>zowe</a:t>
            </a:r>
            <a:r>
              <a:rPr dirty="0" smtClean="0">
                <a:latin typeface="Courier"/>
              </a:rPr>
              <a:t> </a:t>
            </a:r>
            <a:r>
              <a:rPr dirty="0" err="1">
                <a:latin typeface="Courier"/>
              </a:rPr>
              <a:t>endevor</a:t>
            </a:r>
            <a:r>
              <a:rPr dirty="0">
                <a:latin typeface="Courier"/>
              </a:rPr>
              <a:t> update element -h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en-US" dirty="0"/>
              <a:t>コードを生成する</a:t>
            </a:r>
            <a:endParaRPr lang="ja-JP" altLang="en-US" b="0" dirty="0"/>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エレメントを生成する</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a:t>コードの変更が </a:t>
            </a:r>
            <a:r>
              <a:rPr lang="en-US" altLang="ja-JP" dirty="0" err="1"/>
              <a:t>Endevor</a:t>
            </a:r>
            <a:r>
              <a:rPr lang="en-US" altLang="ja-JP" dirty="0"/>
              <a:t> </a:t>
            </a:r>
            <a:r>
              <a:rPr lang="ja-JP" altLang="en-US" dirty="0"/>
              <a:t>にアップロードされたので、</a:t>
            </a:r>
            <a:r>
              <a:rPr lang="en-US" altLang="ja-JP" dirty="0" err="1"/>
              <a:t>Endevor</a:t>
            </a:r>
            <a:r>
              <a:rPr lang="en-US" altLang="ja-JP" dirty="0"/>
              <a:t> </a:t>
            </a:r>
            <a:r>
              <a:rPr lang="ja-JP" altLang="en-US" dirty="0"/>
              <a:t>生成アクションを使用してコンパイルし、エラーがあるかどうかを確認できます。</a:t>
            </a:r>
          </a:p>
          <a:p>
            <a:pPr>
              <a:defRPr sz="1800"/>
            </a:pPr>
            <a:r>
              <a:rPr lang="ja-JP" altLang="en-US" dirty="0"/>
              <a:t> 以下のエレメントを生成する。</a:t>
            </a:r>
          </a:p>
          <a:p>
            <a:pPr lvl="1">
              <a:defRPr sz="1400"/>
            </a:pPr>
            <a:r>
              <a:rPr dirty="0" smtClean="0"/>
              <a:t>There </a:t>
            </a:r>
            <a:r>
              <a:rPr dirty="0"/>
              <a:t>are two </a:t>
            </a:r>
            <a:r>
              <a:rPr dirty="0">
                <a:latin typeface="Courier"/>
              </a:rPr>
              <a:t>--type</a:t>
            </a:r>
            <a:r>
              <a:rPr dirty="0"/>
              <a:t> of elements you want to generate, </a:t>
            </a:r>
            <a:r>
              <a:rPr dirty="0">
                <a:latin typeface="Courier"/>
              </a:rPr>
              <a:t>COBOL</a:t>
            </a:r>
            <a:r>
              <a:rPr dirty="0"/>
              <a:t> and </a:t>
            </a:r>
            <a:r>
              <a:rPr dirty="0">
                <a:latin typeface="Courier"/>
              </a:rPr>
              <a:t>LNK</a:t>
            </a:r>
            <a:r>
              <a:rPr dirty="0"/>
              <a:t>.</a:t>
            </a:r>
          </a:p>
          <a:p>
            <a:pPr lvl="1">
              <a:defRPr sz="1400"/>
            </a:pPr>
            <a:r>
              <a:rPr dirty="0" err="1">
                <a:latin typeface="Courier"/>
              </a:rPr>
              <a:t>zowe</a:t>
            </a:r>
            <a:r>
              <a:rPr dirty="0">
                <a:latin typeface="Courier"/>
              </a:rPr>
              <a:t> </a:t>
            </a:r>
            <a:r>
              <a:rPr dirty="0" err="1">
                <a:latin typeface="Courier"/>
              </a:rPr>
              <a:t>endevor</a:t>
            </a:r>
            <a:r>
              <a:rPr dirty="0">
                <a:latin typeface="Courier"/>
              </a:rPr>
              <a:t> generate element MARBLE_NUM --type COBOL --</a:t>
            </a:r>
            <a:r>
              <a:rPr dirty="0" err="1">
                <a:latin typeface="Courier"/>
              </a:rPr>
              <a:t>os</a:t>
            </a:r>
            <a:endParaRPr dirty="0">
              <a:latin typeface="Courier"/>
            </a:endParaRPr>
          </a:p>
          <a:p>
            <a:pPr lvl="1">
              <a:defRPr sz="1400"/>
            </a:pPr>
            <a:r>
              <a:rPr dirty="0" err="1">
                <a:latin typeface="Courier"/>
              </a:rPr>
              <a:t>zowe</a:t>
            </a:r>
            <a:r>
              <a:rPr dirty="0">
                <a:latin typeface="Courier"/>
              </a:rPr>
              <a:t> </a:t>
            </a:r>
            <a:r>
              <a:rPr dirty="0" err="1">
                <a:latin typeface="Courier"/>
              </a:rPr>
              <a:t>endevor</a:t>
            </a:r>
            <a:r>
              <a:rPr dirty="0">
                <a:latin typeface="Courier"/>
              </a:rPr>
              <a:t> generate element MARBLE_NUM --type LNK --</a:t>
            </a:r>
            <a:r>
              <a:rPr dirty="0" err="1">
                <a:latin typeface="Courier"/>
              </a:rPr>
              <a:t>os</a:t>
            </a:r>
            <a:endParaRPr dirty="0">
              <a:latin typeface="Courier"/>
            </a:endParaRPr>
          </a:p>
          <a:p>
            <a:pPr lvl="1"/>
            <a:r>
              <a:rPr lang="ja-JP" altLang="en-US" b="1" dirty="0"/>
              <a:t>**ヒント**</a:t>
            </a:r>
            <a:r>
              <a:rPr lang="en-US" altLang="ja-JP" dirty="0"/>
              <a:t>: </a:t>
            </a:r>
            <a:r>
              <a:rPr lang="ja-JP" altLang="en-US" dirty="0"/>
              <a:t>上矢印キーを使用して、タイプを変更するだけです</a:t>
            </a:r>
            <a:r>
              <a:rPr lang="en-US" altLang="ja-JP" dirty="0"/>
              <a:t>.</a:t>
            </a:r>
          </a:p>
          <a:p>
            <a:r>
              <a:rPr lang="ja-JP" altLang="en-US" dirty="0"/>
              <a:t>生成アクションが成功したことを確認してください</a:t>
            </a:r>
            <a:r>
              <a:rPr lang="en-US" altLang="ja-JP" dirty="0"/>
              <a:t>:</a:t>
            </a:r>
          </a:p>
          <a:p>
            <a:pPr lvl="1">
              <a:defRPr sz="1600"/>
            </a:pPr>
            <a:r>
              <a:rPr lang="ja-JP" altLang="en-US" sz="1600" dirty="0"/>
              <a:t>出力に </a:t>
            </a:r>
            <a:r>
              <a:rPr dirty="0" smtClean="0"/>
              <a:t> </a:t>
            </a:r>
            <a:r>
              <a:rPr dirty="0">
                <a:latin typeface="Courier"/>
              </a:rPr>
              <a:t>GENERATE of MARBLE_NUM.COBOL finished with 0000</a:t>
            </a:r>
            <a:r>
              <a:rPr dirty="0"/>
              <a:t> </a:t>
            </a:r>
            <a:r>
              <a:rPr lang="ja-JP" altLang="en-US" sz="1600" dirty="0"/>
              <a:t>のようなテキストが表示されるはずです。</a:t>
            </a:r>
          </a:p>
          <a:p>
            <a:pPr lvl="1">
              <a:defRPr sz="1600"/>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en-US" dirty="0"/>
              <a:t>セクション </a:t>
            </a:r>
            <a:r>
              <a:rPr lang="en-US" dirty="0"/>
              <a:t>III</a:t>
            </a:r>
            <a:endParaRPr lang="en-US" b="0" dirty="0"/>
          </a:p>
        </p:txBody>
      </p:sp>
      <p:sp>
        <p:nvSpPr>
          <p:cNvPr id="3" name="Subtitle 2"/>
          <p:cNvSpPr>
            <a:spLocks noGrp="1"/>
          </p:cNvSpPr>
          <p:nvPr>
            <p:ph type="subTitle" idx="1"/>
          </p:nvPr>
        </p:nvSpPr>
        <p:spPr/>
        <p:txBody>
          <a:bodyPr/>
          <a:lstStyle/>
          <a:p>
            <a:r>
              <a:rPr lang="en-US" altLang="ja-JP" dirty="0"/>
              <a:t>Marbles</a:t>
            </a:r>
            <a:r>
              <a:rPr lang="ja-JP" altLang="en-US" dirty="0"/>
              <a:t>アプリケーションを手動でデプロイする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デプロイメント </a:t>
            </a:r>
            <a:r>
              <a:rPr lang="en-US" altLang="ja-JP" dirty="0"/>
              <a:t>- </a:t>
            </a:r>
            <a:r>
              <a:rPr lang="ja-JP" altLang="en-US" dirty="0"/>
              <a:t>はじめに</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smtClean="0"/>
              <a:t>デ</a:t>
            </a:r>
            <a:r>
              <a:rPr lang="ja-JP" altLang="en-US" dirty="0"/>
              <a:t>プロイは、一般的に自動化されているもう</a:t>
            </a:r>
            <a:r>
              <a:rPr lang="en-US" altLang="ja-JP" dirty="0"/>
              <a:t>1</a:t>
            </a:r>
            <a:r>
              <a:rPr lang="ja-JP" altLang="en-US" dirty="0"/>
              <a:t>つのステップです。コードをビルドし、ロードモジュールのようなバイナリ成果物が準備できたら、これらの成果物を、プログラムを実行できるシステムにコピーしたいと思うかもしれません。</a:t>
            </a:r>
          </a:p>
          <a:p>
            <a:r>
              <a:rPr lang="ja-JP" altLang="en-US" dirty="0" smtClean="0"/>
              <a:t>展</a:t>
            </a:r>
            <a:r>
              <a:rPr lang="ja-JP" altLang="en-US" dirty="0"/>
              <a:t>開ステップの特定</a:t>
            </a:r>
          </a:p>
          <a:p>
            <a:r>
              <a:rPr lang="ja-JP" altLang="en-US" dirty="0" smtClean="0"/>
              <a:t>デ</a:t>
            </a:r>
            <a:r>
              <a:rPr lang="ja-JP" altLang="en-US" dirty="0"/>
              <a:t>プロイメントにおけるパラメトリケーションの要件を特定する。</a:t>
            </a:r>
          </a:p>
          <a:p>
            <a:pPr lvl="1"/>
            <a:r>
              <a:rPr lang="ja-JP" altLang="en-US" dirty="0" smtClean="0"/>
              <a:t>ビ</a:t>
            </a:r>
            <a:r>
              <a:rPr lang="ja-JP" altLang="en-US" dirty="0"/>
              <a:t>ルドの成果物は、開発ビルドかチームビルドかによって、異なる場所から来るのか？</a:t>
            </a:r>
          </a:p>
          <a:p>
            <a:pPr lvl="1"/>
            <a:r>
              <a:rPr lang="ja-JP" altLang="en-US" dirty="0" smtClean="0"/>
              <a:t>デ</a:t>
            </a:r>
            <a:r>
              <a:rPr lang="ja-JP" altLang="en-US" dirty="0"/>
              <a:t>プロイメントシステムは、ステージによって異なりますか？</a:t>
            </a:r>
          </a:p>
          <a:p>
            <a:r>
              <a:rPr lang="ja-JP" altLang="en-US" dirty="0" smtClean="0"/>
              <a:t>デ</a:t>
            </a:r>
            <a:r>
              <a:rPr lang="ja-JP" altLang="en-US" dirty="0"/>
              <a:t>プロイの自動化</a:t>
            </a:r>
          </a:p>
          <a:p>
            <a:r>
              <a:rPr lang="ja-JP" altLang="en-US" b="1" dirty="0" smtClean="0"/>
              <a:t>*</a:t>
            </a:r>
            <a:r>
              <a:rPr lang="ja-JP" altLang="en-US" b="1" dirty="0"/>
              <a:t>*注**</a:t>
            </a:r>
            <a:r>
              <a:rPr lang="en-US" altLang="ja-JP" dirty="0"/>
              <a:t>: </a:t>
            </a:r>
            <a:r>
              <a:rPr lang="ja-JP" altLang="en-US" dirty="0"/>
              <a:t>デプロイメントスクリプトは、同じスクリプトを開発テスト、</a:t>
            </a:r>
            <a:r>
              <a:rPr lang="en-US" altLang="ja-JP" dirty="0"/>
              <a:t>QA</a:t>
            </a:r>
            <a:r>
              <a:rPr lang="ja-JP" altLang="en-US" dirty="0"/>
              <a:t>、システムテスト、あるいは本番環境でのデプロイに使用できるように、パラメータ化された方法で記述されるべきです。</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セクション </a:t>
            </a:r>
            <a:r>
              <a:rPr lang="en-US" altLang="ja-JP" dirty="0"/>
              <a:t>III </a:t>
            </a:r>
            <a:r>
              <a:rPr lang="ja-JP" altLang="en-US" dirty="0"/>
              <a:t>のステップ</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a:t>マーブルのデプロイメントでは、ロードモジュールをコピーし、ターゲット</a:t>
            </a:r>
            <a:r>
              <a:rPr lang="en-US" altLang="ja-JP" dirty="0"/>
              <a:t>CICS</a:t>
            </a:r>
            <a:r>
              <a:rPr lang="ja-JP" altLang="en-US" dirty="0"/>
              <a:t>環境での変更を有効にする必要があります。</a:t>
            </a:r>
          </a:p>
          <a:p>
            <a:pPr lvl="1"/>
            <a:r>
              <a:rPr lang="en-US" altLang="ja-JP" dirty="0"/>
              <a:t>CLI</a:t>
            </a:r>
            <a:r>
              <a:rPr lang="ja-JP" altLang="en-US" dirty="0"/>
              <a:t>コマンドを使用して手動でデプロイします。</a:t>
            </a:r>
          </a:p>
          <a:p>
            <a:pPr lvl="1"/>
            <a:r>
              <a:rPr lang="en-US" altLang="ja-JP" dirty="0" smtClean="0"/>
              <a:t>Deploy </a:t>
            </a:r>
            <a:r>
              <a:rPr lang="en-US" altLang="ja-JP" dirty="0"/>
              <a:t>gulp</a:t>
            </a:r>
            <a:r>
              <a:rPr lang="ja-JP" altLang="en-US" dirty="0"/>
              <a:t>タスクを作成し、実装します</a:t>
            </a:r>
            <a:r>
              <a:rPr lang="ja-JP" altLang="en-US" dirty="0" smtClean="0"/>
              <a:t>。</a:t>
            </a:r>
            <a:endParaRPr lang="en-US" altLang="ja-JP" dirty="0" smtClean="0"/>
          </a:p>
          <a:p>
            <a:pPr lvl="1"/>
            <a:r>
              <a:rPr lang="ja-JP" altLang="en-US" dirty="0" smtClean="0"/>
              <a:t>デ</a:t>
            </a:r>
            <a:r>
              <a:rPr lang="ja-JP" altLang="en-US" dirty="0"/>
              <a:t>プロイのテスト</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a:t>前のセクションで</a:t>
            </a:r>
            <a:r>
              <a:rPr lang="en-US" altLang="ja-JP" dirty="0" err="1"/>
              <a:t>Endevor</a:t>
            </a:r>
            <a:r>
              <a:rPr lang="ja-JP" altLang="en-US" dirty="0"/>
              <a:t>に</a:t>
            </a:r>
            <a:r>
              <a:rPr lang="en-US" altLang="ja-JP" dirty="0"/>
              <a:t>LNK</a:t>
            </a:r>
            <a:r>
              <a:rPr lang="ja-JP" altLang="en-US" dirty="0"/>
              <a:t>要素を生成したとき、</a:t>
            </a:r>
            <a:r>
              <a:rPr lang="en-US" altLang="ja-JP" dirty="0" err="1"/>
              <a:t>Endevor</a:t>
            </a:r>
            <a:r>
              <a:rPr lang="ja-JP" altLang="en-US" dirty="0"/>
              <a:t>はロード・モジュールを作成しました。これらのロード・モジュールを</a:t>
            </a:r>
            <a:r>
              <a:rPr lang="en-US" altLang="ja-JP" dirty="0"/>
              <a:t>CICS</a:t>
            </a:r>
            <a:r>
              <a:rPr lang="ja-JP" altLang="en-US" dirty="0"/>
              <a:t>が使用している適切なデータセットの場所にデプロイし、</a:t>
            </a:r>
            <a:r>
              <a:rPr lang="en-US" altLang="ja-JP" dirty="0"/>
              <a:t>CICS</a:t>
            </a:r>
            <a:r>
              <a:rPr lang="ja-JP" altLang="en-US" dirty="0"/>
              <a:t>をリフレッシュして変更をピックアップすることができます。</a:t>
            </a:r>
          </a:p>
          <a:p>
            <a:r>
              <a:rPr lang="ja-JP" altLang="en-US" dirty="0" smtClean="0"/>
              <a:t>ロ</a:t>
            </a:r>
            <a:r>
              <a:rPr lang="ja-JP" altLang="en-US" dirty="0"/>
              <a:t>ード・モジュールがデータセットに存在することを確認します。</a:t>
            </a:r>
          </a:p>
          <a:p>
            <a:pPr lvl="1"/>
            <a:r>
              <a:rPr lang="en-US" altLang="ja-JP" dirty="0" smtClean="0"/>
              <a:t>MARBLE </a:t>
            </a:r>
            <a:r>
              <a:rPr lang="ja-JP" altLang="en-US" dirty="0"/>
              <a:t>エントリーが存在することを確認するために、</a:t>
            </a:r>
            <a:r>
              <a:rPr lang="en-US" altLang="ja-JP" dirty="0"/>
              <a:t>LOADLIB </a:t>
            </a:r>
            <a:r>
              <a:rPr lang="ja-JP" altLang="en-US" dirty="0"/>
              <a:t>および </a:t>
            </a:r>
            <a:r>
              <a:rPr lang="en-US" altLang="ja-JP" dirty="0"/>
              <a:t>DBRMLIB </a:t>
            </a:r>
            <a:r>
              <a:rPr lang="ja-JP" altLang="en-US" dirty="0"/>
              <a:t>内のメンバーのリストアップに進むことができます。</a:t>
            </a:r>
          </a:p>
          <a:p>
            <a:pPr lvl="2">
              <a:defRPr sz="1400"/>
            </a:pPr>
            <a:r>
              <a:rPr dirty="0" err="1" smtClean="0">
                <a:latin typeface="Courier"/>
              </a:rPr>
              <a:t>zowe</a:t>
            </a:r>
            <a:r>
              <a:rPr dirty="0" smtClean="0">
                <a:latin typeface="Courier"/>
              </a:rPr>
              <a:t> </a:t>
            </a:r>
            <a:r>
              <a:rPr dirty="0">
                <a:latin typeface="Courier"/>
              </a:rPr>
              <a:t>files list all-members "PRODUCT.NDVR.MARBLES.MARBLES.D1.LOADLIB"</a:t>
            </a:r>
          </a:p>
          <a:p>
            <a:pPr lvl="2">
              <a:defRPr sz="1400"/>
            </a:pPr>
            <a:r>
              <a:rPr dirty="0" err="1">
                <a:latin typeface="Courier"/>
              </a:rPr>
              <a:t>zowe</a:t>
            </a:r>
            <a:r>
              <a:rPr dirty="0">
                <a:latin typeface="Courier"/>
              </a:rPr>
              <a:t> files list am "PRODUCT.NDVR.MARBLES.MARBLES.D1.DBRMLIB"</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手動でデプロイ</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en-US" altLang="ja-JP" dirty="0" smtClean="0"/>
              <a:t>LOADLIB</a:t>
            </a:r>
            <a:r>
              <a:rPr lang="ja-JP" altLang="en-US" dirty="0"/>
              <a:t>モジュールと</a:t>
            </a:r>
            <a:r>
              <a:rPr lang="en-US" altLang="ja-JP" dirty="0"/>
              <a:t>DBRMLIB</a:t>
            </a:r>
            <a:r>
              <a:rPr lang="ja-JP" altLang="en-US" dirty="0"/>
              <a:t>モジュールを任意の場所にコピーします。</a:t>
            </a:r>
          </a:p>
          <a:p>
            <a:pPr lvl="1"/>
            <a:r>
              <a:rPr lang="en-US" altLang="ja-JP" dirty="0" err="1" smtClean="0"/>
              <a:t>Zowe</a:t>
            </a:r>
            <a:r>
              <a:rPr lang="ja-JP" altLang="en-US" dirty="0"/>
              <a:t>を使用してロードモジュールをコピーする方法は複数あります。今回のワークショップでは、ジョブを利用してエレメントを移動させます。</a:t>
            </a:r>
          </a:p>
          <a:p>
            <a:pPr lvl="1"/>
            <a:r>
              <a:rPr lang="ja-JP" altLang="en-US" dirty="0" smtClean="0"/>
              <a:t>今</a:t>
            </a:r>
            <a:r>
              <a:rPr lang="ja-JP" altLang="en-US" dirty="0"/>
              <a:t>回のワークショップでは、ジョブを利用してエレメントを移動します</a:t>
            </a:r>
            <a:r>
              <a:rPr lang="en-US" altLang="ja-JP" dirty="0"/>
              <a:t>:</a:t>
            </a:r>
          </a:p>
          <a:p>
            <a:pPr lvl="2">
              <a:defRPr sz="1400"/>
            </a:pPr>
            <a:r>
              <a:rPr dirty="0" err="1" smtClean="0">
                <a:latin typeface="Courier"/>
              </a:rPr>
              <a:t>zowe</a:t>
            </a:r>
            <a:r>
              <a:rPr dirty="0" smtClean="0">
                <a:latin typeface="Courier"/>
              </a:rPr>
              <a:t> </a:t>
            </a:r>
            <a:r>
              <a:rPr dirty="0">
                <a:latin typeface="Courier"/>
              </a:rPr>
              <a:t>jobs submit data-set "MAINFRAME_USER.MARBLES.JCL(MARBCOPY)" --</a:t>
            </a:r>
            <a:r>
              <a:rPr dirty="0" err="1">
                <a:latin typeface="Courier"/>
              </a:rPr>
              <a:t>vasc</a:t>
            </a:r>
            <a:endParaRPr dirty="0">
              <a:latin typeface="Couri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手動でデプロイ</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a:t>バインドとグラントを実行する</a:t>
            </a:r>
            <a:r>
              <a:rPr lang="en-US" altLang="ja-JP" dirty="0"/>
              <a:t>JCL</a:t>
            </a:r>
            <a:r>
              <a:rPr lang="ja-JP" altLang="en-US" dirty="0"/>
              <a:t>を送信します。</a:t>
            </a:r>
          </a:p>
          <a:p>
            <a:pPr lvl="1">
              <a:defRPr sz="1600"/>
            </a:pPr>
            <a:r>
              <a:rPr dirty="0" err="1" smtClean="0">
                <a:latin typeface="Courier"/>
              </a:rPr>
              <a:t>zowe</a:t>
            </a:r>
            <a:r>
              <a:rPr dirty="0" smtClean="0">
                <a:latin typeface="Courier"/>
              </a:rPr>
              <a:t> </a:t>
            </a:r>
            <a:r>
              <a:rPr dirty="0">
                <a:latin typeface="Courier"/>
              </a:rPr>
              <a:t>jobs submit data-set "MAINFRAME_USER.MARBLES.JCL(MARBIND)" --view-all-spool-content</a:t>
            </a:r>
          </a:p>
          <a:p>
            <a:pPr lvl="2"/>
            <a:r>
              <a:rPr lang="ja-JP" altLang="en-US" dirty="0"/>
              <a:t>この関数は、コマンドを実行し、すべてのジョブ内容を返します。</a:t>
            </a:r>
          </a:p>
          <a:p>
            <a:pPr lvl="1">
              <a:defRPr sz="1600"/>
            </a:pPr>
            <a:r>
              <a:rPr lang="ja-JP" altLang="en-US" dirty="0"/>
              <a:t>別のアプロー</a:t>
            </a:r>
            <a:r>
              <a:rPr lang="ja-JP" altLang="en-US" dirty="0" smtClean="0"/>
              <a:t>チ</a:t>
            </a:r>
            <a:endParaRPr lang="en-US" altLang="ja-JP" dirty="0" smtClean="0"/>
          </a:p>
          <a:p>
            <a:pPr lvl="2">
              <a:defRPr sz="1600"/>
            </a:pPr>
            <a:r>
              <a:rPr dirty="0" err="1" smtClean="0">
                <a:latin typeface="Courier"/>
              </a:rPr>
              <a:t>zowe</a:t>
            </a:r>
            <a:r>
              <a:rPr dirty="0" smtClean="0">
                <a:latin typeface="Courier"/>
              </a:rPr>
              <a:t> </a:t>
            </a:r>
            <a:r>
              <a:rPr dirty="0">
                <a:latin typeface="Courier"/>
              </a:rPr>
              <a:t>jobs submit data-set "MAINFRAME_USER.MARBLES.JCL(MARBIND)"</a:t>
            </a:r>
          </a:p>
          <a:p>
            <a:pPr lvl="3">
              <a:defRPr sz="1200"/>
            </a:pPr>
            <a:r>
              <a:rPr dirty="0" smtClean="0"/>
              <a:t>E</a:t>
            </a:r>
            <a:r>
              <a:rPr lang="ja-JP" altLang="en-US" sz="1200" dirty="0"/>
              <a:t>返されたジョブ</a:t>
            </a:r>
            <a:r>
              <a:rPr lang="en-US" altLang="ja-JP" sz="1200" dirty="0"/>
              <a:t>ID</a:t>
            </a:r>
            <a:r>
              <a:rPr lang="ja-JP" altLang="en-US" sz="1200" dirty="0"/>
              <a:t>の例</a:t>
            </a:r>
            <a:r>
              <a:rPr lang="en-US" altLang="ja-JP" sz="1200" dirty="0" smtClean="0"/>
              <a:t>: </a:t>
            </a:r>
            <a:r>
              <a:rPr dirty="0" smtClean="0">
                <a:latin typeface="Courier"/>
              </a:rPr>
              <a:t>JOBXXXXX</a:t>
            </a:r>
            <a:endParaRPr dirty="0">
              <a:latin typeface="Courier"/>
            </a:endParaRPr>
          </a:p>
          <a:p>
            <a:pPr lvl="2">
              <a:defRPr sz="1400"/>
            </a:pPr>
            <a:r>
              <a:rPr dirty="0" err="1">
                <a:latin typeface="Courier"/>
              </a:rPr>
              <a:t>zowe</a:t>
            </a:r>
            <a:r>
              <a:rPr dirty="0">
                <a:latin typeface="Courier"/>
              </a:rPr>
              <a:t> jobs view job-status-by-</a:t>
            </a:r>
            <a:r>
              <a:rPr dirty="0" err="1">
                <a:latin typeface="Courier"/>
              </a:rPr>
              <a:t>jobid</a:t>
            </a:r>
            <a:r>
              <a:rPr dirty="0">
                <a:latin typeface="Courier"/>
              </a:rPr>
              <a:t> JOBXXXXX</a:t>
            </a:r>
          </a:p>
          <a:p>
            <a:pPr lvl="3"/>
            <a:r>
              <a:rPr lang="ja-JP" altLang="en-US" dirty="0"/>
              <a:t>リターンコード＝</a:t>
            </a:r>
            <a:r>
              <a:rPr lang="en-US" altLang="ja-JP" dirty="0"/>
              <a:t>CC 0004</a:t>
            </a:r>
            <a:r>
              <a:rPr lang="ja-JP" altLang="en-US" dirty="0"/>
              <a:t>を確認す</a:t>
            </a:r>
            <a:r>
              <a:rPr lang="ja-JP" altLang="en-US" dirty="0" smtClean="0"/>
              <a:t>る</a:t>
            </a:r>
            <a:endParaRPr lang="ja-JP"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手動でデプロイ</a:t>
            </a:r>
            <a:endParaRPr lang="ja-JP" altLang="en-US" dirty="0"/>
          </a:p>
        </p:txBody>
      </p:sp>
      <p:sp>
        <p:nvSpPr>
          <p:cNvPr id="3" name="Content Placeholder 2"/>
          <p:cNvSpPr>
            <a:spLocks noGrp="1"/>
          </p:cNvSpPr>
          <p:nvPr>
            <p:ph idx="1"/>
          </p:nvPr>
        </p:nvSpPr>
        <p:spPr>
          <a:xfrm>
            <a:off x="182880" y="838200"/>
            <a:ext cx="11826240" cy="5654040"/>
          </a:xfrm>
        </p:spPr>
        <p:txBody>
          <a:bodyPr>
            <a:normAutofit/>
          </a:bodyPr>
          <a:lstStyle/>
          <a:p>
            <a:r>
              <a:rPr lang="en-US" altLang="ja-JP" dirty="0" smtClean="0"/>
              <a:t>CICS</a:t>
            </a:r>
            <a:r>
              <a:rPr lang="ja-JP" altLang="en-US" dirty="0"/>
              <a:t>上でトランザクションの変更を有効にする</a:t>
            </a:r>
          </a:p>
          <a:p>
            <a:pPr lvl="1"/>
            <a:r>
              <a:rPr lang="en-US" altLang="ja-JP" dirty="0" smtClean="0"/>
              <a:t>CICS </a:t>
            </a:r>
            <a:r>
              <a:rPr lang="ja-JP" altLang="en-US" dirty="0"/>
              <a:t>プラグインを使用して </a:t>
            </a:r>
            <a:r>
              <a:rPr lang="en-US" altLang="ja-JP" dirty="0"/>
              <a:t>CICS </a:t>
            </a:r>
            <a:r>
              <a:rPr lang="ja-JP" altLang="en-US" dirty="0"/>
              <a:t>プログラムを更新します。</a:t>
            </a:r>
          </a:p>
          <a:p>
            <a:pPr lvl="1"/>
            <a:r>
              <a:rPr lang="ja-JP" altLang="en-US" dirty="0" smtClean="0"/>
              <a:t>で</a:t>
            </a:r>
            <a:r>
              <a:rPr lang="ja-JP" altLang="en-US" dirty="0"/>
              <a:t>は、</a:t>
            </a:r>
            <a:r>
              <a:rPr lang="en-US" altLang="ja-JP" dirty="0"/>
              <a:t>CICS</a:t>
            </a:r>
            <a:r>
              <a:rPr lang="ja-JP" altLang="en-US" dirty="0"/>
              <a:t>プログラムを更新してみましょう。</a:t>
            </a:r>
          </a:p>
          <a:p>
            <a:pPr lvl="2"/>
            <a:r>
              <a:rPr lang="ja-JP" altLang="en-US" dirty="0" smtClean="0"/>
              <a:t>リ</a:t>
            </a:r>
            <a:r>
              <a:rPr lang="ja-JP" altLang="en-US" dirty="0"/>
              <a:t>フレッシュが必要なプログラムは、</a:t>
            </a:r>
            <a:r>
              <a:rPr lang="en-US" altLang="ja-JP" dirty="0"/>
              <a:t>Marble</a:t>
            </a:r>
            <a:r>
              <a:rPr lang="ja-JP" altLang="en-US" dirty="0"/>
              <a:t>という名前です。</a:t>
            </a:r>
          </a:p>
          <a:p>
            <a:pPr lvl="2">
              <a:defRPr sz="1400"/>
            </a:pPr>
            <a:r>
              <a:rPr dirty="0" err="1" smtClean="0">
                <a:latin typeface="Courier"/>
              </a:rPr>
              <a:t>zowe</a:t>
            </a:r>
            <a:r>
              <a:rPr dirty="0" smtClean="0">
                <a:latin typeface="Courier"/>
              </a:rPr>
              <a:t> </a:t>
            </a:r>
            <a:r>
              <a:rPr dirty="0" err="1">
                <a:latin typeface="Courier"/>
              </a:rPr>
              <a:t>cics</a:t>
            </a:r>
            <a:r>
              <a:rPr dirty="0">
                <a:latin typeface="Courier"/>
              </a:rPr>
              <a:t> refresh program MARBLE_NUM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en-US" dirty="0"/>
              <a:t>ワークショップ環境へのアクセス</a:t>
            </a:r>
            <a:endParaRPr lang="ja-JP" altLang="en-US" b="0" dirty="0"/>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手動でのテスト</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a:t>手動でコマンドを実行します：</a:t>
            </a:r>
          </a:p>
          <a:p>
            <a:pPr lvl="1">
              <a:defRPr sz="1600"/>
            </a:pPr>
            <a:r>
              <a:rPr dirty="0" err="1" smtClean="0">
                <a:latin typeface="Courier"/>
              </a:rPr>
              <a:t>zowe</a:t>
            </a:r>
            <a:r>
              <a:rPr dirty="0" smtClean="0">
                <a:latin typeface="Courier"/>
              </a:rPr>
              <a:t> </a:t>
            </a:r>
            <a:r>
              <a:rPr dirty="0">
                <a:latin typeface="Courier"/>
              </a:rPr>
              <a:t>console issue command "F CICS_REGION,MARBLE_CICS CRE MARBLE_COLOR 1 2" --console-name MAINFRAME_USER</a:t>
            </a:r>
          </a:p>
          <a:p>
            <a:pPr lvl="2"/>
            <a:r>
              <a:rPr lang="en-US" altLang="ja-JP" dirty="0"/>
              <a:t>SUCCESS**</a:t>
            </a:r>
            <a:r>
              <a:rPr lang="ja-JP" altLang="en-US" dirty="0"/>
              <a:t>のメッセージは表示されましたか？</a:t>
            </a:r>
          </a:p>
          <a:p>
            <a:pPr lvl="1"/>
            <a:r>
              <a:rPr lang="ja-JP" altLang="en-US" dirty="0"/>
              <a:t>データベースのチェック</a:t>
            </a:r>
          </a:p>
          <a:p>
            <a:pPr lvl="2">
              <a:defRPr sz="1400"/>
            </a:pPr>
            <a:r>
              <a:rPr dirty="0" err="1" smtClean="0">
                <a:latin typeface="Courier"/>
              </a:rPr>
              <a:t>zowe</a:t>
            </a:r>
            <a:r>
              <a:rPr dirty="0" smtClean="0">
                <a:latin typeface="Courier"/>
              </a:rPr>
              <a:t> </a:t>
            </a:r>
            <a:r>
              <a:rPr dirty="0">
                <a:latin typeface="Courier"/>
              </a:rPr>
              <a:t>jobs submit ds "MAINFRAME_USER.MARBLES.JCL(MARBDB2)" --</a:t>
            </a:r>
            <a:r>
              <a:rPr dirty="0" err="1">
                <a:latin typeface="Courier"/>
              </a:rPr>
              <a:t>vasc</a:t>
            </a:r>
            <a:endParaRPr dirty="0">
              <a:latin typeface="Courier"/>
            </a:endParaRPr>
          </a:p>
          <a:p>
            <a:pPr lvl="3"/>
            <a:r>
              <a:rPr lang="ja-JP" altLang="en-US" dirty="0"/>
              <a:t>データベースに数量とコストのマーブルが含まれていることを確認します</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en-US" dirty="0"/>
              <a:t>復習 </a:t>
            </a:r>
            <a:r>
              <a:rPr lang="en-US" altLang="ja-JP" dirty="0"/>
              <a:t>- </a:t>
            </a:r>
            <a:r>
              <a:rPr lang="ja-JP" altLang="en-US" dirty="0"/>
              <a:t>何を学んだか</a:t>
            </a:r>
            <a:r>
              <a:rPr lang="en-US" altLang="ja-JP" dirty="0"/>
              <a:t>?</a:t>
            </a:r>
            <a:endParaRPr lang="ja-JP" altLang="en-US" b="0" dirty="0"/>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en-US" dirty="0"/>
              <a:t>セクション </a:t>
            </a:r>
            <a:r>
              <a:rPr lang="en-US" dirty="0"/>
              <a:t>III:</a:t>
            </a:r>
            <a:endParaRPr lang="en-US" b="0" dirty="0"/>
          </a:p>
        </p:txBody>
      </p:sp>
      <p:sp>
        <p:nvSpPr>
          <p:cNvPr id="3" name="Subtitle 2"/>
          <p:cNvSpPr>
            <a:spLocks noGrp="1"/>
          </p:cNvSpPr>
          <p:nvPr>
            <p:ph type="subTitle" idx="1"/>
          </p:nvPr>
        </p:nvSpPr>
        <p:spPr/>
        <p:txBody>
          <a:bodyPr/>
          <a:lstStyle/>
          <a:p>
            <a:r>
              <a:rPr lang="ja-JP" altLang="en-US" dirty="0"/>
              <a:t>オートメーション</a:t>
            </a:r>
          </a:p>
          <a:p>
            <a:r>
              <a:rPr lang="ja-JP" altLang="en-US" dirty="0"/>
              <a:t>ビルドを自動化する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コードビルドを自動化する </a:t>
            </a:r>
            <a:r>
              <a:rPr lang="en-US" altLang="ja-JP" dirty="0"/>
              <a:t>- </a:t>
            </a:r>
            <a:r>
              <a:rPr lang="ja-JP" altLang="en-US" dirty="0"/>
              <a:t>はじめに</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en-US" altLang="ja-JP" dirty="0" smtClean="0"/>
              <a:t>CLI </a:t>
            </a:r>
            <a:r>
              <a:rPr lang="ja-JP" altLang="en-US" dirty="0"/>
              <a:t>を使用して </a:t>
            </a:r>
            <a:r>
              <a:rPr lang="en-US" altLang="ja-JP" dirty="0" err="1"/>
              <a:t>Endevor</a:t>
            </a:r>
            <a:r>
              <a:rPr lang="en-US" altLang="ja-JP" dirty="0"/>
              <a:t> </a:t>
            </a:r>
            <a:r>
              <a:rPr lang="ja-JP" altLang="en-US" dirty="0"/>
              <a:t>でコードの変更と生成を正常に実行したので、次はこれらの手順を自動化します。</a:t>
            </a:r>
          </a:p>
          <a:p>
            <a:r>
              <a:rPr lang="en-US" altLang="ja-JP" dirty="0" smtClean="0"/>
              <a:t>CLI </a:t>
            </a:r>
            <a:r>
              <a:rPr lang="ja-JP" altLang="en-US" dirty="0"/>
              <a:t>コマンドは、ローカル マシンから繰り返し実行できるスクリプトに埋め込むことができます。</a:t>
            </a:r>
          </a:p>
          <a:p>
            <a:r>
              <a:rPr lang="ja-JP" altLang="en-US" dirty="0" smtClean="0"/>
              <a:t>こ</a:t>
            </a:r>
            <a:r>
              <a:rPr lang="ja-JP" altLang="en-US" dirty="0"/>
              <a:t>れらの同じスクリプトは、</a:t>
            </a:r>
            <a:r>
              <a:rPr lang="en-US" altLang="ja-JP" dirty="0"/>
              <a:t>Jenkins </a:t>
            </a:r>
            <a:r>
              <a:rPr lang="ja-JP" altLang="en-US" dirty="0"/>
              <a:t>などの </a:t>
            </a:r>
            <a:r>
              <a:rPr lang="en-US" altLang="ja-JP" dirty="0"/>
              <a:t>CI/CD </a:t>
            </a:r>
            <a:r>
              <a:rPr lang="ja-JP" altLang="en-US" dirty="0"/>
              <a:t>ツールからも呼び出すことができます</a:t>
            </a:r>
          </a:p>
          <a:p>
            <a:r>
              <a:rPr lang="ja-JP" altLang="en-US" dirty="0" smtClean="0"/>
              <a:t>タ</a:t>
            </a:r>
            <a:r>
              <a:rPr lang="ja-JP" altLang="en-US" dirty="0"/>
              <a:t>スク ランナーは、自動化スクリプトをより簡単に整理して操作する方法です。</a:t>
            </a:r>
          </a:p>
          <a:p>
            <a:r>
              <a:rPr lang="ja-JP" altLang="en-US" dirty="0" smtClean="0"/>
              <a:t>こ</a:t>
            </a:r>
            <a:r>
              <a:rPr lang="ja-JP" altLang="en-US" dirty="0"/>
              <a:t>のセクションでは、</a:t>
            </a:r>
            <a:r>
              <a:rPr lang="en-US" altLang="ja-JP" dirty="0"/>
              <a:t>Gulp </a:t>
            </a:r>
            <a:r>
              <a:rPr lang="ja-JP" altLang="en-US" dirty="0"/>
              <a:t>と呼ばれる </a:t>
            </a:r>
            <a:r>
              <a:rPr lang="en-US" altLang="ja-JP" dirty="0"/>
              <a:t>JavaScript </a:t>
            </a:r>
            <a:r>
              <a:rPr lang="ja-JP" altLang="en-US" dirty="0"/>
              <a:t>ベースの </a:t>
            </a:r>
            <a:r>
              <a:rPr lang="en-US" altLang="ja-JP" dirty="0"/>
              <a:t>Task Runner </a:t>
            </a:r>
            <a:r>
              <a:rPr lang="ja-JP" altLang="en-US" dirty="0"/>
              <a:t>を使用します。 タスク ランナーは、</a:t>
            </a:r>
            <a:r>
              <a:rPr lang="en-US" altLang="ja-JP" dirty="0"/>
              <a:t>Jenkins </a:t>
            </a:r>
            <a:r>
              <a:rPr lang="ja-JP" altLang="en-US" dirty="0"/>
              <a:t>などの </a:t>
            </a:r>
            <a:r>
              <a:rPr lang="en-US" altLang="ja-JP" dirty="0"/>
              <a:t>CI/CD </a:t>
            </a:r>
            <a:r>
              <a:rPr lang="ja-JP" altLang="en-US" dirty="0"/>
              <a:t>ツールからも呼び出すことができます</a:t>
            </a:r>
          </a:p>
          <a:p>
            <a:r>
              <a:rPr lang="ja-JP" altLang="en-US" b="1" dirty="0" smtClean="0"/>
              <a:t>*</a:t>
            </a:r>
            <a:r>
              <a:rPr lang="ja-JP" altLang="en-US" b="1" dirty="0"/>
              <a:t>*注**</a:t>
            </a:r>
            <a:r>
              <a:rPr lang="en-US" altLang="ja-JP" dirty="0"/>
              <a:t>: </a:t>
            </a:r>
            <a:r>
              <a:rPr lang="ja-JP" altLang="en-US" dirty="0"/>
              <a:t>タスク ランナーは、スクリプト上の抽象レイヤーです。 それらは役に立ちますが、必須ではありません。</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セクション </a:t>
            </a:r>
            <a:r>
              <a:rPr lang="en-US" altLang="ja-JP" dirty="0"/>
              <a:t>III </a:t>
            </a:r>
            <a:r>
              <a:rPr lang="ja-JP" altLang="en-US" dirty="0"/>
              <a:t>の手順</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en-US" altLang="ja-JP" dirty="0"/>
              <a:t>CLI </a:t>
            </a:r>
            <a:r>
              <a:rPr lang="ja-JP" altLang="en-US" dirty="0"/>
              <a:t>を使用してコードを変更し、</a:t>
            </a:r>
            <a:r>
              <a:rPr lang="en-US" altLang="ja-JP" dirty="0" err="1"/>
              <a:t>Endevor</a:t>
            </a:r>
            <a:r>
              <a:rPr lang="en-US" altLang="ja-JP" dirty="0"/>
              <a:t> </a:t>
            </a:r>
            <a:r>
              <a:rPr lang="ja-JP" altLang="en-US" dirty="0"/>
              <a:t>で生成を実行したので、次のことを自動化します</a:t>
            </a:r>
            <a:r>
              <a:rPr lang="en-US" altLang="ja-JP" dirty="0"/>
              <a:t>:</a:t>
            </a:r>
          </a:p>
          <a:p>
            <a:pPr lvl="1">
              <a:defRPr sz="1600"/>
            </a:pPr>
            <a:r>
              <a:rPr dirty="0" smtClean="0"/>
              <a:t>Generate operations for </a:t>
            </a:r>
            <a:r>
              <a:rPr dirty="0" smtClean="0">
                <a:latin typeface="Courier"/>
              </a:rPr>
              <a:t>COBOL</a:t>
            </a:r>
            <a:r>
              <a:rPr dirty="0" smtClean="0"/>
              <a:t> and </a:t>
            </a:r>
            <a:r>
              <a:rPr dirty="0" smtClean="0">
                <a:latin typeface="Courier"/>
              </a:rPr>
              <a:t>LNK</a:t>
            </a:r>
          </a:p>
          <a:p>
            <a:pPr lvl="1">
              <a:defRPr sz="1600"/>
            </a:pPr>
            <a:r>
              <a:rPr dirty="0" smtClean="0"/>
              <a:t>Build </a:t>
            </a:r>
            <a:r>
              <a:rPr dirty="0"/>
              <a:t>the application</a:t>
            </a:r>
          </a:p>
          <a:p>
            <a:pPr lvl="2">
              <a:defRPr sz="1400"/>
            </a:pPr>
            <a:r>
              <a:rPr dirty="0"/>
              <a:t>It should generate both the </a:t>
            </a:r>
            <a:r>
              <a:rPr dirty="0">
                <a:latin typeface="Courier"/>
              </a:rPr>
              <a:t>COBOL</a:t>
            </a:r>
            <a:r>
              <a:rPr dirty="0"/>
              <a:t> and </a:t>
            </a:r>
            <a:r>
              <a:rPr dirty="0">
                <a:latin typeface="Courier"/>
              </a:rPr>
              <a:t>LNK</a:t>
            </a:r>
            <a:r>
              <a:rPr dirty="0"/>
              <a:t> elements in a single task</a:t>
            </a:r>
          </a:p>
          <a:p>
            <a:pPr>
              <a:defRPr sz="1800"/>
            </a:pPr>
            <a:r>
              <a:rPr b="1" dirty="0"/>
              <a:t>Note</a:t>
            </a:r>
            <a:r>
              <a:rPr dirty="0"/>
              <a:t>: Gulp is a JavaScript based task runner. Other task runners like </a:t>
            </a:r>
            <a:r>
              <a:rPr dirty="0" err="1"/>
              <a:t>Gradle</a:t>
            </a:r>
            <a:r>
              <a:rPr dirty="0"/>
              <a:t> use other scripting languages like Groovy.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自動化の開始</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smtClean="0"/>
              <a:t>コ</a:t>
            </a:r>
            <a:r>
              <a:rPr lang="ja-JP" altLang="en-US" dirty="0"/>
              <a:t>ードのダウンロードや準備など、いくつかの機能を実行しました。</a:t>
            </a:r>
          </a:p>
          <a:p>
            <a:pPr lvl="1"/>
            <a:r>
              <a:rPr lang="ja-JP" altLang="en-US" dirty="0" smtClean="0"/>
              <a:t>コ</a:t>
            </a:r>
            <a:r>
              <a:rPr lang="ja-JP" altLang="en-US" dirty="0"/>
              <a:t>ードは </a:t>
            </a:r>
            <a:r>
              <a:rPr lang="en-US" altLang="ja-JP" dirty="0"/>
              <a:t>/projects </a:t>
            </a:r>
            <a:r>
              <a:rPr lang="ja-JP" altLang="en-US" dirty="0"/>
              <a:t>にあります。</a:t>
            </a:r>
          </a:p>
          <a:p>
            <a:pPr lvl="1"/>
            <a:r>
              <a:rPr lang="ja-JP" altLang="en-US" dirty="0" smtClean="0"/>
              <a:t>前</a:t>
            </a:r>
            <a:r>
              <a:rPr lang="ja-JP" altLang="en-US" dirty="0"/>
              <a:t>に </a:t>
            </a:r>
            <a:r>
              <a:rPr lang="en-US" altLang="ja-JP" dirty="0"/>
              <a:t>gulp </a:t>
            </a:r>
            <a:r>
              <a:rPr lang="ja-JP" altLang="en-US" dirty="0"/>
              <a:t>コマンドを実行したときに、そのコードを使用しました。</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altLang="ja-JP" dirty="0"/>
              <a:t>Gulp </a:t>
            </a:r>
            <a:r>
              <a:rPr lang="ja-JP" altLang="en-US" dirty="0"/>
              <a:t>でビルド タスクを作成する</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build-cobol</a:t>
            </a:r>
            <a:r>
              <a:t> task. Then you will create a task in Gulp called </a:t>
            </a:r>
            <a:r>
              <a:rPr>
                <a:latin typeface="Courier"/>
              </a:rPr>
              <a:t>build-lnk</a:t>
            </a:r>
            <a:r>
              <a:t>.</a:t>
            </a:r>
          </a:p>
          <a:p>
            <a:pPr>
              <a:defRPr sz="1800"/>
            </a:pPr>
            <a:r>
              <a:t>Review gulpfile: A gulpfile is a file in your project directory titled </a:t>
            </a:r>
            <a:r>
              <a:rPr>
                <a:latin typeface="Courier"/>
              </a:rPr>
              <a:t>gulpfile.js</a:t>
            </a:r>
            <a:r>
              <a:t> that automatically loads when you run the </a:t>
            </a:r>
            <a:r>
              <a:rPr>
                <a:latin typeface="Courier"/>
              </a:rPr>
              <a:t>gulp</a:t>
            </a:r>
            <a:r>
              <a:t> command.</a:t>
            </a:r>
          </a:p>
          <a:p>
            <a:pPr>
              <a:defRPr sz="1800"/>
            </a:pPr>
            <a:r>
              <a:t>At the top of the gulpfile, take note of three packages that we are using:</a:t>
            </a:r>
          </a:p>
          <a:p>
            <a:pPr lvl="1">
              <a:defRPr sz="1600"/>
            </a:pPr>
            <a:r>
              <a:rPr>
                <a:latin typeface="Courier"/>
              </a:rPr>
              <a:t>gulp-help</a:t>
            </a:r>
            <a:r>
              <a:t>: Adds a default help task to gulp and provides the ability to add custom help messages for gulp tasks. Try issuing gulp help in the terminal at your projects directory.</a:t>
            </a:r>
          </a:p>
          <a:p>
            <a:pPr lvl="1">
              <a:defRPr sz="1600"/>
            </a:pPr>
            <a:r>
              <a:rPr>
                <a:latin typeface="Courier"/>
              </a:rPr>
              <a:t>gulp-sequence</a:t>
            </a:r>
            <a:r>
              <a:t>: Allows a series of gulp tasks to be run in order</a:t>
            </a:r>
          </a:p>
          <a:p>
            <a:pPr lvl="1">
              <a:defRPr sz="1600"/>
            </a:pPr>
            <a:r>
              <a:rPr>
                <a:latin typeface="Courier"/>
              </a:rPr>
              <a:t>node-cmd</a:t>
            </a:r>
            <a:r>
              <a:t>: Simple terminal interface that allows cli commands to be run. These commands are run asynchronously.</a:t>
            </a:r>
          </a:p>
          <a:p>
            <a:pPr lvl="1">
              <a:defRPr sz="1600"/>
            </a:pPr>
            <a:r>
              <a:rPr>
                <a:latin typeface="Courier"/>
              </a:rPr>
              <a:t>config</a:t>
            </a:r>
            <a:r>
              <a:t>: requires a config.json file for all the options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再利用可能なコード </a:t>
            </a:r>
            <a:r>
              <a:rPr lang="en-US" altLang="ja-JP" dirty="0"/>
              <a:t>- </a:t>
            </a:r>
            <a:r>
              <a:rPr lang="en-US" altLang="ja-JP" dirty="0" err="1"/>
              <a:t>config.json</a:t>
            </a:r>
            <a:endParaRPr lang="ja-JP" altLang="en-US" b="0" dirty="0"/>
          </a:p>
        </p:txBody>
      </p:sp>
      <p:sp>
        <p:nvSpPr>
          <p:cNvPr id="3" name="Content Placeholder 2"/>
          <p:cNvSpPr>
            <a:spLocks noGrp="1"/>
          </p:cNvSpPr>
          <p:nvPr>
            <p:ph idx="1"/>
          </p:nvPr>
        </p:nvSpPr>
        <p:spPr>
          <a:xfrm>
            <a:off x="182880" y="838200"/>
            <a:ext cx="11826240" cy="2827020"/>
          </a:xfrm>
        </p:spPr>
        <p:txBody>
          <a:bodyPr>
            <a:normAutofit/>
          </a:bodyPr>
          <a:lstStyle/>
          <a:p>
            <a:r>
              <a:rPr lang="ja-JP" altLang="en-US" dirty="0" smtClean="0"/>
              <a:t>設</a:t>
            </a:r>
            <a:r>
              <a:rPr lang="ja-JP" altLang="en-US" dirty="0"/>
              <a:t>定ファイルを使用することで、スクリプトはそのままに、差分として変数を渡すことができます。</a:t>
            </a:r>
          </a:p>
          <a:p>
            <a:r>
              <a:rPr lang="ja-JP" altLang="en-US" dirty="0" smtClean="0"/>
              <a:t>以</a:t>
            </a:r>
            <a:r>
              <a:rPr lang="ja-JP" altLang="en-US" dirty="0"/>
              <a:t>下は、設定値を含む</a:t>
            </a:r>
            <a:r>
              <a:rPr lang="en-US" altLang="ja-JP" dirty="0" err="1"/>
              <a:t>config.json</a:t>
            </a:r>
            <a:r>
              <a:rPr lang="ja-JP" altLang="en-US" dirty="0"/>
              <a:t>というファイルです。</a:t>
            </a:r>
          </a:p>
          <a:p>
            <a:r>
              <a:rPr lang="ja-JP" altLang="en-US" dirty="0" smtClean="0"/>
              <a:t>ス</a:t>
            </a:r>
            <a:r>
              <a:rPr lang="ja-JP" altLang="en-US" dirty="0"/>
              <a:t>クリプトに値をハードコードする代わりに、スクリプトはこれらの値を読み込むことができます。</a:t>
            </a:r>
          </a:p>
          <a:p>
            <a:pPr>
              <a:defRPr sz="1800"/>
            </a:pPr>
            <a:r>
              <a:rPr dirty="0" smtClean="0"/>
              <a:t>To </a:t>
            </a:r>
            <a:r>
              <a:rPr dirty="0"/>
              <a:t>use these values, we can use </a:t>
            </a:r>
            <a:r>
              <a:rPr dirty="0" err="1">
                <a:latin typeface="Courier"/>
              </a:rPr>
              <a:t>config.testElement</a:t>
            </a:r>
            <a:r>
              <a:rPr dirty="0">
                <a:latin typeface="Courier"/>
              </a:rPr>
              <a:t> and it will read the color from this file and replace it in the code.</a:t>
            </a:r>
          </a:p>
        </p:txBody>
      </p:sp>
      <p:pic>
        <p:nvPicPr>
          <p:cNvPr id="4" name="Picture 3" descr="DevOps-Workshop8.png"/>
          <p:cNvPicPr>
            <a:picLocks noChangeAspect="1"/>
          </p:cNvPicPr>
          <p:nvPr/>
        </p:nvPicPr>
        <p:blipFill>
          <a:blip r:embed="rId3"/>
          <a:stretch>
            <a:fillRect/>
          </a:stretch>
        </p:blipFill>
        <p:spPr>
          <a:xfrm>
            <a:off x="3544786" y="3665220"/>
            <a:ext cx="5102426" cy="282702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altLang="ja-JP" dirty="0"/>
              <a:t>Gulp</a:t>
            </a:r>
            <a:r>
              <a:rPr lang="ja-JP" altLang="en-US" dirty="0"/>
              <a:t>で</a:t>
            </a:r>
            <a:r>
              <a:rPr lang="en-US" altLang="ja-JP" dirty="0"/>
              <a:t>Build</a:t>
            </a:r>
            <a:r>
              <a:rPr lang="ja-JP" altLang="en-US" dirty="0"/>
              <a:t>タスクを作成する</a:t>
            </a:r>
            <a:endParaRPr lang="ja-JP" altLang="en-US" b="0" dirty="0"/>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build-cobol</a:t>
            </a:r>
            <a:r>
              <a:t> task</a:t>
            </a:r>
          </a:p>
          <a:p>
            <a:pPr lvl="1">
              <a:defRPr sz="1600"/>
            </a:pPr>
            <a:r>
              <a:t>Name of task: </a:t>
            </a:r>
            <a:r>
              <a:rPr>
                <a:latin typeface="Courier"/>
              </a:rPr>
              <a:t>build-cobol</a:t>
            </a:r>
          </a:p>
          <a:p>
            <a:pPr lvl="1">
              <a:defRPr sz="1600"/>
            </a:pPr>
            <a:r>
              <a:t>Description of task: </a:t>
            </a:r>
            <a:r>
              <a:rPr>
                <a:latin typeface="Courier"/>
              </a:rPr>
              <a:t>Build COBOL element</a:t>
            </a:r>
          </a:p>
          <a:p>
            <a:pPr lvl="1">
              <a:defRPr sz="1600"/>
            </a:pPr>
            <a:r>
              <a:rPr>
                <a:latin typeface="Courier"/>
              </a:rPr>
              <a:t>function (callback)</a:t>
            </a:r>
            <a:r>
              <a:t>: function that this gulp task runs. Because </a:t>
            </a:r>
            <a:r>
              <a:rPr>
                <a:latin typeface="Courier"/>
              </a:rPr>
              <a:t>node-cmd</a:t>
            </a:r>
            <a:r>
              <a:t> runs terminal commands asynchronously, we supply a callback which is called upon task completion.</a:t>
            </a:r>
          </a:p>
          <a:p>
            <a:pPr lvl="1">
              <a:defRPr sz="1600"/>
            </a:pPr>
            <a:r>
              <a:rPr>
                <a:latin typeface="Courier"/>
              </a:rPr>
              <a:t>var command = ...</a:t>
            </a:r>
            <a:r>
              <a:t> : command to run from the command line, passing config.json values</a:t>
            </a:r>
          </a:p>
          <a:p>
            <a:pPr lvl="1">
              <a:defRPr sz="1600"/>
            </a:pPr>
            <a:r>
              <a:rPr>
                <a:latin typeface="Courier"/>
              </a:rPr>
              <a:t>simpleCommand</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3"/>
          <a:stretch>
            <a:fillRect/>
          </a:stretch>
        </p:blipFill>
        <p:spPr>
          <a:xfrm>
            <a:off x="182880" y="1660057"/>
            <a:ext cx="11826240" cy="118330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altLang="ja-JP" dirty="0"/>
              <a:t>Gulp</a:t>
            </a:r>
            <a:r>
              <a:rPr lang="ja-JP" altLang="en-US" dirty="0"/>
              <a:t>で</a:t>
            </a:r>
            <a:r>
              <a:rPr lang="en-US" altLang="ja-JP" dirty="0"/>
              <a:t>Build</a:t>
            </a:r>
            <a:r>
              <a:rPr lang="ja-JP" altLang="en-US" dirty="0"/>
              <a:t>タスクを作成する</a:t>
            </a:r>
            <a:endParaRPr lang="ja-JP" altLang="en-US" b="0" dirty="0"/>
          </a:p>
        </p:txBody>
      </p:sp>
      <p:sp>
        <p:nvSpPr>
          <p:cNvPr id="3" name="Content Placeholder 2"/>
          <p:cNvSpPr>
            <a:spLocks noGrp="1"/>
          </p:cNvSpPr>
          <p:nvPr>
            <p:ph idx="1"/>
          </p:nvPr>
        </p:nvSpPr>
        <p:spPr>
          <a:xfrm>
            <a:off x="182880" y="3665220"/>
            <a:ext cx="11826240" cy="2827020"/>
          </a:xfrm>
        </p:spPr>
        <p:txBody>
          <a:bodyPr>
            <a:normAutofit/>
          </a:bodyPr>
          <a:lstStyle/>
          <a:p>
            <a:pPr>
              <a:defRPr sz="1800"/>
            </a:pPr>
            <a:r>
              <a:rPr dirty="0"/>
              <a:t>Review </a:t>
            </a:r>
            <a:r>
              <a:rPr dirty="0" err="1">
                <a:latin typeface="Courier"/>
              </a:rPr>
              <a:t>simpleCommand</a:t>
            </a:r>
            <a:r>
              <a:rPr dirty="0"/>
              <a:t> task</a:t>
            </a:r>
          </a:p>
          <a:p>
            <a:pPr lvl="1">
              <a:defRPr sz="1600"/>
            </a:pPr>
            <a:r>
              <a:rPr dirty="0"/>
              <a:t>Name of task: </a:t>
            </a:r>
            <a:r>
              <a:rPr dirty="0" err="1">
                <a:latin typeface="Courier"/>
              </a:rPr>
              <a:t>simpleCommand</a:t>
            </a:r>
            <a:endParaRPr dirty="0">
              <a:latin typeface="Courier"/>
            </a:endParaRPr>
          </a:p>
          <a:p>
            <a:pPr lvl="1">
              <a:defRPr sz="1600"/>
            </a:pPr>
            <a:r>
              <a:rPr dirty="0"/>
              <a:t>Description of task: Runs the </a:t>
            </a:r>
            <a:r>
              <a:rPr dirty="0" err="1"/>
              <a:t>zowe</a:t>
            </a:r>
            <a:r>
              <a:rPr dirty="0"/>
              <a:t> </a:t>
            </a:r>
            <a:r>
              <a:rPr dirty="0" err="1"/>
              <a:t>commmands</a:t>
            </a:r>
            <a:endParaRPr dirty="0"/>
          </a:p>
          <a:p>
            <a:pPr lvl="1">
              <a:defRPr sz="1600"/>
            </a:pPr>
            <a:r>
              <a:rPr dirty="0" err="1">
                <a:latin typeface="Courier"/>
              </a:rPr>
              <a:t>cmd.get</a:t>
            </a:r>
            <a:r>
              <a:rPr dirty="0">
                <a:latin typeface="Courier"/>
              </a:rPr>
              <a:t>(</a:t>
            </a:r>
            <a:r>
              <a:rPr dirty="0"/>
              <a:t> : Runs the given command and checks to ensure it ran properly.  If an error occurs, the code will immediately exit</a:t>
            </a:r>
          </a:p>
          <a:p>
            <a:pPr lvl="1"/>
            <a:r>
              <a:rPr lang="ja-JP" altLang="en-US" dirty="0"/>
              <a:t>指定されたディレクトリに出力を書き込みます。</a:t>
            </a:r>
          </a:p>
          <a:p>
            <a:pPr lvl="1"/>
            <a:r>
              <a:rPr lang="ja-JP" altLang="en-US" dirty="0" smtClean="0"/>
              <a:t>成</a:t>
            </a:r>
            <a:r>
              <a:rPr lang="ja-JP" altLang="en-US" dirty="0"/>
              <a:t>功した場合、最後のコールバックでコードの実行を継続します。</a:t>
            </a:r>
          </a:p>
        </p:txBody>
      </p:sp>
      <p:pic>
        <p:nvPicPr>
          <p:cNvPr id="4" name="Picture 3" descr="DevOps-Workshop10.png"/>
          <p:cNvPicPr>
            <a:picLocks noChangeAspect="1"/>
          </p:cNvPicPr>
          <p:nvPr/>
        </p:nvPicPr>
        <p:blipFill>
          <a:blip r:embed="rId3"/>
          <a:stretch>
            <a:fillRect/>
          </a:stretch>
        </p:blipFill>
        <p:spPr>
          <a:xfrm>
            <a:off x="3882248" y="838200"/>
            <a:ext cx="4427502" cy="28270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rPr dirty="0"/>
              <a:t>Workshop </a:t>
            </a:r>
            <a:r>
              <a:rPr lang="ja-JP" altLang="en-US" sz="3000" dirty="0"/>
              <a:t>ワークショップ環境</a:t>
            </a:r>
            <a:r>
              <a:rPr lang="ja-JP" altLang="en-US" sz="3000" b="0" dirty="0"/>
              <a:t/>
            </a:r>
            <a:br>
              <a:rPr lang="ja-JP" altLang="en-US" sz="3000" b="0" dirty="0"/>
            </a:br>
            <a:endParaRPr dirty="0"/>
          </a:p>
        </p:txBody>
      </p:sp>
      <p:pic>
        <p:nvPicPr>
          <p:cNvPr id="3" name="Picture 2" descr="Environment.png"/>
          <p:cNvPicPr>
            <a:picLocks noChangeAspect="1"/>
          </p:cNvPicPr>
          <p:nvPr/>
        </p:nvPicPr>
        <p:blipFill>
          <a:blip r:embed="rId3"/>
          <a:stretch>
            <a:fillRect/>
          </a:stretch>
        </p:blipFill>
        <p:spPr>
          <a:xfrm>
            <a:off x="212919" y="838200"/>
            <a:ext cx="11766161" cy="56540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altLang="ja-JP" dirty="0"/>
              <a:t>Gulp</a:t>
            </a:r>
            <a:r>
              <a:rPr lang="ja-JP" altLang="en-US" dirty="0"/>
              <a:t>で</a:t>
            </a:r>
            <a:r>
              <a:rPr lang="en-US" altLang="ja-JP" dirty="0"/>
              <a:t>Build</a:t>
            </a:r>
            <a:r>
              <a:rPr lang="ja-JP" altLang="en-US" dirty="0"/>
              <a:t>タスクを作成する</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gulp build-cobol</a:t>
            </a:r>
            <a:r>
              <a:t> and verify it completes successfully.</a:t>
            </a:r>
          </a:p>
          <a:p>
            <a:pPr>
              <a:defRPr sz="1800"/>
            </a:pPr>
            <a:r>
              <a:t>Create a </a:t>
            </a:r>
            <a:r>
              <a:rPr>
                <a:latin typeface="Courier"/>
              </a:rPr>
              <a:t>build-lnk</a:t>
            </a:r>
            <a:r>
              <a:t> gulp task using the </a:t>
            </a:r>
            <a:r>
              <a:rPr>
                <a:latin typeface="Courier"/>
              </a:rPr>
              <a:t>build-cobol</a:t>
            </a:r>
            <a:r>
              <a:t> gulp task as a reference.</a:t>
            </a:r>
          </a:p>
          <a:p>
            <a:pPr>
              <a:defRPr sz="1800"/>
            </a:pPr>
            <a:r>
              <a:t>Ensure the </a:t>
            </a:r>
            <a:r>
              <a:rPr>
                <a:latin typeface="Courier"/>
              </a:rPr>
              <a:t>build-lnk</a:t>
            </a:r>
            <a:r>
              <a:t> task and description appear when you issue </a:t>
            </a:r>
            <a:r>
              <a:rPr>
                <a:latin typeface="Courier"/>
              </a:rPr>
              <a:t>gulp help</a:t>
            </a:r>
          </a:p>
          <a:p>
            <a:pPr>
              <a:defRPr sz="1800"/>
            </a:pPr>
            <a:r>
              <a:t>Ensure the </a:t>
            </a:r>
            <a:r>
              <a:rPr>
                <a:latin typeface="Courier"/>
              </a:rPr>
              <a:t>build-lnk</a:t>
            </a:r>
            <a:r>
              <a:t> task completes without error when you issue:</a:t>
            </a:r>
          </a:p>
          <a:p>
            <a:pPr lvl="1">
              <a:defRPr sz="1600"/>
            </a:pPr>
            <a:r>
              <a:rPr>
                <a:latin typeface="Courier"/>
              </a:rPr>
              <a:t>gulp build-lnk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dirty="0"/>
              <a:t>Build-Cobol </a:t>
            </a:r>
            <a:r>
              <a:rPr lang="ja-JP" altLang="en-US" dirty="0"/>
              <a:t>と </a:t>
            </a:r>
            <a:r>
              <a:rPr lang="en-US" dirty="0"/>
              <a:t>Build-LNK </a:t>
            </a:r>
            <a:r>
              <a:rPr lang="ja-JP" altLang="en-US" dirty="0"/>
              <a:t>を組み合わせる</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gulp build-cobol</a:t>
            </a:r>
            <a:r>
              <a:t> and </a:t>
            </a:r>
            <a:r>
              <a:rPr>
                <a:latin typeface="Courier"/>
              </a:rPr>
              <a:t>gulp build-lnk</a:t>
            </a:r>
            <a:r>
              <a:t> tasks and combine them into a single gulp task. The </a:t>
            </a:r>
            <a:r>
              <a:rPr>
                <a:latin typeface="Courier"/>
              </a:rPr>
              <a:t>gulp-sequence</a:t>
            </a:r>
            <a:r>
              <a:t> package can help us achieve this.</a:t>
            </a:r>
          </a:p>
          <a:p>
            <a:pPr>
              <a:defRPr sz="1800"/>
            </a:pPr>
            <a:r>
              <a:t>The following gulp task combines the existing build tasks into a single gulp build task:</a:t>
            </a:r>
          </a:p>
          <a:p>
            <a:pPr lvl="1">
              <a:defRPr sz="1600"/>
            </a:pPr>
            <a:r>
              <a:rPr>
                <a:latin typeface="Courier"/>
              </a:rPr>
              <a:t>gulp.task('build', 'Build Program', gulpSequence('build-cobol','build-lnk'));</a:t>
            </a:r>
          </a:p>
          <a:p>
            <a:pPr>
              <a:defRPr sz="1800"/>
            </a:pPr>
            <a:r>
              <a:t>Ensure the build task and description appear when you issue:</a:t>
            </a:r>
          </a:p>
          <a:p>
            <a:pPr lvl="1">
              <a:defRPr sz="1600"/>
            </a:pPr>
            <a:r>
              <a:rPr>
                <a:latin typeface="Courier"/>
              </a:rPr>
              <a:t>gulp help</a:t>
            </a:r>
          </a:p>
          <a:p>
            <a:pPr>
              <a:defRPr sz="1800"/>
            </a:pPr>
            <a:r>
              <a:t>Ensure the build task runs both the </a:t>
            </a:r>
            <a:r>
              <a:rPr>
                <a:latin typeface="Courier"/>
              </a:rPr>
              <a:t>build-cobol</a:t>
            </a:r>
            <a:r>
              <a:t> and </a:t>
            </a:r>
            <a:r>
              <a:rPr>
                <a:latin typeface="Courier"/>
              </a:rPr>
              <a:t>build-lnk</a:t>
            </a:r>
            <a:r>
              <a:t> tasks without error when you issue:</a:t>
            </a:r>
          </a:p>
          <a:p>
            <a:pPr lvl="1">
              <a:defRPr sz="1600"/>
            </a:pPr>
            <a:r>
              <a:rPr>
                <a:latin typeface="Courier"/>
              </a:rPr>
              <a:t>gulp build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完成したビルド シーケンス コマンド</a:t>
            </a:r>
            <a:endParaRPr lang="ja-JP" altLang="en-US" b="0" dirty="0"/>
          </a:p>
        </p:txBody>
      </p:sp>
      <p:sp>
        <p:nvSpPr>
          <p:cNvPr id="3" name="Content Placeholder 2"/>
          <p:cNvSpPr>
            <a:spLocks noGrp="1"/>
          </p:cNvSpPr>
          <p:nvPr>
            <p:ph idx="1"/>
          </p:nvPr>
        </p:nvSpPr>
        <p:spPr>
          <a:xfrm>
            <a:off x="182880" y="838200"/>
            <a:ext cx="11826240" cy="2827020"/>
          </a:xfrm>
        </p:spPr>
        <p:txBody>
          <a:bodyPr>
            <a:normAutofit/>
          </a:bodyPr>
          <a:lstStyle/>
          <a:p>
            <a:pPr>
              <a:defRPr sz="1800"/>
            </a:pPr>
            <a:r>
              <a:rPr lang="ja-JP" altLang="en-US" dirty="0"/>
              <a:t>完了</a:t>
            </a:r>
          </a:p>
          <a:p>
            <a:pPr>
              <a:defRPr sz="1800"/>
            </a:pPr>
            <a:endParaRPr dirty="0"/>
          </a:p>
        </p:txBody>
      </p:sp>
      <p:pic>
        <p:nvPicPr>
          <p:cNvPr id="4" name="Picture 3" descr="DevOps-Workshop14.png"/>
          <p:cNvPicPr>
            <a:picLocks noChangeAspect="1"/>
          </p:cNvPicPr>
          <p:nvPr/>
        </p:nvPicPr>
        <p:blipFill>
          <a:blip r:embed="rId3"/>
          <a:stretch>
            <a:fillRect/>
          </a:stretch>
        </p:blipFill>
        <p:spPr>
          <a:xfrm>
            <a:off x="182880" y="4887984"/>
            <a:ext cx="11826240" cy="38149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r>
              <a:rPr lang="ja-JP" altLang="en-US" dirty="0"/>
              <a:t>デプロイを自動化する</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altLang="ja-JP" dirty="0"/>
              <a:t>Gulp Deploy</a:t>
            </a:r>
            <a:r>
              <a:rPr lang="ja-JP" altLang="en-US" dirty="0"/>
              <a:t>タスクの作成と実装</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en-US" altLang="ja-JP" dirty="0" smtClean="0"/>
              <a:t>gulp </a:t>
            </a:r>
            <a:r>
              <a:rPr lang="en-US" altLang="ja-JP" dirty="0"/>
              <a:t>build </a:t>
            </a:r>
            <a:r>
              <a:rPr lang="ja-JP" altLang="en-US" dirty="0"/>
              <a:t>タスクの作成と同様に、今度は変更をデプロイするための </a:t>
            </a:r>
            <a:r>
              <a:rPr lang="en-US" altLang="ja-JP" dirty="0"/>
              <a:t>gulp </a:t>
            </a:r>
            <a:r>
              <a:rPr lang="ja-JP" altLang="en-US" dirty="0"/>
              <a:t>タスクを作成します。</a:t>
            </a:r>
          </a:p>
          <a:p>
            <a:pPr lvl="1"/>
            <a:r>
              <a:rPr lang="ja-JP" altLang="en-US" dirty="0"/>
              <a:t>コピータスクを確認する</a:t>
            </a:r>
          </a:p>
          <a:p>
            <a:pPr lvl="1">
              <a:defRPr sz="1600"/>
            </a:pPr>
            <a:r>
              <a:rPr dirty="0" smtClean="0"/>
              <a:t>Review </a:t>
            </a:r>
            <a:r>
              <a:rPr dirty="0"/>
              <a:t>the </a:t>
            </a:r>
            <a:r>
              <a:rPr dirty="0">
                <a:latin typeface="Courier"/>
              </a:rPr>
              <a:t>bind-n-grant</a:t>
            </a:r>
            <a:r>
              <a:rPr dirty="0"/>
              <a:t> task</a:t>
            </a:r>
          </a:p>
          <a:p>
            <a:pPr lvl="1">
              <a:defRPr sz="1600"/>
            </a:pPr>
            <a:r>
              <a:rPr dirty="0"/>
              <a:t>Review the </a:t>
            </a:r>
            <a:r>
              <a:rPr dirty="0" err="1">
                <a:latin typeface="Courier"/>
              </a:rPr>
              <a:t>cics</a:t>
            </a:r>
            <a:r>
              <a:rPr dirty="0">
                <a:latin typeface="Courier"/>
              </a:rPr>
              <a:t>-refresh</a:t>
            </a:r>
            <a:r>
              <a:rPr dirty="0"/>
              <a:t> task</a:t>
            </a:r>
          </a:p>
          <a:p>
            <a:pPr lvl="1">
              <a:defRPr sz="1600"/>
            </a:pPr>
            <a:r>
              <a:rPr dirty="0"/>
              <a:t>Combine individual deploy tasks into one </a:t>
            </a:r>
            <a:r>
              <a:rPr dirty="0">
                <a:latin typeface="Courier"/>
              </a:rPr>
              <a:t>deploy</a:t>
            </a:r>
            <a:r>
              <a:rPr dirty="0"/>
              <a:t> task.</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altLang="ja-JP" dirty="0"/>
              <a:t>Gulp Deploy</a:t>
            </a:r>
            <a:r>
              <a:rPr lang="ja-JP" altLang="en-US" dirty="0"/>
              <a:t>タスクの作成と実装</a:t>
            </a:r>
            <a:endParaRPr lang="ja-JP" altLang="en-US" b="0" dirty="0"/>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3"/>
          <a:stretch>
            <a:fillRect/>
          </a:stretch>
        </p:blipFill>
        <p:spPr>
          <a:xfrm>
            <a:off x="182880" y="1990647"/>
            <a:ext cx="11826240" cy="146446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altLang="ja-JP" dirty="0"/>
              <a:t>Gulp Deploy</a:t>
            </a:r>
            <a:r>
              <a:rPr lang="ja-JP" altLang="en-US" dirty="0"/>
              <a:t>タスクの作成と実装</a:t>
            </a:r>
            <a:endParaRPr lang="ja-JP" altLang="en-US" b="0" dirty="0"/>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bind-n-grant</a:t>
            </a:r>
            <a:r>
              <a:t> task to submit </a:t>
            </a:r>
            <a:r>
              <a:rPr>
                <a:latin typeface="Courier"/>
              </a:rPr>
              <a:t>MARBIND JCL</a:t>
            </a:r>
            <a:r>
              <a:t> and verify </a:t>
            </a:r>
            <a:r>
              <a:rPr>
                <a:latin typeface="Courier"/>
              </a:rPr>
              <a:t>CC = 0004</a:t>
            </a:r>
          </a:p>
        </p:txBody>
      </p:sp>
      <p:pic>
        <p:nvPicPr>
          <p:cNvPr id="4" name="Picture 3" descr="DevOps-Workshop12.png"/>
          <p:cNvPicPr>
            <a:picLocks noChangeAspect="1"/>
          </p:cNvPicPr>
          <p:nvPr/>
        </p:nvPicPr>
        <p:blipFill>
          <a:blip r:embed="rId3"/>
          <a:stretch>
            <a:fillRect/>
          </a:stretch>
        </p:blipFill>
        <p:spPr>
          <a:xfrm>
            <a:off x="182880" y="1961066"/>
            <a:ext cx="11826240" cy="152362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altLang="ja-JP" dirty="0"/>
              <a:t>Gulp Deploy</a:t>
            </a:r>
            <a:r>
              <a:rPr lang="ja-JP" altLang="en-US" dirty="0"/>
              <a:t>タスクの作成と実装</a:t>
            </a:r>
            <a:endParaRPr lang="ja-JP" altLang="en-US" b="0" dirty="0"/>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3"/>
          <a:stretch>
            <a:fillRect/>
          </a:stretch>
        </p:blipFill>
        <p:spPr>
          <a:xfrm>
            <a:off x="3137090" y="838200"/>
            <a:ext cx="5917818" cy="376936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altLang="ja-JP" dirty="0"/>
              <a:t>Gulp Deploy</a:t>
            </a:r>
            <a:r>
              <a:rPr lang="ja-JP" altLang="en-US" dirty="0"/>
              <a:t>タスクの作成と実装</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cics-refresh</a:t>
            </a:r>
            <a:r>
              <a:t> task to refresh the </a:t>
            </a:r>
            <a:r>
              <a:rPr>
                <a:latin typeface="Courier"/>
              </a:rPr>
              <a:t>MARBLE PGM</a:t>
            </a:r>
          </a:p>
          <a:p>
            <a:pPr>
              <a:defRPr sz="1800"/>
            </a:pPr>
            <a:r>
              <a:t>Combine the tasks into a single deploy task using </a:t>
            </a:r>
            <a:r>
              <a:rPr>
                <a:latin typeface="Courier"/>
              </a:rPr>
              <a:t>gulpSequence</a:t>
            </a:r>
            <a:r>
              <a:t>.</a:t>
            </a:r>
          </a:p>
          <a:p>
            <a:pPr lvl="1">
              <a:defRPr sz="1600"/>
            </a:pPr>
            <a:r>
              <a:t>Using the code you created to combine the </a:t>
            </a:r>
            <a:r>
              <a:rPr>
                <a:latin typeface="Courier"/>
              </a:rPr>
              <a:t>build-cobol</a:t>
            </a:r>
            <a:r>
              <a:t> and </a:t>
            </a:r>
            <a:r>
              <a:rPr>
                <a:latin typeface="Courier"/>
              </a:rPr>
              <a:t>build-lnk</a:t>
            </a:r>
            <a:r>
              <a:t> tasks into a single build task as a reference, combine the following tasks into a single deploy task that will deploy the program using:</a:t>
            </a:r>
          </a:p>
          <a:p>
            <a:pPr lvl="2">
              <a:defRPr sz="1400"/>
            </a:pPr>
            <a:r>
              <a:rPr>
                <a:latin typeface="Courier"/>
              </a:rPr>
              <a:t>copy</a:t>
            </a:r>
          </a:p>
          <a:p>
            <a:pPr lvl="2">
              <a:defRPr sz="1400"/>
            </a:pPr>
            <a:r>
              <a:rPr>
                <a:latin typeface="Courier"/>
              </a:rPr>
              <a:t>bind-n-grant</a:t>
            </a:r>
          </a:p>
          <a:p>
            <a:pPr lvl="2">
              <a:defRPr sz="1400"/>
            </a:pPr>
            <a:r>
              <a:rPr>
                <a:latin typeface="Courier"/>
              </a:rPr>
              <a:t>cics-refresh</a:t>
            </a:r>
          </a:p>
          <a:p>
            <a:pPr lvl="1">
              <a:defRPr sz="1600"/>
            </a:pPr>
            <a:r>
              <a:t>Ensure your task appears when issuing </a:t>
            </a:r>
            <a:r>
              <a:rPr>
                <a:latin typeface="Courier"/>
              </a:rPr>
              <a:t>gulp help</a:t>
            </a:r>
          </a:p>
          <a:p>
            <a:pPr lvl="1">
              <a:defRPr sz="1600"/>
            </a:pPr>
            <a:r>
              <a:t>Run </a:t>
            </a:r>
            <a:r>
              <a:rPr>
                <a:latin typeface="Courier"/>
              </a:rPr>
              <a:t>gulp deploy</a:t>
            </a:r>
          </a:p>
          <a:p>
            <a:pPr lvl="1">
              <a:defRPr sz="1600"/>
            </a:pPr>
            <a:r>
              <a:t>Ensure your task completes without error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デプロイシーケンスコマンドの完了</a:t>
            </a:r>
            <a:endParaRPr lang="ja-JP" altLang="en-US" b="0" dirty="0"/>
          </a:p>
        </p:txBody>
      </p:sp>
      <p:sp>
        <p:nvSpPr>
          <p:cNvPr id="3" name="Content Placeholder 2"/>
          <p:cNvSpPr>
            <a:spLocks noGrp="1"/>
          </p:cNvSpPr>
          <p:nvPr>
            <p:ph idx="1"/>
          </p:nvPr>
        </p:nvSpPr>
        <p:spPr>
          <a:xfrm>
            <a:off x="182880" y="838200"/>
            <a:ext cx="11826240" cy="3769360"/>
          </a:xfrm>
        </p:spPr>
        <p:txBody>
          <a:bodyPr>
            <a:normAutofit/>
          </a:bodyPr>
          <a:lstStyle/>
          <a:p>
            <a:pPr>
              <a:defRPr sz="1800"/>
            </a:pPr>
            <a:r>
              <a:rPr lang="ja-JP" altLang="en-US" dirty="0"/>
              <a:t>完了</a:t>
            </a:r>
          </a:p>
          <a:p>
            <a:pPr>
              <a:defRPr sz="1800"/>
            </a:pPr>
            <a:endParaRPr dirty="0"/>
          </a:p>
        </p:txBody>
      </p:sp>
      <p:pic>
        <p:nvPicPr>
          <p:cNvPr id="4" name="Picture 3" descr="DevOps-Workshop15.png"/>
          <p:cNvPicPr>
            <a:picLocks noChangeAspect="1"/>
          </p:cNvPicPr>
          <p:nvPr/>
        </p:nvPicPr>
        <p:blipFill>
          <a:blip r:embed="rId3"/>
          <a:stretch>
            <a:fillRect/>
          </a:stretch>
        </p:blipFill>
        <p:spPr>
          <a:xfrm>
            <a:off x="182880" y="5329410"/>
            <a:ext cx="11826240" cy="4409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dirty="0"/>
              <a:t>z/OS </a:t>
            </a:r>
            <a:r>
              <a:rPr lang="ja-JP" altLang="en-US" dirty="0"/>
              <a:t>サービス</a:t>
            </a:r>
            <a:endParaRPr lang="ja-JP" altLang="en-US" b="0" dirty="0"/>
          </a:p>
        </p:txBody>
      </p:sp>
      <p:sp>
        <p:nvSpPr>
          <p:cNvPr id="3" name="Content Placeholder 2"/>
          <p:cNvSpPr>
            <a:spLocks noGrp="1"/>
          </p:cNvSpPr>
          <p:nvPr>
            <p:ph idx="1"/>
          </p:nvPr>
        </p:nvSpPr>
        <p:spPr>
          <a:xfrm>
            <a:off x="182880" y="838200"/>
            <a:ext cx="11826240" cy="2827020"/>
          </a:xfrm>
        </p:spPr>
        <p:txBody>
          <a:bodyPr>
            <a:normAutofit/>
          </a:bodyPr>
          <a:lstStyle/>
          <a:p>
            <a:r>
              <a:rPr lang="en-US" altLang="ja-JP" dirty="0"/>
              <a:t>TSO</a:t>
            </a:r>
            <a:r>
              <a:rPr lang="ja-JP" altLang="en-US" dirty="0"/>
              <a:t>、</a:t>
            </a:r>
            <a:r>
              <a:rPr lang="en-US" altLang="ja-JP" dirty="0"/>
              <a:t>z/OSMF</a:t>
            </a:r>
            <a:r>
              <a:rPr lang="ja-JP" altLang="en-US" dirty="0"/>
              <a:t>、</a:t>
            </a:r>
            <a:r>
              <a:rPr lang="en-US" altLang="ja-JP" dirty="0"/>
              <a:t>CICS</a:t>
            </a:r>
            <a:r>
              <a:rPr lang="ja-JP" altLang="en-US" dirty="0"/>
              <a:t>、</a:t>
            </a:r>
            <a:r>
              <a:rPr lang="en-US" altLang="ja-JP" dirty="0"/>
              <a:t>Db2</a:t>
            </a:r>
            <a:r>
              <a:rPr lang="ja-JP" altLang="en-US" dirty="0"/>
              <a:t>、</a:t>
            </a:r>
            <a:r>
              <a:rPr lang="en-US" altLang="ja-JP" dirty="0"/>
              <a:t>CA </a:t>
            </a:r>
            <a:r>
              <a:rPr lang="en-US" altLang="ja-JP" dirty="0" err="1"/>
              <a:t>Endevor</a:t>
            </a:r>
            <a:r>
              <a:rPr lang="en-US" altLang="ja-JP" dirty="0"/>
              <a:t> SCM </a:t>
            </a:r>
            <a:r>
              <a:rPr lang="ja-JP" altLang="en-US" dirty="0"/>
              <a:t>など、</a:t>
            </a:r>
            <a:r>
              <a:rPr lang="en-US" altLang="ja-JP" dirty="0"/>
              <a:t>Broadcom </a:t>
            </a:r>
            <a:r>
              <a:rPr lang="ja-JP" altLang="en-US" dirty="0"/>
              <a:t>がホストするリモート </a:t>
            </a:r>
            <a:r>
              <a:rPr lang="en-US" altLang="ja-JP" dirty="0"/>
              <a:t>z/OS LPAR </a:t>
            </a:r>
            <a:r>
              <a:rPr lang="ja-JP" altLang="en-US" dirty="0"/>
              <a:t>上のすべてのメインフレーム リソースにアクセスするための単一のログイン認証情報セットが割り当てられています。</a:t>
            </a:r>
          </a:p>
          <a:p>
            <a:pPr>
              <a:defRPr sz="1800"/>
            </a:pPr>
            <a:r>
              <a:rPr lang="ja-JP" altLang="en-US" dirty="0"/>
              <a:t>あなたのユーザー</a:t>
            </a:r>
            <a:r>
              <a:rPr lang="en-US" altLang="ja-JP" dirty="0"/>
              <a:t>ID</a:t>
            </a:r>
            <a:r>
              <a:rPr lang="ja-JP" altLang="en-US" dirty="0" smtClean="0"/>
              <a:t>は </a:t>
            </a:r>
            <a:r>
              <a:rPr dirty="0" smtClean="0">
                <a:latin typeface="Courier"/>
              </a:rPr>
              <a:t>MAINFRAME_USER</a:t>
            </a:r>
            <a:r>
              <a:rPr dirty="0"/>
              <a:t>.</a:t>
            </a:r>
          </a:p>
          <a:p>
            <a:pPr>
              <a:defRPr sz="1800"/>
            </a:pPr>
            <a:r>
              <a:rPr lang="ja-JP" altLang="en-US" dirty="0"/>
              <a:t>あなたのパスワー</a:t>
            </a:r>
            <a:r>
              <a:rPr lang="ja-JP" altLang="en-US" dirty="0" smtClean="0"/>
              <a:t>ド </a:t>
            </a:r>
            <a:r>
              <a:rPr dirty="0" smtClean="0">
                <a:latin typeface="Courier"/>
              </a:rPr>
              <a:t>MAINFRAME_USER</a:t>
            </a:r>
            <a:r>
              <a:rPr dirty="0"/>
              <a:t>.</a:t>
            </a:r>
          </a:p>
        </p:txBody>
      </p:sp>
      <p:graphicFrame>
        <p:nvGraphicFramePr>
          <p:cNvPr id="4" name="Table 3"/>
          <p:cNvGraphicFramePr>
            <a:graphicFrameLocks noGrp="1"/>
          </p:cNvGraphicFramePr>
          <p:nvPr/>
        </p:nvGraphicFramePr>
        <p:xfrm>
          <a:off x="182880" y="3665220"/>
          <a:ext cx="11826240" cy="1828800"/>
        </p:xfrm>
        <a:graphic>
          <a:graphicData uri="http://schemas.openxmlformats.org/drawingml/2006/table">
            <a:tbl>
              <a:tblPr bandRow="1">
                <a:tableStyleId>{5C22544A-7EE6-4342-B048-85BDC9FD1C3A}</a:tableStyleId>
              </a:tblPr>
              <a:tblGrid>
                <a:gridCol w="5913120">
                  <a:extLst>
                    <a:ext uri="{9D8B030D-6E8A-4147-A177-3AD203B41FA5}">
                      <a16:colId xmlns:a16="http://schemas.microsoft.com/office/drawing/2014/main" val="20000"/>
                    </a:ext>
                  </a:extLst>
                </a:gridCol>
                <a:gridCol w="5913120">
                  <a:extLst>
                    <a:ext uri="{9D8B030D-6E8A-4147-A177-3AD203B41FA5}">
                      <a16:colId xmlns:a16="http://schemas.microsoft.com/office/drawing/2014/main" val="20001"/>
                    </a:ext>
                  </a:extLst>
                </a:gridCol>
              </a:tblGrid>
              <a:tr h="0">
                <a:tc>
                  <a:txBody>
                    <a:bodyPr/>
                    <a:lstStyle/>
                    <a:p>
                      <a:pPr algn="l">
                        <a:defRPr sz="1800"/>
                      </a:pPr>
                      <a:r>
                        <a:t> Service </a:t>
                      </a:r>
                    </a:p>
                  </a:txBody>
                  <a:tcPr/>
                </a:tc>
                <a:tc>
                  <a:txBody>
                    <a:bodyPr/>
                    <a:lstStyle/>
                    <a:p>
                      <a:pPr algn="l">
                        <a:defRPr sz="1800"/>
                      </a:pPr>
                      <a:r>
                        <a:t> Connection Information (Host:Port) </a:t>
                      </a:r>
                    </a:p>
                  </a:txBody>
                  <a:tcPr/>
                </a:tc>
                <a:extLst>
                  <a:ext uri="{0D108BD9-81ED-4DB2-BD59-A6C34878D82A}">
                    <a16:rowId xmlns:a16="http://schemas.microsoft.com/office/drawing/2014/main" val="10000"/>
                  </a:ext>
                </a:extLst>
              </a:tr>
              <a:tr h="0">
                <a:tc>
                  <a:txBody>
                    <a:bodyPr/>
                    <a:lstStyle/>
                    <a:p>
                      <a:pPr algn="l">
                        <a:defRPr sz="1800"/>
                      </a:pPr>
                      <a:r>
                        <a:t> z/OSMF </a:t>
                      </a:r>
                    </a:p>
                  </a:txBody>
                  <a:tcPr/>
                </a:tc>
                <a:tc>
                  <a:txBody>
                    <a:bodyPr/>
                    <a:lstStyle/>
                    <a:p>
                      <a:pPr algn="l">
                        <a:defRPr sz="1800"/>
                      </a:pPr>
                      <a:r>
                        <a:t> MAINFRAME_HOST:ZOSMF_PORT </a:t>
                      </a:r>
                    </a:p>
                  </a:txBody>
                  <a:tcPr/>
                </a:tc>
                <a:extLst>
                  <a:ext uri="{0D108BD9-81ED-4DB2-BD59-A6C34878D82A}">
                    <a16:rowId xmlns:a16="http://schemas.microsoft.com/office/drawing/2014/main" val="10001"/>
                  </a:ext>
                </a:extLst>
              </a:tr>
              <a:tr h="0">
                <a:tc>
                  <a:txBody>
                    <a:bodyPr/>
                    <a:lstStyle/>
                    <a:p>
                      <a:pPr algn="l">
                        <a:defRPr sz="1800"/>
                      </a:pPr>
                      <a:r>
                        <a:t> CICS </a:t>
                      </a:r>
                    </a:p>
                  </a:txBody>
                  <a:tcPr/>
                </a:tc>
                <a:tc>
                  <a:txBody>
                    <a:bodyPr/>
                    <a:lstStyle/>
                    <a:p>
                      <a:pPr algn="l">
                        <a:defRPr sz="1800"/>
                      </a:pPr>
                      <a:r>
                        <a:t> MAINFRAME_HOST:CICS_PORT </a:t>
                      </a:r>
                    </a:p>
                  </a:txBody>
                  <a:tcPr/>
                </a:tc>
                <a:extLst>
                  <a:ext uri="{0D108BD9-81ED-4DB2-BD59-A6C34878D82A}">
                    <a16:rowId xmlns:a16="http://schemas.microsoft.com/office/drawing/2014/main" val="10002"/>
                  </a:ext>
                </a:extLst>
              </a:tr>
              <a:tr h="0">
                <a:tc>
                  <a:txBody>
                    <a:bodyPr/>
                    <a:lstStyle/>
                    <a:p>
                      <a:pPr algn="l">
                        <a:defRPr sz="1800"/>
                      </a:pPr>
                      <a:r>
                        <a:t> CA Endevor </a:t>
                      </a:r>
                    </a:p>
                  </a:txBody>
                  <a:tcPr/>
                </a:tc>
                <a:tc>
                  <a:txBody>
                    <a:bodyPr/>
                    <a:lstStyle/>
                    <a:p>
                      <a:pPr algn="l">
                        <a:defRPr sz="1800"/>
                      </a:pPr>
                      <a:r>
                        <a:t> MAINFRAME_HOST:ENDEVOR_PORT </a:t>
                      </a:r>
                    </a:p>
                  </a:txBody>
                  <a:tcPr/>
                </a:tc>
                <a:extLst>
                  <a:ext uri="{0D108BD9-81ED-4DB2-BD59-A6C34878D82A}">
                    <a16:rowId xmlns:a16="http://schemas.microsoft.com/office/drawing/2014/main" val="10003"/>
                  </a:ext>
                </a:extLst>
              </a:tr>
              <a:tr h="0">
                <a:tc>
                  <a:txBody>
                    <a:bodyPr/>
                    <a:lstStyle/>
                    <a:p>
                      <a:pPr algn="l">
                        <a:defRPr sz="1800"/>
                      </a:pPr>
                      <a:r>
                        <a:t> DB2 </a:t>
                      </a:r>
                    </a:p>
                  </a:txBody>
                  <a:tcPr/>
                </a:tc>
                <a:tc>
                  <a:txBody>
                    <a:bodyPr/>
                    <a:lstStyle/>
                    <a:p>
                      <a:pPr algn="l">
                        <a:defRPr sz="1800"/>
                      </a:pPr>
                      <a:r>
                        <a:t> MAINFRAME_HOST:DB2_PORT </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rPr lang="ja-JP" altLang="en-US" b="0" dirty="0"/>
              <a:t>レビュー</a:t>
            </a:r>
            <a:br>
              <a:rPr lang="ja-JP" altLang="en-US" b="0" dirty="0"/>
            </a:br>
            <a:endParaRPr dirty="0"/>
          </a:p>
        </p:txBody>
      </p:sp>
      <p:sp>
        <p:nvSpPr>
          <p:cNvPr id="3" name="Subtitle 2"/>
          <p:cNvSpPr>
            <a:spLocks noGrp="1"/>
          </p:cNvSpPr>
          <p:nvPr>
            <p:ph type="subTitle" idx="1"/>
          </p:nvPr>
        </p:nvSpPr>
        <p:spPr/>
        <p:txBody>
          <a:bodyPr/>
          <a:lstStyle/>
          <a:p>
            <a:r>
              <a:rPr lang="ja-JP" altLang="en-US" dirty="0"/>
              <a:t>ここまでで学んだことは？</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en-US" dirty="0"/>
              <a:t>セクション </a:t>
            </a:r>
            <a:r>
              <a:rPr lang="en-US" dirty="0" smtClean="0"/>
              <a:t>V:</a:t>
            </a:r>
            <a:endParaRPr lang="en-US" b="0" dirty="0"/>
          </a:p>
        </p:txBody>
      </p:sp>
      <p:sp>
        <p:nvSpPr>
          <p:cNvPr id="3" name="Subtitle 2"/>
          <p:cNvSpPr>
            <a:spLocks noGrp="1"/>
          </p:cNvSpPr>
          <p:nvPr>
            <p:ph type="subTitle" idx="1"/>
          </p:nvPr>
        </p:nvSpPr>
        <p:spPr/>
        <p:txBody>
          <a:bodyPr/>
          <a:lstStyle/>
          <a:p>
            <a:r>
              <a:rPr lang="ja-JP" altLang="en-US" dirty="0"/>
              <a:t>テストの自動化</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rPr lang="ja-JP" altLang="en-US" sz="3000" dirty="0"/>
              <a:t>自動化されたテストと</a:t>
            </a:r>
            <a:r>
              <a:rPr lang="ja-JP" altLang="en-US" sz="3000" dirty="0" smtClean="0"/>
              <a:t>は</a:t>
            </a:r>
            <a:r>
              <a:rPr dirty="0" smtClean="0"/>
              <a:t>?</a:t>
            </a:r>
            <a:endParaRPr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a:t> アプリケーションは期待されたとおりの動作をします。コードを変更するとき、開発者は期待される振る舞いを何度もテストするのが普通です。これには時間がかかり、退屈することもあります。開発者は、より多くのコードを書くことに集中できるように、これらの繰り返しテストを自動化するスクリプトを書くようになりました。</a:t>
            </a:r>
          </a:p>
          <a:p>
            <a:r>
              <a:rPr lang="ja-JP" altLang="en-US" dirty="0" smtClean="0"/>
              <a:t>自動</a:t>
            </a:r>
            <a:r>
              <a:rPr lang="ja-JP" altLang="en-US" dirty="0"/>
              <a:t>テストの種類</a:t>
            </a:r>
          </a:p>
          <a:p>
            <a:pPr lvl="1"/>
            <a:r>
              <a:rPr lang="ja-JP" altLang="en-US" dirty="0" smtClean="0"/>
              <a:t>ユ</a:t>
            </a:r>
            <a:r>
              <a:rPr lang="ja-JP" altLang="en-US" dirty="0"/>
              <a:t>ニットテスト</a:t>
            </a:r>
          </a:p>
          <a:p>
            <a:pPr lvl="1"/>
            <a:r>
              <a:rPr lang="ja-JP" altLang="en-US" dirty="0" smtClean="0"/>
              <a:t>統</a:t>
            </a:r>
            <a:r>
              <a:rPr lang="ja-JP" altLang="en-US" dirty="0"/>
              <a:t>合テスト</a:t>
            </a:r>
          </a:p>
          <a:p>
            <a:pPr lvl="1"/>
            <a:r>
              <a:rPr lang="ja-JP" altLang="en-US" dirty="0" smtClean="0"/>
              <a:t>シ</a:t>
            </a:r>
            <a:r>
              <a:rPr lang="ja-JP" altLang="en-US" dirty="0"/>
              <a:t>ステムテスト</a:t>
            </a:r>
          </a:p>
          <a:p>
            <a:pPr lvl="1"/>
            <a:r>
              <a:rPr lang="ja-JP" altLang="en-US" dirty="0" smtClean="0"/>
              <a:t>パ</a:t>
            </a:r>
            <a:r>
              <a:rPr lang="ja-JP" altLang="en-US" dirty="0"/>
              <a:t>フォーマンステスト</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自動化されたテストの種類</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smtClean="0"/>
              <a:t>ユ</a:t>
            </a:r>
            <a:r>
              <a:rPr lang="ja-JP" altLang="en-US" dirty="0"/>
              <a:t>ニットテスト</a:t>
            </a:r>
          </a:p>
          <a:p>
            <a:pPr lvl="1"/>
            <a:r>
              <a:rPr lang="ja-JP" altLang="en-US" dirty="0" smtClean="0"/>
              <a:t>フ</a:t>
            </a:r>
            <a:r>
              <a:rPr lang="ja-JP" altLang="en-US" dirty="0"/>
              <a:t>ロントエンドのコード </a:t>
            </a:r>
            <a:r>
              <a:rPr lang="en-US" altLang="ja-JP" dirty="0"/>
              <a:t>(JavaScript)</a:t>
            </a:r>
          </a:p>
          <a:p>
            <a:pPr lvl="1"/>
            <a:r>
              <a:rPr lang="ja-JP" altLang="en-US" dirty="0" smtClean="0"/>
              <a:t>ウ</a:t>
            </a:r>
            <a:r>
              <a:rPr lang="ja-JP" altLang="en-US" dirty="0"/>
              <a:t>ェブコード</a:t>
            </a:r>
            <a:r>
              <a:rPr lang="en-US" altLang="ja-JP" dirty="0"/>
              <a:t>(Java)</a:t>
            </a:r>
          </a:p>
          <a:p>
            <a:pPr lvl="1"/>
            <a:r>
              <a:rPr lang="ja-JP" altLang="en-US" dirty="0" smtClean="0"/>
              <a:t>バ</a:t>
            </a:r>
            <a:r>
              <a:rPr lang="ja-JP" altLang="en-US" dirty="0"/>
              <a:t>ックエンドコード</a:t>
            </a:r>
            <a:r>
              <a:rPr lang="en-US" altLang="ja-JP" dirty="0"/>
              <a:t>(COBOL/CICS)</a:t>
            </a:r>
          </a:p>
          <a:p>
            <a:r>
              <a:rPr lang="ja-JP" altLang="en-US" dirty="0" smtClean="0"/>
              <a:t>統</a:t>
            </a:r>
            <a:r>
              <a:rPr lang="ja-JP" altLang="en-US" dirty="0"/>
              <a:t>合テスト</a:t>
            </a:r>
          </a:p>
          <a:p>
            <a:pPr lvl="1"/>
            <a:r>
              <a:rPr lang="en-US" altLang="ja-JP" dirty="0" smtClean="0"/>
              <a:t>UI</a:t>
            </a:r>
            <a:endParaRPr lang="en-US" altLang="ja-JP" dirty="0"/>
          </a:p>
          <a:p>
            <a:pPr lvl="1"/>
            <a:r>
              <a:rPr lang="ja-JP" altLang="en-US" dirty="0" smtClean="0"/>
              <a:t>ウ</a:t>
            </a:r>
            <a:r>
              <a:rPr lang="ja-JP" altLang="en-US" dirty="0"/>
              <a:t>ェブサーバー</a:t>
            </a:r>
          </a:p>
          <a:p>
            <a:pPr lvl="1"/>
            <a:r>
              <a:rPr lang="en-US" altLang="ja-JP" dirty="0" smtClean="0"/>
              <a:t>CICS</a:t>
            </a:r>
            <a:endParaRPr lang="en-US" altLang="ja-JP" dirty="0"/>
          </a:p>
          <a:p>
            <a:pPr lvl="1"/>
            <a:r>
              <a:rPr lang="en-US" altLang="ja-JP" dirty="0" smtClean="0"/>
              <a:t>Db2</a:t>
            </a:r>
            <a:endParaRPr lang="en-US" altLang="ja-JP" dirty="0"/>
          </a:p>
          <a:p>
            <a:r>
              <a:rPr lang="ja-JP" altLang="en-US" dirty="0" smtClean="0"/>
              <a:t>シ</a:t>
            </a:r>
            <a:r>
              <a:rPr lang="ja-JP" altLang="en-US" dirty="0"/>
              <a:t>ステムテスト</a:t>
            </a:r>
          </a:p>
          <a:p>
            <a:r>
              <a:rPr lang="ja-JP" altLang="en-US" dirty="0" smtClean="0"/>
              <a:t>パ</a:t>
            </a:r>
            <a:r>
              <a:rPr lang="ja-JP" altLang="en-US" dirty="0"/>
              <a:t>フォーマンステスト</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テストの自動化</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smtClean="0"/>
              <a:t>テ</a:t>
            </a:r>
            <a:r>
              <a:rPr lang="ja-JP" altLang="en-US" dirty="0"/>
              <a:t>ストの自動化は、</a:t>
            </a:r>
            <a:r>
              <a:rPr lang="en-US" altLang="ja-JP" dirty="0"/>
              <a:t>2</a:t>
            </a:r>
            <a:r>
              <a:rPr lang="ja-JP" altLang="en-US" dirty="0"/>
              <a:t>つの選択肢に集約されます。</a:t>
            </a:r>
          </a:p>
          <a:p>
            <a:pPr lvl="1"/>
            <a:r>
              <a:rPr lang="ja-JP" altLang="en-US" dirty="0" smtClean="0"/>
              <a:t>選</a:t>
            </a:r>
            <a:r>
              <a:rPr lang="ja-JP" altLang="en-US" dirty="0"/>
              <a:t>択した言語でスクリプトを書き、手動で管理する。</a:t>
            </a:r>
          </a:p>
          <a:p>
            <a:pPr lvl="1"/>
            <a:r>
              <a:rPr lang="ja-JP" altLang="en-US" dirty="0" smtClean="0"/>
              <a:t>あ</a:t>
            </a:r>
            <a:r>
              <a:rPr lang="ja-JP" altLang="en-US" dirty="0"/>
              <a:t>なたのニーズとスキルに合ったスクリプトフレームワークを選択します。</a:t>
            </a:r>
          </a:p>
          <a:p>
            <a:r>
              <a:rPr lang="ja-JP" altLang="en-US" dirty="0" smtClean="0"/>
              <a:t>人</a:t>
            </a:r>
            <a:r>
              <a:rPr lang="ja-JP" altLang="en-US" dirty="0"/>
              <a:t>気のあるテストフレームワークです。</a:t>
            </a:r>
          </a:p>
          <a:p>
            <a:r>
              <a:rPr lang="ja-JP" altLang="en-US" dirty="0" smtClean="0"/>
              <a:t>人</a:t>
            </a:r>
            <a:r>
              <a:rPr lang="ja-JP" altLang="en-US" dirty="0"/>
              <a:t>気のあるテストフレームワーク</a:t>
            </a:r>
            <a:r>
              <a:rPr lang="en-US" altLang="ja-JP" dirty="0"/>
              <a:t>: </a:t>
            </a:r>
          </a:p>
          <a:p>
            <a:pPr lvl="1">
              <a:defRPr sz="1600"/>
            </a:pPr>
            <a:r>
              <a:rPr dirty="0" smtClean="0"/>
              <a:t>Mocha</a:t>
            </a:r>
            <a:endParaRPr dirty="0"/>
          </a:p>
          <a:p>
            <a:pPr lvl="1">
              <a:defRPr sz="1600"/>
            </a:pPr>
            <a:r>
              <a:rPr dirty="0"/>
              <a:t>Robot</a:t>
            </a:r>
          </a:p>
          <a:p>
            <a:pPr lvl="1">
              <a:defRPr sz="1600"/>
            </a:pPr>
            <a:r>
              <a:rPr dirty="0"/>
              <a:t>Jest</a:t>
            </a:r>
          </a:p>
          <a:p>
            <a:pPr lvl="1">
              <a:defRPr sz="1600"/>
            </a:pPr>
            <a:r>
              <a:rPr dirty="0"/>
              <a:t>Jasmine</a:t>
            </a:r>
          </a:p>
          <a:p>
            <a:pPr lvl="1">
              <a:defRPr sz="1600"/>
            </a:pPr>
            <a:r>
              <a:rPr dirty="0" err="1"/>
              <a:t>JMeter</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dirty="0"/>
              <a:t>CICS</a:t>
            </a:r>
            <a:r>
              <a:rPr lang="ja-JP" altLang="en-US" dirty="0"/>
              <a:t>トランザクションの自動テスト</a:t>
            </a:r>
            <a:endParaRPr lang="ja-JP" altLang="en-US" b="0" dirty="0"/>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dirty="0"/>
              <a:t>CICS</a:t>
            </a:r>
            <a:r>
              <a:rPr lang="ja-JP" altLang="en-US" dirty="0"/>
              <a:t>手動テスト</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en-US" altLang="ja-JP" dirty="0" smtClean="0"/>
              <a:t>MABRLE</a:t>
            </a:r>
            <a:r>
              <a:rPr lang="ja-JP" altLang="en-US" dirty="0"/>
              <a:t>が正常に作成されたことを確認するために、デプロイされたプログラムを手動でテストします。</a:t>
            </a:r>
          </a:p>
          <a:p>
            <a:pPr lvl="1">
              <a:defRPr sz="1600"/>
            </a:pPr>
            <a:r>
              <a:rPr dirty="0" smtClean="0"/>
              <a:t>Recall </a:t>
            </a:r>
            <a:r>
              <a:rPr dirty="0"/>
              <a:t>that you previously issued the following command to ensure your program was successfully updated and deployed:</a:t>
            </a:r>
          </a:p>
          <a:p>
            <a:pPr lvl="2">
              <a:defRPr sz="1400"/>
            </a:pPr>
            <a:r>
              <a:rPr dirty="0" err="1">
                <a:latin typeface="Courier"/>
              </a:rPr>
              <a:t>zowe</a:t>
            </a:r>
            <a:r>
              <a:rPr dirty="0">
                <a:latin typeface="Courier"/>
              </a:rPr>
              <a:t> console issue command "F CICS_REGION,MARBLE_CICS CRE MARBLE_COLOR 1 2" --console-name MAINFRAME_USER</a:t>
            </a:r>
          </a:p>
          <a:p>
            <a:pPr lvl="1">
              <a:defRPr sz="1600"/>
            </a:pPr>
            <a:r>
              <a:rPr dirty="0"/>
              <a:t>Now we will run a command to verify the database contains the correct information.  Ensure your marble is in the database:</a:t>
            </a:r>
          </a:p>
          <a:p>
            <a:pPr lvl="2">
              <a:defRPr sz="1400"/>
            </a:pPr>
            <a:r>
              <a:rPr dirty="0" err="1">
                <a:latin typeface="Courier"/>
              </a:rPr>
              <a:t>zowe</a:t>
            </a:r>
            <a:r>
              <a:rPr dirty="0">
                <a:latin typeface="Courier"/>
              </a:rPr>
              <a:t> jobs submit ds "MAINFRAME_USER.MARBLES.JCL(MARBDB2)"  --</a:t>
            </a:r>
            <a:r>
              <a:rPr dirty="0" err="1">
                <a:latin typeface="Courier"/>
              </a:rPr>
              <a:t>vasc</a:t>
            </a:r>
            <a:endParaRPr dirty="0">
              <a:latin typeface="Courie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3"/>
          <a:stretch>
            <a:fillRect/>
          </a:stretch>
        </p:blipFill>
        <p:spPr>
          <a:xfrm>
            <a:off x="2933146" y="2251710"/>
            <a:ext cx="6325707" cy="424053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3"/>
          <a:stretch>
            <a:fillRect/>
          </a:stretch>
        </p:blipFill>
        <p:spPr>
          <a:xfrm>
            <a:off x="182880" y="1032370"/>
            <a:ext cx="11826240" cy="526569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lnSpcReduction="10000"/>
          </a:bodyPr>
          <a:lstStyle/>
          <a:p>
            <a:pPr>
              <a:defRPr sz="1800"/>
            </a:pPr>
            <a:r>
              <a:t>All tests for this workshop are located in test/test.js.</a:t>
            </a:r>
          </a:p>
          <a:p>
            <a:pPr>
              <a:defRPr sz="1800"/>
            </a:pPr>
            <a:r>
              <a:t>In test.js find </a:t>
            </a:r>
            <a:r>
              <a:rPr>
                <a:latin typeface="Courier"/>
              </a:rPr>
              <a:t>describe('Inventory Manipulation, function ()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3"/>
          <a:stretch>
            <a:fillRect/>
          </a:stretch>
        </p:blipFill>
        <p:spPr>
          <a:xfrm>
            <a:off x="182880" y="3324765"/>
            <a:ext cx="11826240" cy="20944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rPr lang="ja-JP" altLang="en-US" sz="3000" dirty="0"/>
              <a:t>マーブル</a:t>
            </a:r>
            <a:r>
              <a:rPr lang="ja-JP" altLang="en-US" sz="3000" b="0" dirty="0"/>
              <a:t/>
            </a:r>
            <a:br>
              <a:rPr lang="ja-JP" altLang="en-US" sz="3000" b="0" dirty="0"/>
            </a:br>
            <a:endParaRPr dirty="0"/>
          </a:p>
        </p:txBody>
      </p:sp>
      <p:pic>
        <p:nvPicPr>
          <p:cNvPr id="3" name="Picture 2" descr="DevOps-Workshop4.png"/>
          <p:cNvPicPr>
            <a:picLocks noChangeAspect="1"/>
          </p:cNvPicPr>
          <p:nvPr/>
        </p:nvPicPr>
        <p:blipFill>
          <a:blip r:embed="rId3"/>
          <a:stretch>
            <a:fillRect/>
          </a:stretch>
        </p:blipFill>
        <p:spPr>
          <a:xfrm>
            <a:off x="2420874" y="838200"/>
            <a:ext cx="7350252" cy="565404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3"/>
          <a:stretch>
            <a:fillRect/>
          </a:stretch>
        </p:blipFill>
        <p:spPr>
          <a:xfrm>
            <a:off x="3365165" y="2251710"/>
            <a:ext cx="5461668" cy="424053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zowe console</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3"/>
          <a:stretch>
            <a:fillRect/>
          </a:stretch>
        </p:blipFill>
        <p:spPr>
          <a:xfrm>
            <a:off x="182880" y="2387549"/>
            <a:ext cx="11826240" cy="3968851"/>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lnSpcReduction="10000"/>
          </a:bodyPr>
          <a:lstStyle/>
          <a:p>
            <a:pPr>
              <a:defRPr sz="1800"/>
            </a:pPr>
            <a:r>
              <a:t>The </a:t>
            </a:r>
            <a:r>
              <a:rPr>
                <a:latin typeface="Courier"/>
              </a:rPr>
              <a:t>getMarbleQuantity</a:t>
            </a:r>
            <a:r>
              <a:t>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pic>
        <p:nvPicPr>
          <p:cNvPr id="4" name="Picture 3" descr="getMarbleQtyTestInitial.png"/>
          <p:cNvPicPr>
            <a:picLocks noChangeAspect="1"/>
          </p:cNvPicPr>
          <p:nvPr/>
        </p:nvPicPr>
        <p:blipFill>
          <a:blip r:embed="rId3"/>
          <a:stretch>
            <a:fillRect/>
          </a:stretch>
        </p:blipFill>
        <p:spPr>
          <a:xfrm>
            <a:off x="4303513" y="2722880"/>
            <a:ext cx="3584972" cy="376936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mocha --reporter mochawesome</a:t>
            </a:r>
            <a:r>
              <a:t>.</a:t>
            </a:r>
          </a:p>
          <a:p>
            <a:pPr>
              <a:defRPr sz="1800"/>
            </a:pPr>
            <a:r>
              <a:t>However, if you look in your </a:t>
            </a:r>
            <a:r>
              <a:rPr>
                <a:latin typeface="Courier"/>
              </a:rPr>
              <a:t>package.json</a:t>
            </a:r>
            <a:r>
              <a:t> at your project's root, you will see a </a:t>
            </a:r>
            <a:r>
              <a:rPr>
                <a:latin typeface="Courier"/>
              </a:rPr>
              <a:t>scripts</a:t>
            </a:r>
            <a:r>
              <a:t> section.</a:t>
            </a:r>
          </a:p>
          <a:p>
            <a:pPr>
              <a:defRPr sz="1800"/>
            </a:pPr>
            <a:r>
              <a:t>This demonstrates how to set up a test script. This test script can then be run with the </a:t>
            </a:r>
            <a:r>
              <a:rPr>
                <a:latin typeface="Courier"/>
              </a:rPr>
              <a:t>npm test</a:t>
            </a:r>
            <a:r>
              <a:t> from your terminal at your project's root. Run:</a:t>
            </a:r>
          </a:p>
          <a:p>
            <a:pPr lvl="1">
              <a:defRPr sz="1600"/>
            </a:pPr>
            <a:r>
              <a:rPr>
                <a:latin typeface="Courier"/>
              </a:rPr>
              <a:t>npm test</a:t>
            </a:r>
          </a:p>
          <a:p>
            <a:pPr>
              <a:defRPr sz="1800"/>
            </a:pPr>
            <a:r>
              <a:t>Run the tests and verify they all pass.</a:t>
            </a:r>
          </a:p>
        </p:txBody>
      </p:sp>
      <p:pic>
        <p:nvPicPr>
          <p:cNvPr id="4" name="Picture 3" descr="DevOps-Workshop23.png"/>
          <p:cNvPicPr>
            <a:picLocks noChangeAspect="1"/>
          </p:cNvPicPr>
          <p:nvPr/>
        </p:nvPicPr>
        <p:blipFill>
          <a:blip r:embed="rId3"/>
          <a:stretch>
            <a:fillRect/>
          </a:stretch>
        </p:blipFill>
        <p:spPr>
          <a:xfrm>
            <a:off x="1924986" y="4607560"/>
            <a:ext cx="8342026" cy="188468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 and update the title from 'should create a single marble' to 'should create a singlemarble with a cost of 1'</a:t>
            </a:r>
          </a:p>
          <a:p>
            <a:pPr>
              <a:defRPr sz="1800"/>
            </a:pPr>
            <a:r>
              <a:t>Remove the .only( so it will run all the tests.</a:t>
            </a:r>
          </a:p>
          <a:p>
            <a:pPr>
              <a:defRPr sz="1800"/>
            </a:pPr>
            <a:r>
              <a:t>Change the createMarble function call to </a:t>
            </a:r>
            <a:r>
              <a:rPr>
                <a:latin typeface="Courier"/>
              </a:rPr>
              <a:t>createMarble(COLOR, 1, 1,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3"/>
          <a:stretch>
            <a:fillRect/>
          </a:stretch>
        </p:blipFill>
        <p:spPr>
          <a:xfrm>
            <a:off x="2434644" y="838200"/>
            <a:ext cx="7322710" cy="565404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createMarble()</a:t>
            </a:r>
            <a:r>
              <a:t> function:</a:t>
            </a:r>
          </a:p>
          <a:p>
            <a:pPr>
              <a:defRPr sz="1800"/>
            </a:pPr>
            <a:r>
              <a:t>Add another number parameter after quantity called </a:t>
            </a:r>
            <a:r>
              <a:rPr>
                <a:latin typeface="Courier"/>
              </a:rPr>
              <a:t>cost</a:t>
            </a:r>
            <a:r>
              <a:t> with a default value of 1. (Use the quantity parameter as a reference).</a:t>
            </a:r>
          </a:p>
          <a:p>
            <a:pPr>
              <a:defRPr sz="1800"/>
            </a:pPr>
            <a:r>
              <a:t>Adjust the </a:t>
            </a:r>
            <a:r>
              <a:rPr>
                <a:latin typeface="Courier"/>
              </a:rPr>
              <a:t>zowe</a:t>
            </a:r>
            <a:r>
              <a:t> command being issued to include another space and </a:t>
            </a:r>
            <a:r>
              <a:rPr>
                <a:latin typeface="Courier"/>
              </a:rPr>
              <a:t>cost</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3"/>
          <a:stretch>
            <a:fillRect/>
          </a:stretch>
        </p:blipFill>
        <p:spPr>
          <a:xfrm>
            <a:off x="571393" y="838200"/>
            <a:ext cx="11049212" cy="376936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getMarbleQuantity</a:t>
            </a:r>
            <a:r>
              <a:t> function.</a:t>
            </a:r>
          </a:p>
          <a:p>
            <a:pPr>
              <a:defRPr sz="1800"/>
            </a:pPr>
            <a:r>
              <a:t>In the row section, let's collect the cost and send it through the callback.</a:t>
            </a:r>
          </a:p>
          <a:p>
            <a:pPr>
              <a:defRPr sz="1800"/>
            </a:pPr>
            <a:r>
              <a:t>Add </a:t>
            </a:r>
            <a:r>
              <a:rPr>
                <a:latin typeface="Courier"/>
              </a:rPr>
              <a:t>cost = Number(row[3]);</a:t>
            </a:r>
            <a:r>
              <a:t> and adjust the callback.</a:t>
            </a:r>
          </a:p>
        </p:txBody>
      </p:sp>
      <p:pic>
        <p:nvPicPr>
          <p:cNvPr id="4" name="Picture 3" descr="getMarbleQtyTestComplete.png"/>
          <p:cNvPicPr>
            <a:picLocks noChangeAspect="1"/>
          </p:cNvPicPr>
          <p:nvPr/>
        </p:nvPicPr>
        <p:blipFill>
          <a:blip r:embed="rId3"/>
          <a:stretch>
            <a:fillRect/>
          </a:stretch>
        </p:blipFill>
        <p:spPr>
          <a:xfrm>
            <a:off x="3948752" y="838200"/>
            <a:ext cx="4294495" cy="376936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getMarbleQuantity</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3"/>
          <a:stretch>
            <a:fillRect/>
          </a:stretch>
        </p:blipFill>
        <p:spPr>
          <a:xfrm>
            <a:off x="3452929" y="2251710"/>
            <a:ext cx="5286140" cy="424053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npm test</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rPr>
                <a:latin typeface="Courier"/>
              </a:rPr>
              <a:t>mochawesome-report/mochawesome.html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マーブル アプリ</a:t>
            </a:r>
            <a:endParaRPr lang="ja-JP" altLang="en-US" b="0" dirty="0"/>
          </a:p>
        </p:txBody>
      </p:sp>
      <p:pic>
        <p:nvPicPr>
          <p:cNvPr id="3" name="Picture 2" descr="DevOps-Workshop5.png"/>
          <p:cNvPicPr>
            <a:picLocks noChangeAspect="1"/>
          </p:cNvPicPr>
          <p:nvPr/>
        </p:nvPicPr>
        <p:blipFill>
          <a:blip r:embed="rId3"/>
          <a:stretch>
            <a:fillRect/>
          </a:stretch>
        </p:blipFill>
        <p:spPr>
          <a:xfrm>
            <a:off x="3450457" y="838200"/>
            <a:ext cx="5291084" cy="565404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3"/>
          <a:stretch>
            <a:fillRect/>
          </a:stretch>
        </p:blipFill>
        <p:spPr>
          <a:xfrm>
            <a:off x="212919" y="838200"/>
            <a:ext cx="11766161" cy="565404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継続的インテグレーション </a:t>
            </a:r>
            <a:r>
              <a:rPr lang="en-US" altLang="ja-JP" dirty="0"/>
              <a:t>- </a:t>
            </a:r>
            <a:r>
              <a:rPr lang="ja-JP" altLang="en-US" dirty="0"/>
              <a:t>はじめに</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smtClean="0"/>
              <a:t>タ</a:t>
            </a:r>
            <a:r>
              <a:rPr lang="ja-JP" altLang="en-US" dirty="0"/>
              <a:t>スクランナーは、個々の開発者が自動化スクリプトを簡単に実行し、平凡なタスクで時間を浪費するのを防ぐのに役立ちます。これをさらに一歩進めて、チームの共有リポジトリでコード変更が発生したときに、</a:t>
            </a:r>
            <a:r>
              <a:rPr lang="en-US" altLang="ja-JP" dirty="0"/>
              <a:t>CI</a:t>
            </a:r>
            <a:r>
              <a:rPr lang="ja-JP" altLang="en-US" dirty="0"/>
              <a:t>オーケストレーターがこれらのタスクの多くを実行できるようにすることができます。</a:t>
            </a:r>
          </a:p>
          <a:p>
            <a:pPr lvl="1"/>
            <a:r>
              <a:rPr lang="ja-JP" altLang="en-US" dirty="0" smtClean="0"/>
              <a:t>コ</a:t>
            </a:r>
            <a:r>
              <a:rPr lang="ja-JP" altLang="en-US" dirty="0"/>
              <a:t>ード変更後に実行する必要があるタスクを共有レベルで特定する。</a:t>
            </a:r>
          </a:p>
          <a:p>
            <a:pPr lvl="1"/>
            <a:r>
              <a:rPr lang="ja-JP" altLang="en-US" dirty="0" smtClean="0"/>
              <a:t>こ</a:t>
            </a:r>
            <a:r>
              <a:rPr lang="ja-JP" altLang="en-US" dirty="0"/>
              <a:t>れらのタスクのために</a:t>
            </a:r>
            <a:r>
              <a:rPr lang="en-US" altLang="ja-JP" dirty="0"/>
              <a:t>CI</a:t>
            </a:r>
            <a:r>
              <a:rPr lang="ja-JP" altLang="en-US" dirty="0"/>
              <a:t>オーケストレーターにステージを作成する。</a:t>
            </a:r>
          </a:p>
          <a:p>
            <a:pPr lvl="1"/>
            <a:r>
              <a:rPr lang="ja-JP" altLang="en-US" dirty="0" smtClean="0"/>
              <a:t>自</a:t>
            </a:r>
            <a:r>
              <a:rPr lang="ja-JP" altLang="en-US" dirty="0"/>
              <a:t>動化されたスクリプトをこれらのステージから呼び出す</a:t>
            </a:r>
          </a:p>
          <a:p>
            <a:r>
              <a:rPr lang="ja-JP" altLang="en-US" b="1" dirty="0" smtClean="0"/>
              <a:t>*</a:t>
            </a:r>
            <a:r>
              <a:rPr lang="ja-JP" altLang="en-US" b="1" dirty="0"/>
              <a:t>*注**</a:t>
            </a:r>
            <a:r>
              <a:rPr lang="en-US" altLang="ja-JP" dirty="0"/>
              <a:t>: </a:t>
            </a:r>
            <a:r>
              <a:rPr lang="ja-JP" altLang="en-US" dirty="0"/>
              <a:t>注**</a:t>
            </a:r>
            <a:r>
              <a:rPr lang="en-US" altLang="ja-JP" dirty="0"/>
              <a:t>: CI</a:t>
            </a:r>
            <a:r>
              <a:rPr lang="ja-JP" altLang="en-US" dirty="0"/>
              <a:t>からの自動化に加えて、コード変更時の共有コードリポジトリからの</a:t>
            </a:r>
            <a:r>
              <a:rPr lang="en-US" altLang="ja-JP" dirty="0"/>
              <a:t>CI</a:t>
            </a:r>
            <a:r>
              <a:rPr lang="ja-JP" altLang="en-US" dirty="0"/>
              <a:t>プロセスのトリガーも自動化したい場合が多いでしょう。</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第</a:t>
            </a:r>
            <a:r>
              <a:rPr lang="en-US" altLang="ja-JP" dirty="0"/>
              <a:t>VI</a:t>
            </a:r>
            <a:r>
              <a:rPr lang="ja-JP" altLang="en-US" dirty="0"/>
              <a:t>節のステップ</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a:t>我々の場合、ビルドステップは、</a:t>
            </a:r>
            <a:r>
              <a:rPr lang="en-US" altLang="ja-JP" dirty="0" err="1"/>
              <a:t>Endevor</a:t>
            </a:r>
            <a:r>
              <a:rPr lang="ja-JP" altLang="en-US" dirty="0"/>
              <a:t>でコード変更が行われた時点で</a:t>
            </a:r>
            <a:r>
              <a:rPr lang="en-US" altLang="ja-JP" dirty="0"/>
              <a:t>CI</a:t>
            </a:r>
            <a:r>
              <a:rPr lang="ja-JP" altLang="en-US" dirty="0"/>
              <a:t>から実行できる一般的なものである。</a:t>
            </a:r>
            <a:r>
              <a:rPr lang="en-US" altLang="ja-JP" dirty="0"/>
              <a:t>Jenkins</a:t>
            </a:r>
            <a:r>
              <a:rPr lang="ja-JP" altLang="en-US" dirty="0"/>
              <a:t>のパイプラインに追加してみましょう。</a:t>
            </a:r>
          </a:p>
          <a:p>
            <a:pPr>
              <a:defRPr sz="1800"/>
            </a:pPr>
            <a:r>
              <a:rPr dirty="0" smtClean="0"/>
              <a:t>Log </a:t>
            </a:r>
            <a:r>
              <a:rPr dirty="0"/>
              <a:t>in to Jenkins, view </a:t>
            </a:r>
            <a:r>
              <a:rPr dirty="0">
                <a:latin typeface="Courier"/>
              </a:rPr>
              <a:t>JENKINS_PROJ</a:t>
            </a:r>
            <a:r>
              <a:rPr dirty="0"/>
              <a:t> project, and verify pipeline runs.</a:t>
            </a:r>
          </a:p>
          <a:p>
            <a:pPr>
              <a:defRPr sz="1800"/>
            </a:pPr>
            <a:r>
              <a:rPr dirty="0"/>
              <a:t>Review </a:t>
            </a:r>
            <a:r>
              <a:rPr dirty="0" err="1"/>
              <a:t>Jenkinsfile</a:t>
            </a:r>
            <a:endParaRPr dirty="0"/>
          </a:p>
          <a:p>
            <a:pPr>
              <a:defRPr sz="1800"/>
            </a:pPr>
            <a:r>
              <a:rPr dirty="0"/>
              <a:t>Enhance </a:t>
            </a:r>
            <a:r>
              <a:rPr dirty="0" err="1"/>
              <a:t>Jenkinsfile</a:t>
            </a:r>
            <a:r>
              <a:rPr dirty="0"/>
              <a:t> to build project</a:t>
            </a:r>
          </a:p>
          <a:p>
            <a:pPr lvl="1">
              <a:defRPr sz="1600"/>
            </a:pPr>
            <a:r>
              <a:rPr dirty="0"/>
              <a:t>Enhance build stage in </a:t>
            </a:r>
            <a:r>
              <a:rPr dirty="0" err="1"/>
              <a:t>Jenkinsfile</a:t>
            </a:r>
            <a:r>
              <a:rPr dirty="0"/>
              <a:t> to run </a:t>
            </a:r>
            <a:r>
              <a:rPr dirty="0">
                <a:latin typeface="Courier"/>
              </a:rPr>
              <a:t>gulp build</a:t>
            </a:r>
            <a:r>
              <a:rPr dirty="0"/>
              <a:t>, </a:t>
            </a:r>
            <a:r>
              <a:rPr dirty="0">
                <a:latin typeface="Courier"/>
              </a:rPr>
              <a:t>gulp deploy</a:t>
            </a:r>
            <a:r>
              <a:rPr dirty="0"/>
              <a:t> and </a:t>
            </a:r>
            <a:r>
              <a:rPr dirty="0" err="1">
                <a:latin typeface="Courier"/>
              </a:rPr>
              <a:t>npm</a:t>
            </a:r>
            <a:r>
              <a:rPr dirty="0">
                <a:latin typeface="Courier"/>
              </a:rPr>
              <a:t> test</a:t>
            </a:r>
          </a:p>
          <a:p>
            <a:pPr lvl="1">
              <a:defRPr sz="1600"/>
            </a:pPr>
            <a:r>
              <a:rPr dirty="0"/>
              <a:t>Add Environment variables to supply connection and project details.</a:t>
            </a:r>
          </a:p>
          <a:p>
            <a:pPr>
              <a:defRPr sz="1800"/>
            </a:pPr>
            <a:r>
              <a:rPr dirty="0"/>
              <a:t>Manually kick off the pipeline to test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dirty="0" err="1"/>
              <a:t>Jenkinsfile</a:t>
            </a:r>
            <a:r>
              <a:rPr lang="en-US" dirty="0"/>
              <a:t> </a:t>
            </a:r>
            <a:r>
              <a:rPr lang="ja-JP" altLang="en-US" dirty="0"/>
              <a:t>の概要用語</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smtClean="0"/>
              <a:t>パ</a:t>
            </a:r>
            <a:r>
              <a:rPr lang="ja-JP" altLang="en-US" dirty="0"/>
              <a:t>イプライン </a:t>
            </a:r>
            <a:r>
              <a:rPr lang="en-US" altLang="ja-JP" dirty="0"/>
              <a:t>- </a:t>
            </a:r>
            <a:r>
              <a:rPr lang="ja-JP" altLang="en-US" dirty="0"/>
              <a:t>全体的なパイプライン構造を定義します</a:t>
            </a:r>
          </a:p>
          <a:p>
            <a:r>
              <a:rPr lang="ja-JP" altLang="en-US" dirty="0" smtClean="0"/>
              <a:t>エ</a:t>
            </a:r>
            <a:r>
              <a:rPr lang="ja-JP" altLang="en-US" dirty="0"/>
              <a:t>ージェント </a:t>
            </a:r>
            <a:r>
              <a:rPr lang="en-US" altLang="ja-JP" dirty="0"/>
              <a:t>- </a:t>
            </a:r>
            <a:r>
              <a:rPr lang="ja-JP" altLang="en-US" dirty="0"/>
              <a:t>コードが実行される場所を定義します</a:t>
            </a:r>
          </a:p>
          <a:p>
            <a:r>
              <a:rPr lang="ja-JP" altLang="en-US" dirty="0" smtClean="0"/>
              <a:t>環</a:t>
            </a:r>
            <a:r>
              <a:rPr lang="ja-JP" altLang="en-US" dirty="0"/>
              <a:t>境 </a:t>
            </a:r>
            <a:r>
              <a:rPr lang="en-US" altLang="ja-JP" dirty="0"/>
              <a:t>- </a:t>
            </a:r>
            <a:r>
              <a:rPr lang="ja-JP" altLang="en-US" dirty="0"/>
              <a:t>他のコマンドで使用する環境変数を定義します</a:t>
            </a:r>
          </a:p>
          <a:p>
            <a:r>
              <a:rPr lang="ja-JP" altLang="en-US" dirty="0" smtClean="0"/>
              <a:t>ス</a:t>
            </a:r>
            <a:r>
              <a:rPr lang="ja-JP" altLang="en-US" dirty="0"/>
              <a:t>テージ </a:t>
            </a:r>
            <a:r>
              <a:rPr lang="en-US" altLang="ja-JP" dirty="0"/>
              <a:t>- </a:t>
            </a:r>
            <a:r>
              <a:rPr lang="ja-JP" altLang="en-US" dirty="0"/>
              <a:t>ステージの開始を定義します</a:t>
            </a:r>
          </a:p>
          <a:p>
            <a:r>
              <a:rPr lang="ja-JP" altLang="en-US" dirty="0" smtClean="0"/>
              <a:t>ス</a:t>
            </a:r>
            <a:r>
              <a:rPr lang="ja-JP" altLang="en-US" dirty="0"/>
              <a:t>テージ </a:t>
            </a:r>
            <a:r>
              <a:rPr lang="en-US" altLang="ja-JP" dirty="0"/>
              <a:t>- </a:t>
            </a:r>
            <a:r>
              <a:rPr lang="ja-JP" altLang="en-US" dirty="0"/>
              <a:t>各ステージを定義します</a:t>
            </a:r>
          </a:p>
          <a:p>
            <a:r>
              <a:rPr lang="ja-JP" altLang="en-US" dirty="0" smtClean="0"/>
              <a:t>ポ</a:t>
            </a:r>
            <a:r>
              <a:rPr lang="ja-JP" altLang="en-US" dirty="0"/>
              <a:t>スト </a:t>
            </a:r>
            <a:r>
              <a:rPr lang="en-US" altLang="ja-JP" dirty="0"/>
              <a:t>- </a:t>
            </a:r>
            <a:r>
              <a:rPr lang="ja-JP" altLang="en-US" dirty="0"/>
              <a:t>ステージ セクションの実行後に実行</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ジェンキンスファイル</a:t>
            </a:r>
            <a:endParaRPr lang="ja-JP" altLang="en-US" b="0" dirty="0"/>
          </a:p>
        </p:txBody>
      </p:sp>
      <p:sp>
        <p:nvSpPr>
          <p:cNvPr id="3" name="Content Placeholder 2"/>
          <p:cNvSpPr>
            <a:spLocks noGrp="1"/>
          </p:cNvSpPr>
          <p:nvPr>
            <p:ph idx="1"/>
          </p:nvPr>
        </p:nvSpPr>
        <p:spPr>
          <a:xfrm>
            <a:off x="182880" y="838200"/>
            <a:ext cx="11826240" cy="1413510"/>
          </a:xfrm>
        </p:spPr>
        <p:txBody>
          <a:bodyPr>
            <a:normAutofit fontScale="55000" lnSpcReduction="20000"/>
          </a:bodyPr>
          <a:lstStyle/>
          <a:p>
            <a:r>
              <a:rPr lang="ja-JP" altLang="en-US" dirty="0" smtClean="0"/>
              <a:t>ト</a:t>
            </a:r>
            <a:r>
              <a:rPr lang="ja-JP" altLang="en-US" dirty="0"/>
              <a:t>ラブルシューティングを容易にし、すべてがセットアップされていることを確認するために、ローカル セットアップでは次のことを行います</a:t>
            </a:r>
            <a:r>
              <a:rPr lang="ja-JP" altLang="en-US" dirty="0" smtClean="0"/>
              <a:t>。</a:t>
            </a:r>
            <a:endParaRPr lang="en-US" altLang="ja-JP" dirty="0" smtClean="0"/>
          </a:p>
          <a:p>
            <a:pPr lvl="1"/>
            <a:r>
              <a:rPr lang="en-US" altLang="ja-JP" dirty="0" smtClean="0"/>
              <a:t>node</a:t>
            </a:r>
            <a:r>
              <a:rPr lang="ja-JP" altLang="en-US" dirty="0"/>
              <a:t>、</a:t>
            </a:r>
            <a:r>
              <a:rPr lang="en-US" altLang="ja-JP" dirty="0" err="1"/>
              <a:t>npm</a:t>
            </a:r>
            <a:r>
              <a:rPr lang="ja-JP" altLang="en-US" dirty="0"/>
              <a:t>、</a:t>
            </a:r>
            <a:r>
              <a:rPr lang="en-US" altLang="ja-JP" dirty="0" err="1"/>
              <a:t>zowe</a:t>
            </a:r>
            <a:r>
              <a:rPr lang="ja-JP" altLang="en-US" dirty="0"/>
              <a:t>、</a:t>
            </a:r>
            <a:r>
              <a:rPr lang="en-US" altLang="ja-JP" dirty="0" err="1"/>
              <a:t>zowe</a:t>
            </a:r>
            <a:r>
              <a:rPr lang="en-US" altLang="ja-JP" dirty="0"/>
              <a:t> </a:t>
            </a:r>
            <a:r>
              <a:rPr lang="ja-JP" altLang="en-US" dirty="0"/>
              <a:t>プラグインのバージョンを確認します</a:t>
            </a:r>
          </a:p>
          <a:p>
            <a:pPr lvl="1"/>
            <a:r>
              <a:rPr lang="en-US" altLang="ja-JP" dirty="0" smtClean="0"/>
              <a:t>gulp-cli </a:t>
            </a:r>
            <a:r>
              <a:rPr lang="ja-JP" altLang="en-US" dirty="0"/>
              <a:t>をインストールします</a:t>
            </a:r>
          </a:p>
          <a:p>
            <a:pPr lvl="1"/>
            <a:r>
              <a:rPr lang="en-US" altLang="ja-JP" dirty="0" err="1" smtClean="0"/>
              <a:t>npm</a:t>
            </a:r>
            <a:r>
              <a:rPr lang="en-US" altLang="ja-JP" dirty="0" smtClean="0"/>
              <a:t> </a:t>
            </a:r>
            <a:r>
              <a:rPr lang="ja-JP" altLang="en-US" dirty="0"/>
              <a:t>の依存関係をインストールしま</a:t>
            </a:r>
            <a:r>
              <a:rPr lang="ja-JP" altLang="en-US" dirty="0" smtClean="0"/>
              <a:t>す</a:t>
            </a:r>
            <a:endParaRPr lang="en-US" altLang="ja-JP" dirty="0"/>
          </a:p>
          <a:p>
            <a:r>
              <a:rPr lang="ja-JP" altLang="en-US" dirty="0" smtClean="0"/>
              <a:t>こ</a:t>
            </a:r>
            <a:r>
              <a:rPr lang="ja-JP" altLang="en-US" dirty="0"/>
              <a:t>れにより、すべてのコンポーネントが利用可能になります</a:t>
            </a:r>
            <a:r>
              <a:rPr lang="ja-JP" altLang="en-US" dirty="0" smtClean="0"/>
              <a:t>。</a:t>
            </a:r>
            <a:endParaRPr lang="en-US" altLang="ja-JP" dirty="0" smtClean="0"/>
          </a:p>
          <a:p>
            <a:r>
              <a:rPr lang="ja-JP" altLang="en-US" dirty="0" smtClean="0"/>
              <a:t>次</a:t>
            </a:r>
            <a:r>
              <a:rPr lang="ja-JP" altLang="en-US" dirty="0"/>
              <a:t>に、ダミーのプロファイルを作成するため、コードがよりクリーンになります。 これらのプロファイルは、実行が終了すると破棄されます。 これにより、よりクリーンなコードが提供されますが、ユーザー名、パスワード、およびホスト名が難読化されるため、セキュリティは維持されます。</a:t>
            </a:r>
          </a:p>
        </p:txBody>
      </p:sp>
      <p:pic>
        <p:nvPicPr>
          <p:cNvPr id="4" name="Picture 3" descr="DevOps-Workshop33.png"/>
          <p:cNvPicPr>
            <a:picLocks noChangeAspect="1"/>
          </p:cNvPicPr>
          <p:nvPr/>
        </p:nvPicPr>
        <p:blipFill>
          <a:blip r:embed="rId3"/>
          <a:stretch>
            <a:fillRect/>
          </a:stretch>
        </p:blipFill>
        <p:spPr>
          <a:xfrm>
            <a:off x="182880" y="2611151"/>
            <a:ext cx="11826240" cy="3521646"/>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JENKINS_URL</a:t>
            </a:r>
          </a:p>
          <a:p>
            <a:pPr lvl="1">
              <a:defRPr sz="1600"/>
            </a:pPr>
            <a:r>
              <a:t>Username: </a:t>
            </a:r>
            <a:r>
              <a:rPr>
                <a:latin typeface="Courier"/>
              </a:rPr>
              <a:t>JENKINS_USER</a:t>
            </a:r>
          </a:p>
          <a:p>
            <a:pPr lvl="1">
              <a:defRPr sz="1600"/>
            </a:pPr>
            <a:r>
              <a:t>Password: </a:t>
            </a:r>
            <a:r>
              <a:rPr>
                <a:latin typeface="Courier"/>
              </a:rPr>
              <a:t>JENKINS_PASS</a:t>
            </a:r>
          </a:p>
          <a:p>
            <a:pPr>
              <a:defRPr sz="1800"/>
            </a:pPr>
            <a:r>
              <a:t>Verify that the environment is in the right starting state</a:t>
            </a:r>
          </a:p>
          <a:p>
            <a:pPr lvl="1">
              <a:defRPr sz="1600"/>
            </a:pPr>
            <a:r>
              <a:t>Click on the name of your project (</a:t>
            </a:r>
            <a:r>
              <a:rPr>
                <a:latin typeface="Courier"/>
              </a:rPr>
              <a:t>JENKINS_PROJ</a:t>
            </a:r>
            <a:r>
              <a:t>)</a:t>
            </a:r>
          </a:p>
          <a:p>
            <a:pPr lvl="1">
              <a:defRPr sz="1600"/>
            </a:pPr>
            <a:r>
              <a:t>Select the </a:t>
            </a:r>
            <a:r>
              <a:rPr>
                <a:latin typeface="Courier"/>
              </a:rPr>
              <a:t>master</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3"/>
          <a:stretch>
            <a:fillRect/>
          </a:stretch>
        </p:blipFill>
        <p:spPr>
          <a:xfrm>
            <a:off x="4543910" y="5549900"/>
            <a:ext cx="3104178" cy="94234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Jenkinsfile</a:t>
            </a:r>
            <a:r>
              <a:t> is a text file that contains the definition of a Jenkins Pipeline and is checked into source control. Using a </a:t>
            </a:r>
            <a:r>
              <a:rPr>
                <a:latin typeface="Courier"/>
              </a:rPr>
              <a:t>Jenkinsfile</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3"/>
              </a:rPr>
              <a:t>https://jenkins.io/doc/book/pipeline/jenkinsfile/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Jenkinsfile</a:t>
            </a:r>
            <a:r>
              <a:t> in our project's root directory, the agent directive instructs Jenkins to allocate an executor and workspace for the pipeline. In our workshop, we use the label </a:t>
            </a:r>
            <a:r>
              <a:rPr>
                <a:latin typeface="Courier"/>
              </a:rPr>
              <a:t>zowe-agent</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en-US" dirty="0"/>
              <a:t>デモ</a:t>
            </a:r>
            <a:endParaRPr lang="ja-JP" altLang="en-US" b="0" dirty="0"/>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Jenkinsfile</a:t>
            </a:r>
          </a:p>
          <a:p>
            <a:pPr lvl="1">
              <a:defRPr sz="1600"/>
            </a:pPr>
            <a:r>
              <a:t>Remove the following line of code which simply echoed out a statement:</a:t>
            </a:r>
          </a:p>
          <a:p>
            <a:pPr lvl="2">
              <a:defRPr sz="1400"/>
            </a:pPr>
            <a:r>
              <a:rPr>
                <a:latin typeface="Courier"/>
              </a:rPr>
              <a:t>sh "echo build"</a:t>
            </a:r>
          </a:p>
          <a:p>
            <a:pPr>
              <a:defRPr sz="1800"/>
            </a:pPr>
            <a:r>
              <a:t>Uncomment the ensuing </a:t>
            </a:r>
            <a:r>
              <a:rPr>
                <a:latin typeface="Courier"/>
              </a:rPr>
              <a:t>withCredentials</a:t>
            </a:r>
            <a:r>
              <a:t> code block.</a:t>
            </a:r>
          </a:p>
          <a:p>
            <a:pPr lvl="1">
              <a:defRPr sz="1600"/>
            </a:pPr>
            <a:r>
              <a:t>Inside this block, we will have access to </a:t>
            </a:r>
            <a:r>
              <a:rPr>
                <a:latin typeface="Courier"/>
              </a:rPr>
              <a:t>eosCreds</a:t>
            </a:r>
            <a:r>
              <a:t>.  It is defined in Jenkins.</a:t>
            </a:r>
          </a:p>
          <a:p>
            <a:pPr lvl="1">
              <a:defRPr sz="1600"/>
            </a:pPr>
            <a:r>
              <a:t>We define the user environment variable to be </a:t>
            </a:r>
            <a:r>
              <a:rPr>
                <a:latin typeface="Courier"/>
              </a:rPr>
              <a:t>ZOWE_OPT_USER</a:t>
            </a:r>
            <a:r>
              <a:t> and the password to be </a:t>
            </a:r>
            <a:r>
              <a:rPr>
                <a:latin typeface="Courier"/>
              </a:rPr>
              <a:t>ZOWE_OPT_PASSWORD</a:t>
            </a:r>
            <a:r>
              <a:t> because Zowe can be influenced by environment variables.</a:t>
            </a:r>
          </a:p>
          <a:p>
            <a:pPr lvl="1">
              <a:defRPr sz="1600"/>
            </a:pPr>
            <a:r>
              <a:t>Let's take a moment to discuss command line precedence.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rPr dirty="0"/>
              <a:t>You can specify any option on any command through the use of environment variables using the prefix </a:t>
            </a:r>
            <a:r>
              <a:rPr dirty="0">
                <a:latin typeface="Courier"/>
              </a:rPr>
              <a:t>ZOWE_OPT_</a:t>
            </a:r>
            <a:r>
              <a:rPr dirty="0"/>
              <a:t>.</a:t>
            </a:r>
          </a:p>
          <a:p>
            <a:pPr>
              <a:defRPr sz="1800"/>
            </a:pPr>
            <a:r>
              <a:rPr dirty="0"/>
              <a:t>For example, you can specify the option </a:t>
            </a:r>
            <a:r>
              <a:rPr dirty="0">
                <a:latin typeface="Courier"/>
              </a:rPr>
              <a:t>--host</a:t>
            </a:r>
            <a:r>
              <a:rPr dirty="0"/>
              <a:t> by setting an environment variable named </a:t>
            </a:r>
            <a:r>
              <a:rPr dirty="0">
                <a:latin typeface="Courier"/>
              </a:rPr>
              <a:t>ZOWE_OPT_HOST</a:t>
            </a:r>
            <a:r>
              <a:rPr dirty="0"/>
              <a:t> to the desired value.</a:t>
            </a:r>
          </a:p>
          <a:p>
            <a:pPr>
              <a:defRPr sz="1800"/>
            </a:pPr>
            <a:r>
              <a:rPr dirty="0"/>
              <a:t>For more information on defining environment variables, please </a:t>
            </a:r>
            <a:r>
              <a:rPr dirty="0" err="1"/>
              <a:t>reference:</a:t>
            </a:r>
            <a:r>
              <a:rPr dirty="0" err="1">
                <a:hlinkClick r:id="rId3"/>
              </a:rPr>
              <a:t>https</a:t>
            </a:r>
            <a:r>
              <a:rPr dirty="0">
                <a:hlinkClick r:id="rId3"/>
              </a:rPr>
              <a:t>://docs.zowe.org/stable/user-guide/</a:t>
            </a:r>
            <a:r>
              <a:rPr dirty="0" err="1">
                <a:hlinkClick r:id="rId3"/>
              </a:rPr>
              <a:t>cli-configuringcli.html#defining-environment-variables</a:t>
            </a:r>
            <a:endParaRPr dirty="0">
              <a:hlinkClick r:id="rId3"/>
            </a:endParaRPr>
          </a:p>
          <a:p>
            <a:r>
              <a:rPr lang="en-US" altLang="ja-JP" dirty="0" err="1"/>
              <a:t>Zowe</a:t>
            </a:r>
            <a:r>
              <a:rPr lang="ja-JP" altLang="en-US" dirty="0"/>
              <a:t>コマンドを実行する際、使用するオプション値を決定する優先順位は以下の通りです。</a:t>
            </a:r>
          </a:p>
          <a:p>
            <a:pPr lvl="1"/>
            <a:r>
              <a:rPr lang="ja-JP" altLang="en-US" dirty="0" smtClean="0"/>
              <a:t>コ</a:t>
            </a:r>
            <a:r>
              <a:rPr lang="ja-JP" altLang="en-US" dirty="0"/>
              <a:t>マンドライン引数</a:t>
            </a:r>
          </a:p>
          <a:p>
            <a:pPr lvl="1"/>
            <a:r>
              <a:rPr lang="ja-JP" altLang="en-US" dirty="0" smtClean="0"/>
              <a:t>環</a:t>
            </a:r>
            <a:r>
              <a:rPr lang="ja-JP" altLang="en-US" dirty="0"/>
              <a:t>境変数</a:t>
            </a:r>
          </a:p>
          <a:p>
            <a:pPr lvl="1"/>
            <a:r>
              <a:rPr lang="ja-JP" altLang="en-US" dirty="0" smtClean="0"/>
              <a:t>プ</a:t>
            </a:r>
            <a:r>
              <a:rPr lang="ja-JP" altLang="en-US" dirty="0"/>
              <a:t>ロファイルの設定</a:t>
            </a:r>
          </a:p>
          <a:p>
            <a:pPr lvl="1"/>
            <a:r>
              <a:rPr lang="ja-JP" altLang="en-US" dirty="0" smtClean="0"/>
              <a:t>デ</a:t>
            </a:r>
            <a:r>
              <a:rPr lang="ja-JP" altLang="en-US" dirty="0"/>
              <a:t>フォルトバリュー</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dirty="0" err="1"/>
              <a:t>Jenkinsfile</a:t>
            </a:r>
            <a:r>
              <a:rPr lang="en-US" dirty="0"/>
              <a:t> </a:t>
            </a:r>
            <a:r>
              <a:rPr lang="ja-JP" altLang="en-US" dirty="0"/>
              <a:t>の更新</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pPr>
              <a:defRPr sz="1800"/>
            </a:pPr>
            <a:r>
              <a:rPr dirty="0" err="1" smtClean="0">
                <a:latin typeface="Courier"/>
              </a:rPr>
              <a:t>withCredentials</a:t>
            </a:r>
            <a:r>
              <a:rPr dirty="0" smtClean="0"/>
              <a:t> </a:t>
            </a:r>
            <a:r>
              <a:rPr lang="ja-JP" altLang="en-US" dirty="0"/>
              <a:t>ブロック内に次のコマンドを追加して、ビルド ステージの一部として作成した </a:t>
            </a:r>
            <a:r>
              <a:rPr lang="en-US" altLang="ja-JP" dirty="0"/>
              <a:t>gulp </a:t>
            </a:r>
            <a:r>
              <a:rPr lang="ja-JP" altLang="en-US" dirty="0"/>
              <a:t>ビルド タスクを実行するよう </a:t>
            </a:r>
            <a:r>
              <a:rPr lang="en-US" altLang="ja-JP" dirty="0"/>
              <a:t>Jenkins </a:t>
            </a:r>
            <a:r>
              <a:rPr lang="ja-JP" altLang="en-US" dirty="0"/>
              <a:t>に指示します</a:t>
            </a:r>
            <a:r>
              <a:rPr lang="en-US" altLang="ja-JP" dirty="0"/>
              <a:t>: </a:t>
            </a:r>
            <a:endParaRPr dirty="0"/>
          </a:p>
          <a:p>
            <a:pPr lvl="1">
              <a:defRPr sz="1600"/>
            </a:pPr>
            <a:r>
              <a:rPr dirty="0" err="1">
                <a:latin typeface="Courier"/>
              </a:rPr>
              <a:t>sh</a:t>
            </a:r>
            <a:r>
              <a:rPr dirty="0">
                <a:latin typeface="Courier"/>
              </a:rPr>
              <a:t> 'gulp build'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デプロイ用に </a:t>
            </a:r>
            <a:r>
              <a:rPr lang="en-US" altLang="ja-JP" dirty="0" err="1"/>
              <a:t>Jenkinsfile</a:t>
            </a:r>
            <a:r>
              <a:rPr lang="en-US" altLang="ja-JP" dirty="0"/>
              <a:t> </a:t>
            </a:r>
            <a:r>
              <a:rPr lang="ja-JP" altLang="en-US" dirty="0"/>
              <a:t>を強化する</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smtClean="0"/>
              <a:t>マ</a:t>
            </a:r>
            <a:r>
              <a:rPr lang="ja-JP" altLang="en-US" dirty="0"/>
              <a:t>ーブルの展開では、ロード モジュールをコピーし、ターゲットの </a:t>
            </a:r>
            <a:r>
              <a:rPr lang="en-US" altLang="ja-JP" dirty="0"/>
              <a:t>CICS </a:t>
            </a:r>
            <a:r>
              <a:rPr lang="ja-JP" altLang="en-US" dirty="0"/>
              <a:t>環境で変更を有効にする必要があります。</a:t>
            </a:r>
          </a:p>
          <a:p>
            <a:pPr lvl="1"/>
            <a:r>
              <a:rPr lang="en-US" altLang="ja-JP" dirty="0" smtClean="0"/>
              <a:t>CLI </a:t>
            </a:r>
            <a:r>
              <a:rPr lang="ja-JP" altLang="en-US" dirty="0"/>
              <a:t>コマンドを使用して手動でデプロイする</a:t>
            </a:r>
          </a:p>
          <a:p>
            <a:pPr lvl="1"/>
            <a:r>
              <a:rPr lang="en-US" altLang="ja-JP" dirty="0" smtClean="0"/>
              <a:t>Deploy </a:t>
            </a:r>
            <a:r>
              <a:rPr lang="en-US" altLang="ja-JP" dirty="0"/>
              <a:t>gulp </a:t>
            </a:r>
            <a:r>
              <a:rPr lang="ja-JP" altLang="en-US" dirty="0"/>
              <a:t>タスクを作成して実装する</a:t>
            </a:r>
          </a:p>
          <a:p>
            <a:pPr lvl="1"/>
            <a:r>
              <a:rPr lang="en-US" altLang="ja-JP" dirty="0" smtClean="0"/>
              <a:t>Deploy </a:t>
            </a:r>
            <a:r>
              <a:rPr lang="en-US" altLang="ja-JP" dirty="0"/>
              <a:t>Jenkins </a:t>
            </a:r>
            <a:r>
              <a:rPr lang="ja-JP" altLang="en-US" dirty="0"/>
              <a:t>ステージを作成して実装する</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altLang="ja-JP" dirty="0"/>
              <a:t>Deploy Jenkins </a:t>
            </a:r>
            <a:r>
              <a:rPr lang="ja-JP" altLang="en-US" dirty="0"/>
              <a:t>ステージを作成して実装する </a:t>
            </a:r>
            <a:r>
              <a:rPr lang="en-US" altLang="ja-JP" dirty="0"/>
              <a:t>- </a:t>
            </a:r>
            <a:r>
              <a:rPr lang="ja-JP" altLang="en-US" dirty="0"/>
              <a:t>ステップ </a:t>
            </a:r>
            <a:r>
              <a:rPr lang="en-US" altLang="ja-JP" dirty="0"/>
              <a:t>4</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en-US" altLang="ja-JP" dirty="0"/>
              <a:t>Deploy </a:t>
            </a:r>
            <a:r>
              <a:rPr lang="ja-JP" altLang="en-US" dirty="0"/>
              <a:t>ステージの実装</a:t>
            </a:r>
          </a:p>
          <a:p>
            <a:pPr lvl="1"/>
            <a:r>
              <a:rPr lang="en-US" altLang="ja-JP" dirty="0" err="1"/>
              <a:t>withCredentials</a:t>
            </a:r>
            <a:r>
              <a:rPr lang="en-US" altLang="ja-JP" dirty="0"/>
              <a:t> </a:t>
            </a:r>
            <a:r>
              <a:rPr lang="ja-JP" altLang="en-US" dirty="0"/>
              <a:t>ブロックのコメントを外します</a:t>
            </a:r>
          </a:p>
          <a:p>
            <a:pPr lvl="1">
              <a:defRPr sz="1600"/>
            </a:pPr>
            <a:r>
              <a:rPr dirty="0" smtClean="0"/>
              <a:t>Call </a:t>
            </a:r>
            <a:r>
              <a:rPr dirty="0"/>
              <a:t>the </a:t>
            </a:r>
            <a:r>
              <a:rPr dirty="0">
                <a:latin typeface="Courier"/>
              </a:rPr>
              <a:t>gulp deploy</a:t>
            </a:r>
            <a:r>
              <a:rPr dirty="0"/>
              <a:t> task that you created. This will need placed inside the inner </a:t>
            </a:r>
            <a:r>
              <a:rPr dirty="0" err="1"/>
              <a:t>withCredentials</a:t>
            </a:r>
            <a:r>
              <a:rPr dirty="0"/>
              <a:t> block.</a:t>
            </a:r>
          </a:p>
          <a:p>
            <a:pPr lvl="1">
              <a:defRPr sz="1600"/>
            </a:pPr>
            <a:r>
              <a:rPr dirty="0"/>
              <a:t>Note: Plugins also inherit the </a:t>
            </a:r>
            <a:r>
              <a:rPr dirty="0">
                <a:latin typeface="Courier"/>
              </a:rPr>
              <a:t>ZOWE_OPT_</a:t>
            </a:r>
            <a:r>
              <a:rPr dirty="0"/>
              <a:t> </a:t>
            </a:r>
            <a:r>
              <a:rPr dirty="0" err="1"/>
              <a:t>vars</a:t>
            </a:r>
            <a:r>
              <a:rPr dirty="0"/>
              <a:t>, but can be overridden on the command line.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rPr lang="ja-JP" altLang="en-US" dirty="0"/>
              <a:t>セクション </a:t>
            </a:r>
            <a:r>
              <a:rPr lang="en-US" dirty="0" smtClean="0"/>
              <a:t>VII</a:t>
            </a:r>
            <a:r>
              <a:rPr dirty="0" smtClean="0"/>
              <a:t>:</a:t>
            </a:r>
            <a:endParaRPr dirty="0"/>
          </a:p>
        </p:txBody>
      </p:sp>
      <p:sp>
        <p:nvSpPr>
          <p:cNvPr id="3" name="Subtitle 2"/>
          <p:cNvSpPr>
            <a:spLocks noGrp="1"/>
          </p:cNvSpPr>
          <p:nvPr>
            <p:ph type="subTitle" idx="1"/>
          </p:nvPr>
        </p:nvSpPr>
        <p:spPr/>
        <p:txBody>
          <a:bodyPr/>
          <a:lstStyle/>
          <a:p>
            <a:r>
              <a:rPr lang="ja-JP" altLang="en-US" dirty="0"/>
              <a:t>自動テストを継続的インテグレーションに追加する</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altLang="ja-JP" dirty="0"/>
              <a:t>CI </a:t>
            </a:r>
            <a:r>
              <a:rPr lang="ja-JP" altLang="en-US" dirty="0"/>
              <a:t>のテスト手順 </a:t>
            </a:r>
            <a:r>
              <a:rPr lang="en-US" altLang="ja-JP" dirty="0"/>
              <a:t>- </a:t>
            </a:r>
            <a:r>
              <a:rPr lang="ja-JP" altLang="en-US" dirty="0"/>
              <a:t>はじめに</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a:t> テストは、一般的に自動化されるもう </a:t>
            </a:r>
            <a:r>
              <a:rPr lang="en-US" altLang="ja-JP" dirty="0"/>
              <a:t>1 </a:t>
            </a:r>
            <a:r>
              <a:rPr lang="ja-JP" altLang="en-US" dirty="0"/>
              <a:t>つのステップです。 自動化されたテストのスイートを作成したら、それらを </a:t>
            </a:r>
            <a:r>
              <a:rPr lang="en-US" altLang="ja-JP" dirty="0"/>
              <a:t>CI </a:t>
            </a:r>
            <a:r>
              <a:rPr lang="ja-JP" altLang="en-US" dirty="0"/>
              <a:t>プロセスに統合することができます。 </a:t>
            </a:r>
            <a:r>
              <a:rPr lang="en-US" altLang="ja-JP" dirty="0"/>
              <a:t>CI </a:t>
            </a:r>
            <a:r>
              <a:rPr lang="ja-JP" altLang="en-US" dirty="0"/>
              <a:t>を実行するたびにこれらのテストを実行することは、テストに合格することでコードの変更と自動化に対する信頼が高まるため、非常に重要です。</a:t>
            </a:r>
          </a:p>
          <a:p>
            <a:pPr lvl="1">
              <a:defRPr sz="1600"/>
            </a:pPr>
            <a:r>
              <a:rPr dirty="0" smtClean="0"/>
              <a:t>Identify </a:t>
            </a:r>
            <a:r>
              <a:rPr dirty="0"/>
              <a:t>set of tests that are worth running in every CI run. You may want to avoid time-consuming performance tests for a stage further down the pipeline such as before deploying to production. All of the tests invoked by </a:t>
            </a:r>
            <a:r>
              <a:rPr dirty="0" err="1">
                <a:latin typeface="Courier"/>
              </a:rPr>
              <a:t>npm</a:t>
            </a:r>
            <a:r>
              <a:rPr dirty="0">
                <a:latin typeface="Courier"/>
              </a:rPr>
              <a:t> test</a:t>
            </a:r>
            <a:r>
              <a:rPr dirty="0"/>
              <a:t> are system tests that we want to include.</a:t>
            </a:r>
          </a:p>
          <a:p>
            <a:pPr lvl="1"/>
            <a:r>
              <a:rPr lang="ja-JP" altLang="en-US" dirty="0"/>
              <a:t>コードがチェックイン、ビルド、デプロイされた後、これらのテストを呼び出すために</a:t>
            </a:r>
            <a:r>
              <a:rPr lang="en-US" altLang="ja-JP" dirty="0"/>
              <a:t>Jenkins</a:t>
            </a:r>
            <a:r>
              <a:rPr lang="ja-JP" altLang="en-US" dirty="0"/>
              <a:t>でステージを作成します。</a:t>
            </a:r>
          </a:p>
          <a:p>
            <a:r>
              <a:rPr lang="ja-JP" altLang="en-US" b="1" dirty="0"/>
              <a:t>**注**</a:t>
            </a:r>
            <a:r>
              <a:rPr lang="en-US" altLang="ja-JP" dirty="0"/>
              <a:t>: </a:t>
            </a:r>
            <a:r>
              <a:rPr lang="ja-JP" altLang="en-US" dirty="0"/>
              <a:t>自動テストでテストされるコードのメトリクスを取得するために、コードカバレッジツールを検討することを検討してください。</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テストステージの作成</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en-US" altLang="ja-JP" dirty="0"/>
              <a:t>Mocha </a:t>
            </a:r>
            <a:r>
              <a:rPr lang="ja-JP" altLang="en-US" dirty="0"/>
              <a:t>を使って自動テストをすでに構築しています。それを呼び出すために、</a:t>
            </a:r>
            <a:r>
              <a:rPr lang="en-US" altLang="ja-JP" dirty="0"/>
              <a:t>Jenkins</a:t>
            </a:r>
            <a:r>
              <a:rPr lang="ja-JP" altLang="en-US" dirty="0"/>
              <a:t>でテストステージを実装してみましょう。</a:t>
            </a:r>
          </a:p>
          <a:p>
            <a:pPr lvl="1">
              <a:defRPr sz="1600"/>
            </a:pPr>
            <a:r>
              <a:rPr lang="en-US" altLang="ja-JP" sz="1600" dirty="0"/>
              <a:t>Test</a:t>
            </a:r>
            <a:r>
              <a:rPr lang="ja-JP" altLang="en-US" sz="1600" dirty="0"/>
              <a:t>スクリプトの呼び出しと、</a:t>
            </a:r>
            <a:r>
              <a:rPr lang="en-US" altLang="ja-JP" sz="1600" dirty="0"/>
              <a:t>environment</a:t>
            </a:r>
            <a:r>
              <a:rPr lang="ja-JP" altLang="en-US" sz="1600" dirty="0"/>
              <a:t>ディレクティブの下にある</a:t>
            </a:r>
            <a:r>
              <a:rPr lang="en-US" altLang="ja-JP" sz="1600" dirty="0"/>
              <a:t>TEST ENV </a:t>
            </a:r>
            <a:r>
              <a:rPr lang="en-US" altLang="ja-JP" sz="1600" dirty="0" err="1"/>
              <a:t>var</a:t>
            </a:r>
            <a:r>
              <a:rPr lang="ja-JP" altLang="en-US" sz="1600" dirty="0"/>
              <a:t>を削除します</a:t>
            </a:r>
            <a:r>
              <a:rPr lang="ja-JP" altLang="en-US" sz="1600" dirty="0" smtClean="0"/>
              <a:t>。</a:t>
            </a:r>
            <a:endParaRPr dirty="0"/>
          </a:p>
          <a:p>
            <a:pPr lvl="1">
              <a:defRPr sz="1600"/>
            </a:pPr>
            <a:r>
              <a:rPr dirty="0"/>
              <a:t>Uncomment </a:t>
            </a:r>
            <a:r>
              <a:rPr dirty="0" err="1"/>
              <a:t>withCredentials</a:t>
            </a:r>
            <a:r>
              <a:rPr dirty="0"/>
              <a:t> block in the '</a:t>
            </a:r>
            <a:r>
              <a:rPr dirty="0">
                <a:latin typeface="Courier"/>
              </a:rPr>
              <a:t>test</a:t>
            </a:r>
            <a:r>
              <a:rPr dirty="0"/>
              <a:t>' stage</a:t>
            </a:r>
          </a:p>
          <a:p>
            <a:pPr lvl="1">
              <a:defRPr sz="1600"/>
            </a:pPr>
            <a:r>
              <a:rPr dirty="0"/>
              <a:t>Call the </a:t>
            </a:r>
            <a:r>
              <a:rPr dirty="0" err="1">
                <a:latin typeface="Courier"/>
              </a:rPr>
              <a:t>npm</a:t>
            </a:r>
            <a:r>
              <a:rPr dirty="0">
                <a:latin typeface="Courier"/>
              </a:rPr>
              <a:t> test</a:t>
            </a:r>
            <a:r>
              <a:rPr dirty="0"/>
              <a:t> command that runs your test suite.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パイプラインの実行</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a:t>テストステージを追加した後、変更をプッシュしてパイプラインを手動で実行し、テストしてください</a:t>
            </a:r>
            <a:r>
              <a:rPr lang="ja-JP" altLang="en-US" dirty="0" smtClean="0"/>
              <a:t>。</a:t>
            </a:r>
            <a:endParaRPr lang="en-US" altLang="ja-JP" dirty="0" smtClean="0"/>
          </a:p>
          <a:p>
            <a:r>
              <a:rPr lang="ja-JP" altLang="en-US" dirty="0"/>
              <a:t>必要なのは</a:t>
            </a:r>
          </a:p>
          <a:p>
            <a:pPr lvl="1"/>
            <a:r>
              <a:rPr lang="ja-JP" altLang="en-US" dirty="0" smtClean="0"/>
              <a:t>コ</a:t>
            </a:r>
            <a:r>
              <a:rPr lang="ja-JP" altLang="en-US" dirty="0"/>
              <a:t>ミットを行い、</a:t>
            </a:r>
            <a:r>
              <a:rPr lang="en-US" altLang="ja-JP" dirty="0"/>
              <a:t>GitHub</a:t>
            </a:r>
            <a:r>
              <a:rPr lang="ja-JP" altLang="en-US" dirty="0"/>
              <a:t>にコードをプッシュします。</a:t>
            </a:r>
          </a:p>
          <a:p>
            <a:pPr lvl="1"/>
            <a:r>
              <a:rPr lang="en-US" altLang="ja-JP" dirty="0" smtClean="0"/>
              <a:t>Jenkins</a:t>
            </a:r>
            <a:r>
              <a:rPr lang="ja-JP" altLang="en-US" dirty="0"/>
              <a:t>にログインし、プロジェクトをビルドします。</a:t>
            </a:r>
          </a:p>
          <a:p>
            <a:pPr lvl="2"/>
            <a:r>
              <a:rPr lang="ja-JP" altLang="en-US" dirty="0" smtClean="0"/>
              <a:t>問</a:t>
            </a:r>
            <a:r>
              <a:rPr lang="ja-JP" altLang="en-US" dirty="0"/>
              <a:t>題が発生した場合はデバッグを行います。必要であれば、ファシリテーターに指導を仰いでください。</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変更をコミットして </a:t>
            </a:r>
            <a:r>
              <a:rPr lang="en-US" altLang="ja-JP" dirty="0"/>
              <a:t>GitHub </a:t>
            </a:r>
            <a:r>
              <a:rPr lang="ja-JP" altLang="en-US" dirty="0"/>
              <a:t>にプッシュする。</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pPr>
              <a:defRPr sz="1800"/>
            </a:pPr>
            <a:r>
              <a:rPr lang="ja-JP" altLang="en-US" dirty="0"/>
              <a:t>コミットする前に、変更したファイルを確認するこ</a:t>
            </a:r>
            <a:r>
              <a:rPr lang="ja-JP" altLang="en-US" dirty="0" smtClean="0"/>
              <a:t>と</a:t>
            </a:r>
            <a:r>
              <a:rPr dirty="0" smtClean="0"/>
              <a:t>:</a:t>
            </a:r>
            <a:endParaRPr dirty="0"/>
          </a:p>
          <a:p>
            <a:pPr lvl="1">
              <a:defRPr sz="1600"/>
            </a:pPr>
            <a:r>
              <a:rPr dirty="0" err="1">
                <a:latin typeface="Courier"/>
              </a:rPr>
              <a:t>git</a:t>
            </a:r>
            <a:r>
              <a:rPr dirty="0">
                <a:latin typeface="Courier"/>
              </a:rPr>
              <a:t> status</a:t>
            </a:r>
          </a:p>
          <a:p>
            <a:pPr>
              <a:defRPr sz="1800"/>
            </a:pPr>
            <a:r>
              <a:rPr dirty="0"/>
              <a:t>There may </a:t>
            </a:r>
            <a:r>
              <a:rPr dirty="0" err="1"/>
              <a:t>endevor</a:t>
            </a:r>
            <a:r>
              <a:rPr dirty="0"/>
              <a:t> reports you wish to delete, commit or only keep locally.</a:t>
            </a:r>
          </a:p>
          <a:p>
            <a:pPr lvl="1">
              <a:defRPr sz="1600"/>
            </a:pPr>
            <a:r>
              <a:rPr dirty="0"/>
              <a:t>If you wish to only keep them locally, add </a:t>
            </a:r>
            <a:r>
              <a:rPr dirty="0">
                <a:latin typeface="Courier"/>
              </a:rPr>
              <a:t>endevor-report*.txt</a:t>
            </a:r>
            <a:r>
              <a:rPr dirty="0"/>
              <a:t> to your </a:t>
            </a:r>
            <a:r>
              <a:rPr dirty="0">
                <a:latin typeface="Courier"/>
              </a:rPr>
              <a:t>.</a:t>
            </a:r>
            <a:r>
              <a:rPr dirty="0" err="1">
                <a:latin typeface="Courier"/>
              </a:rPr>
              <a:t>gitignore</a:t>
            </a:r>
            <a:r>
              <a:rPr dirty="0"/>
              <a:t> file in your project's root directory. You can run </a:t>
            </a:r>
            <a:r>
              <a:rPr dirty="0" err="1">
                <a:latin typeface="Courier"/>
              </a:rPr>
              <a:t>git</a:t>
            </a:r>
            <a:r>
              <a:rPr dirty="0">
                <a:latin typeface="Courier"/>
              </a:rPr>
              <a:t> status</a:t>
            </a:r>
            <a:r>
              <a:rPr dirty="0"/>
              <a:t> again to verify you no longer see the </a:t>
            </a:r>
            <a:r>
              <a:rPr dirty="0" err="1"/>
              <a:t>endevor</a:t>
            </a:r>
            <a:r>
              <a:rPr dirty="0"/>
              <a:t>-report files.</a:t>
            </a:r>
          </a:p>
          <a:p>
            <a:pPr>
              <a:defRPr sz="1800"/>
            </a:pPr>
            <a:r>
              <a:rPr dirty="0"/>
              <a:t>Commit your changes when satisfied:</a:t>
            </a:r>
          </a:p>
          <a:p>
            <a:pPr lvl="1">
              <a:defRPr sz="1600"/>
            </a:pPr>
            <a:r>
              <a:rPr dirty="0" err="1">
                <a:latin typeface="Courier"/>
              </a:rPr>
              <a:t>git</a:t>
            </a:r>
            <a:r>
              <a:rPr dirty="0">
                <a:latin typeface="Courier"/>
              </a:rPr>
              <a:t> commit -a -m "Add gulp build tasks"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マーブル アプリの望ましい状態 </a:t>
            </a:r>
            <a:r>
              <a:rPr lang="en-US" altLang="ja-JP" dirty="0"/>
              <a:t>- </a:t>
            </a:r>
            <a:r>
              <a:rPr lang="ja-JP" altLang="en-US" dirty="0"/>
              <a:t>ワークショップ前</a:t>
            </a:r>
            <a:endParaRPr lang="ja-JP" altLang="en-US" b="0" dirty="0"/>
          </a:p>
        </p:txBody>
      </p:sp>
      <p:pic>
        <p:nvPicPr>
          <p:cNvPr id="3" name="Picture 2" descr="DevOps-Workshop6.png"/>
          <p:cNvPicPr>
            <a:picLocks noChangeAspect="1"/>
          </p:cNvPicPr>
          <p:nvPr/>
        </p:nvPicPr>
        <p:blipFill>
          <a:blip r:embed="rId3"/>
          <a:stretch>
            <a:fillRect/>
          </a:stretch>
        </p:blipFill>
        <p:spPr>
          <a:xfrm>
            <a:off x="3131616" y="838200"/>
            <a:ext cx="5928766" cy="565404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rPr>
                <a:latin typeface="Courier"/>
              </a:rPr>
              <a:t>git push</a:t>
            </a:r>
          </a:p>
          <a:p>
            <a:pPr>
              <a:defRPr sz="1800"/>
            </a:pPr>
            <a:r>
              <a:t>If you are prompted for your username and password:</a:t>
            </a:r>
          </a:p>
          <a:p>
            <a:pPr lvl="1">
              <a:defRPr sz="1600"/>
            </a:pPr>
            <a:r>
              <a:t>Username: </a:t>
            </a:r>
            <a:r>
              <a:rPr>
                <a:latin typeface="Courier"/>
              </a:rPr>
              <a:t>GITHUB_USER</a:t>
            </a:r>
          </a:p>
          <a:p>
            <a:pPr lvl="1">
              <a:defRPr sz="1600"/>
            </a:pPr>
            <a:r>
              <a:t>Password: </a:t>
            </a:r>
            <a:r>
              <a:rPr>
                <a:latin typeface="Courier"/>
              </a:rPr>
              <a:t>GITHUB_PASS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JENKINS_URL</a:t>
            </a:r>
          </a:p>
          <a:p>
            <a:pPr lvl="1">
              <a:defRPr sz="1600"/>
            </a:pPr>
            <a:r>
              <a:t>Username: </a:t>
            </a:r>
            <a:r>
              <a:rPr>
                <a:latin typeface="Courier"/>
              </a:rPr>
              <a:t>JENKINS_USER</a:t>
            </a:r>
          </a:p>
          <a:p>
            <a:pPr lvl="1">
              <a:defRPr sz="1600"/>
            </a:pPr>
            <a:r>
              <a:t>Password: </a:t>
            </a:r>
            <a:r>
              <a:rPr>
                <a:latin typeface="Courier"/>
              </a:rPr>
              <a:t>JENKINS_PASS</a:t>
            </a:r>
          </a:p>
          <a:p>
            <a:pPr>
              <a:defRPr sz="1800"/>
            </a:pPr>
            <a:r>
              <a:t>Verify that the environment is in the right starting state</a:t>
            </a:r>
          </a:p>
          <a:p>
            <a:pPr lvl="1">
              <a:defRPr sz="1600"/>
            </a:pPr>
            <a:r>
              <a:t>Click on the name of your project (</a:t>
            </a:r>
            <a:r>
              <a:rPr>
                <a:latin typeface="Courier"/>
              </a:rPr>
              <a:t>JENKINS_PROJ</a:t>
            </a:r>
            <a:r>
              <a:t>)</a:t>
            </a:r>
          </a:p>
          <a:p>
            <a:pPr lvl="1">
              <a:defRPr sz="1600"/>
            </a:pPr>
            <a:r>
              <a:t>Select the master branch</a:t>
            </a:r>
          </a:p>
          <a:p>
            <a:pPr lvl="1">
              <a:defRPr sz="1600"/>
            </a:pPr>
            <a:r>
              <a:t>Click </a:t>
            </a:r>
            <a:r>
              <a:rPr>
                <a:latin typeface="Courier"/>
              </a:rPr>
              <a:t>Build Now</a:t>
            </a:r>
            <a:r>
              <a:t> in the left side menu and verify the project builds successfully.</a:t>
            </a:r>
          </a:p>
        </p:txBody>
      </p:sp>
      <p:pic>
        <p:nvPicPr>
          <p:cNvPr id="4" name="Picture 3" descr="DevOps-Workshop34.png"/>
          <p:cNvPicPr>
            <a:picLocks noChangeAspect="1"/>
          </p:cNvPicPr>
          <p:nvPr/>
        </p:nvPicPr>
        <p:blipFill>
          <a:blip r:embed="rId3"/>
          <a:stretch>
            <a:fillRect/>
          </a:stretch>
        </p:blipFill>
        <p:spPr>
          <a:xfrm>
            <a:off x="4543910" y="5549900"/>
            <a:ext cx="3104178" cy="94234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en-US" altLang="ja-JP" dirty="0"/>
              <a:t>Test</a:t>
            </a:r>
            <a:r>
              <a:rPr lang="ja-JP" altLang="en-US" dirty="0"/>
              <a:t>ステージの出力をファシリテーターと共有する</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en-US" altLang="ja-JP" dirty="0" smtClean="0"/>
              <a:t>Jenkins</a:t>
            </a:r>
            <a:r>
              <a:rPr lang="ja-JP" altLang="en-US" dirty="0"/>
              <a:t>でパイプラインを作成し、</a:t>
            </a:r>
            <a:r>
              <a:rPr lang="en-US" altLang="ja-JP" dirty="0"/>
              <a:t>Test</a:t>
            </a:r>
            <a:r>
              <a:rPr lang="ja-JP" altLang="en-US" dirty="0"/>
              <a:t>ステージで実行した後は、これをファシリテーターと共有することになります。</a:t>
            </a:r>
          </a:p>
          <a:p>
            <a:r>
              <a:rPr lang="en-US" altLang="ja-JP" dirty="0" smtClean="0"/>
              <a:t>Test</a:t>
            </a:r>
            <a:r>
              <a:rPr lang="ja-JP" altLang="en-US" dirty="0"/>
              <a:t>ステージでの実行が成功した</a:t>
            </a:r>
            <a:r>
              <a:rPr lang="en-US" altLang="ja-JP" dirty="0"/>
              <a:t>URL</a:t>
            </a:r>
            <a:r>
              <a:rPr lang="ja-JP" altLang="en-US" dirty="0"/>
              <a:t>を検索してください。</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en-US" dirty="0"/>
              <a:t>セクション</a:t>
            </a:r>
            <a:r>
              <a:rPr lang="en-US" altLang="ja-JP" dirty="0"/>
              <a:t>X (</a:t>
            </a:r>
            <a:r>
              <a:rPr lang="ja-JP" altLang="en-US" dirty="0"/>
              <a:t>オプション</a:t>
            </a:r>
            <a:r>
              <a:rPr lang="en-US" altLang="ja-JP" dirty="0" smtClean="0"/>
              <a:t>):</a:t>
            </a:r>
            <a:endParaRPr lang="ja-JP" altLang="en-US" b="0" dirty="0"/>
          </a:p>
        </p:txBody>
      </p:sp>
      <p:sp>
        <p:nvSpPr>
          <p:cNvPr id="3" name="Subtitle 2"/>
          <p:cNvSpPr>
            <a:spLocks noGrp="1"/>
          </p:cNvSpPr>
          <p:nvPr>
            <p:ph type="subTitle" idx="1"/>
          </p:nvPr>
        </p:nvSpPr>
        <p:spPr/>
        <p:txBody>
          <a:bodyPr/>
          <a:lstStyle/>
          <a:p>
            <a:r>
              <a:rPr lang="en-US" altLang="ja-JP" dirty="0"/>
              <a:t>Jenkins</a:t>
            </a:r>
            <a:r>
              <a:rPr lang="ja-JP" altLang="en-US" dirty="0"/>
              <a:t>におけるアーカイブアーティファクト</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r>
              <a:rPr lang="ja-JP" altLang="en-US" dirty="0"/>
              <a:t>アーカイブアーティファクト</a:t>
            </a:r>
            <a:endParaRPr lang="ja-JP" altLang="en-US" b="0" dirty="0"/>
          </a:p>
        </p:txBody>
      </p:sp>
      <p:sp>
        <p:nvSpPr>
          <p:cNvPr id="3" name="Content Placeholder 2"/>
          <p:cNvSpPr>
            <a:spLocks noGrp="1"/>
          </p:cNvSpPr>
          <p:nvPr>
            <p:ph idx="1"/>
          </p:nvPr>
        </p:nvSpPr>
        <p:spPr>
          <a:xfrm>
            <a:off x="182880" y="838200"/>
            <a:ext cx="11826240" cy="5654040"/>
          </a:xfrm>
        </p:spPr>
        <p:txBody>
          <a:bodyPr>
            <a:normAutofit/>
          </a:bodyPr>
          <a:lstStyle/>
          <a:p>
            <a:r>
              <a:rPr lang="ja-JP" altLang="en-US" dirty="0"/>
              <a:t>監査のために、パイプラインの実行ごとにビルド</a:t>
            </a:r>
            <a:r>
              <a:rPr lang="en-US" altLang="ja-JP" dirty="0"/>
              <a:t>/</a:t>
            </a:r>
            <a:r>
              <a:rPr lang="ja-JP" altLang="en-US" dirty="0"/>
              <a:t>テストの結果をアーカイブしたい場合があります。</a:t>
            </a:r>
          </a:p>
          <a:p>
            <a:pPr>
              <a:defRPr sz="1800"/>
            </a:pPr>
            <a:r>
              <a:rPr dirty="0" smtClean="0"/>
              <a:t>Uncomment </a:t>
            </a:r>
            <a:r>
              <a:rPr dirty="0"/>
              <a:t>the post section of the </a:t>
            </a:r>
            <a:r>
              <a:rPr dirty="0" err="1">
                <a:latin typeface="Courier"/>
              </a:rPr>
              <a:t>Jenkinsfile</a:t>
            </a:r>
            <a:endParaRPr dirty="0">
              <a:latin typeface="Courier"/>
            </a:endParaRPr>
          </a:p>
          <a:p>
            <a:pPr>
              <a:defRPr sz="1800"/>
            </a:pPr>
            <a:r>
              <a:rPr dirty="0"/>
              <a:t>Commit and Push Code to GitHub</a:t>
            </a:r>
          </a:p>
          <a:p>
            <a:pPr lvl="1">
              <a:defRPr sz="1600"/>
            </a:pPr>
            <a:r>
              <a:rPr dirty="0" err="1">
                <a:latin typeface="Courier"/>
              </a:rPr>
              <a:t>git</a:t>
            </a:r>
            <a:r>
              <a:rPr dirty="0">
                <a:latin typeface="Courier"/>
              </a:rPr>
              <a:t> commit -a -m "Updating"</a:t>
            </a:r>
          </a:p>
          <a:p>
            <a:pPr lvl="1">
              <a:defRPr sz="1600"/>
            </a:pPr>
            <a:r>
              <a:rPr dirty="0" err="1">
                <a:latin typeface="Courier"/>
              </a:rPr>
              <a:t>git</a:t>
            </a:r>
            <a:r>
              <a:rPr dirty="0">
                <a:latin typeface="Courier"/>
              </a:rPr>
              <a:t> push</a:t>
            </a:r>
          </a:p>
          <a:p>
            <a:r>
              <a:rPr lang="en-US" altLang="ja-JP" dirty="0"/>
              <a:t>Jenkins</a:t>
            </a:r>
            <a:r>
              <a:rPr lang="ja-JP" altLang="en-US" dirty="0"/>
              <a:t>にログインし、プロジェクトをビルドします。</a:t>
            </a:r>
          </a:p>
          <a:p>
            <a:pPr lvl="1"/>
            <a:r>
              <a:rPr lang="ja-JP" altLang="en-US" dirty="0"/>
              <a:t>問題が発生した場合はデバッグしてください。必要であれば、ファシリテーターに指導を仰ぐ。</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rPr lang="ja-JP" altLang="en-US" sz="3000" dirty="0"/>
              <a:t>まとめ</a:t>
            </a:r>
            <a:r>
              <a:rPr lang="ja-JP" altLang="en-US" sz="3000" b="0" dirty="0"/>
              <a:t/>
            </a:r>
            <a:br>
              <a:rPr lang="ja-JP" altLang="en-US" sz="3000" b="0" dirty="0"/>
            </a:br>
            <a:endParaRPr dirty="0"/>
          </a:p>
        </p:txBody>
      </p:sp>
      <p:sp>
        <p:nvSpPr>
          <p:cNvPr id="3" name="Content Placeholder 2"/>
          <p:cNvSpPr>
            <a:spLocks noGrp="1"/>
          </p:cNvSpPr>
          <p:nvPr>
            <p:ph idx="1"/>
          </p:nvPr>
        </p:nvSpPr>
        <p:spPr>
          <a:xfrm>
            <a:off x="182880" y="838200"/>
            <a:ext cx="11826240" cy="5654040"/>
          </a:xfrm>
        </p:spPr>
        <p:txBody>
          <a:bodyPr>
            <a:normAutofit/>
          </a:bodyPr>
          <a:lstStyle/>
          <a:p>
            <a:r>
              <a:rPr lang="en-US" altLang="ja-JP" dirty="0" err="1" smtClean="0"/>
              <a:t>Zowe</a:t>
            </a:r>
            <a:r>
              <a:rPr lang="ja-JP" altLang="en-US" dirty="0"/>
              <a:t>ワークショップを修了された方、おめでとうございます。今日は以下のトピックについて学びました。</a:t>
            </a:r>
          </a:p>
          <a:p>
            <a:pPr lvl="1"/>
            <a:r>
              <a:rPr lang="ja-JP" altLang="en-US" dirty="0" smtClean="0"/>
              <a:t>テ</a:t>
            </a:r>
            <a:r>
              <a:rPr lang="ja-JP" altLang="en-US" dirty="0"/>
              <a:t>ストの自動化の概念。</a:t>
            </a:r>
          </a:p>
          <a:p>
            <a:pPr lvl="1"/>
            <a:r>
              <a:rPr lang="en-US" altLang="ja-JP" dirty="0" smtClean="0"/>
              <a:t>CICS</a:t>
            </a:r>
            <a:r>
              <a:rPr lang="ja-JP" altLang="en-US" dirty="0"/>
              <a:t>トランザクションの統合テストを構築するための</a:t>
            </a:r>
            <a:r>
              <a:rPr lang="en-US" altLang="ja-JP" dirty="0"/>
              <a:t>Mocha</a:t>
            </a:r>
            <a:r>
              <a:rPr lang="ja-JP" altLang="en-US" dirty="0"/>
              <a:t>の使用。</a:t>
            </a:r>
          </a:p>
          <a:p>
            <a:pPr lvl="1"/>
            <a:r>
              <a:rPr lang="en-US" altLang="ja-JP" dirty="0" smtClean="0"/>
              <a:t>Jenkins</a:t>
            </a:r>
            <a:r>
              <a:rPr lang="ja-JP" altLang="en-US" dirty="0"/>
              <a:t>で</a:t>
            </a:r>
            <a:r>
              <a:rPr lang="en-US" altLang="ja-JP" dirty="0"/>
              <a:t>Test</a:t>
            </a:r>
            <a:r>
              <a:rPr lang="ja-JP" altLang="en-US" dirty="0"/>
              <a:t>ステージを実装し、自動テストを呼び出す。</a:t>
            </a:r>
          </a:p>
          <a:p>
            <a:pPr lvl="1"/>
            <a:r>
              <a:rPr lang="ja-JP" altLang="en-US" dirty="0" smtClean="0"/>
              <a:t>コ</a:t>
            </a:r>
            <a:r>
              <a:rPr lang="ja-JP" altLang="en-US" dirty="0"/>
              <a:t>ードの変更を行い、自動化されたビルド、デプロイ、およびテストプロセスを楽しむ。</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en-US" dirty="0"/>
              <a:t>復習 </a:t>
            </a:r>
            <a:r>
              <a:rPr lang="en-US" altLang="ja-JP" dirty="0"/>
              <a:t>- </a:t>
            </a:r>
            <a:r>
              <a:rPr lang="ja-JP" altLang="en-US" dirty="0"/>
              <a:t>何を学んだ</a:t>
            </a:r>
            <a:r>
              <a:rPr lang="ja-JP" altLang="en-US" dirty="0" smtClean="0"/>
              <a:t>か</a:t>
            </a:r>
            <a:r>
              <a:rPr lang="en-US" altLang="ja-JP" dirty="0" smtClean="0"/>
              <a:t>?</a:t>
            </a:r>
            <a:endParaRPr lang="ja-JP" altLang="en-US" b="0" dirty="0"/>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en-US" b="0"/>
              <a:t>ありがとうございました</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24011</TotalTime>
  <Words>8708</Words>
  <Application>Microsoft Office PowerPoint</Application>
  <PresentationFormat>Widescreen</PresentationFormat>
  <Paragraphs>480</Paragraphs>
  <Slides>98</Slides>
  <Notes>96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98</vt:i4>
      </vt:variant>
    </vt:vector>
  </HeadingPairs>
  <TitlesOfParts>
    <vt:vector size="103" baseType="lpstr">
      <vt:lpstr>ＭＳ Ｐゴシック</vt:lpstr>
      <vt:lpstr>Arial</vt:lpstr>
      <vt:lpstr>Calibri</vt:lpstr>
      <vt:lpstr>Courier</vt:lpstr>
      <vt:lpstr>1_Office Theme</vt:lpstr>
      <vt:lpstr>Zowe CICS ワークショップ</vt:lpstr>
      <vt:lpstr>### 目標</vt:lpstr>
      <vt:lpstr>ワークショップ環境へのアクセス</vt:lpstr>
      <vt:lpstr>Workshop ワークショップ環境 </vt:lpstr>
      <vt:lpstr>z/OS サービス</vt:lpstr>
      <vt:lpstr>マーブル </vt:lpstr>
      <vt:lpstr>マーブル アプリ</vt:lpstr>
      <vt:lpstr>デモ</vt:lpstr>
      <vt:lpstr>マーブル アプリの望ましい状態 - ワークショップ前</vt:lpstr>
      <vt:lpstr>マーブル アプリの望ましい状態 - ワークショップ後</vt:lpstr>
      <vt:lpstr>サンプル CI パイプライン</vt:lpstr>
      <vt:lpstr>シンプルなパイプラインのデモ</vt:lpstr>
      <vt:lpstr>セクション I:</vt:lpstr>
      <vt:lpstr>セクション I のステップ</vt:lpstr>
      <vt:lpstr>開発者環境</vt:lpstr>
      <vt:lpstr>プロフィル</vt:lpstr>
      <vt:lpstr>## セクション II:</vt:lpstr>
      <vt:lpstr>Endevorからエレメントをダウンロードする - ステップ1</vt:lpstr>
      <vt:lpstr>ソースコードを編集する - ステップ 2</vt:lpstr>
      <vt:lpstr>要素を Endevor にアップロードする - ステップ 3</vt:lpstr>
      <vt:lpstr>コードを生成する</vt:lpstr>
      <vt:lpstr>エレメントを生成する</vt:lpstr>
      <vt:lpstr>セクション III</vt:lpstr>
      <vt:lpstr>デプロイメント - はじめに</vt:lpstr>
      <vt:lpstr>セクション III のステップ</vt:lpstr>
      <vt:lpstr>Deploy manually</vt:lpstr>
      <vt:lpstr>手動でデプロイ</vt:lpstr>
      <vt:lpstr>手動でデプロイ</vt:lpstr>
      <vt:lpstr>手動でデプロイ</vt:lpstr>
      <vt:lpstr>手動でのテスト</vt:lpstr>
      <vt:lpstr>復習 - 何を学んだか?</vt:lpstr>
      <vt:lpstr>セクション III:</vt:lpstr>
      <vt:lpstr>コードビルドを自動化する - はじめに</vt:lpstr>
      <vt:lpstr>セクション III の手順</vt:lpstr>
      <vt:lpstr>自動化の開始</vt:lpstr>
      <vt:lpstr>Gulp でビルド タスクを作成する</vt:lpstr>
      <vt:lpstr>再利用可能なコード - config.json</vt:lpstr>
      <vt:lpstr>GulpでBuildタスクを作成する</vt:lpstr>
      <vt:lpstr>GulpでBuildタスクを作成する</vt:lpstr>
      <vt:lpstr>GulpでBuildタスクを作成する</vt:lpstr>
      <vt:lpstr>Build-Cobol と Build-LNK を組み合わせる</vt:lpstr>
      <vt:lpstr>完成したビルド シーケンス コマンド</vt:lpstr>
      <vt:lpstr>Section IV:</vt:lpstr>
      <vt:lpstr>Gulp Deployタスクの作成と実装</vt:lpstr>
      <vt:lpstr>Gulp Deployタスクの作成と実装</vt:lpstr>
      <vt:lpstr>Gulp Deployタスクの作成と実装</vt:lpstr>
      <vt:lpstr>Gulp Deployタスクの作成と実装</vt:lpstr>
      <vt:lpstr>Gulp Deployタスクの作成と実装</vt:lpstr>
      <vt:lpstr>デプロイシーケンスコマンドの完了</vt:lpstr>
      <vt:lpstr>レビュー </vt:lpstr>
      <vt:lpstr>セクション V:</vt:lpstr>
      <vt:lpstr>自動化されたテストとは?</vt:lpstr>
      <vt:lpstr>自動化されたテストの種類</vt:lpstr>
      <vt:lpstr>テストの自動化</vt:lpstr>
      <vt:lpstr>CICSトランザクションの自動テスト</vt:lpstr>
      <vt:lpstr>CICS手動テスト</vt:lpstr>
      <vt:lpstr>CICS Test Scenario</vt:lpstr>
      <vt:lpstr>MochaJS</vt:lpstr>
      <vt:lpstr>Review Mocha Test File</vt:lpstr>
      <vt:lpstr>Review Mocha Test File</vt:lpstr>
      <vt:lpstr>Review Mocha Test File</vt:lpstr>
      <vt:lpstr>Review Mocha Test File</vt:lpstr>
      <vt:lpstr>Review Mocha Test File</vt:lpstr>
      <vt:lpstr>Implement New Tests</vt:lpstr>
      <vt:lpstr>Implement New Tests</vt:lpstr>
      <vt:lpstr>Change createMarble Function</vt:lpstr>
      <vt:lpstr>Change getMarbleQuantity function</vt:lpstr>
      <vt:lpstr>Update the test</vt:lpstr>
      <vt:lpstr>Run the test</vt:lpstr>
      <vt:lpstr>Review</vt:lpstr>
      <vt:lpstr>Section VI:</vt:lpstr>
      <vt:lpstr>Workshop Environment</vt:lpstr>
      <vt:lpstr>継続的インテグレーション - はじめに</vt:lpstr>
      <vt:lpstr>第VI節のステップ</vt:lpstr>
      <vt:lpstr>Jenkinsfile の概要用語</vt:lpstr>
      <vt:lpstr>ジェンキンスファイル</vt:lpstr>
      <vt:lpstr>Log in to Jenkins</vt:lpstr>
      <vt:lpstr>Review Jenkinsfile</vt:lpstr>
      <vt:lpstr>Review Jenkinsfile</vt:lpstr>
      <vt:lpstr>Updating the Jenkinsfile</vt:lpstr>
      <vt:lpstr>Zowe Command Line Precedence</vt:lpstr>
      <vt:lpstr>Jenkinsfile の更新</vt:lpstr>
      <vt:lpstr>デプロイ用に Jenkinsfile を強化する</vt:lpstr>
      <vt:lpstr>Deploy Jenkins ステージを作成して実装する - ステップ 4</vt:lpstr>
      <vt:lpstr>セクション VII:</vt:lpstr>
      <vt:lpstr>CI のテスト手順 - はじめに</vt:lpstr>
      <vt:lpstr>テストステージの作成</vt:lpstr>
      <vt:lpstr>パイプラインの実行</vt:lpstr>
      <vt:lpstr>変更をコミットして GitHub にプッシュする。</vt:lpstr>
      <vt:lpstr>Commit and push changes to GitHub</vt:lpstr>
      <vt:lpstr>Log in to Jenkins</vt:lpstr>
      <vt:lpstr>Testステージの出力をファシリテーターと共有する</vt:lpstr>
      <vt:lpstr>Review - What have we learned?</vt:lpstr>
      <vt:lpstr>セクションX (オプション):</vt:lpstr>
      <vt:lpstr>アーカイブアーティファクト</vt:lpstr>
      <vt:lpstr>まとめ </vt:lpstr>
      <vt:lpstr>復習 - 何を学んだか?</vt:lpstr>
      <vt:lpstr>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234</cp:revision>
  <dcterms:created xsi:type="dcterms:W3CDTF">2020-02-07T21:13:32Z</dcterms:created>
  <dcterms:modified xsi:type="dcterms:W3CDTF">2022-11-14T16:11:04Z</dcterms:modified>
</cp:coreProperties>
</file>