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62" r:id="rId3"/>
    <p:sldId id="261" r:id="rId4"/>
    <p:sldId id="296" r:id="rId5"/>
    <p:sldId id="310" r:id="rId6"/>
    <p:sldId id="311" r:id="rId7"/>
    <p:sldId id="328" r:id="rId8"/>
    <p:sldId id="330" r:id="rId9"/>
    <p:sldId id="329" r:id="rId10"/>
    <p:sldId id="334" r:id="rId11"/>
    <p:sldId id="331" r:id="rId12"/>
    <p:sldId id="332" r:id="rId13"/>
    <p:sldId id="335" r:id="rId14"/>
    <p:sldId id="336" r:id="rId15"/>
    <p:sldId id="333" r:id="rId16"/>
    <p:sldId id="312" r:id="rId17"/>
    <p:sldId id="281" r:id="rId18"/>
    <p:sldId id="322" r:id="rId19"/>
    <p:sldId id="323" r:id="rId20"/>
    <p:sldId id="297" r:id="rId21"/>
    <p:sldId id="307" r:id="rId22"/>
    <p:sldId id="309" r:id="rId23"/>
    <p:sldId id="298" r:id="rId24"/>
    <p:sldId id="308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7030A0"/>
    <a:srgbClr val="FF0000"/>
    <a:srgbClr val="70AD47"/>
    <a:srgbClr val="FFE1E5"/>
    <a:srgbClr val="FBFEF9"/>
    <a:srgbClr val="000000"/>
    <a:srgbClr val="DEEBF7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01"/>
    <p:restoredTop sz="94267"/>
  </p:normalViewPr>
  <p:slideViewPr>
    <p:cSldViewPr snapToObjects="1" showGuides="1">
      <p:cViewPr varScale="1">
        <p:scale>
          <a:sx n="92" d="100"/>
          <a:sy n="92" d="100"/>
        </p:scale>
        <p:origin x="96" y="900"/>
      </p:cViewPr>
      <p:guideLst>
        <p:guide orient="horz" pos="288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393E5-7C75-494E-8F9A-32FD27628E8C}" type="datetimeFigureOut">
              <a:rPr kumimoji="1" lang="ja-JP" altLang="en-US" smtClean="0"/>
              <a:t>2019/6/7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FDE4E-0ABD-C44C-8B0A-D287ABAFA9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9145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FDE4E-0ABD-C44C-8B0A-D287ABAFA92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489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FDE4E-0ABD-C44C-8B0A-D287ABAFA927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3091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FDE4E-0ABD-C44C-8B0A-D287ABAFA927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8490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FDE4E-0ABD-C44C-8B0A-D287ABAFA92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48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FDE4E-0ABD-C44C-8B0A-D287ABAFA92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6420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FDE4E-0ABD-C44C-8B0A-D287ABAFA92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6336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FDE4E-0ABD-C44C-8B0A-D287ABAFA92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2124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FDE4E-0ABD-C44C-8B0A-D287ABAFA92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01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FDE4E-0ABD-C44C-8B0A-D287ABAFA927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6210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FDE4E-0ABD-C44C-8B0A-D287ABAFA92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8647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FDE4E-0ABD-C44C-8B0A-D287ABAFA92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4447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3D6B93-0E72-F640-B336-20FC6868B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3F939F73-8188-854C-AA94-A8CFD979C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クリックしてマスター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48B2FD-36B6-2845-A479-E7A7B0434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B62887-FBCC-B849-8B21-4D37BA13A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237482-F624-E442-8637-4DEB10980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1482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64D686-7BEC-E145-87FE-2CF82D370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0E0E84D-F8A3-184C-8345-12816E4F7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C1FEC2-87BE-D043-AF0A-145CEC857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EA99CB-A983-CF44-BAE6-272829330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731680-07AE-5C4A-9FA8-5BA9835A5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089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6DB8372-657E-2D46-90CA-6FC954EF80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AC3AB1-E965-2148-990C-A5CCAD8BC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5AF869-AE37-6348-B922-CDFCECC59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2B24F4-49C4-E44E-AE85-1ACCD4A82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6FF6F6-6091-F04F-B622-4B010AF9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5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65D975-2E45-6249-BBD7-FA836364F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AC1974-2468-C44F-AFDF-BC095A00E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C9B85D-EF3F-BC45-8F52-121F8D9F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DCF012-7398-8446-9B77-18D13AB05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8AB559-3B6D-4D4D-ABD4-813150698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424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79A17D-F1E2-BB44-960F-043308571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C98D7D-7E28-A442-8722-8D9562D40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82D62A-2A4A-0F4F-A92C-294A9F453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2E0B06-9F72-D24D-9351-6110E691D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545E27-F6BB-FF4F-B201-3AB868334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03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CB056D-09BB-C041-990B-033029DF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353911-797C-1542-9EA5-34E2BCBD5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CE74667-7746-3547-A312-9771AC67F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49D24C-610D-D841-B021-902AB8B5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D0FDEB-FF14-604B-B5E6-D3FDD3916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B6C083-3D28-9B4C-BB8B-9FCF15C7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9744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0404A4-11F9-A944-8349-D7762CA1D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10E45D-C0E2-7647-93AC-B885FBC71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5A06B95-6B8A-5F48-9C84-D83BFE51F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CAF484F-63D4-3F42-90AB-04B024B73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74F1FBB-289A-964D-864E-35F9DB7A53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4BE34F7-6A8A-BD4B-9763-46950B1BE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2019/6/7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ED193A8-159A-6642-BF1B-1272625B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89FB461-629F-EC49-9E1E-C632AFA38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008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22645B-716A-A04B-B53B-DA7958F08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F0612FD-EA1D-6141-858C-8A6D6E565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2019/6/7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CE681AE-7D2D-9C42-A593-396ABA8C6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21C3504-1675-7C4A-A61C-9ACAD459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8688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C2819F4-1CF8-EE4A-9804-00CFDC8A7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2019/6/7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2C6D72F-54D6-E648-B741-50D66E26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0328805-64BF-4F47-8B86-F0A168083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462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コンテンツ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EF8574-94B1-594A-A12A-7637B7D58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7ED8D2-C1FC-2547-BC65-CD5B5ACA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3C22CFE-2232-3340-93AA-8D2B3114B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8B58EE-C115-0A41-A481-5D9FF7CAD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25EC3B-169D-4B44-8E76-FADC08DE3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C35F9B-BCC3-854F-BA9D-AD9CAE30E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9266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図 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6991DF-BFCA-E947-B285-C4C3CBFDB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8269D28-D4A8-CF44-8E3E-1D0E0F95CB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8B747EB-4688-2142-A380-59DE83568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E202AD-0710-3E49-8665-511E478A6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5DB5E7-FB0E-874B-9177-A4F5A3CF9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28122A0-09AA-1C4F-8A81-8D51EF0F2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5554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08127FB-6FFA-5548-9347-47A38A23F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D8BA1E-81BE-9947-9DDB-9E7AD2C85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C8CBE2-DF27-DD48-A00B-5A51C0BF3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2821D-2172-BB44-A27D-4D545FF2494B}" type="datetimeFigureOut">
              <a:rPr kumimoji="1" lang="ja-JP" altLang="en-US" smtClean="0"/>
              <a:t>2019/6/7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6C983E-3156-5A4C-A2F7-ED47523293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6EB7B7-B665-FB48-A955-D9A9254D5B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73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aoruota.atlassian.net/browse/KP-14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B7E350-4F4E-A24E-8958-4CC4AB3B5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チーム</a:t>
            </a:r>
            <a:r>
              <a:rPr kumimoji="1" lang="ja-JP" altLang="en-US" dirty="0" err="1"/>
              <a:t>ひろ</a:t>
            </a:r>
            <a:r>
              <a:rPr kumimoji="1" lang="ja-JP" altLang="en-US" dirty="0"/>
              <a:t>じれん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設計ノート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C8138D14-45D2-494E-BF8B-8ED14080D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315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EFFED2E-5A01-2546-9CC2-866160CB40A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>
                <a:solidFill>
                  <a:schemeClr val="tx1"/>
                </a:solidFill>
              </a:rPr>
              <a:t>機能の洗い出し「青色ラインを推定する」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DF99433B-A77D-2A48-B3F5-A042DE64B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742213"/>
              </p:ext>
            </p:extLst>
          </p:nvPr>
        </p:nvGraphicFramePr>
        <p:xfrm>
          <a:off x="695400" y="2158072"/>
          <a:ext cx="108012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0">
                  <a:extLst>
                    <a:ext uri="{9D8B030D-6E8A-4147-A177-3AD203B41FA5}">
                      <a16:colId xmlns:a16="http://schemas.microsoft.com/office/drawing/2014/main" val="3785133965"/>
                    </a:ext>
                  </a:extLst>
                </a:gridCol>
                <a:gridCol w="4680520">
                  <a:extLst>
                    <a:ext uri="{9D8B030D-6E8A-4147-A177-3AD203B41FA5}">
                      <a16:colId xmlns:a16="http://schemas.microsoft.com/office/drawing/2014/main" val="320256873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1118577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次機能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２次機能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JIRA</a:t>
                      </a:r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632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5159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en-US" altLang="ja-JP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067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en-US" altLang="ja-JP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53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779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768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709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8272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293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0420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178922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DEC94C1-38B0-BE4D-B8B1-0936BF476735}"/>
              </a:ext>
            </a:extLst>
          </p:cNvPr>
          <p:cNvSpPr/>
          <p:nvPr/>
        </p:nvSpPr>
        <p:spPr>
          <a:xfrm>
            <a:off x="335360" y="836712"/>
            <a:ext cx="3960440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上位機能：青色ラインを推定する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745A5CC-5033-0A4F-B80B-925A50F69D7B}"/>
              </a:ext>
            </a:extLst>
          </p:cNvPr>
          <p:cNvSpPr/>
          <p:nvPr/>
        </p:nvSpPr>
        <p:spPr>
          <a:xfrm>
            <a:off x="5303912" y="592251"/>
            <a:ext cx="6048672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ja-JP" altLang="en-US">
                <a:solidFill>
                  <a:schemeClr val="tx1"/>
                </a:solidFill>
              </a:rPr>
              <a:t>コンセプト</a:t>
            </a:r>
            <a:r>
              <a:rPr lang="en-US" altLang="ja-JP" dirty="0">
                <a:solidFill>
                  <a:schemeClr val="tx1"/>
                </a:solidFill>
              </a:rPr>
              <a:t> HSV</a:t>
            </a:r>
            <a:r>
              <a:rPr lang="ja-JP" altLang="en-US">
                <a:solidFill>
                  <a:schemeClr val="tx1"/>
                </a:solidFill>
              </a:rPr>
              <a:t>の彩度情報が使えないか、、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34AB2A7-3076-F249-9F47-160B9CCA0A24}"/>
              </a:ext>
            </a:extLst>
          </p:cNvPr>
          <p:cNvSpPr/>
          <p:nvPr/>
        </p:nvSpPr>
        <p:spPr>
          <a:xfrm>
            <a:off x="5303912" y="1268760"/>
            <a:ext cx="6048672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ja-JP" altLang="en-US">
                <a:solidFill>
                  <a:schemeClr val="tx1"/>
                </a:solidFill>
              </a:rPr>
              <a:t>コンセプト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ja-JP" altLang="en-US">
                <a:solidFill>
                  <a:schemeClr val="tx1"/>
                </a:solidFill>
              </a:rPr>
              <a:t>走行体を左右に降って輝度の変化で見る、、、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2" name="角丸四角形吹き出し 1">
            <a:extLst>
              <a:ext uri="{FF2B5EF4-FFF2-40B4-BE49-F238E27FC236}">
                <a16:creationId xmlns:a16="http://schemas.microsoft.com/office/drawing/2014/main" id="{277831C1-F153-1F49-8973-6DA66D7CCC74}"/>
              </a:ext>
            </a:extLst>
          </p:cNvPr>
          <p:cNvSpPr/>
          <p:nvPr/>
        </p:nvSpPr>
        <p:spPr>
          <a:xfrm>
            <a:off x="1847528" y="1556792"/>
            <a:ext cx="4032448" cy="1224136"/>
          </a:xfrm>
          <a:prstGeom prst="wedgeRoundRectCallout">
            <a:avLst>
              <a:gd name="adj1" fmla="val -26214"/>
              <a:gd name="adj2" fmla="val -7170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>
                <a:solidFill>
                  <a:schemeClr val="tx1"/>
                </a:solidFill>
              </a:rPr>
              <a:t>この機能が必要なのか、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>
                <a:solidFill>
                  <a:schemeClr val="tx1"/>
                </a:solidFill>
              </a:rPr>
              <a:t>その場合どのように実現するかの検討が必要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89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EFFED2E-5A01-2546-9CC2-866160CB40A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>
                <a:solidFill>
                  <a:schemeClr val="tx1"/>
                </a:solidFill>
              </a:rPr>
              <a:t>機能の洗い出し「自己位置を推定する」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DF99433B-A77D-2A48-B3F5-A042DE64B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035462"/>
              </p:ext>
            </p:extLst>
          </p:nvPr>
        </p:nvGraphicFramePr>
        <p:xfrm>
          <a:off x="695400" y="1628800"/>
          <a:ext cx="10801200" cy="3114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3785133965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320256873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1118577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次機能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２次機能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JIRA</a:t>
                      </a:r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632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状態空間モデルを更新する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モーターエンコードから回転角度を取得する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5159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en-US" altLang="ja-JP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067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ライン値と走行エリアから</a:t>
                      </a:r>
                      <a:r>
                        <a:rPr kumimoji="1" lang="en-US" altLang="ja-JP" sz="1400" dirty="0" err="1">
                          <a:latin typeface="+mn-ea"/>
                          <a:ea typeface="+mn-ea"/>
                        </a:rPr>
                        <a:t>xy</a:t>
                      </a:r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座標を推定する</a:t>
                      </a:r>
                      <a:endParaRPr kumimoji="1" lang="en-US" altLang="ja-JP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779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8637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717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248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976862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DEC94C1-38B0-BE4D-B8B1-0936BF476735}"/>
              </a:ext>
            </a:extLst>
          </p:cNvPr>
          <p:cNvSpPr/>
          <p:nvPr/>
        </p:nvSpPr>
        <p:spPr>
          <a:xfrm>
            <a:off x="335360" y="836712"/>
            <a:ext cx="3960440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上位機能：自己位置を推定する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745A5CC-5033-0A4F-B80B-925A50F69D7B}"/>
              </a:ext>
            </a:extLst>
          </p:cNvPr>
          <p:cNvSpPr/>
          <p:nvPr/>
        </p:nvSpPr>
        <p:spPr>
          <a:xfrm>
            <a:off x="5231904" y="836712"/>
            <a:ext cx="4680520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ja-JP" altLang="en-US">
                <a:solidFill>
                  <a:schemeClr val="tx1"/>
                </a:solidFill>
              </a:rPr>
              <a:t>コンセプト：カルマンフィルタを用いる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97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EFFED2E-5A01-2546-9CC2-866160CB40A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>
                <a:solidFill>
                  <a:schemeClr val="tx1"/>
                </a:solidFill>
              </a:rPr>
              <a:t>機能の洗い出し「コースに復帰する」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DF99433B-A77D-2A48-B3F5-A042DE64B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781777"/>
              </p:ext>
            </p:extLst>
          </p:nvPr>
        </p:nvGraphicFramePr>
        <p:xfrm>
          <a:off x="695400" y="1628800"/>
          <a:ext cx="108012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0">
                  <a:extLst>
                    <a:ext uri="{9D8B030D-6E8A-4147-A177-3AD203B41FA5}">
                      <a16:colId xmlns:a16="http://schemas.microsoft.com/office/drawing/2014/main" val="3785133965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320256873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1118577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次機能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２次機能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JIRA</a:t>
                      </a:r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632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ラインからの逸脱を推定する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5159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1400"/>
                        <a:t>ライン逸脱フラグを上げる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067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ラインを探索する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来週ライン検知位置と現在位置を結ぶベクトルを計算する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779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走行体を目標ベクトルを同じ角度に旋回させる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8637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ラインを検知するまで後退する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717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ライン逸脱フラグを下げる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248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976862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DEC94C1-38B0-BE4D-B8B1-0936BF476735}"/>
              </a:ext>
            </a:extLst>
          </p:cNvPr>
          <p:cNvSpPr/>
          <p:nvPr/>
        </p:nvSpPr>
        <p:spPr>
          <a:xfrm>
            <a:off x="335360" y="836712"/>
            <a:ext cx="3960440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上位機能：コースに復帰する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745A5CC-5033-0A4F-B80B-925A50F69D7B}"/>
              </a:ext>
            </a:extLst>
          </p:cNvPr>
          <p:cNvSpPr/>
          <p:nvPr/>
        </p:nvSpPr>
        <p:spPr>
          <a:xfrm>
            <a:off x="5231904" y="836712"/>
            <a:ext cx="4680520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非機能要求：確実に復帰する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27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EFFED2E-5A01-2546-9CC2-866160CB40A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>
                <a:solidFill>
                  <a:schemeClr val="tx1"/>
                </a:solidFill>
              </a:rPr>
              <a:t>機能の洗い出し「数字カードの数字を推定する」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DF99433B-A77D-2A48-B3F5-A042DE64B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010199"/>
              </p:ext>
            </p:extLst>
          </p:nvPr>
        </p:nvGraphicFramePr>
        <p:xfrm>
          <a:off x="695400" y="1628800"/>
          <a:ext cx="10457080" cy="36724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2488">
                  <a:extLst>
                    <a:ext uri="{9D8B030D-6E8A-4147-A177-3AD203B41FA5}">
                      <a16:colId xmlns:a16="http://schemas.microsoft.com/office/drawing/2014/main" val="3785133965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320256873"/>
                    </a:ext>
                  </a:extLst>
                </a:gridCol>
                <a:gridCol w="2680216">
                  <a:extLst>
                    <a:ext uri="{9D8B030D-6E8A-4147-A177-3AD203B41FA5}">
                      <a16:colId xmlns:a16="http://schemas.microsoft.com/office/drawing/2014/main" val="1118577975"/>
                    </a:ext>
                  </a:extLst>
                </a:gridCol>
              </a:tblGrid>
              <a:tr h="4590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次機能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２次機能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JIRA</a:t>
                      </a:r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6325063"/>
                  </a:ext>
                </a:extLst>
              </a:tr>
              <a:tr h="459051"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ネットワーク経由で動画を取得する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URL</a:t>
                      </a:r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から動画を取得する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5159856"/>
                  </a:ext>
                </a:extLst>
              </a:tr>
              <a:tr h="459051">
                <a:tc>
                  <a:txBody>
                    <a:bodyPr/>
                    <a:lstStyle/>
                    <a:p>
                      <a:r>
                        <a:rPr lang="ja-JP" altLang="en-US" sz="1400">
                          <a:latin typeface="+mn-ea"/>
                          <a:ea typeface="+mn-ea"/>
                        </a:rPr>
                        <a:t>動画から静止画を作る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067208"/>
                  </a:ext>
                </a:extLst>
              </a:tr>
              <a:tr h="459051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静止画を正方形にする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画像を台形補正する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7794786"/>
                  </a:ext>
                </a:extLst>
              </a:tr>
              <a:tr h="459051">
                <a:tc>
                  <a:txBody>
                    <a:bodyPr/>
                    <a:lstStyle/>
                    <a:p>
                      <a:r>
                        <a:rPr lang="en-US" altLang="ja-JP" sz="1400" dirty="0">
                          <a:latin typeface="+mn-ea"/>
                          <a:ea typeface="+mn-ea"/>
                        </a:rPr>
                        <a:t>RGB-HSV</a:t>
                      </a:r>
                      <a:r>
                        <a:rPr lang="ja-JP" altLang="en-US" sz="1400">
                          <a:latin typeface="+mn-ea"/>
                          <a:ea typeface="+mn-ea"/>
                        </a:rPr>
                        <a:t>変換する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8637054"/>
                  </a:ext>
                </a:extLst>
              </a:tr>
              <a:tr h="4590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画像から数字カードの部分を抜き出す</a:t>
                      </a:r>
                      <a:endParaRPr kumimoji="1" lang="en-US" altLang="ja-JP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717894"/>
                  </a:ext>
                </a:extLst>
              </a:tr>
              <a:tr h="459051"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数字カード部の画像を正方形にする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248112"/>
                  </a:ext>
                </a:extLst>
              </a:tr>
              <a:tr h="459051"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数字を推定する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ニューラルネットワーク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976862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DEC94C1-38B0-BE4D-B8B1-0936BF476735}"/>
              </a:ext>
            </a:extLst>
          </p:cNvPr>
          <p:cNvSpPr/>
          <p:nvPr/>
        </p:nvSpPr>
        <p:spPr>
          <a:xfrm>
            <a:off x="335360" y="836712"/>
            <a:ext cx="4608512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上位機能：数字カードの数字を推定する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745A5CC-5033-0A4F-B80B-925A50F69D7B}"/>
              </a:ext>
            </a:extLst>
          </p:cNvPr>
          <p:cNvSpPr/>
          <p:nvPr/>
        </p:nvSpPr>
        <p:spPr>
          <a:xfrm>
            <a:off x="5591944" y="836712"/>
            <a:ext cx="4680520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コンセプト：トレーニング済みの</a:t>
            </a:r>
            <a:r>
              <a:rPr kumimoji="1" lang="en-US" altLang="ja-JP" dirty="0">
                <a:solidFill>
                  <a:schemeClr val="tx1"/>
                </a:solidFill>
              </a:rPr>
              <a:t>CNN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2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EFFED2E-5A01-2546-9CC2-866160CB40A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>
                <a:solidFill>
                  <a:schemeClr val="tx1"/>
                </a:solidFill>
              </a:rPr>
              <a:t>機能の洗い出し「ブロックが配置されたカラーサークルの位置とブロックの色を推定する」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DF99433B-A77D-2A48-B3F5-A042DE64B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390422"/>
              </p:ext>
            </p:extLst>
          </p:nvPr>
        </p:nvGraphicFramePr>
        <p:xfrm>
          <a:off x="695400" y="1628800"/>
          <a:ext cx="10457080" cy="36724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2488">
                  <a:extLst>
                    <a:ext uri="{9D8B030D-6E8A-4147-A177-3AD203B41FA5}">
                      <a16:colId xmlns:a16="http://schemas.microsoft.com/office/drawing/2014/main" val="3785133965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320256873"/>
                    </a:ext>
                  </a:extLst>
                </a:gridCol>
                <a:gridCol w="2680216">
                  <a:extLst>
                    <a:ext uri="{9D8B030D-6E8A-4147-A177-3AD203B41FA5}">
                      <a16:colId xmlns:a16="http://schemas.microsoft.com/office/drawing/2014/main" val="1118577975"/>
                    </a:ext>
                  </a:extLst>
                </a:gridCol>
              </a:tblGrid>
              <a:tr h="4590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次機能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２次機能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JIRA</a:t>
                      </a:r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6325063"/>
                  </a:ext>
                </a:extLst>
              </a:tr>
              <a:tr h="459051"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5159856"/>
                  </a:ext>
                </a:extLst>
              </a:tr>
              <a:tr h="459051">
                <a:tc>
                  <a:txBody>
                    <a:bodyPr/>
                    <a:lstStyle/>
                    <a:p>
                      <a:endParaRPr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067208"/>
                  </a:ext>
                </a:extLst>
              </a:tr>
              <a:tr h="459051"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7794786"/>
                  </a:ext>
                </a:extLst>
              </a:tr>
              <a:tr h="459051">
                <a:tc>
                  <a:txBody>
                    <a:bodyPr/>
                    <a:lstStyle/>
                    <a:p>
                      <a:endParaRPr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8637054"/>
                  </a:ext>
                </a:extLst>
              </a:tr>
              <a:tr h="4590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717894"/>
                  </a:ext>
                </a:extLst>
              </a:tr>
              <a:tr h="459051"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248112"/>
                  </a:ext>
                </a:extLst>
              </a:tr>
              <a:tr h="459051"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976862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DEC94C1-38B0-BE4D-B8B1-0936BF476735}"/>
              </a:ext>
            </a:extLst>
          </p:cNvPr>
          <p:cNvSpPr/>
          <p:nvPr/>
        </p:nvSpPr>
        <p:spPr>
          <a:xfrm>
            <a:off x="263352" y="770794"/>
            <a:ext cx="9073008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上位機能：ブロックが配置されたカラーサークルの位置とブロックの色を推定する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7" name="角丸四角形吹き出し 6">
            <a:extLst>
              <a:ext uri="{FF2B5EF4-FFF2-40B4-BE49-F238E27FC236}">
                <a16:creationId xmlns:a16="http://schemas.microsoft.com/office/drawing/2014/main" id="{2902D219-2737-A24B-B690-3A5E7A0A6814}"/>
              </a:ext>
            </a:extLst>
          </p:cNvPr>
          <p:cNvSpPr/>
          <p:nvPr/>
        </p:nvSpPr>
        <p:spPr>
          <a:xfrm>
            <a:off x="1631504" y="5115098"/>
            <a:ext cx="4032448" cy="1224136"/>
          </a:xfrm>
          <a:prstGeom prst="wedgeRoundRectCallout">
            <a:avLst>
              <a:gd name="adj1" fmla="val -26214"/>
              <a:gd name="adj2" fmla="val -7170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>
                <a:solidFill>
                  <a:schemeClr val="tx1"/>
                </a:solidFill>
              </a:rPr>
              <a:t>実現方法の検討が必要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49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EFFED2E-5A01-2546-9CC2-866160CB40A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>
                <a:solidFill>
                  <a:schemeClr val="tx1"/>
                </a:solidFill>
              </a:rPr>
              <a:t>機能の洗い出し「ブロックを運ぶ」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DF99433B-A77D-2A48-B3F5-A042DE64B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502868"/>
              </p:ext>
            </p:extLst>
          </p:nvPr>
        </p:nvGraphicFramePr>
        <p:xfrm>
          <a:off x="695400" y="1628800"/>
          <a:ext cx="108012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0">
                  <a:extLst>
                    <a:ext uri="{9D8B030D-6E8A-4147-A177-3AD203B41FA5}">
                      <a16:colId xmlns:a16="http://schemas.microsoft.com/office/drawing/2014/main" val="3785133965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320256873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1118577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次機能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２次機能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JIRA</a:t>
                      </a:r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632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旋回する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5159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067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779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8637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717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248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976862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DEC94C1-38B0-BE4D-B8B1-0936BF476735}"/>
              </a:ext>
            </a:extLst>
          </p:cNvPr>
          <p:cNvSpPr/>
          <p:nvPr/>
        </p:nvSpPr>
        <p:spPr>
          <a:xfrm>
            <a:off x="335360" y="836712"/>
            <a:ext cx="3960440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上位機能：ブロックを運ぶ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745A5CC-5033-0A4F-B80B-925A50F69D7B}"/>
              </a:ext>
            </a:extLst>
          </p:cNvPr>
          <p:cNvSpPr/>
          <p:nvPr/>
        </p:nvSpPr>
        <p:spPr>
          <a:xfrm>
            <a:off x="5231904" y="836712"/>
            <a:ext cx="4680520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非機能要求：確実に運ぶ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5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B7E350-4F4E-A24E-8958-4CC4AB3B5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①走行体</a:t>
            </a:r>
            <a:r>
              <a:rPr lang="ja-JP" altLang="en-US" dirty="0"/>
              <a:t>ブロック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設計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2073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14352D6-4254-954F-B23C-DD3C3BEF430F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>
                <a:solidFill>
                  <a:schemeClr val="tx1"/>
                </a:solidFill>
              </a:rPr>
              <a:t>走行体の走りに関する要求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355C1F0-0BC4-434A-9EF7-691CC78DB5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2" t="31497" r="1195" b="1542"/>
          <a:stretch/>
        </p:blipFill>
        <p:spPr bwMode="auto">
          <a:xfrm>
            <a:off x="119336" y="548680"/>
            <a:ext cx="12072664" cy="504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B2DC209-2D49-ED48-A28A-5235BB16A756}"/>
              </a:ext>
            </a:extLst>
          </p:cNvPr>
          <p:cNvSpPr/>
          <p:nvPr/>
        </p:nvSpPr>
        <p:spPr>
          <a:xfrm>
            <a:off x="119336" y="4293096"/>
            <a:ext cx="1080120" cy="57606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FDE3D7F-84F9-344F-9C6B-86A603DC6CF1}"/>
              </a:ext>
            </a:extLst>
          </p:cNvPr>
          <p:cNvSpPr/>
          <p:nvPr/>
        </p:nvSpPr>
        <p:spPr>
          <a:xfrm>
            <a:off x="10632504" y="4888295"/>
            <a:ext cx="1440160" cy="57606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D5E8653-064D-DB49-9A91-B200665F5761}"/>
              </a:ext>
            </a:extLst>
          </p:cNvPr>
          <p:cNvSpPr/>
          <p:nvPr/>
        </p:nvSpPr>
        <p:spPr>
          <a:xfrm>
            <a:off x="5447928" y="2564904"/>
            <a:ext cx="1728192" cy="57606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2AF8D6F-4DC0-574B-AA11-63A1C9877C31}"/>
              </a:ext>
            </a:extLst>
          </p:cNvPr>
          <p:cNvSpPr/>
          <p:nvPr/>
        </p:nvSpPr>
        <p:spPr>
          <a:xfrm>
            <a:off x="-24680" y="6437149"/>
            <a:ext cx="12192000" cy="448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これからの要求から走りに関する要件を次のページに示す</a:t>
            </a:r>
          </a:p>
        </p:txBody>
      </p:sp>
    </p:spTree>
    <p:extLst>
      <p:ext uri="{BB962C8B-B14F-4D97-AF65-F5344CB8AC3E}">
        <p14:creationId xmlns:p14="http://schemas.microsoft.com/office/powerpoint/2010/main" val="2118918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14352D6-4254-954F-B23C-DD3C3BEF430F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>
                <a:solidFill>
                  <a:schemeClr val="tx1"/>
                </a:solidFill>
              </a:rPr>
              <a:t>走行体の走りに関する要件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フリーフォーム 1">
            <a:extLst>
              <a:ext uri="{FF2B5EF4-FFF2-40B4-BE49-F238E27FC236}">
                <a16:creationId xmlns:a16="http://schemas.microsoft.com/office/drawing/2014/main" id="{C1CF671C-1973-BB4B-8499-D925431031F9}"/>
              </a:ext>
            </a:extLst>
          </p:cNvPr>
          <p:cNvSpPr/>
          <p:nvPr/>
        </p:nvSpPr>
        <p:spPr>
          <a:xfrm>
            <a:off x="1343472" y="725056"/>
            <a:ext cx="5472608" cy="1767840"/>
          </a:xfrm>
          <a:custGeom>
            <a:avLst/>
            <a:gdLst>
              <a:gd name="connsiteX0" fmla="*/ 0 w 4415245"/>
              <a:gd name="connsiteY0" fmla="*/ 0 h 1767840"/>
              <a:gd name="connsiteX1" fmla="*/ 0 w 4415245"/>
              <a:gd name="connsiteY1" fmla="*/ 1767840 h 1767840"/>
              <a:gd name="connsiteX2" fmla="*/ 4415245 w 4415245"/>
              <a:gd name="connsiteY2" fmla="*/ 1767840 h 176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5245" h="1767840">
                <a:moveTo>
                  <a:pt x="0" y="0"/>
                </a:moveTo>
                <a:lnTo>
                  <a:pt x="0" y="1767840"/>
                </a:lnTo>
                <a:lnTo>
                  <a:pt x="4415245" y="1767840"/>
                </a:lnTo>
              </a:path>
            </a:pathLst>
          </a:custGeom>
          <a:noFill/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133FDFE-F698-A04B-87BA-855249F0A8F3}"/>
              </a:ext>
            </a:extLst>
          </p:cNvPr>
          <p:cNvSpPr/>
          <p:nvPr/>
        </p:nvSpPr>
        <p:spPr>
          <a:xfrm>
            <a:off x="6802491" y="2272949"/>
            <a:ext cx="115212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600">
                <a:solidFill>
                  <a:schemeClr val="tx1"/>
                </a:solidFill>
              </a:rPr>
              <a:t>時間</a:t>
            </a:r>
            <a:r>
              <a:rPr kumimoji="1" lang="en-US" altLang="ja-JP" sz="1600" dirty="0">
                <a:solidFill>
                  <a:schemeClr val="tx1"/>
                </a:solidFill>
              </a:rPr>
              <a:t>[s]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81D1E09-3BB0-984D-8FD1-4FBC6B904AA3}"/>
              </a:ext>
            </a:extLst>
          </p:cNvPr>
          <p:cNvSpPr/>
          <p:nvPr/>
        </p:nvSpPr>
        <p:spPr>
          <a:xfrm>
            <a:off x="695400" y="448235"/>
            <a:ext cx="1368152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600">
                <a:solidFill>
                  <a:schemeClr val="tx1"/>
                </a:solidFill>
              </a:rPr>
              <a:t>速度</a:t>
            </a:r>
            <a:r>
              <a:rPr kumimoji="1" lang="en-US" altLang="ja-JP" sz="1600" dirty="0">
                <a:solidFill>
                  <a:schemeClr val="tx1"/>
                </a:solidFill>
              </a:rPr>
              <a:t>[mm/s]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FBEBC3A-DA97-D14C-B158-0FAEC4DA172C}"/>
              </a:ext>
            </a:extLst>
          </p:cNvPr>
          <p:cNvSpPr/>
          <p:nvPr/>
        </p:nvSpPr>
        <p:spPr>
          <a:xfrm>
            <a:off x="551384" y="908720"/>
            <a:ext cx="798360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altLang="ja-JP" sz="1600" dirty="0">
                <a:solidFill>
                  <a:schemeClr val="tx1"/>
                </a:solidFill>
              </a:rPr>
              <a:t>400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498D4C03-132D-8643-8758-A8114DD78FB1}"/>
              </a:ext>
            </a:extLst>
          </p:cNvPr>
          <p:cNvCxnSpPr/>
          <p:nvPr/>
        </p:nvCxnSpPr>
        <p:spPr>
          <a:xfrm>
            <a:off x="1343472" y="1124744"/>
            <a:ext cx="545901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ECBF010-6007-A644-A7E0-0253692D4E3E}"/>
              </a:ext>
            </a:extLst>
          </p:cNvPr>
          <p:cNvCxnSpPr/>
          <p:nvPr/>
        </p:nvCxnSpPr>
        <p:spPr>
          <a:xfrm>
            <a:off x="2711624" y="664259"/>
            <a:ext cx="0" cy="55010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06824F8-B15C-A64A-B37A-B776CED3A7DD}"/>
              </a:ext>
            </a:extLst>
          </p:cNvPr>
          <p:cNvSpPr/>
          <p:nvPr/>
        </p:nvSpPr>
        <p:spPr>
          <a:xfrm>
            <a:off x="6456039" y="3018148"/>
            <a:ext cx="5616624" cy="18168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400">
                <a:solidFill>
                  <a:schemeClr val="tx1"/>
                </a:solidFill>
              </a:rPr>
              <a:t>要件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バッテリ電圧が</a:t>
            </a:r>
            <a:r>
              <a:rPr lang="en-US" altLang="ja-JP" sz="1400" dirty="0">
                <a:solidFill>
                  <a:schemeClr val="tx1"/>
                </a:solidFill>
              </a:rPr>
              <a:t>8〜9[v]</a:t>
            </a:r>
            <a:r>
              <a:rPr lang="ja-JP" altLang="en-US" sz="1400">
                <a:solidFill>
                  <a:schemeClr val="tx1"/>
                </a:solidFill>
              </a:rPr>
              <a:t>の時、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加速時は加速度を</a:t>
            </a:r>
            <a:r>
              <a:rPr lang="en-US" altLang="ja-JP" sz="1400" dirty="0">
                <a:solidFill>
                  <a:schemeClr val="tx1"/>
                </a:solidFill>
              </a:rPr>
              <a:t>100[mm/s^2]</a:t>
            </a:r>
            <a:r>
              <a:rPr lang="ja-JP" altLang="en-US" sz="1400">
                <a:solidFill>
                  <a:schemeClr val="tx1"/>
                </a:solidFill>
              </a:rPr>
              <a:t>一定に保つこと。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速度が</a:t>
            </a:r>
            <a:r>
              <a:rPr lang="en-US" altLang="ja-JP" sz="1400" dirty="0">
                <a:solidFill>
                  <a:schemeClr val="tx1"/>
                </a:solidFill>
              </a:rPr>
              <a:t>200[mm/s]</a:t>
            </a:r>
            <a:r>
              <a:rPr lang="ja-JP" altLang="en-US" sz="1400">
                <a:solidFill>
                  <a:schemeClr val="tx1"/>
                </a:solidFill>
              </a:rPr>
              <a:t>に達した場合、加速度は</a:t>
            </a:r>
            <a:r>
              <a:rPr lang="en-US" altLang="ja-JP" sz="1400" dirty="0">
                <a:solidFill>
                  <a:schemeClr val="tx1"/>
                </a:solidFill>
              </a:rPr>
              <a:t>0[mm/s^2]</a:t>
            </a:r>
            <a:r>
              <a:rPr lang="ja-JP" altLang="en-US" sz="1400">
                <a:solidFill>
                  <a:schemeClr val="tx1"/>
                </a:solidFill>
              </a:rPr>
              <a:t>にすること。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減速時は加速度を</a:t>
            </a:r>
            <a:r>
              <a:rPr lang="en-US" altLang="ja-JP" sz="1400" dirty="0">
                <a:solidFill>
                  <a:schemeClr val="tx1"/>
                </a:solidFill>
              </a:rPr>
              <a:t>-100[mm/s^2]</a:t>
            </a:r>
            <a:r>
              <a:rPr lang="ja-JP" altLang="en-US" sz="1400">
                <a:solidFill>
                  <a:schemeClr val="tx1"/>
                </a:solidFill>
              </a:rPr>
              <a:t>一定に保つこと。</a:t>
            </a:r>
            <a:endParaRPr lang="en-US" altLang="ja-JP" sz="1400" dirty="0">
              <a:solidFill>
                <a:schemeClr val="tx1"/>
              </a:solidFill>
            </a:endParaRPr>
          </a:p>
          <a:p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バッテリー電圧が</a:t>
            </a:r>
            <a:r>
              <a:rPr lang="en-US" altLang="ja-JP" sz="1400" dirty="0">
                <a:solidFill>
                  <a:schemeClr val="tx1"/>
                </a:solidFill>
              </a:rPr>
              <a:t>9[v]</a:t>
            </a:r>
            <a:r>
              <a:rPr lang="ja-JP" altLang="en-US" sz="1400">
                <a:solidFill>
                  <a:schemeClr val="tx1"/>
                </a:solidFill>
              </a:rPr>
              <a:t>より大きい　または</a:t>
            </a:r>
            <a:r>
              <a:rPr lang="en-US" altLang="ja-JP" sz="1400" dirty="0">
                <a:solidFill>
                  <a:schemeClr val="tx1"/>
                </a:solidFill>
              </a:rPr>
              <a:t>8[v]</a:t>
            </a:r>
            <a:r>
              <a:rPr lang="ja-JP" altLang="en-US" sz="1400">
                <a:solidFill>
                  <a:schemeClr val="tx1"/>
                </a:solidFill>
              </a:rPr>
              <a:t>以下の時は、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何も保障しなくてよい。</a:t>
            </a:r>
            <a:endParaRPr lang="en-US" altLang="ja-JP" sz="1400" dirty="0">
              <a:solidFill>
                <a:schemeClr val="tx1"/>
              </a:solidFill>
            </a:endParaRPr>
          </a:p>
          <a:p>
            <a:endParaRPr lang="en-US" altLang="ja-JP" sz="1400" dirty="0">
              <a:solidFill>
                <a:schemeClr val="tx1"/>
              </a:solidFill>
            </a:endParaRPr>
          </a:p>
          <a:p>
            <a:endParaRPr kumimoji="1" lang="ja-JP" altLang="en-US" dirty="0" err="1">
              <a:solidFill>
                <a:schemeClr val="tx1"/>
              </a:solidFill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388B312-0FD0-184D-BA60-6F3D4146CFB4}"/>
              </a:ext>
            </a:extLst>
          </p:cNvPr>
          <p:cNvCxnSpPr/>
          <p:nvPr/>
        </p:nvCxnSpPr>
        <p:spPr>
          <a:xfrm>
            <a:off x="5159896" y="620688"/>
            <a:ext cx="0" cy="55010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CF1C5363-FA1D-D444-823B-9ECE759818F1}"/>
              </a:ext>
            </a:extLst>
          </p:cNvPr>
          <p:cNvCxnSpPr/>
          <p:nvPr/>
        </p:nvCxnSpPr>
        <p:spPr>
          <a:xfrm>
            <a:off x="6528048" y="620688"/>
            <a:ext cx="0" cy="55010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フリーフォーム 19">
            <a:extLst>
              <a:ext uri="{FF2B5EF4-FFF2-40B4-BE49-F238E27FC236}">
                <a16:creationId xmlns:a16="http://schemas.microsoft.com/office/drawing/2014/main" id="{AF2389CD-D043-8140-B056-B50B613FF5A4}"/>
              </a:ext>
            </a:extLst>
          </p:cNvPr>
          <p:cNvSpPr/>
          <p:nvPr/>
        </p:nvSpPr>
        <p:spPr>
          <a:xfrm>
            <a:off x="1347537" y="1126156"/>
            <a:ext cx="5178391" cy="1376412"/>
          </a:xfrm>
          <a:custGeom>
            <a:avLst/>
            <a:gdLst>
              <a:gd name="connsiteX0" fmla="*/ 0 w 5178391"/>
              <a:gd name="connsiteY0" fmla="*/ 1366787 h 1376412"/>
              <a:gd name="connsiteX1" fmla="*/ 1376412 w 5178391"/>
              <a:gd name="connsiteY1" fmla="*/ 0 h 1376412"/>
              <a:gd name="connsiteX2" fmla="*/ 3811604 w 5178391"/>
              <a:gd name="connsiteY2" fmla="*/ 0 h 1376412"/>
              <a:gd name="connsiteX3" fmla="*/ 5178391 w 5178391"/>
              <a:gd name="connsiteY3" fmla="*/ 1376412 h 137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391" h="1376412">
                <a:moveTo>
                  <a:pt x="0" y="1366787"/>
                </a:moveTo>
                <a:lnTo>
                  <a:pt x="1376412" y="0"/>
                </a:lnTo>
                <a:lnTo>
                  <a:pt x="3811604" y="0"/>
                </a:lnTo>
                <a:lnTo>
                  <a:pt x="5178391" y="1376412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B51ABC7-6C6A-7142-BE11-B1F9354B3F3C}"/>
              </a:ext>
            </a:extLst>
          </p:cNvPr>
          <p:cNvSpPr/>
          <p:nvPr/>
        </p:nvSpPr>
        <p:spPr>
          <a:xfrm>
            <a:off x="1127448" y="2492896"/>
            <a:ext cx="43204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0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22" name="フリーフォーム 21">
            <a:extLst>
              <a:ext uri="{FF2B5EF4-FFF2-40B4-BE49-F238E27FC236}">
                <a16:creationId xmlns:a16="http://schemas.microsoft.com/office/drawing/2014/main" id="{6198E0E1-84AA-8349-AEF4-180F8FC14271}"/>
              </a:ext>
            </a:extLst>
          </p:cNvPr>
          <p:cNvSpPr/>
          <p:nvPr/>
        </p:nvSpPr>
        <p:spPr>
          <a:xfrm>
            <a:off x="1343472" y="1116484"/>
            <a:ext cx="5178391" cy="1376412"/>
          </a:xfrm>
          <a:custGeom>
            <a:avLst/>
            <a:gdLst>
              <a:gd name="connsiteX0" fmla="*/ 0 w 5178391"/>
              <a:gd name="connsiteY0" fmla="*/ 1366787 h 1376412"/>
              <a:gd name="connsiteX1" fmla="*/ 1376412 w 5178391"/>
              <a:gd name="connsiteY1" fmla="*/ 0 h 1376412"/>
              <a:gd name="connsiteX2" fmla="*/ 3811604 w 5178391"/>
              <a:gd name="connsiteY2" fmla="*/ 0 h 1376412"/>
              <a:gd name="connsiteX3" fmla="*/ 5178391 w 5178391"/>
              <a:gd name="connsiteY3" fmla="*/ 1376412 h 137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391" h="1376412">
                <a:moveTo>
                  <a:pt x="0" y="1366787"/>
                </a:moveTo>
                <a:lnTo>
                  <a:pt x="1376412" y="0"/>
                </a:lnTo>
                <a:lnTo>
                  <a:pt x="3811604" y="0"/>
                </a:lnTo>
                <a:lnTo>
                  <a:pt x="5178391" y="1376412"/>
                </a:lnTo>
              </a:path>
            </a:pathLst>
          </a:cu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7679A530-0F0E-4340-9309-6EBDD71DA538}"/>
              </a:ext>
            </a:extLst>
          </p:cNvPr>
          <p:cNvGrpSpPr/>
          <p:nvPr/>
        </p:nvGrpSpPr>
        <p:grpSpPr>
          <a:xfrm>
            <a:off x="6716081" y="1026884"/>
            <a:ext cx="3181941" cy="432048"/>
            <a:chOff x="6716081" y="1031055"/>
            <a:chExt cx="3181941" cy="432048"/>
          </a:xfrm>
        </p:grpSpPr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A918F862-3F9A-BC4A-A6C1-6A482849B6CF}"/>
                </a:ext>
              </a:extLst>
            </p:cNvPr>
            <p:cNvCxnSpPr/>
            <p:nvPr/>
          </p:nvCxnSpPr>
          <p:spPr>
            <a:xfrm>
              <a:off x="6716081" y="1232860"/>
              <a:ext cx="661661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CDA574C5-D349-3D48-9D4B-173EDD41B2B7}"/>
                </a:ext>
              </a:extLst>
            </p:cNvPr>
            <p:cNvSpPr/>
            <p:nvPr/>
          </p:nvSpPr>
          <p:spPr>
            <a:xfrm>
              <a:off x="7377742" y="1031055"/>
              <a:ext cx="2520280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600">
                  <a:solidFill>
                    <a:schemeClr val="tx1"/>
                  </a:solidFill>
                </a:rPr>
                <a:t>バッテリ電圧：</a:t>
              </a:r>
              <a:r>
                <a:rPr kumimoji="1" lang="en-US" altLang="ja-JP" sz="1600" dirty="0">
                  <a:solidFill>
                    <a:schemeClr val="tx1"/>
                  </a:solidFill>
                </a:rPr>
                <a:t>8.0[V]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7843754B-2FA8-104B-ADF1-1AA5D1F07504}"/>
              </a:ext>
            </a:extLst>
          </p:cNvPr>
          <p:cNvGrpSpPr/>
          <p:nvPr/>
        </p:nvGrpSpPr>
        <p:grpSpPr>
          <a:xfrm>
            <a:off x="6716081" y="640992"/>
            <a:ext cx="3168352" cy="432048"/>
            <a:chOff x="6729670" y="640992"/>
            <a:chExt cx="3168352" cy="432048"/>
          </a:xfrm>
        </p:grpSpPr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AF5F6AAB-7DBF-4F48-97BD-4D125C385234}"/>
                </a:ext>
              </a:extLst>
            </p:cNvPr>
            <p:cNvCxnSpPr/>
            <p:nvPr/>
          </p:nvCxnSpPr>
          <p:spPr>
            <a:xfrm>
              <a:off x="6729670" y="872820"/>
              <a:ext cx="661661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C63EA42F-B45E-B344-A72D-317C0330045A}"/>
                </a:ext>
              </a:extLst>
            </p:cNvPr>
            <p:cNvSpPr/>
            <p:nvPr/>
          </p:nvSpPr>
          <p:spPr>
            <a:xfrm>
              <a:off x="7377742" y="640992"/>
              <a:ext cx="2520280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600">
                  <a:solidFill>
                    <a:schemeClr val="tx1"/>
                  </a:solidFill>
                </a:rPr>
                <a:t>バッテリ電圧：</a:t>
              </a:r>
              <a:r>
                <a:rPr kumimoji="1" lang="en-US" altLang="ja-JP" sz="1600" dirty="0">
                  <a:solidFill>
                    <a:schemeClr val="tx1"/>
                  </a:solidFill>
                </a:rPr>
                <a:t>9.0[V]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28" name="フリーフォーム 27">
            <a:extLst>
              <a:ext uri="{FF2B5EF4-FFF2-40B4-BE49-F238E27FC236}">
                <a16:creationId xmlns:a16="http://schemas.microsoft.com/office/drawing/2014/main" id="{F64686B9-C078-BC41-8064-E39B289D786B}"/>
              </a:ext>
            </a:extLst>
          </p:cNvPr>
          <p:cNvSpPr/>
          <p:nvPr/>
        </p:nvSpPr>
        <p:spPr>
          <a:xfrm>
            <a:off x="1343472" y="1692424"/>
            <a:ext cx="5178391" cy="800472"/>
          </a:xfrm>
          <a:custGeom>
            <a:avLst/>
            <a:gdLst>
              <a:gd name="connsiteX0" fmla="*/ 0 w 5178391"/>
              <a:gd name="connsiteY0" fmla="*/ 1366787 h 1376412"/>
              <a:gd name="connsiteX1" fmla="*/ 1376412 w 5178391"/>
              <a:gd name="connsiteY1" fmla="*/ 0 h 1376412"/>
              <a:gd name="connsiteX2" fmla="*/ 3811604 w 5178391"/>
              <a:gd name="connsiteY2" fmla="*/ 0 h 1376412"/>
              <a:gd name="connsiteX3" fmla="*/ 5178391 w 5178391"/>
              <a:gd name="connsiteY3" fmla="*/ 1376412 h 137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391" h="1376412">
                <a:moveTo>
                  <a:pt x="0" y="1366787"/>
                </a:moveTo>
                <a:lnTo>
                  <a:pt x="1376412" y="0"/>
                </a:lnTo>
                <a:lnTo>
                  <a:pt x="3811604" y="0"/>
                </a:lnTo>
                <a:lnTo>
                  <a:pt x="5178391" y="1376412"/>
                </a:lnTo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D6BB27BD-9907-AC4A-BB29-D76658301EB6}"/>
              </a:ext>
            </a:extLst>
          </p:cNvPr>
          <p:cNvGrpSpPr/>
          <p:nvPr/>
        </p:nvGrpSpPr>
        <p:grpSpPr>
          <a:xfrm>
            <a:off x="6716081" y="1412776"/>
            <a:ext cx="3181941" cy="432048"/>
            <a:chOff x="6716081" y="1031055"/>
            <a:chExt cx="3181941" cy="432048"/>
          </a:xfrm>
        </p:grpSpPr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25BC22DA-E4C3-9E48-8559-6CED71216C7D}"/>
                </a:ext>
              </a:extLst>
            </p:cNvPr>
            <p:cNvCxnSpPr/>
            <p:nvPr/>
          </p:nvCxnSpPr>
          <p:spPr>
            <a:xfrm>
              <a:off x="6716081" y="1232860"/>
              <a:ext cx="661661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211CC027-D2AF-CE41-A8D2-A96F82EBF0DD}"/>
                </a:ext>
              </a:extLst>
            </p:cNvPr>
            <p:cNvSpPr/>
            <p:nvPr/>
          </p:nvSpPr>
          <p:spPr>
            <a:xfrm>
              <a:off x="7377742" y="1031055"/>
              <a:ext cx="2520280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600">
                  <a:solidFill>
                    <a:schemeClr val="tx1"/>
                  </a:solidFill>
                </a:rPr>
                <a:t>バッテリ電圧：</a:t>
              </a:r>
              <a:r>
                <a:rPr kumimoji="1" lang="en-US" altLang="ja-JP" sz="1600" dirty="0">
                  <a:solidFill>
                    <a:schemeClr val="tx1"/>
                  </a:solidFill>
                </a:rPr>
                <a:t>7.0[V]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36" name="フリーフォーム 35">
            <a:extLst>
              <a:ext uri="{FF2B5EF4-FFF2-40B4-BE49-F238E27FC236}">
                <a16:creationId xmlns:a16="http://schemas.microsoft.com/office/drawing/2014/main" id="{3053FD58-C136-354C-9F56-C8E33AFB441F}"/>
              </a:ext>
            </a:extLst>
          </p:cNvPr>
          <p:cNvSpPr/>
          <p:nvPr/>
        </p:nvSpPr>
        <p:spPr>
          <a:xfrm>
            <a:off x="1343472" y="3461360"/>
            <a:ext cx="5472608" cy="1767840"/>
          </a:xfrm>
          <a:custGeom>
            <a:avLst/>
            <a:gdLst>
              <a:gd name="connsiteX0" fmla="*/ 0 w 4415245"/>
              <a:gd name="connsiteY0" fmla="*/ 0 h 1767840"/>
              <a:gd name="connsiteX1" fmla="*/ 0 w 4415245"/>
              <a:gd name="connsiteY1" fmla="*/ 1767840 h 1767840"/>
              <a:gd name="connsiteX2" fmla="*/ 4415245 w 4415245"/>
              <a:gd name="connsiteY2" fmla="*/ 1767840 h 176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5245" h="1767840">
                <a:moveTo>
                  <a:pt x="0" y="0"/>
                </a:moveTo>
                <a:lnTo>
                  <a:pt x="0" y="1767840"/>
                </a:lnTo>
                <a:lnTo>
                  <a:pt x="4415245" y="1767840"/>
                </a:lnTo>
              </a:path>
            </a:pathLst>
          </a:custGeom>
          <a:noFill/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764BCBD2-80F4-FF48-92A0-78FD4548D6C8}"/>
              </a:ext>
            </a:extLst>
          </p:cNvPr>
          <p:cNvSpPr/>
          <p:nvPr/>
        </p:nvSpPr>
        <p:spPr>
          <a:xfrm>
            <a:off x="479376" y="3068960"/>
            <a:ext cx="1728192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600">
                <a:solidFill>
                  <a:schemeClr val="tx1"/>
                </a:solidFill>
              </a:rPr>
              <a:t>加速度</a:t>
            </a:r>
            <a:r>
              <a:rPr kumimoji="1" lang="en-US" altLang="ja-JP" sz="1600" dirty="0">
                <a:solidFill>
                  <a:schemeClr val="tx1"/>
                </a:solidFill>
              </a:rPr>
              <a:t>[mm/s^2]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0457A0B8-D66E-404F-8288-ADE9B9210690}"/>
              </a:ext>
            </a:extLst>
          </p:cNvPr>
          <p:cNvSpPr/>
          <p:nvPr/>
        </p:nvSpPr>
        <p:spPr>
          <a:xfrm>
            <a:off x="6816080" y="5013176"/>
            <a:ext cx="115212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600">
                <a:solidFill>
                  <a:schemeClr val="tx1"/>
                </a:solidFill>
              </a:rPr>
              <a:t>時間</a:t>
            </a:r>
            <a:r>
              <a:rPr kumimoji="1" lang="en-US" altLang="ja-JP" sz="1600" dirty="0">
                <a:solidFill>
                  <a:schemeClr val="tx1"/>
                </a:solidFill>
              </a:rPr>
              <a:t>[s]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06ED3722-9AEA-1649-BC70-82494511B3C7}"/>
              </a:ext>
            </a:extLst>
          </p:cNvPr>
          <p:cNvCxnSpPr>
            <a:cxnSpLocks/>
          </p:cNvCxnSpPr>
          <p:nvPr/>
        </p:nvCxnSpPr>
        <p:spPr>
          <a:xfrm>
            <a:off x="1343472" y="3861048"/>
            <a:ext cx="545901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838C1902-9A20-2B4A-B5D7-F3AA957A29A5}"/>
              </a:ext>
            </a:extLst>
          </p:cNvPr>
          <p:cNvSpPr/>
          <p:nvPr/>
        </p:nvSpPr>
        <p:spPr>
          <a:xfrm>
            <a:off x="2495600" y="2492896"/>
            <a:ext cx="43204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4D8F268D-1C6C-8D4D-95B9-D5D9740B85CD}"/>
              </a:ext>
            </a:extLst>
          </p:cNvPr>
          <p:cNvSpPr/>
          <p:nvPr/>
        </p:nvSpPr>
        <p:spPr>
          <a:xfrm>
            <a:off x="4943872" y="2492896"/>
            <a:ext cx="43204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t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7494A8F0-4D34-B748-BD7D-0CBDAE721714}"/>
              </a:ext>
            </a:extLst>
          </p:cNvPr>
          <p:cNvSpPr/>
          <p:nvPr/>
        </p:nvSpPr>
        <p:spPr>
          <a:xfrm>
            <a:off x="6197217" y="2492896"/>
            <a:ext cx="618863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t+2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7DFAC033-4B88-D64A-B27A-5B1D4EA43931}"/>
              </a:ext>
            </a:extLst>
          </p:cNvPr>
          <p:cNvSpPr/>
          <p:nvPr/>
        </p:nvSpPr>
        <p:spPr>
          <a:xfrm>
            <a:off x="545112" y="3645024"/>
            <a:ext cx="798360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altLang="ja-JP" sz="1600" dirty="0">
                <a:solidFill>
                  <a:schemeClr val="tx1"/>
                </a:solidFill>
              </a:rPr>
              <a:t>200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48" name="フリーフォーム 47">
            <a:extLst>
              <a:ext uri="{FF2B5EF4-FFF2-40B4-BE49-F238E27FC236}">
                <a16:creationId xmlns:a16="http://schemas.microsoft.com/office/drawing/2014/main" id="{B2FDCDB5-236D-DF4D-880A-8F0DA3B4D112}"/>
              </a:ext>
            </a:extLst>
          </p:cNvPr>
          <p:cNvSpPr/>
          <p:nvPr/>
        </p:nvSpPr>
        <p:spPr>
          <a:xfrm flipV="1">
            <a:off x="1343472" y="5229200"/>
            <a:ext cx="5472608" cy="1472520"/>
          </a:xfrm>
          <a:custGeom>
            <a:avLst/>
            <a:gdLst>
              <a:gd name="connsiteX0" fmla="*/ 0 w 4415245"/>
              <a:gd name="connsiteY0" fmla="*/ 0 h 1767840"/>
              <a:gd name="connsiteX1" fmla="*/ 0 w 4415245"/>
              <a:gd name="connsiteY1" fmla="*/ 1767840 h 1767840"/>
              <a:gd name="connsiteX2" fmla="*/ 4415245 w 4415245"/>
              <a:gd name="connsiteY2" fmla="*/ 1767840 h 176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5245" h="1767840">
                <a:moveTo>
                  <a:pt x="0" y="0"/>
                </a:moveTo>
                <a:lnTo>
                  <a:pt x="0" y="1767840"/>
                </a:lnTo>
                <a:lnTo>
                  <a:pt x="4415245" y="176784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CE47A830-58FD-DA43-83D9-48169E6160AA}"/>
              </a:ext>
            </a:extLst>
          </p:cNvPr>
          <p:cNvCxnSpPr>
            <a:cxnSpLocks/>
          </p:cNvCxnSpPr>
          <p:nvPr/>
        </p:nvCxnSpPr>
        <p:spPr>
          <a:xfrm>
            <a:off x="1343472" y="6525344"/>
            <a:ext cx="545901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F23F659C-9918-F84A-854A-B69C9F36A3D7}"/>
              </a:ext>
            </a:extLst>
          </p:cNvPr>
          <p:cNvGrpSpPr/>
          <p:nvPr/>
        </p:nvGrpSpPr>
        <p:grpSpPr>
          <a:xfrm>
            <a:off x="1343472" y="3861048"/>
            <a:ext cx="5181484" cy="2689101"/>
            <a:chOff x="1343472" y="3861048"/>
            <a:chExt cx="5181484" cy="2689101"/>
          </a:xfrm>
        </p:grpSpPr>
        <p:sp>
          <p:nvSpPr>
            <p:cNvPr id="39" name="フリーフォーム 38">
              <a:extLst>
                <a:ext uri="{FF2B5EF4-FFF2-40B4-BE49-F238E27FC236}">
                  <a16:creationId xmlns:a16="http://schemas.microsoft.com/office/drawing/2014/main" id="{B806F955-12BD-574B-A586-9A4968D44795}"/>
                </a:ext>
              </a:extLst>
            </p:cNvPr>
            <p:cNvSpPr/>
            <p:nvPr/>
          </p:nvSpPr>
          <p:spPr>
            <a:xfrm rot="10800000">
              <a:off x="1343472" y="3861048"/>
              <a:ext cx="1361880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フリーフォーム 41">
              <a:extLst>
                <a:ext uri="{FF2B5EF4-FFF2-40B4-BE49-F238E27FC236}">
                  <a16:creationId xmlns:a16="http://schemas.microsoft.com/office/drawing/2014/main" id="{9F2A982D-E680-A54F-A71A-AA9740C30D21}"/>
                </a:ext>
              </a:extLst>
            </p:cNvPr>
            <p:cNvSpPr/>
            <p:nvPr/>
          </p:nvSpPr>
          <p:spPr>
            <a:xfrm rot="10800000">
              <a:off x="2730745" y="5205598"/>
              <a:ext cx="2422878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フリーフォーム 49">
              <a:extLst>
                <a:ext uri="{FF2B5EF4-FFF2-40B4-BE49-F238E27FC236}">
                  <a16:creationId xmlns:a16="http://schemas.microsoft.com/office/drawing/2014/main" id="{5EA9ECAF-8AD5-A94D-AE9D-BD7DD528C621}"/>
                </a:ext>
              </a:extLst>
            </p:cNvPr>
            <p:cNvSpPr/>
            <p:nvPr/>
          </p:nvSpPr>
          <p:spPr>
            <a:xfrm rot="10800000" flipV="1">
              <a:off x="5163076" y="5180792"/>
              <a:ext cx="1361880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52948044-A08D-DF4A-9ED4-8F6BE907C84F}"/>
              </a:ext>
            </a:extLst>
          </p:cNvPr>
          <p:cNvSpPr/>
          <p:nvPr/>
        </p:nvSpPr>
        <p:spPr>
          <a:xfrm>
            <a:off x="551384" y="6309320"/>
            <a:ext cx="798360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altLang="ja-JP" sz="1600" dirty="0">
                <a:solidFill>
                  <a:schemeClr val="tx1"/>
                </a:solidFill>
              </a:rPr>
              <a:t>-200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65DA141-408D-E649-A1AD-67DC97EFD1EB}"/>
              </a:ext>
            </a:extLst>
          </p:cNvPr>
          <p:cNvSpPr/>
          <p:nvPr/>
        </p:nvSpPr>
        <p:spPr>
          <a:xfrm>
            <a:off x="1271464" y="5229200"/>
            <a:ext cx="43204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0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850C21F-A9D8-0241-8F83-DF789B918ED8}"/>
              </a:ext>
            </a:extLst>
          </p:cNvPr>
          <p:cNvSpPr/>
          <p:nvPr/>
        </p:nvSpPr>
        <p:spPr>
          <a:xfrm>
            <a:off x="2639616" y="5229200"/>
            <a:ext cx="43204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783881D1-8F78-C741-8472-703668867F3B}"/>
              </a:ext>
            </a:extLst>
          </p:cNvPr>
          <p:cNvSpPr/>
          <p:nvPr/>
        </p:nvSpPr>
        <p:spPr>
          <a:xfrm>
            <a:off x="5087888" y="5229200"/>
            <a:ext cx="43204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t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E769BB79-9F1C-AE44-A58E-6AFCB922D01A}"/>
              </a:ext>
            </a:extLst>
          </p:cNvPr>
          <p:cNvSpPr/>
          <p:nvPr/>
        </p:nvSpPr>
        <p:spPr>
          <a:xfrm>
            <a:off x="6341233" y="5229200"/>
            <a:ext cx="618863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t+2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5073C78E-15A8-FF4F-BD9A-D68C440C7677}"/>
              </a:ext>
            </a:extLst>
          </p:cNvPr>
          <p:cNvGrpSpPr/>
          <p:nvPr/>
        </p:nvGrpSpPr>
        <p:grpSpPr>
          <a:xfrm>
            <a:off x="1346564" y="3908251"/>
            <a:ext cx="5181484" cy="2689101"/>
            <a:chOff x="1343472" y="3861048"/>
            <a:chExt cx="5181484" cy="2689101"/>
          </a:xfrm>
        </p:grpSpPr>
        <p:sp>
          <p:nvSpPr>
            <p:cNvPr id="58" name="フリーフォーム 57">
              <a:extLst>
                <a:ext uri="{FF2B5EF4-FFF2-40B4-BE49-F238E27FC236}">
                  <a16:creationId xmlns:a16="http://schemas.microsoft.com/office/drawing/2014/main" id="{2609BCD4-2042-9549-96F3-654D5E22C22C}"/>
                </a:ext>
              </a:extLst>
            </p:cNvPr>
            <p:cNvSpPr/>
            <p:nvPr/>
          </p:nvSpPr>
          <p:spPr>
            <a:xfrm rot="10800000">
              <a:off x="1343472" y="3861048"/>
              <a:ext cx="1361880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フリーフォーム 58">
              <a:extLst>
                <a:ext uri="{FF2B5EF4-FFF2-40B4-BE49-F238E27FC236}">
                  <a16:creationId xmlns:a16="http://schemas.microsoft.com/office/drawing/2014/main" id="{1029824B-8792-624B-875D-9E96608CF70E}"/>
                </a:ext>
              </a:extLst>
            </p:cNvPr>
            <p:cNvSpPr/>
            <p:nvPr/>
          </p:nvSpPr>
          <p:spPr>
            <a:xfrm rot="10800000">
              <a:off x="2730745" y="5205598"/>
              <a:ext cx="2422878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フリーフォーム 59">
              <a:extLst>
                <a:ext uri="{FF2B5EF4-FFF2-40B4-BE49-F238E27FC236}">
                  <a16:creationId xmlns:a16="http://schemas.microsoft.com/office/drawing/2014/main" id="{908560B6-331F-1747-9B6F-8D6192E91FF7}"/>
                </a:ext>
              </a:extLst>
            </p:cNvPr>
            <p:cNvSpPr/>
            <p:nvPr/>
          </p:nvSpPr>
          <p:spPr>
            <a:xfrm rot="10800000" flipV="1">
              <a:off x="5163076" y="5180792"/>
              <a:ext cx="1361880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FC88A3D1-E42F-8E49-8684-2BF9D2C8E0EF}"/>
              </a:ext>
            </a:extLst>
          </p:cNvPr>
          <p:cNvGrpSpPr/>
          <p:nvPr/>
        </p:nvGrpSpPr>
        <p:grpSpPr>
          <a:xfrm>
            <a:off x="1343472" y="4365104"/>
            <a:ext cx="5181484" cy="1761756"/>
            <a:chOff x="1343472" y="3861048"/>
            <a:chExt cx="5181484" cy="2689101"/>
          </a:xfrm>
        </p:grpSpPr>
        <p:sp>
          <p:nvSpPr>
            <p:cNvPr id="62" name="フリーフォーム 61">
              <a:extLst>
                <a:ext uri="{FF2B5EF4-FFF2-40B4-BE49-F238E27FC236}">
                  <a16:creationId xmlns:a16="http://schemas.microsoft.com/office/drawing/2014/main" id="{1847827D-4903-A44E-9234-D939C5B9369A}"/>
                </a:ext>
              </a:extLst>
            </p:cNvPr>
            <p:cNvSpPr/>
            <p:nvPr/>
          </p:nvSpPr>
          <p:spPr>
            <a:xfrm rot="10800000">
              <a:off x="1343472" y="3861048"/>
              <a:ext cx="1361880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フリーフォーム 62">
              <a:extLst>
                <a:ext uri="{FF2B5EF4-FFF2-40B4-BE49-F238E27FC236}">
                  <a16:creationId xmlns:a16="http://schemas.microsoft.com/office/drawing/2014/main" id="{E2ED0976-C09A-7A40-A236-52E96B9D3359}"/>
                </a:ext>
              </a:extLst>
            </p:cNvPr>
            <p:cNvSpPr/>
            <p:nvPr/>
          </p:nvSpPr>
          <p:spPr>
            <a:xfrm rot="10800000">
              <a:off x="2730745" y="5205598"/>
              <a:ext cx="2422878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フリーフォーム 63">
              <a:extLst>
                <a:ext uri="{FF2B5EF4-FFF2-40B4-BE49-F238E27FC236}">
                  <a16:creationId xmlns:a16="http://schemas.microsoft.com/office/drawing/2014/main" id="{BF649DB5-AB3C-BE43-A1FA-1FEEF0815135}"/>
                </a:ext>
              </a:extLst>
            </p:cNvPr>
            <p:cNvSpPr/>
            <p:nvPr/>
          </p:nvSpPr>
          <p:spPr>
            <a:xfrm rot="10800000" flipV="1">
              <a:off x="5163076" y="5180792"/>
              <a:ext cx="1361880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0066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14352D6-4254-954F-B23C-DD3C3BEF430F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>
                <a:solidFill>
                  <a:schemeClr val="tx1"/>
                </a:solidFill>
              </a:rPr>
              <a:t>走行体の走りに関する検証仕様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フリーフォーム 1">
            <a:extLst>
              <a:ext uri="{FF2B5EF4-FFF2-40B4-BE49-F238E27FC236}">
                <a16:creationId xmlns:a16="http://schemas.microsoft.com/office/drawing/2014/main" id="{C1CF671C-1973-BB4B-8499-D925431031F9}"/>
              </a:ext>
            </a:extLst>
          </p:cNvPr>
          <p:cNvSpPr/>
          <p:nvPr/>
        </p:nvSpPr>
        <p:spPr>
          <a:xfrm>
            <a:off x="989704" y="1646026"/>
            <a:ext cx="7704856" cy="1767840"/>
          </a:xfrm>
          <a:custGeom>
            <a:avLst/>
            <a:gdLst>
              <a:gd name="connsiteX0" fmla="*/ 0 w 4415245"/>
              <a:gd name="connsiteY0" fmla="*/ 0 h 1767840"/>
              <a:gd name="connsiteX1" fmla="*/ 0 w 4415245"/>
              <a:gd name="connsiteY1" fmla="*/ 1767840 h 1767840"/>
              <a:gd name="connsiteX2" fmla="*/ 4415245 w 4415245"/>
              <a:gd name="connsiteY2" fmla="*/ 1767840 h 176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5245" h="1767840">
                <a:moveTo>
                  <a:pt x="0" y="0"/>
                </a:moveTo>
                <a:lnTo>
                  <a:pt x="0" y="1767840"/>
                </a:lnTo>
                <a:lnTo>
                  <a:pt x="4415245" y="1767840"/>
                </a:lnTo>
              </a:path>
            </a:pathLst>
          </a:custGeom>
          <a:noFill/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133FDFE-F698-A04B-87BA-855249F0A8F3}"/>
              </a:ext>
            </a:extLst>
          </p:cNvPr>
          <p:cNvSpPr/>
          <p:nvPr/>
        </p:nvSpPr>
        <p:spPr>
          <a:xfrm>
            <a:off x="8694560" y="3193919"/>
            <a:ext cx="115212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時間</a:t>
            </a:r>
            <a:r>
              <a:rPr kumimoji="1" lang="en-US" altLang="ja-JP" sz="1600" dirty="0">
                <a:solidFill>
                  <a:schemeClr val="tx1"/>
                </a:solidFill>
              </a:rPr>
              <a:t>[s]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81D1E09-3BB0-984D-8FD1-4FBC6B904AA3}"/>
              </a:ext>
            </a:extLst>
          </p:cNvPr>
          <p:cNvSpPr/>
          <p:nvPr/>
        </p:nvSpPr>
        <p:spPr>
          <a:xfrm>
            <a:off x="341632" y="1369205"/>
            <a:ext cx="1368152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速度</a:t>
            </a:r>
            <a:r>
              <a:rPr kumimoji="1" lang="en-US" altLang="ja-JP" sz="1600" dirty="0">
                <a:solidFill>
                  <a:schemeClr val="tx1"/>
                </a:solidFill>
              </a:rPr>
              <a:t>[mm/s]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FBEBC3A-DA97-D14C-B158-0FAEC4DA172C}"/>
              </a:ext>
            </a:extLst>
          </p:cNvPr>
          <p:cNvSpPr/>
          <p:nvPr/>
        </p:nvSpPr>
        <p:spPr>
          <a:xfrm>
            <a:off x="197616" y="1829690"/>
            <a:ext cx="798360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altLang="ja-JP" sz="1600" dirty="0">
                <a:solidFill>
                  <a:schemeClr val="tx1"/>
                </a:solidFill>
              </a:rPr>
              <a:t>400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498D4C03-132D-8643-8758-A8114DD78FB1}"/>
              </a:ext>
            </a:extLst>
          </p:cNvPr>
          <p:cNvCxnSpPr/>
          <p:nvPr/>
        </p:nvCxnSpPr>
        <p:spPr>
          <a:xfrm>
            <a:off x="989704" y="2045714"/>
            <a:ext cx="734481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ECBF010-6007-A644-A7E0-0253692D4E3E}"/>
              </a:ext>
            </a:extLst>
          </p:cNvPr>
          <p:cNvCxnSpPr/>
          <p:nvPr/>
        </p:nvCxnSpPr>
        <p:spPr>
          <a:xfrm>
            <a:off x="3509984" y="980728"/>
            <a:ext cx="0" cy="55010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388B312-0FD0-184D-BA60-6F3D4146CFB4}"/>
              </a:ext>
            </a:extLst>
          </p:cNvPr>
          <p:cNvCxnSpPr/>
          <p:nvPr/>
        </p:nvCxnSpPr>
        <p:spPr>
          <a:xfrm>
            <a:off x="5958256" y="1081173"/>
            <a:ext cx="0" cy="55010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CF1C5363-FA1D-D444-823B-9ECE759818F1}"/>
              </a:ext>
            </a:extLst>
          </p:cNvPr>
          <p:cNvCxnSpPr/>
          <p:nvPr/>
        </p:nvCxnSpPr>
        <p:spPr>
          <a:xfrm>
            <a:off x="7326408" y="1081173"/>
            <a:ext cx="0" cy="55010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フリーフォーム 19">
            <a:extLst>
              <a:ext uri="{FF2B5EF4-FFF2-40B4-BE49-F238E27FC236}">
                <a16:creationId xmlns:a16="http://schemas.microsoft.com/office/drawing/2014/main" id="{AF2389CD-D043-8140-B056-B50B613FF5A4}"/>
              </a:ext>
            </a:extLst>
          </p:cNvPr>
          <p:cNvSpPr/>
          <p:nvPr/>
        </p:nvSpPr>
        <p:spPr>
          <a:xfrm>
            <a:off x="2145897" y="2047126"/>
            <a:ext cx="5178391" cy="1376412"/>
          </a:xfrm>
          <a:custGeom>
            <a:avLst/>
            <a:gdLst>
              <a:gd name="connsiteX0" fmla="*/ 0 w 5178391"/>
              <a:gd name="connsiteY0" fmla="*/ 1366787 h 1376412"/>
              <a:gd name="connsiteX1" fmla="*/ 1376412 w 5178391"/>
              <a:gd name="connsiteY1" fmla="*/ 0 h 1376412"/>
              <a:gd name="connsiteX2" fmla="*/ 3811604 w 5178391"/>
              <a:gd name="connsiteY2" fmla="*/ 0 h 1376412"/>
              <a:gd name="connsiteX3" fmla="*/ 5178391 w 5178391"/>
              <a:gd name="connsiteY3" fmla="*/ 1376412 h 137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391" h="1376412">
                <a:moveTo>
                  <a:pt x="0" y="1366787"/>
                </a:moveTo>
                <a:lnTo>
                  <a:pt x="1376412" y="0"/>
                </a:lnTo>
                <a:lnTo>
                  <a:pt x="3811604" y="0"/>
                </a:lnTo>
                <a:lnTo>
                  <a:pt x="5178391" y="1376412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3ECBF010-6007-A644-A7E0-0253692D4E3E}"/>
              </a:ext>
            </a:extLst>
          </p:cNvPr>
          <p:cNvCxnSpPr/>
          <p:nvPr/>
        </p:nvCxnSpPr>
        <p:spPr>
          <a:xfrm>
            <a:off x="2141832" y="1009165"/>
            <a:ext cx="0" cy="55010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4"/>
          <p:cNvGrpSpPr/>
          <p:nvPr/>
        </p:nvGrpSpPr>
        <p:grpSpPr>
          <a:xfrm>
            <a:off x="773680" y="3413866"/>
            <a:ext cx="7056784" cy="432048"/>
            <a:chOff x="1127448" y="2492896"/>
            <a:chExt cx="7056784" cy="432048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EB51ABC7-6C6A-7142-BE11-B1F9354B3F3C}"/>
                </a:ext>
              </a:extLst>
            </p:cNvPr>
            <p:cNvSpPr/>
            <p:nvPr/>
          </p:nvSpPr>
          <p:spPr>
            <a:xfrm>
              <a:off x="1127448" y="2492896"/>
              <a:ext cx="432048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0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838C1902-9A20-2B4A-B5D7-F3AA957A29A5}"/>
                </a:ext>
              </a:extLst>
            </p:cNvPr>
            <p:cNvSpPr/>
            <p:nvPr/>
          </p:nvSpPr>
          <p:spPr>
            <a:xfrm>
              <a:off x="3863752" y="2492896"/>
              <a:ext cx="432048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4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4D8F268D-1C6C-8D4D-95B9-D5D9740B85CD}"/>
                </a:ext>
              </a:extLst>
            </p:cNvPr>
            <p:cNvSpPr/>
            <p:nvPr/>
          </p:nvSpPr>
          <p:spPr>
            <a:xfrm>
              <a:off x="6312024" y="2492896"/>
              <a:ext cx="432048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</a:rPr>
                <a:t>14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7494A8F0-4D34-B748-BD7D-0CBDAE721714}"/>
                </a:ext>
              </a:extLst>
            </p:cNvPr>
            <p:cNvSpPr/>
            <p:nvPr/>
          </p:nvSpPr>
          <p:spPr>
            <a:xfrm>
              <a:off x="7565369" y="2492896"/>
              <a:ext cx="618863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</a:rPr>
                <a:t>16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838C1902-9A20-2B4A-B5D7-F3AA957A29A5}"/>
                </a:ext>
              </a:extLst>
            </p:cNvPr>
            <p:cNvSpPr/>
            <p:nvPr/>
          </p:nvSpPr>
          <p:spPr>
            <a:xfrm>
              <a:off x="2495600" y="2492896"/>
              <a:ext cx="432048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2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65" name="フリーフォーム 64">
            <a:extLst>
              <a:ext uri="{FF2B5EF4-FFF2-40B4-BE49-F238E27FC236}">
                <a16:creationId xmlns:a16="http://schemas.microsoft.com/office/drawing/2014/main" id="{C1CF671C-1973-BB4B-8499-D925431031F9}"/>
              </a:ext>
            </a:extLst>
          </p:cNvPr>
          <p:cNvSpPr/>
          <p:nvPr/>
        </p:nvSpPr>
        <p:spPr>
          <a:xfrm>
            <a:off x="989704" y="4281885"/>
            <a:ext cx="7704856" cy="1767840"/>
          </a:xfrm>
          <a:custGeom>
            <a:avLst/>
            <a:gdLst>
              <a:gd name="connsiteX0" fmla="*/ 0 w 4415245"/>
              <a:gd name="connsiteY0" fmla="*/ 0 h 1767840"/>
              <a:gd name="connsiteX1" fmla="*/ 0 w 4415245"/>
              <a:gd name="connsiteY1" fmla="*/ 1767840 h 1767840"/>
              <a:gd name="connsiteX2" fmla="*/ 4415245 w 4415245"/>
              <a:gd name="connsiteY2" fmla="*/ 1767840 h 176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5245" h="1767840">
                <a:moveTo>
                  <a:pt x="0" y="0"/>
                </a:moveTo>
                <a:lnTo>
                  <a:pt x="0" y="1767840"/>
                </a:lnTo>
                <a:lnTo>
                  <a:pt x="4415245" y="1767840"/>
                </a:lnTo>
              </a:path>
            </a:pathLst>
          </a:custGeom>
          <a:noFill/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6" name="グループ化 65"/>
          <p:cNvGrpSpPr/>
          <p:nvPr/>
        </p:nvGrpSpPr>
        <p:grpSpPr>
          <a:xfrm>
            <a:off x="773680" y="6121733"/>
            <a:ext cx="7056784" cy="432048"/>
            <a:chOff x="1127448" y="2492896"/>
            <a:chExt cx="7056784" cy="432048"/>
          </a:xfrm>
        </p:grpSpPr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EB51ABC7-6C6A-7142-BE11-B1F9354B3F3C}"/>
                </a:ext>
              </a:extLst>
            </p:cNvPr>
            <p:cNvSpPr/>
            <p:nvPr/>
          </p:nvSpPr>
          <p:spPr>
            <a:xfrm>
              <a:off x="1127448" y="2492896"/>
              <a:ext cx="432048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0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838C1902-9A20-2B4A-B5D7-F3AA957A29A5}"/>
                </a:ext>
              </a:extLst>
            </p:cNvPr>
            <p:cNvSpPr/>
            <p:nvPr/>
          </p:nvSpPr>
          <p:spPr>
            <a:xfrm>
              <a:off x="3863752" y="2492896"/>
              <a:ext cx="432048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4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4D8F268D-1C6C-8D4D-95B9-D5D9740B85CD}"/>
                </a:ext>
              </a:extLst>
            </p:cNvPr>
            <p:cNvSpPr/>
            <p:nvPr/>
          </p:nvSpPr>
          <p:spPr>
            <a:xfrm>
              <a:off x="6312024" y="2492896"/>
              <a:ext cx="432048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</a:rPr>
                <a:t>14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7494A8F0-4D34-B748-BD7D-0CBDAE721714}"/>
                </a:ext>
              </a:extLst>
            </p:cNvPr>
            <p:cNvSpPr/>
            <p:nvPr/>
          </p:nvSpPr>
          <p:spPr>
            <a:xfrm>
              <a:off x="7565369" y="2492896"/>
              <a:ext cx="618863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</a:rPr>
                <a:t>16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838C1902-9A20-2B4A-B5D7-F3AA957A29A5}"/>
                </a:ext>
              </a:extLst>
            </p:cNvPr>
            <p:cNvSpPr/>
            <p:nvPr/>
          </p:nvSpPr>
          <p:spPr>
            <a:xfrm>
              <a:off x="2495600" y="2492896"/>
              <a:ext cx="432048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2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直線コネクタ 7"/>
          <p:cNvCxnSpPr>
            <a:endCxn id="20" idx="0"/>
          </p:cNvCxnSpPr>
          <p:nvPr/>
        </p:nvCxnSpPr>
        <p:spPr>
          <a:xfrm>
            <a:off x="989704" y="3413866"/>
            <a:ext cx="1156193" cy="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>
            <a:off x="7326408" y="3402530"/>
            <a:ext cx="1156193" cy="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>
            <a:off x="989704" y="6049678"/>
            <a:ext cx="1156193" cy="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/>
          <p:nvPr/>
        </p:nvCxnSpPr>
        <p:spPr>
          <a:xfrm flipV="1">
            <a:off x="2145897" y="4623783"/>
            <a:ext cx="5180511" cy="14258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498D4C03-132D-8643-8758-A8114DD78FB1}"/>
              </a:ext>
            </a:extLst>
          </p:cNvPr>
          <p:cNvCxnSpPr/>
          <p:nvPr/>
        </p:nvCxnSpPr>
        <p:spPr>
          <a:xfrm>
            <a:off x="989704" y="4609565"/>
            <a:ext cx="734481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EFBEBC3A-DA97-D14C-B158-0FAEC4DA172C}"/>
              </a:ext>
            </a:extLst>
          </p:cNvPr>
          <p:cNvSpPr/>
          <p:nvPr/>
        </p:nvSpPr>
        <p:spPr>
          <a:xfrm>
            <a:off x="191344" y="4393541"/>
            <a:ext cx="798360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altLang="ja-JP" sz="1600" dirty="0">
                <a:solidFill>
                  <a:schemeClr val="tx1"/>
                </a:solidFill>
              </a:rPr>
              <a:t>4800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081D1E09-3BB0-984D-8FD1-4FBC6B904AA3}"/>
              </a:ext>
            </a:extLst>
          </p:cNvPr>
          <p:cNvSpPr/>
          <p:nvPr/>
        </p:nvSpPr>
        <p:spPr>
          <a:xfrm>
            <a:off x="341632" y="3889485"/>
            <a:ext cx="1368152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移動距離</a:t>
            </a:r>
            <a:r>
              <a:rPr kumimoji="1" lang="en-US" altLang="ja-JP" sz="1600" dirty="0">
                <a:solidFill>
                  <a:schemeClr val="tx1"/>
                </a:solidFill>
              </a:rPr>
              <a:t>[mm]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3133FDFE-F698-A04B-87BA-855249F0A8F3}"/>
              </a:ext>
            </a:extLst>
          </p:cNvPr>
          <p:cNvSpPr/>
          <p:nvPr/>
        </p:nvSpPr>
        <p:spPr>
          <a:xfrm>
            <a:off x="8694560" y="5833701"/>
            <a:ext cx="115212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時間</a:t>
            </a:r>
            <a:r>
              <a:rPr kumimoji="1" lang="en-US" altLang="ja-JP" sz="1600" dirty="0">
                <a:solidFill>
                  <a:schemeClr val="tx1"/>
                </a:solidFill>
              </a:rPr>
              <a:t>[s]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cxnSp>
        <p:nvCxnSpPr>
          <p:cNvPr id="79" name="直線コネクタ 78"/>
          <p:cNvCxnSpPr/>
          <p:nvPr/>
        </p:nvCxnSpPr>
        <p:spPr>
          <a:xfrm>
            <a:off x="7326408" y="4625072"/>
            <a:ext cx="1156193" cy="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グループ化 28"/>
          <p:cNvGrpSpPr/>
          <p:nvPr/>
        </p:nvGrpSpPr>
        <p:grpSpPr>
          <a:xfrm>
            <a:off x="9750406" y="941441"/>
            <a:ext cx="1368152" cy="5079847"/>
            <a:chOff x="9750406" y="1257910"/>
            <a:chExt cx="1368152" cy="5079847"/>
          </a:xfrm>
        </p:grpSpPr>
        <p:cxnSp>
          <p:nvCxnSpPr>
            <p:cNvPr id="16" name="直線コネクタ 15"/>
            <p:cNvCxnSpPr/>
            <p:nvPr/>
          </p:nvCxnSpPr>
          <p:spPr>
            <a:xfrm flipV="1">
              <a:off x="10434482" y="1257910"/>
              <a:ext cx="0" cy="5079847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/>
            <p:cNvCxnSpPr/>
            <p:nvPr/>
          </p:nvCxnSpPr>
          <p:spPr>
            <a:xfrm>
              <a:off x="9750406" y="6309320"/>
              <a:ext cx="1368152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>
              <a:off x="9750406" y="1268760"/>
              <a:ext cx="1368152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CA545B9D-8336-9640-BEA9-44D4167D0338}"/>
              </a:ext>
            </a:extLst>
          </p:cNvPr>
          <p:cNvGrpSpPr/>
          <p:nvPr/>
        </p:nvGrpSpPr>
        <p:grpSpPr>
          <a:xfrm rot="16200000" flipH="1">
            <a:off x="10020436" y="5790628"/>
            <a:ext cx="720080" cy="605336"/>
            <a:chOff x="5881370" y="2780928"/>
            <a:chExt cx="1798806" cy="1512168"/>
          </a:xfrm>
        </p:grpSpPr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E8832EA0-3EAD-444A-A54B-DEE20453FB3C}"/>
                </a:ext>
              </a:extLst>
            </p:cNvPr>
            <p:cNvSpPr/>
            <p:nvPr/>
          </p:nvSpPr>
          <p:spPr>
            <a:xfrm>
              <a:off x="6312024" y="2996952"/>
              <a:ext cx="1368152" cy="10801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grpSp>
          <p:nvGrpSpPr>
            <p:cNvPr id="82" name="グループ化 81">
              <a:extLst>
                <a:ext uri="{FF2B5EF4-FFF2-40B4-BE49-F238E27FC236}">
                  <a16:creationId xmlns:a16="http://schemas.microsoft.com/office/drawing/2014/main" id="{0A941A2B-54AA-9044-B17E-2E27597DC29F}"/>
                </a:ext>
              </a:extLst>
            </p:cNvPr>
            <p:cNvGrpSpPr/>
            <p:nvPr/>
          </p:nvGrpSpPr>
          <p:grpSpPr>
            <a:xfrm>
              <a:off x="6852084" y="3392996"/>
              <a:ext cx="288032" cy="288032"/>
              <a:chOff x="4024536" y="3216424"/>
              <a:chExt cx="3168353" cy="3168352"/>
            </a:xfrm>
          </p:grpSpPr>
          <p:sp>
            <p:nvSpPr>
              <p:cNvPr id="86" name="パイ 85">
                <a:extLst>
                  <a:ext uri="{FF2B5EF4-FFF2-40B4-BE49-F238E27FC236}">
                    <a16:creationId xmlns:a16="http://schemas.microsoft.com/office/drawing/2014/main" id="{09292F6B-D078-BE43-ACF3-34AD8A9FA4CF}"/>
                  </a:ext>
                </a:extLst>
              </p:cNvPr>
              <p:cNvSpPr/>
              <p:nvPr/>
            </p:nvSpPr>
            <p:spPr>
              <a:xfrm>
                <a:off x="4024536" y="3216424"/>
                <a:ext cx="3168352" cy="3168352"/>
              </a:xfrm>
              <a:prstGeom prst="pie">
                <a:avLst>
                  <a:gd name="adj1" fmla="val 0"/>
                  <a:gd name="adj2" fmla="val 5436161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パイ 86">
                <a:extLst>
                  <a:ext uri="{FF2B5EF4-FFF2-40B4-BE49-F238E27FC236}">
                    <a16:creationId xmlns:a16="http://schemas.microsoft.com/office/drawing/2014/main" id="{FE51C13B-D123-1B42-9990-61DAFD92565B}"/>
                  </a:ext>
                </a:extLst>
              </p:cNvPr>
              <p:cNvSpPr/>
              <p:nvPr/>
            </p:nvSpPr>
            <p:spPr>
              <a:xfrm>
                <a:off x="4024536" y="3216424"/>
                <a:ext cx="3168352" cy="3168352"/>
              </a:xfrm>
              <a:prstGeom prst="pie">
                <a:avLst>
                  <a:gd name="adj1" fmla="val 0"/>
                  <a:gd name="adj2" fmla="val 21582757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パイ 87">
                <a:extLst>
                  <a:ext uri="{FF2B5EF4-FFF2-40B4-BE49-F238E27FC236}">
                    <a16:creationId xmlns:a16="http://schemas.microsoft.com/office/drawing/2014/main" id="{D3D1611A-B60C-324E-B234-EC5D625E4BC3}"/>
                  </a:ext>
                </a:extLst>
              </p:cNvPr>
              <p:cNvSpPr/>
              <p:nvPr/>
            </p:nvSpPr>
            <p:spPr>
              <a:xfrm rot="10800000">
                <a:off x="4024537" y="3216424"/>
                <a:ext cx="3168352" cy="3168352"/>
              </a:xfrm>
              <a:prstGeom prst="pie">
                <a:avLst>
                  <a:gd name="adj1" fmla="val 0"/>
                  <a:gd name="adj2" fmla="val 5436161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3" name="角丸四角形 82">
              <a:extLst>
                <a:ext uri="{FF2B5EF4-FFF2-40B4-BE49-F238E27FC236}">
                  <a16:creationId xmlns:a16="http://schemas.microsoft.com/office/drawing/2014/main" id="{C7D8C0F5-E2BE-8A46-B2FB-4648EAC3CA2C}"/>
                </a:ext>
              </a:extLst>
            </p:cNvPr>
            <p:cNvSpPr/>
            <p:nvPr/>
          </p:nvSpPr>
          <p:spPr>
            <a:xfrm rot="5400000">
              <a:off x="6384032" y="2278266"/>
              <a:ext cx="216024" cy="122134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角丸四角形 83">
              <a:extLst>
                <a:ext uri="{FF2B5EF4-FFF2-40B4-BE49-F238E27FC236}">
                  <a16:creationId xmlns:a16="http://schemas.microsoft.com/office/drawing/2014/main" id="{F31044D6-FAA3-CC49-BE06-ECB9B832F9BB}"/>
                </a:ext>
              </a:extLst>
            </p:cNvPr>
            <p:cNvSpPr/>
            <p:nvPr/>
          </p:nvSpPr>
          <p:spPr>
            <a:xfrm rot="5400000">
              <a:off x="6384032" y="3574410"/>
              <a:ext cx="216024" cy="122134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円/楕円 84">
              <a:extLst>
                <a:ext uri="{FF2B5EF4-FFF2-40B4-BE49-F238E27FC236}">
                  <a16:creationId xmlns:a16="http://schemas.microsoft.com/office/drawing/2014/main" id="{EF500B6F-9558-DF42-A713-55939B7AF4FF}"/>
                </a:ext>
              </a:extLst>
            </p:cNvPr>
            <p:cNvSpPr/>
            <p:nvPr/>
          </p:nvSpPr>
          <p:spPr>
            <a:xfrm>
              <a:off x="5951984" y="3356992"/>
              <a:ext cx="360040" cy="3600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CA545B9D-8336-9640-BEA9-44D4167D0338}"/>
              </a:ext>
            </a:extLst>
          </p:cNvPr>
          <p:cNvGrpSpPr/>
          <p:nvPr/>
        </p:nvGrpSpPr>
        <p:grpSpPr>
          <a:xfrm rot="16200000" flipH="1">
            <a:off x="10020436" y="750068"/>
            <a:ext cx="720080" cy="605336"/>
            <a:chOff x="5881370" y="2780928"/>
            <a:chExt cx="1798806" cy="1512168"/>
          </a:xfrm>
        </p:grpSpPr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E8832EA0-3EAD-444A-A54B-DEE20453FB3C}"/>
                </a:ext>
              </a:extLst>
            </p:cNvPr>
            <p:cNvSpPr/>
            <p:nvPr/>
          </p:nvSpPr>
          <p:spPr>
            <a:xfrm>
              <a:off x="6312024" y="2996952"/>
              <a:ext cx="1368152" cy="10801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grpSp>
          <p:nvGrpSpPr>
            <p:cNvPr id="93" name="グループ化 92">
              <a:extLst>
                <a:ext uri="{FF2B5EF4-FFF2-40B4-BE49-F238E27FC236}">
                  <a16:creationId xmlns:a16="http://schemas.microsoft.com/office/drawing/2014/main" id="{0A941A2B-54AA-9044-B17E-2E27597DC29F}"/>
                </a:ext>
              </a:extLst>
            </p:cNvPr>
            <p:cNvGrpSpPr/>
            <p:nvPr/>
          </p:nvGrpSpPr>
          <p:grpSpPr>
            <a:xfrm>
              <a:off x="6852084" y="3392996"/>
              <a:ext cx="288032" cy="288032"/>
              <a:chOff x="4024536" y="3216424"/>
              <a:chExt cx="3168353" cy="3168352"/>
            </a:xfrm>
          </p:grpSpPr>
          <p:sp>
            <p:nvSpPr>
              <p:cNvPr id="97" name="パイ 96">
                <a:extLst>
                  <a:ext uri="{FF2B5EF4-FFF2-40B4-BE49-F238E27FC236}">
                    <a16:creationId xmlns:a16="http://schemas.microsoft.com/office/drawing/2014/main" id="{09292F6B-D078-BE43-ACF3-34AD8A9FA4CF}"/>
                  </a:ext>
                </a:extLst>
              </p:cNvPr>
              <p:cNvSpPr/>
              <p:nvPr/>
            </p:nvSpPr>
            <p:spPr>
              <a:xfrm>
                <a:off x="4024536" y="3216424"/>
                <a:ext cx="3168352" cy="3168352"/>
              </a:xfrm>
              <a:prstGeom prst="pie">
                <a:avLst>
                  <a:gd name="adj1" fmla="val 0"/>
                  <a:gd name="adj2" fmla="val 5436161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パイ 97">
                <a:extLst>
                  <a:ext uri="{FF2B5EF4-FFF2-40B4-BE49-F238E27FC236}">
                    <a16:creationId xmlns:a16="http://schemas.microsoft.com/office/drawing/2014/main" id="{FE51C13B-D123-1B42-9990-61DAFD92565B}"/>
                  </a:ext>
                </a:extLst>
              </p:cNvPr>
              <p:cNvSpPr/>
              <p:nvPr/>
            </p:nvSpPr>
            <p:spPr>
              <a:xfrm>
                <a:off x="4024536" y="3216424"/>
                <a:ext cx="3168352" cy="3168352"/>
              </a:xfrm>
              <a:prstGeom prst="pie">
                <a:avLst>
                  <a:gd name="adj1" fmla="val 0"/>
                  <a:gd name="adj2" fmla="val 21582757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パイ 98">
                <a:extLst>
                  <a:ext uri="{FF2B5EF4-FFF2-40B4-BE49-F238E27FC236}">
                    <a16:creationId xmlns:a16="http://schemas.microsoft.com/office/drawing/2014/main" id="{D3D1611A-B60C-324E-B234-EC5D625E4BC3}"/>
                  </a:ext>
                </a:extLst>
              </p:cNvPr>
              <p:cNvSpPr/>
              <p:nvPr/>
            </p:nvSpPr>
            <p:spPr>
              <a:xfrm rot="10800000">
                <a:off x="4024537" y="3216424"/>
                <a:ext cx="3168352" cy="3168352"/>
              </a:xfrm>
              <a:prstGeom prst="pie">
                <a:avLst>
                  <a:gd name="adj1" fmla="val 0"/>
                  <a:gd name="adj2" fmla="val 5436161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4" name="角丸四角形 93">
              <a:extLst>
                <a:ext uri="{FF2B5EF4-FFF2-40B4-BE49-F238E27FC236}">
                  <a16:creationId xmlns:a16="http://schemas.microsoft.com/office/drawing/2014/main" id="{C7D8C0F5-E2BE-8A46-B2FB-4648EAC3CA2C}"/>
                </a:ext>
              </a:extLst>
            </p:cNvPr>
            <p:cNvSpPr/>
            <p:nvPr/>
          </p:nvSpPr>
          <p:spPr>
            <a:xfrm rot="5400000">
              <a:off x="6384032" y="2278266"/>
              <a:ext cx="216024" cy="122134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角丸四角形 94">
              <a:extLst>
                <a:ext uri="{FF2B5EF4-FFF2-40B4-BE49-F238E27FC236}">
                  <a16:creationId xmlns:a16="http://schemas.microsoft.com/office/drawing/2014/main" id="{F31044D6-FAA3-CC49-BE06-ECB9B832F9BB}"/>
                </a:ext>
              </a:extLst>
            </p:cNvPr>
            <p:cNvSpPr/>
            <p:nvPr/>
          </p:nvSpPr>
          <p:spPr>
            <a:xfrm rot="5400000">
              <a:off x="6384032" y="3574410"/>
              <a:ext cx="216024" cy="122134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円/楕円 95">
              <a:extLst>
                <a:ext uri="{FF2B5EF4-FFF2-40B4-BE49-F238E27FC236}">
                  <a16:creationId xmlns:a16="http://schemas.microsoft.com/office/drawing/2014/main" id="{EF500B6F-9558-DF42-A713-55939B7AF4FF}"/>
                </a:ext>
              </a:extLst>
            </p:cNvPr>
            <p:cNvSpPr/>
            <p:nvPr/>
          </p:nvSpPr>
          <p:spPr>
            <a:xfrm>
              <a:off x="5951984" y="3356992"/>
              <a:ext cx="360040" cy="3600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直線矢印コネクタ 30"/>
          <p:cNvCxnSpPr/>
          <p:nvPr/>
        </p:nvCxnSpPr>
        <p:spPr>
          <a:xfrm flipV="1">
            <a:off x="10920536" y="995976"/>
            <a:ext cx="0" cy="5025312"/>
          </a:xfrm>
          <a:prstGeom prst="straightConnector1">
            <a:avLst/>
          </a:prstGeom>
          <a:ln w="38100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081D1E09-3BB0-984D-8FD1-4FBC6B904AA3}"/>
              </a:ext>
            </a:extLst>
          </p:cNvPr>
          <p:cNvSpPr/>
          <p:nvPr/>
        </p:nvSpPr>
        <p:spPr>
          <a:xfrm>
            <a:off x="10740349" y="6021288"/>
            <a:ext cx="756251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Start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081D1E09-3BB0-984D-8FD1-4FBC6B904AA3}"/>
              </a:ext>
            </a:extLst>
          </p:cNvPr>
          <p:cNvSpPr/>
          <p:nvPr/>
        </p:nvSpPr>
        <p:spPr>
          <a:xfrm>
            <a:off x="10740349" y="548680"/>
            <a:ext cx="756251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Goal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081D1E09-3BB0-984D-8FD1-4FBC6B904AA3}"/>
              </a:ext>
            </a:extLst>
          </p:cNvPr>
          <p:cNvSpPr/>
          <p:nvPr/>
        </p:nvSpPr>
        <p:spPr>
          <a:xfrm>
            <a:off x="8976320" y="692696"/>
            <a:ext cx="774086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4800</a:t>
            </a:r>
          </a:p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[mm]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1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グループ化 174">
            <a:extLst>
              <a:ext uri="{FF2B5EF4-FFF2-40B4-BE49-F238E27FC236}">
                <a16:creationId xmlns:a16="http://schemas.microsoft.com/office/drawing/2014/main" id="{093EE6D3-71AD-D54E-8193-FADD5501B058}"/>
              </a:ext>
            </a:extLst>
          </p:cNvPr>
          <p:cNvGrpSpPr/>
          <p:nvPr/>
        </p:nvGrpSpPr>
        <p:grpSpPr>
          <a:xfrm>
            <a:off x="191344" y="5949280"/>
            <a:ext cx="11881320" cy="161365"/>
            <a:chOff x="191344" y="5949280"/>
            <a:chExt cx="11881320" cy="161365"/>
          </a:xfrm>
        </p:grpSpPr>
        <p:sp>
          <p:nvSpPr>
            <p:cNvPr id="168" name="正方形/長方形 167">
              <a:extLst>
                <a:ext uri="{FF2B5EF4-FFF2-40B4-BE49-F238E27FC236}">
                  <a16:creationId xmlns:a16="http://schemas.microsoft.com/office/drawing/2014/main" id="{FFA485B0-3448-2547-A590-8CB2E2947E58}"/>
                </a:ext>
              </a:extLst>
            </p:cNvPr>
            <p:cNvSpPr/>
            <p:nvPr/>
          </p:nvSpPr>
          <p:spPr>
            <a:xfrm>
              <a:off x="4151784" y="5949280"/>
              <a:ext cx="7920880" cy="1613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0" name="正方形/長方形 169">
              <a:extLst>
                <a:ext uri="{FF2B5EF4-FFF2-40B4-BE49-F238E27FC236}">
                  <a16:creationId xmlns:a16="http://schemas.microsoft.com/office/drawing/2014/main" id="{E9DBDD4B-A4A4-8349-AC6F-A524AF5C7B91}"/>
                </a:ext>
              </a:extLst>
            </p:cNvPr>
            <p:cNvSpPr/>
            <p:nvPr/>
          </p:nvSpPr>
          <p:spPr>
            <a:xfrm>
              <a:off x="191344" y="5949280"/>
              <a:ext cx="2448272" cy="1613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" name="正方形/長方形 170">
              <a:extLst>
                <a:ext uri="{FF2B5EF4-FFF2-40B4-BE49-F238E27FC236}">
                  <a16:creationId xmlns:a16="http://schemas.microsoft.com/office/drawing/2014/main" id="{A935E969-F0E8-8F45-AC47-9E7B8F701D3B}"/>
                </a:ext>
              </a:extLst>
            </p:cNvPr>
            <p:cNvSpPr/>
            <p:nvPr/>
          </p:nvSpPr>
          <p:spPr>
            <a:xfrm>
              <a:off x="2639616" y="5949280"/>
              <a:ext cx="1512168" cy="16136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38E8BDB4-9F49-2E4E-9B14-47CE47C6E4DE}"/>
              </a:ext>
            </a:extLst>
          </p:cNvPr>
          <p:cNvSpPr/>
          <p:nvPr/>
        </p:nvSpPr>
        <p:spPr>
          <a:xfrm>
            <a:off x="191344" y="4879195"/>
            <a:ext cx="11881320" cy="6380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352CE438-4AF5-C841-B571-13EE86D45C3F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競技全体のシステム図</a:t>
            </a: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8C3880D4-B358-A440-BFA1-74D5883AE522}"/>
              </a:ext>
            </a:extLst>
          </p:cNvPr>
          <p:cNvGrpSpPr/>
          <p:nvPr/>
        </p:nvGrpSpPr>
        <p:grpSpPr>
          <a:xfrm>
            <a:off x="8083108" y="3501008"/>
            <a:ext cx="3557508" cy="2520280"/>
            <a:chOff x="3337473" y="2708920"/>
            <a:chExt cx="5590370" cy="3960440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ABC7FB96-33F9-5B4C-B205-11C2A68153C1}"/>
                </a:ext>
              </a:extLst>
            </p:cNvPr>
            <p:cNvSpPr/>
            <p:nvPr/>
          </p:nvSpPr>
          <p:spPr>
            <a:xfrm>
              <a:off x="4943872" y="2708920"/>
              <a:ext cx="2448272" cy="21602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79F2556D-3BF4-0540-AF4B-51FC5A2CB234}"/>
                </a:ext>
              </a:extLst>
            </p:cNvPr>
            <p:cNvSpPr/>
            <p:nvPr/>
          </p:nvSpPr>
          <p:spPr>
            <a:xfrm>
              <a:off x="6334023" y="4840941"/>
              <a:ext cx="2138242" cy="4207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E310BD69-5FCD-6441-80AD-6829EC549B42}"/>
                </a:ext>
              </a:extLst>
            </p:cNvPr>
            <p:cNvGrpSpPr/>
            <p:nvPr/>
          </p:nvGrpSpPr>
          <p:grpSpPr>
            <a:xfrm>
              <a:off x="3407855" y="2792258"/>
              <a:ext cx="1608025" cy="2292926"/>
              <a:chOff x="2945322" y="2792258"/>
              <a:chExt cx="1608025" cy="2292926"/>
            </a:xfrm>
          </p:grpSpPr>
          <p:sp>
            <p:nvSpPr>
              <p:cNvPr id="39" name="片側の 2 つの角を切り取った四角形 38">
                <a:extLst>
                  <a:ext uri="{FF2B5EF4-FFF2-40B4-BE49-F238E27FC236}">
                    <a16:creationId xmlns:a16="http://schemas.microsoft.com/office/drawing/2014/main" id="{2DCE4FBB-E173-FC4E-A6E6-B9ACDE105EC8}"/>
                  </a:ext>
                </a:extLst>
              </p:cNvPr>
              <p:cNvSpPr/>
              <p:nvPr/>
            </p:nvSpPr>
            <p:spPr>
              <a:xfrm rot="16200000" flipV="1">
                <a:off x="3628818" y="3277191"/>
                <a:ext cx="592737" cy="648205"/>
              </a:xfrm>
              <a:prstGeom prst="snip2Same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43" name="グループ化 42">
                <a:extLst>
                  <a:ext uri="{FF2B5EF4-FFF2-40B4-BE49-F238E27FC236}">
                    <a16:creationId xmlns:a16="http://schemas.microsoft.com/office/drawing/2014/main" id="{F79545D0-B85D-4A45-B41F-BE495556F9AB}"/>
                  </a:ext>
                </a:extLst>
              </p:cNvPr>
              <p:cNvGrpSpPr/>
              <p:nvPr/>
            </p:nvGrpSpPr>
            <p:grpSpPr>
              <a:xfrm>
                <a:off x="2945322" y="2878644"/>
                <a:ext cx="1120589" cy="1326777"/>
                <a:chOff x="3774140" y="1452282"/>
                <a:chExt cx="1120589" cy="1326777"/>
              </a:xfrm>
            </p:grpSpPr>
            <p:sp>
              <p:nvSpPr>
                <p:cNvPr id="40" name="円弧 39">
                  <a:extLst>
                    <a:ext uri="{FF2B5EF4-FFF2-40B4-BE49-F238E27FC236}">
                      <a16:creationId xmlns:a16="http://schemas.microsoft.com/office/drawing/2014/main" id="{86D38046-C761-3646-B461-1E3CFB7C8B8A}"/>
                    </a:ext>
                  </a:extLst>
                </p:cNvPr>
                <p:cNvSpPr/>
                <p:nvPr/>
              </p:nvSpPr>
              <p:spPr>
                <a:xfrm>
                  <a:off x="3774140" y="1452282"/>
                  <a:ext cx="815789" cy="1326777"/>
                </a:xfrm>
                <a:prstGeom prst="arc">
                  <a:avLst>
                    <a:gd name="adj1" fmla="val 6718735"/>
                    <a:gd name="adj2" fmla="val 14974613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41" name="円弧 40">
                  <a:extLst>
                    <a:ext uri="{FF2B5EF4-FFF2-40B4-BE49-F238E27FC236}">
                      <a16:creationId xmlns:a16="http://schemas.microsoft.com/office/drawing/2014/main" id="{A164673C-EF62-E240-87CC-4F300A58BF9F}"/>
                    </a:ext>
                  </a:extLst>
                </p:cNvPr>
                <p:cNvSpPr/>
                <p:nvPr/>
              </p:nvSpPr>
              <p:spPr>
                <a:xfrm>
                  <a:off x="3926540" y="1600200"/>
                  <a:ext cx="815789" cy="1030941"/>
                </a:xfrm>
                <a:prstGeom prst="arc">
                  <a:avLst>
                    <a:gd name="adj1" fmla="val 6718735"/>
                    <a:gd name="adj2" fmla="val 14974613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42" name="円弧 41">
                  <a:extLst>
                    <a:ext uri="{FF2B5EF4-FFF2-40B4-BE49-F238E27FC236}">
                      <a16:creationId xmlns:a16="http://schemas.microsoft.com/office/drawing/2014/main" id="{ED505722-AB6D-3E47-BA49-B4536F823129}"/>
                    </a:ext>
                  </a:extLst>
                </p:cNvPr>
                <p:cNvSpPr/>
                <p:nvPr/>
              </p:nvSpPr>
              <p:spPr>
                <a:xfrm>
                  <a:off x="4078940" y="1698811"/>
                  <a:ext cx="815789" cy="833718"/>
                </a:xfrm>
                <a:prstGeom prst="arc">
                  <a:avLst>
                    <a:gd name="adj1" fmla="val 6718735"/>
                    <a:gd name="adj2" fmla="val 14974613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C487CA86-E873-A643-BF93-B2317374DD71}"/>
                  </a:ext>
                </a:extLst>
              </p:cNvPr>
              <p:cNvSpPr/>
              <p:nvPr/>
            </p:nvSpPr>
            <p:spPr>
              <a:xfrm>
                <a:off x="3778087" y="3905103"/>
                <a:ext cx="733737" cy="1270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48" name="片側の 2 つの角を切り取った四角形 47">
                <a:extLst>
                  <a:ext uri="{FF2B5EF4-FFF2-40B4-BE49-F238E27FC236}">
                    <a16:creationId xmlns:a16="http://schemas.microsoft.com/office/drawing/2014/main" id="{B7396866-22A4-3940-B9CC-491AE9F74EBD}"/>
                  </a:ext>
                </a:extLst>
              </p:cNvPr>
              <p:cNvSpPr/>
              <p:nvPr/>
            </p:nvSpPr>
            <p:spPr>
              <a:xfrm rot="16200000" flipH="1" flipV="1">
                <a:off x="3628818" y="4010056"/>
                <a:ext cx="592737" cy="648205"/>
              </a:xfrm>
              <a:prstGeom prst="snip2Same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EE90CA31-ECB3-6F42-A33C-9F63AD466C8B}"/>
                  </a:ext>
                </a:extLst>
              </p:cNvPr>
              <p:cNvSpPr/>
              <p:nvPr/>
            </p:nvSpPr>
            <p:spPr>
              <a:xfrm>
                <a:off x="3077263" y="2792258"/>
                <a:ext cx="1417777" cy="4364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超音波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センサ</a:t>
                </a:r>
              </a:p>
            </p:txBody>
          </p:sp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95670154-72F6-9540-9AD7-28E7B4A18965}"/>
                  </a:ext>
                </a:extLst>
              </p:cNvPr>
              <p:cNvSpPr/>
              <p:nvPr/>
            </p:nvSpPr>
            <p:spPr>
              <a:xfrm>
                <a:off x="3018956" y="4648766"/>
                <a:ext cx="1534391" cy="4364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ジャイロ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センサ</a:t>
                </a:r>
              </a:p>
            </p:txBody>
          </p:sp>
        </p:grp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C482E7DA-297C-7344-AC5A-D4FB1344E8D4}"/>
                </a:ext>
              </a:extLst>
            </p:cNvPr>
            <p:cNvSpPr/>
            <p:nvPr/>
          </p:nvSpPr>
          <p:spPr>
            <a:xfrm>
              <a:off x="3337473" y="6021288"/>
              <a:ext cx="1534391" cy="436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光センサ</a:t>
              </a:r>
            </a:p>
          </p:txBody>
        </p:sp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1AE5783F-2727-D344-9C41-72BC56ADC859}"/>
                </a:ext>
              </a:extLst>
            </p:cNvPr>
            <p:cNvGrpSpPr/>
            <p:nvPr/>
          </p:nvGrpSpPr>
          <p:grpSpPr>
            <a:xfrm>
              <a:off x="4917218" y="4179080"/>
              <a:ext cx="2412459" cy="2412459"/>
              <a:chOff x="4917218" y="4179080"/>
              <a:chExt cx="2412459" cy="2412459"/>
            </a:xfrm>
          </p:grpSpPr>
          <p:grpSp>
            <p:nvGrpSpPr>
              <p:cNvPr id="18" name="グループ化 17">
                <a:extLst>
                  <a:ext uri="{FF2B5EF4-FFF2-40B4-BE49-F238E27FC236}">
                    <a16:creationId xmlns:a16="http://schemas.microsoft.com/office/drawing/2014/main" id="{A19B65C5-22B9-CD48-9803-FDC51EA6206F}"/>
                  </a:ext>
                </a:extLst>
              </p:cNvPr>
              <p:cNvGrpSpPr/>
              <p:nvPr/>
            </p:nvGrpSpPr>
            <p:grpSpPr>
              <a:xfrm>
                <a:off x="4917218" y="4179080"/>
                <a:ext cx="2412459" cy="2412459"/>
                <a:chOff x="3297677" y="3570051"/>
                <a:chExt cx="2412459" cy="2412459"/>
              </a:xfrm>
              <a:solidFill>
                <a:schemeClr val="bg1"/>
              </a:solidFill>
            </p:grpSpPr>
            <p:sp>
              <p:nvSpPr>
                <p:cNvPr id="14" name="円/楕円 13">
                  <a:extLst>
                    <a:ext uri="{FF2B5EF4-FFF2-40B4-BE49-F238E27FC236}">
                      <a16:creationId xmlns:a16="http://schemas.microsoft.com/office/drawing/2014/main" id="{95BC6E65-A6A6-DA4F-89B6-318AFFF06831}"/>
                    </a:ext>
                  </a:extLst>
                </p:cNvPr>
                <p:cNvSpPr/>
                <p:nvPr/>
              </p:nvSpPr>
              <p:spPr>
                <a:xfrm>
                  <a:off x="4166681" y="4439055"/>
                  <a:ext cx="674450" cy="674450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grpSp>
              <p:nvGrpSpPr>
                <p:cNvPr id="10" name="グループ化 9">
                  <a:extLst>
                    <a:ext uri="{FF2B5EF4-FFF2-40B4-BE49-F238E27FC236}">
                      <a16:creationId xmlns:a16="http://schemas.microsoft.com/office/drawing/2014/main" id="{101C7940-1F2F-9B46-86F9-5B87F71BEC85}"/>
                    </a:ext>
                  </a:extLst>
                </p:cNvPr>
                <p:cNvGrpSpPr/>
                <p:nvPr/>
              </p:nvGrpSpPr>
              <p:grpSpPr>
                <a:xfrm>
                  <a:off x="3297677" y="3570051"/>
                  <a:ext cx="2412459" cy="2412459"/>
                  <a:chOff x="3297677" y="3570051"/>
                  <a:chExt cx="2412459" cy="2412459"/>
                </a:xfrm>
                <a:grpFill/>
              </p:grpSpPr>
              <p:sp>
                <p:nvSpPr>
                  <p:cNvPr id="5" name="円/楕円 4">
                    <a:extLst>
                      <a:ext uri="{FF2B5EF4-FFF2-40B4-BE49-F238E27FC236}">
                        <a16:creationId xmlns:a16="http://schemas.microsoft.com/office/drawing/2014/main" id="{FC6F3BDA-439B-414C-B97A-9DD594111347}"/>
                      </a:ext>
                    </a:extLst>
                  </p:cNvPr>
                  <p:cNvSpPr/>
                  <p:nvPr/>
                </p:nvSpPr>
                <p:spPr>
                  <a:xfrm>
                    <a:off x="3297677" y="3570051"/>
                    <a:ext cx="2412459" cy="2412459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cxnSp>
                <p:nvCxnSpPr>
                  <p:cNvPr id="7" name="直線コネクタ 6">
                    <a:extLst>
                      <a:ext uri="{FF2B5EF4-FFF2-40B4-BE49-F238E27FC236}">
                        <a16:creationId xmlns:a16="http://schemas.microsoft.com/office/drawing/2014/main" id="{A02EA583-404A-9E4B-A6B5-7EE81711ADFD}"/>
                      </a:ext>
                    </a:extLst>
                  </p:cNvPr>
                  <p:cNvCxnSpPr>
                    <a:stCxn id="5" idx="2"/>
                    <a:endCxn id="5" idx="6"/>
                  </p:cNvCxnSpPr>
                  <p:nvPr/>
                </p:nvCxnSpPr>
                <p:spPr>
                  <a:xfrm>
                    <a:off x="3297677" y="4776281"/>
                    <a:ext cx="2412459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直線コネクタ 8">
                    <a:extLst>
                      <a:ext uri="{FF2B5EF4-FFF2-40B4-BE49-F238E27FC236}">
                        <a16:creationId xmlns:a16="http://schemas.microsoft.com/office/drawing/2014/main" id="{71EA019B-6F62-1647-B74E-7733CB3104E5}"/>
                      </a:ext>
                    </a:extLst>
                  </p:cNvPr>
                  <p:cNvCxnSpPr>
                    <a:stCxn id="5" idx="4"/>
                    <a:endCxn id="5" idx="0"/>
                  </p:cNvCxnSpPr>
                  <p:nvPr/>
                </p:nvCxnSpPr>
                <p:spPr>
                  <a:xfrm flipV="1">
                    <a:off x="4503907" y="3570051"/>
                    <a:ext cx="0" cy="2412459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7" name="円/楕円 76">
                <a:extLst>
                  <a:ext uri="{FF2B5EF4-FFF2-40B4-BE49-F238E27FC236}">
                    <a16:creationId xmlns:a16="http://schemas.microsoft.com/office/drawing/2014/main" id="{DFD99CCE-3A47-B64F-81EA-DE50EB9DE10D}"/>
                  </a:ext>
                </a:extLst>
              </p:cNvPr>
              <p:cNvSpPr/>
              <p:nvPr/>
            </p:nvSpPr>
            <p:spPr>
              <a:xfrm>
                <a:off x="5935234" y="5194885"/>
                <a:ext cx="374072" cy="37407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M</a:t>
                </a:r>
                <a:endParaRPr kumimoji="1" lang="ja-JP" altLang="en-US" sz="14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9CC7FF9A-C920-3647-ADDB-8E45ECAE1C4D}"/>
                </a:ext>
              </a:extLst>
            </p:cNvPr>
            <p:cNvGrpSpPr/>
            <p:nvPr/>
          </p:nvGrpSpPr>
          <p:grpSpPr>
            <a:xfrm>
              <a:off x="7320136" y="4925535"/>
              <a:ext cx="1607707" cy="1651603"/>
              <a:chOff x="7320136" y="4925535"/>
              <a:chExt cx="1607707" cy="165160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E2DE31E5-06AD-6F49-A568-0B7E55B925D3}"/>
                  </a:ext>
                </a:extLst>
              </p:cNvPr>
              <p:cNvGrpSpPr/>
              <p:nvPr/>
            </p:nvGrpSpPr>
            <p:grpSpPr>
              <a:xfrm>
                <a:off x="8253393" y="4925535"/>
                <a:ext cx="674450" cy="674450"/>
                <a:chOff x="3385226" y="3429000"/>
                <a:chExt cx="674450" cy="674450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50" name="円/楕円 49">
                  <a:extLst>
                    <a:ext uri="{FF2B5EF4-FFF2-40B4-BE49-F238E27FC236}">
                      <a16:creationId xmlns:a16="http://schemas.microsoft.com/office/drawing/2014/main" id="{CB07BC6C-F1FD-484C-8FA0-49EB093AED70}"/>
                    </a:ext>
                  </a:extLst>
                </p:cNvPr>
                <p:cNvSpPr/>
                <p:nvPr/>
              </p:nvSpPr>
              <p:spPr>
                <a:xfrm>
                  <a:off x="3385226" y="3429000"/>
                  <a:ext cx="674450" cy="674450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cxnSp>
              <p:nvCxnSpPr>
                <p:cNvPr id="51" name="直線コネクタ 50">
                  <a:extLst>
                    <a:ext uri="{FF2B5EF4-FFF2-40B4-BE49-F238E27FC236}">
                      <a16:creationId xmlns:a16="http://schemas.microsoft.com/office/drawing/2014/main" id="{ABC6D782-BE7F-C245-8D32-AB9CBD827AAB}"/>
                    </a:ext>
                  </a:extLst>
                </p:cNvPr>
                <p:cNvCxnSpPr>
                  <a:stCxn id="50" idx="6"/>
                  <a:endCxn id="50" idx="2"/>
                </p:cNvCxnSpPr>
                <p:nvPr/>
              </p:nvCxnSpPr>
              <p:spPr>
                <a:xfrm flipH="1">
                  <a:off x="3385226" y="3766225"/>
                  <a:ext cx="674450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線コネクタ 51">
                  <a:extLst>
                    <a:ext uri="{FF2B5EF4-FFF2-40B4-BE49-F238E27FC236}">
                      <a16:creationId xmlns:a16="http://schemas.microsoft.com/office/drawing/2014/main" id="{74D4EFDB-2EDC-E945-9102-FF205236DD78}"/>
                    </a:ext>
                  </a:extLst>
                </p:cNvPr>
                <p:cNvCxnSpPr>
                  <a:endCxn id="50" idx="0"/>
                </p:cNvCxnSpPr>
                <p:nvPr/>
              </p:nvCxnSpPr>
              <p:spPr>
                <a:xfrm flipV="1">
                  <a:off x="3715966" y="3429000"/>
                  <a:ext cx="6485" cy="666345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正方形/長方形 59">
                <a:extLst>
                  <a:ext uri="{FF2B5EF4-FFF2-40B4-BE49-F238E27FC236}">
                    <a16:creationId xmlns:a16="http://schemas.microsoft.com/office/drawing/2014/main" id="{484EB7E4-4029-7A4D-879E-B7D88DD2DA1B}"/>
                  </a:ext>
                </a:extLst>
              </p:cNvPr>
              <p:cNvSpPr/>
              <p:nvPr/>
            </p:nvSpPr>
            <p:spPr>
              <a:xfrm>
                <a:off x="7320136" y="5441005"/>
                <a:ext cx="1125866" cy="16136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66" name="グループ化 65">
                <a:extLst>
                  <a:ext uri="{FF2B5EF4-FFF2-40B4-BE49-F238E27FC236}">
                    <a16:creationId xmlns:a16="http://schemas.microsoft.com/office/drawing/2014/main" id="{584A2695-63B3-F84D-8157-BADBC276CC8A}"/>
                  </a:ext>
                </a:extLst>
              </p:cNvPr>
              <p:cNvGrpSpPr/>
              <p:nvPr/>
            </p:nvGrpSpPr>
            <p:grpSpPr>
              <a:xfrm>
                <a:off x="7545844" y="5602370"/>
                <a:ext cx="674450" cy="974768"/>
                <a:chOff x="6585635" y="4993341"/>
                <a:chExt cx="674450" cy="974768"/>
              </a:xfrm>
            </p:grpSpPr>
            <p:grpSp>
              <p:nvGrpSpPr>
                <p:cNvPr id="61" name="グループ化 60">
                  <a:extLst>
                    <a:ext uri="{FF2B5EF4-FFF2-40B4-BE49-F238E27FC236}">
                      <a16:creationId xmlns:a16="http://schemas.microsoft.com/office/drawing/2014/main" id="{13ABB243-0EE3-6449-B162-4D1737DBF78B}"/>
                    </a:ext>
                  </a:extLst>
                </p:cNvPr>
                <p:cNvGrpSpPr/>
                <p:nvPr/>
              </p:nvGrpSpPr>
              <p:grpSpPr>
                <a:xfrm>
                  <a:off x="6585635" y="5293659"/>
                  <a:ext cx="674450" cy="674450"/>
                  <a:chOff x="3385226" y="3429000"/>
                  <a:chExt cx="674450" cy="674450"/>
                </a:xfrm>
                <a:solidFill>
                  <a:schemeClr val="accent6">
                    <a:lumMod val="20000"/>
                    <a:lumOff val="80000"/>
                  </a:schemeClr>
                </a:solidFill>
              </p:grpSpPr>
              <p:sp>
                <p:nvSpPr>
                  <p:cNvPr id="62" name="円/楕円 61">
                    <a:extLst>
                      <a:ext uri="{FF2B5EF4-FFF2-40B4-BE49-F238E27FC236}">
                        <a16:creationId xmlns:a16="http://schemas.microsoft.com/office/drawing/2014/main" id="{CBAA3278-E88D-9648-9780-A971C0C07152}"/>
                      </a:ext>
                    </a:extLst>
                  </p:cNvPr>
                  <p:cNvSpPr/>
                  <p:nvPr/>
                </p:nvSpPr>
                <p:spPr>
                  <a:xfrm>
                    <a:off x="3385226" y="3429000"/>
                    <a:ext cx="674450" cy="674450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cxnSp>
                <p:nvCxnSpPr>
                  <p:cNvPr id="63" name="直線コネクタ 62">
                    <a:extLst>
                      <a:ext uri="{FF2B5EF4-FFF2-40B4-BE49-F238E27FC236}">
                        <a16:creationId xmlns:a16="http://schemas.microsoft.com/office/drawing/2014/main" id="{9E5F0E71-BEEE-D94D-9AC7-420D6A526C09}"/>
                      </a:ext>
                    </a:extLst>
                  </p:cNvPr>
                  <p:cNvCxnSpPr>
                    <a:stCxn id="62" idx="6"/>
                    <a:endCxn id="62" idx="2"/>
                  </p:cNvCxnSpPr>
                  <p:nvPr/>
                </p:nvCxnSpPr>
                <p:spPr>
                  <a:xfrm flipH="1">
                    <a:off x="3385226" y="3766225"/>
                    <a:ext cx="674450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直線コネクタ 63">
                    <a:extLst>
                      <a:ext uri="{FF2B5EF4-FFF2-40B4-BE49-F238E27FC236}">
                        <a16:creationId xmlns:a16="http://schemas.microsoft.com/office/drawing/2014/main" id="{87363DFF-DE64-6549-B31E-770E70ED8452}"/>
                      </a:ext>
                    </a:extLst>
                  </p:cNvPr>
                  <p:cNvCxnSpPr>
                    <a:endCxn id="62" idx="0"/>
                  </p:cNvCxnSpPr>
                  <p:nvPr/>
                </p:nvCxnSpPr>
                <p:spPr>
                  <a:xfrm flipV="1">
                    <a:off x="3715966" y="3429000"/>
                    <a:ext cx="6485" cy="666345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5" name="正方形/長方形 64">
                  <a:extLst>
                    <a:ext uri="{FF2B5EF4-FFF2-40B4-BE49-F238E27FC236}">
                      <a16:creationId xmlns:a16="http://schemas.microsoft.com/office/drawing/2014/main" id="{6B1B71B7-BEB8-C44B-9119-0D075BA00B82}"/>
                    </a:ext>
                  </a:extLst>
                </p:cNvPr>
                <p:cNvSpPr/>
                <p:nvPr/>
              </p:nvSpPr>
              <p:spPr>
                <a:xfrm rot="16200000">
                  <a:off x="6609095" y="5233147"/>
                  <a:ext cx="627530" cy="14791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78" name="円/楕円 77">
                <a:extLst>
                  <a:ext uri="{FF2B5EF4-FFF2-40B4-BE49-F238E27FC236}">
                    <a16:creationId xmlns:a16="http://schemas.microsoft.com/office/drawing/2014/main" id="{DC063852-142C-D043-AE10-2308FBE9EE1A}"/>
                  </a:ext>
                </a:extLst>
              </p:cNvPr>
              <p:cNvSpPr/>
              <p:nvPr/>
            </p:nvSpPr>
            <p:spPr>
              <a:xfrm>
                <a:off x="8394140" y="5063266"/>
                <a:ext cx="374072" cy="37407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M</a:t>
                </a:r>
                <a:endParaRPr kumimoji="1" lang="ja-JP" altLang="en-US" sz="14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D5728361-9A62-244E-B49F-E11536010A27}"/>
                </a:ext>
              </a:extLst>
            </p:cNvPr>
            <p:cNvSpPr/>
            <p:nvPr/>
          </p:nvSpPr>
          <p:spPr>
            <a:xfrm>
              <a:off x="5303912" y="2996952"/>
              <a:ext cx="1728192" cy="7920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CPU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898E71A5-5EF7-7F49-8E15-E4F3CEE85774}"/>
                </a:ext>
              </a:extLst>
            </p:cNvPr>
            <p:cNvSpPr/>
            <p:nvPr/>
          </p:nvSpPr>
          <p:spPr>
            <a:xfrm rot="16200000">
              <a:off x="6672064" y="3429000"/>
              <a:ext cx="1728192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乾電池</a:t>
              </a:r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B81FAFE3-C618-8141-B123-D229E95E20B9}"/>
                </a:ext>
              </a:extLst>
            </p:cNvPr>
            <p:cNvGrpSpPr/>
            <p:nvPr/>
          </p:nvGrpSpPr>
          <p:grpSpPr>
            <a:xfrm>
              <a:off x="3647728" y="4038029"/>
              <a:ext cx="2031489" cy="2631331"/>
              <a:chOff x="3647728" y="4038029"/>
              <a:chExt cx="2031489" cy="2631331"/>
            </a:xfrm>
          </p:grpSpPr>
          <p:sp>
            <p:nvSpPr>
              <p:cNvPr id="20" name="片側の 2 つの角を切り取った四角形 19">
                <a:extLst>
                  <a:ext uri="{FF2B5EF4-FFF2-40B4-BE49-F238E27FC236}">
                    <a16:creationId xmlns:a16="http://schemas.microsoft.com/office/drawing/2014/main" id="{994F6E10-0C0B-E74E-B5BF-07DA3D7A11CF}"/>
                  </a:ext>
                </a:extLst>
              </p:cNvPr>
              <p:cNvSpPr/>
              <p:nvPr/>
            </p:nvSpPr>
            <p:spPr>
              <a:xfrm flipV="1">
                <a:off x="4382847" y="5404764"/>
                <a:ext cx="592737" cy="648205"/>
              </a:xfrm>
              <a:prstGeom prst="snip2Same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29" name="グループ化 28">
                <a:extLst>
                  <a:ext uri="{FF2B5EF4-FFF2-40B4-BE49-F238E27FC236}">
                    <a16:creationId xmlns:a16="http://schemas.microsoft.com/office/drawing/2014/main" id="{11B7519D-3544-574E-AB7E-85005C12F179}"/>
                  </a:ext>
                </a:extLst>
              </p:cNvPr>
              <p:cNvGrpSpPr/>
              <p:nvPr/>
            </p:nvGrpSpPr>
            <p:grpSpPr>
              <a:xfrm>
                <a:off x="4232844" y="6062697"/>
                <a:ext cx="898381" cy="606663"/>
                <a:chOff x="4096544" y="1776264"/>
                <a:chExt cx="576064" cy="504056"/>
              </a:xfrm>
            </p:grpSpPr>
            <p:sp>
              <p:nvSpPr>
                <p:cNvPr id="30" name="三角形 29">
                  <a:extLst>
                    <a:ext uri="{FF2B5EF4-FFF2-40B4-BE49-F238E27FC236}">
                      <a16:creationId xmlns:a16="http://schemas.microsoft.com/office/drawing/2014/main" id="{1EC59E7F-8481-B448-B4D0-2EFB82D94EE8}"/>
                    </a:ext>
                  </a:extLst>
                </p:cNvPr>
                <p:cNvSpPr/>
                <p:nvPr/>
              </p:nvSpPr>
              <p:spPr>
                <a:xfrm>
                  <a:off x="4096544" y="1776264"/>
                  <a:ext cx="576064" cy="360040"/>
                </a:xfrm>
                <a:prstGeom prst="triangl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31" name="円/楕円 30">
                  <a:extLst>
                    <a:ext uri="{FF2B5EF4-FFF2-40B4-BE49-F238E27FC236}">
                      <a16:creationId xmlns:a16="http://schemas.microsoft.com/office/drawing/2014/main" id="{FA9B417D-32DE-D549-9368-AD00CDC881B6}"/>
                    </a:ext>
                  </a:extLst>
                </p:cNvPr>
                <p:cNvSpPr/>
                <p:nvPr/>
              </p:nvSpPr>
              <p:spPr>
                <a:xfrm>
                  <a:off x="4096544" y="2064296"/>
                  <a:ext cx="576064" cy="21602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grpSp>
            <p:nvGrpSpPr>
              <p:cNvPr id="38" name="グループ化 37">
                <a:extLst>
                  <a:ext uri="{FF2B5EF4-FFF2-40B4-BE49-F238E27FC236}">
                    <a16:creationId xmlns:a16="http://schemas.microsoft.com/office/drawing/2014/main" id="{AB0C279A-ECDD-B44B-9384-4375A465EB70}"/>
                  </a:ext>
                </a:extLst>
              </p:cNvPr>
              <p:cNvGrpSpPr/>
              <p:nvPr/>
            </p:nvGrpSpPr>
            <p:grpSpPr>
              <a:xfrm>
                <a:off x="5004767" y="4038029"/>
                <a:ext cx="674450" cy="674450"/>
                <a:chOff x="3385226" y="3429000"/>
                <a:chExt cx="674450" cy="674450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7" name="円/楕円 16">
                  <a:extLst>
                    <a:ext uri="{FF2B5EF4-FFF2-40B4-BE49-F238E27FC236}">
                      <a16:creationId xmlns:a16="http://schemas.microsoft.com/office/drawing/2014/main" id="{C16068F6-A4D1-EC4B-90FC-8043BEBD199F}"/>
                    </a:ext>
                  </a:extLst>
                </p:cNvPr>
                <p:cNvSpPr/>
                <p:nvPr/>
              </p:nvSpPr>
              <p:spPr>
                <a:xfrm>
                  <a:off x="3385226" y="3429000"/>
                  <a:ext cx="674450" cy="674450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cxnSp>
              <p:nvCxnSpPr>
                <p:cNvPr id="35" name="直線コネクタ 34">
                  <a:extLst>
                    <a:ext uri="{FF2B5EF4-FFF2-40B4-BE49-F238E27FC236}">
                      <a16:creationId xmlns:a16="http://schemas.microsoft.com/office/drawing/2014/main" id="{47055E78-8374-0342-8953-D075EBACBCB5}"/>
                    </a:ext>
                  </a:extLst>
                </p:cNvPr>
                <p:cNvCxnSpPr>
                  <a:stCxn id="17" idx="6"/>
                  <a:endCxn id="17" idx="2"/>
                </p:cNvCxnSpPr>
                <p:nvPr/>
              </p:nvCxnSpPr>
              <p:spPr>
                <a:xfrm flipH="1">
                  <a:off x="3385226" y="3766225"/>
                  <a:ext cx="674450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コネクタ 36">
                  <a:extLst>
                    <a:ext uri="{FF2B5EF4-FFF2-40B4-BE49-F238E27FC236}">
                      <a16:creationId xmlns:a16="http://schemas.microsoft.com/office/drawing/2014/main" id="{E20BA8D3-03D0-C64F-97AC-A90F2A6FFD64}"/>
                    </a:ext>
                  </a:extLst>
                </p:cNvPr>
                <p:cNvCxnSpPr>
                  <a:endCxn id="17" idx="0"/>
                </p:cNvCxnSpPr>
                <p:nvPr/>
              </p:nvCxnSpPr>
              <p:spPr>
                <a:xfrm flipV="1">
                  <a:off x="3715966" y="3429000"/>
                  <a:ext cx="6485" cy="666345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L 字 31">
                <a:extLst>
                  <a:ext uri="{FF2B5EF4-FFF2-40B4-BE49-F238E27FC236}">
                    <a16:creationId xmlns:a16="http://schemas.microsoft.com/office/drawing/2014/main" id="{32488DE0-CAB9-6746-9A76-087E0ACBFD80}"/>
                  </a:ext>
                </a:extLst>
              </p:cNvPr>
              <p:cNvSpPr/>
              <p:nvPr/>
            </p:nvSpPr>
            <p:spPr>
              <a:xfrm flipH="1">
                <a:off x="3647728" y="4489415"/>
                <a:ext cx="1763311" cy="1381328"/>
              </a:xfrm>
              <a:prstGeom prst="corner">
                <a:avLst>
                  <a:gd name="adj1" fmla="val 9883"/>
                  <a:gd name="adj2" fmla="val 10345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11" name="円/楕円 10">
                <a:extLst>
                  <a:ext uri="{FF2B5EF4-FFF2-40B4-BE49-F238E27FC236}">
                    <a16:creationId xmlns:a16="http://schemas.microsoft.com/office/drawing/2014/main" id="{20C8B133-7CA1-E54E-BC86-D253FA2E9B8F}"/>
                  </a:ext>
                </a:extLst>
              </p:cNvPr>
              <p:cNvSpPr/>
              <p:nvPr/>
            </p:nvSpPr>
            <p:spPr>
              <a:xfrm>
                <a:off x="5152451" y="4183503"/>
                <a:ext cx="374072" cy="37407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M</a:t>
                </a:r>
                <a:endParaRPr kumimoji="1" lang="ja-JP" altLang="en-US" sz="1400" b="1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D1544926-A4EC-DC40-BF40-1B98D4501B7C}"/>
              </a:ext>
            </a:extLst>
          </p:cNvPr>
          <p:cNvSpPr/>
          <p:nvPr/>
        </p:nvSpPr>
        <p:spPr>
          <a:xfrm>
            <a:off x="9116306" y="728700"/>
            <a:ext cx="1728192" cy="154817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EE78B526-DC67-FC44-A75F-379D2DFFA32A}"/>
              </a:ext>
            </a:extLst>
          </p:cNvPr>
          <p:cNvSpPr/>
          <p:nvPr/>
        </p:nvSpPr>
        <p:spPr>
          <a:xfrm rot="16200000">
            <a:off x="5047854" y="1088740"/>
            <a:ext cx="1080120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Camera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3D3E2455-AA7B-2249-B36A-33EC01546CCE}"/>
              </a:ext>
            </a:extLst>
          </p:cNvPr>
          <p:cNvSpPr/>
          <p:nvPr/>
        </p:nvSpPr>
        <p:spPr>
          <a:xfrm rot="16200000">
            <a:off x="5839942" y="1088740"/>
            <a:ext cx="1080120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Raspberry Pi3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840AF35B-9D24-3C42-A936-735977996F33}"/>
              </a:ext>
            </a:extLst>
          </p:cNvPr>
          <p:cNvCxnSpPr>
            <a:cxnSpLocks/>
          </p:cNvCxnSpPr>
          <p:nvPr/>
        </p:nvCxnSpPr>
        <p:spPr>
          <a:xfrm flipV="1">
            <a:off x="5803938" y="1304764"/>
            <a:ext cx="360040" cy="1"/>
          </a:xfrm>
          <a:prstGeom prst="line">
            <a:avLst/>
          </a:prstGeom>
          <a:ln w="19050">
            <a:solidFill>
              <a:srgbClr val="FF000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48F90EAF-9E58-834F-9A43-520409ED83B1}"/>
              </a:ext>
            </a:extLst>
          </p:cNvPr>
          <p:cNvSpPr/>
          <p:nvPr/>
        </p:nvSpPr>
        <p:spPr>
          <a:xfrm rot="16200000">
            <a:off x="7136086" y="1088740"/>
            <a:ext cx="1080120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ルーター</a:t>
            </a:r>
          </a:p>
        </p:txBody>
      </p: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27C9FAB1-9CB6-EB40-844E-DE3B5B9838D9}"/>
              </a:ext>
            </a:extLst>
          </p:cNvPr>
          <p:cNvCxnSpPr>
            <a:cxnSpLocks/>
          </p:cNvCxnSpPr>
          <p:nvPr/>
        </p:nvCxnSpPr>
        <p:spPr>
          <a:xfrm flipV="1">
            <a:off x="7892170" y="1304764"/>
            <a:ext cx="1224136" cy="1"/>
          </a:xfrm>
          <a:prstGeom prst="line">
            <a:avLst/>
          </a:prstGeom>
          <a:ln w="19050">
            <a:solidFill>
              <a:srgbClr val="FF000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FF68817B-313A-5146-B402-B8A568554646}"/>
              </a:ext>
            </a:extLst>
          </p:cNvPr>
          <p:cNvSpPr/>
          <p:nvPr/>
        </p:nvSpPr>
        <p:spPr>
          <a:xfrm>
            <a:off x="9404338" y="1772816"/>
            <a:ext cx="1152128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600" dirty="0" err="1">
                <a:solidFill>
                  <a:schemeClr val="tx1"/>
                </a:solidFill>
              </a:rPr>
              <a:t>bluetooth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cxnSp>
        <p:nvCxnSpPr>
          <p:cNvPr id="120" name="直線コネクタ 119">
            <a:extLst>
              <a:ext uri="{FF2B5EF4-FFF2-40B4-BE49-F238E27FC236}">
                <a16:creationId xmlns:a16="http://schemas.microsoft.com/office/drawing/2014/main" id="{82897C1D-51D6-E743-96DF-19AF31C1C700}"/>
              </a:ext>
            </a:extLst>
          </p:cNvPr>
          <p:cNvCxnSpPr>
            <a:cxnSpLocks/>
            <a:stCxn id="119" idx="2"/>
          </p:cNvCxnSpPr>
          <p:nvPr/>
        </p:nvCxnSpPr>
        <p:spPr>
          <a:xfrm>
            <a:off x="9980402" y="2204864"/>
            <a:ext cx="0" cy="1440160"/>
          </a:xfrm>
          <a:prstGeom prst="line">
            <a:avLst/>
          </a:prstGeom>
          <a:ln w="19050">
            <a:solidFill>
              <a:srgbClr val="FF000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3EEB0EFF-915F-AB41-992C-EBAAFFF44A14}"/>
              </a:ext>
            </a:extLst>
          </p:cNvPr>
          <p:cNvSpPr/>
          <p:nvPr/>
        </p:nvSpPr>
        <p:spPr>
          <a:xfrm>
            <a:off x="9404338" y="1124744"/>
            <a:ext cx="1152128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600">
                <a:solidFill>
                  <a:schemeClr val="tx1"/>
                </a:solidFill>
              </a:rPr>
              <a:t>画像処理</a:t>
            </a:r>
          </a:p>
        </p:txBody>
      </p:sp>
      <p:pic>
        <p:nvPicPr>
          <p:cNvPr id="123" name="図 122">
            <a:extLst>
              <a:ext uri="{FF2B5EF4-FFF2-40B4-BE49-F238E27FC236}">
                <a16:creationId xmlns:a16="http://schemas.microsoft.com/office/drawing/2014/main" id="{7B301D61-4485-D84D-AE9D-277FCD5309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5" t="6230" r="41012" b="2106"/>
          <a:stretch/>
        </p:blipFill>
        <p:spPr>
          <a:xfrm>
            <a:off x="7964178" y="620688"/>
            <a:ext cx="899267" cy="50405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2B64A74E-7F7C-4642-9BC0-918292D8F644}"/>
              </a:ext>
            </a:extLst>
          </p:cNvPr>
          <p:cNvCxnSpPr>
            <a:cxnSpLocks/>
          </p:cNvCxnSpPr>
          <p:nvPr/>
        </p:nvCxnSpPr>
        <p:spPr>
          <a:xfrm>
            <a:off x="6596026" y="1304764"/>
            <a:ext cx="864096" cy="0"/>
          </a:xfrm>
          <a:prstGeom prst="line">
            <a:avLst/>
          </a:prstGeom>
          <a:ln w="19050">
            <a:solidFill>
              <a:srgbClr val="FF000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三角形 125">
            <a:extLst>
              <a:ext uri="{FF2B5EF4-FFF2-40B4-BE49-F238E27FC236}">
                <a16:creationId xmlns:a16="http://schemas.microsoft.com/office/drawing/2014/main" id="{6821ACB9-6A2E-7B46-B255-60F701521C82}"/>
              </a:ext>
            </a:extLst>
          </p:cNvPr>
          <p:cNvSpPr/>
          <p:nvPr/>
        </p:nvSpPr>
        <p:spPr>
          <a:xfrm rot="5400000">
            <a:off x="4543873" y="770843"/>
            <a:ext cx="571697" cy="106784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grpSp>
        <p:nvGrpSpPr>
          <p:cNvPr id="129" name="グループ化 128">
            <a:extLst>
              <a:ext uri="{FF2B5EF4-FFF2-40B4-BE49-F238E27FC236}">
                <a16:creationId xmlns:a16="http://schemas.microsoft.com/office/drawing/2014/main" id="{D4B3800E-7049-484E-AB30-D0932D90665B}"/>
              </a:ext>
            </a:extLst>
          </p:cNvPr>
          <p:cNvGrpSpPr/>
          <p:nvPr/>
        </p:nvGrpSpPr>
        <p:grpSpPr>
          <a:xfrm>
            <a:off x="551384" y="548680"/>
            <a:ext cx="2592288" cy="2592288"/>
            <a:chOff x="4799856" y="2276872"/>
            <a:chExt cx="4320480" cy="4320480"/>
          </a:xfrm>
        </p:grpSpPr>
        <p:sp>
          <p:nvSpPr>
            <p:cNvPr id="130" name="正方形/長方形 129">
              <a:extLst>
                <a:ext uri="{FF2B5EF4-FFF2-40B4-BE49-F238E27FC236}">
                  <a16:creationId xmlns:a16="http://schemas.microsoft.com/office/drawing/2014/main" id="{CE9FFB64-EFAE-2447-B1A2-2446A6FB37E3}"/>
                </a:ext>
              </a:extLst>
            </p:cNvPr>
            <p:cNvSpPr/>
            <p:nvPr/>
          </p:nvSpPr>
          <p:spPr>
            <a:xfrm>
              <a:off x="5015880" y="2492896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1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1" name="円/楕円 130">
              <a:extLst>
                <a:ext uri="{FF2B5EF4-FFF2-40B4-BE49-F238E27FC236}">
                  <a16:creationId xmlns:a16="http://schemas.microsoft.com/office/drawing/2014/main" id="{0F64A0DB-3368-0443-A8B8-9546C43F76BE}"/>
                </a:ext>
              </a:extLst>
            </p:cNvPr>
            <p:cNvSpPr/>
            <p:nvPr/>
          </p:nvSpPr>
          <p:spPr>
            <a:xfrm>
              <a:off x="5303912" y="2780928"/>
              <a:ext cx="720080" cy="72008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2" name="円/楕円 131">
              <a:extLst>
                <a:ext uri="{FF2B5EF4-FFF2-40B4-BE49-F238E27FC236}">
                  <a16:creationId xmlns:a16="http://schemas.microsoft.com/office/drawing/2014/main" id="{A7EE8DA5-3385-1B49-B977-A737FDBA6560}"/>
                </a:ext>
              </a:extLst>
            </p:cNvPr>
            <p:cNvSpPr/>
            <p:nvPr/>
          </p:nvSpPr>
          <p:spPr>
            <a:xfrm>
              <a:off x="4799856" y="2276872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3" name="正方形/長方形 132">
              <a:extLst>
                <a:ext uri="{FF2B5EF4-FFF2-40B4-BE49-F238E27FC236}">
                  <a16:creationId xmlns:a16="http://schemas.microsoft.com/office/drawing/2014/main" id="{0BCCE592-016F-D74C-A248-EFE476D581CC}"/>
                </a:ext>
              </a:extLst>
            </p:cNvPr>
            <p:cNvSpPr/>
            <p:nvPr/>
          </p:nvSpPr>
          <p:spPr>
            <a:xfrm>
              <a:off x="6312024" y="2492896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2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4" name="円/楕円 133">
              <a:extLst>
                <a:ext uri="{FF2B5EF4-FFF2-40B4-BE49-F238E27FC236}">
                  <a16:creationId xmlns:a16="http://schemas.microsoft.com/office/drawing/2014/main" id="{2B5E5B70-D1BD-0E49-989E-C1A479456EBB}"/>
                </a:ext>
              </a:extLst>
            </p:cNvPr>
            <p:cNvSpPr/>
            <p:nvPr/>
          </p:nvSpPr>
          <p:spPr>
            <a:xfrm>
              <a:off x="6600056" y="2780928"/>
              <a:ext cx="720080" cy="720080"/>
            </a:xfrm>
            <a:prstGeom prst="ellipse">
              <a:avLst/>
            </a:pr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5" name="円/楕円 134">
              <a:extLst>
                <a:ext uri="{FF2B5EF4-FFF2-40B4-BE49-F238E27FC236}">
                  <a16:creationId xmlns:a16="http://schemas.microsoft.com/office/drawing/2014/main" id="{6C947F51-0353-E345-85EB-F81A3A25FEA0}"/>
                </a:ext>
              </a:extLst>
            </p:cNvPr>
            <p:cNvSpPr/>
            <p:nvPr/>
          </p:nvSpPr>
          <p:spPr>
            <a:xfrm>
              <a:off x="6096000" y="2276872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6704E502-3E9F-6942-92B4-EAED78ABA2CC}"/>
                </a:ext>
              </a:extLst>
            </p:cNvPr>
            <p:cNvSpPr/>
            <p:nvPr/>
          </p:nvSpPr>
          <p:spPr>
            <a:xfrm>
              <a:off x="7608168" y="2492896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3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7" name="円/楕円 136">
              <a:extLst>
                <a:ext uri="{FF2B5EF4-FFF2-40B4-BE49-F238E27FC236}">
                  <a16:creationId xmlns:a16="http://schemas.microsoft.com/office/drawing/2014/main" id="{307F1953-5DEC-0E42-A73B-F798456B088F}"/>
                </a:ext>
              </a:extLst>
            </p:cNvPr>
            <p:cNvSpPr/>
            <p:nvPr/>
          </p:nvSpPr>
          <p:spPr>
            <a:xfrm>
              <a:off x="7896200" y="2780928"/>
              <a:ext cx="720080" cy="720080"/>
            </a:xfrm>
            <a:prstGeom prst="ellipse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8" name="円/楕円 137">
              <a:extLst>
                <a:ext uri="{FF2B5EF4-FFF2-40B4-BE49-F238E27FC236}">
                  <a16:creationId xmlns:a16="http://schemas.microsoft.com/office/drawing/2014/main" id="{F2D02C92-BD06-2446-B47E-D8E22571ACC5}"/>
                </a:ext>
              </a:extLst>
            </p:cNvPr>
            <p:cNvSpPr/>
            <p:nvPr/>
          </p:nvSpPr>
          <p:spPr>
            <a:xfrm>
              <a:off x="7392144" y="2276872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9" name="円/楕円 138">
              <a:extLst>
                <a:ext uri="{FF2B5EF4-FFF2-40B4-BE49-F238E27FC236}">
                  <a16:creationId xmlns:a16="http://schemas.microsoft.com/office/drawing/2014/main" id="{34568705-20F3-C443-8C31-488C350188E4}"/>
                </a:ext>
              </a:extLst>
            </p:cNvPr>
            <p:cNvSpPr/>
            <p:nvPr/>
          </p:nvSpPr>
          <p:spPr>
            <a:xfrm>
              <a:off x="8696672" y="2276872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0" name="正方形/長方形 139">
              <a:extLst>
                <a:ext uri="{FF2B5EF4-FFF2-40B4-BE49-F238E27FC236}">
                  <a16:creationId xmlns:a16="http://schemas.microsoft.com/office/drawing/2014/main" id="{720C238B-49C6-CE49-BD76-D6A8A5C02DDC}"/>
                </a:ext>
              </a:extLst>
            </p:cNvPr>
            <p:cNvSpPr/>
            <p:nvPr/>
          </p:nvSpPr>
          <p:spPr>
            <a:xfrm>
              <a:off x="5015880" y="3789040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4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1" name="円/楕円 140">
              <a:extLst>
                <a:ext uri="{FF2B5EF4-FFF2-40B4-BE49-F238E27FC236}">
                  <a16:creationId xmlns:a16="http://schemas.microsoft.com/office/drawing/2014/main" id="{FC23D566-0CED-FC4A-8050-31FBA0794FEA}"/>
                </a:ext>
              </a:extLst>
            </p:cNvPr>
            <p:cNvSpPr/>
            <p:nvPr/>
          </p:nvSpPr>
          <p:spPr>
            <a:xfrm>
              <a:off x="5303912" y="4077072"/>
              <a:ext cx="720080" cy="720080"/>
            </a:xfrm>
            <a:prstGeom prst="ellipse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2" name="円/楕円 141">
              <a:extLst>
                <a:ext uri="{FF2B5EF4-FFF2-40B4-BE49-F238E27FC236}">
                  <a16:creationId xmlns:a16="http://schemas.microsoft.com/office/drawing/2014/main" id="{79B05D15-21D9-E646-9DA8-4F4A8AEB2471}"/>
                </a:ext>
              </a:extLst>
            </p:cNvPr>
            <p:cNvSpPr/>
            <p:nvPr/>
          </p:nvSpPr>
          <p:spPr>
            <a:xfrm>
              <a:off x="4799856" y="3573016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5" name="円/楕円 144">
              <a:extLst>
                <a:ext uri="{FF2B5EF4-FFF2-40B4-BE49-F238E27FC236}">
                  <a16:creationId xmlns:a16="http://schemas.microsoft.com/office/drawing/2014/main" id="{01A1153E-D014-3C45-9C00-4681EDDF9942}"/>
                </a:ext>
              </a:extLst>
            </p:cNvPr>
            <p:cNvSpPr/>
            <p:nvPr/>
          </p:nvSpPr>
          <p:spPr>
            <a:xfrm>
              <a:off x="6096000" y="3573016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6" name="正方形/長方形 145">
              <a:extLst>
                <a:ext uri="{FF2B5EF4-FFF2-40B4-BE49-F238E27FC236}">
                  <a16:creationId xmlns:a16="http://schemas.microsoft.com/office/drawing/2014/main" id="{86933EC2-4455-FE42-8717-D769566A0AF6}"/>
                </a:ext>
              </a:extLst>
            </p:cNvPr>
            <p:cNvSpPr/>
            <p:nvPr/>
          </p:nvSpPr>
          <p:spPr>
            <a:xfrm>
              <a:off x="7608168" y="3789040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5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7" name="円/楕円 146">
              <a:extLst>
                <a:ext uri="{FF2B5EF4-FFF2-40B4-BE49-F238E27FC236}">
                  <a16:creationId xmlns:a16="http://schemas.microsoft.com/office/drawing/2014/main" id="{DB0D31D5-07AB-2249-9751-FAF826FF5C7B}"/>
                </a:ext>
              </a:extLst>
            </p:cNvPr>
            <p:cNvSpPr/>
            <p:nvPr/>
          </p:nvSpPr>
          <p:spPr>
            <a:xfrm>
              <a:off x="7896200" y="4077072"/>
              <a:ext cx="720080" cy="720080"/>
            </a:xfrm>
            <a:prstGeom prst="ellipse">
              <a:avLst/>
            </a:prstGeom>
            <a:noFill/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8" name="円/楕円 147">
              <a:extLst>
                <a:ext uri="{FF2B5EF4-FFF2-40B4-BE49-F238E27FC236}">
                  <a16:creationId xmlns:a16="http://schemas.microsoft.com/office/drawing/2014/main" id="{2D563338-10CD-0C42-901C-B586DF6080B5}"/>
                </a:ext>
              </a:extLst>
            </p:cNvPr>
            <p:cNvSpPr/>
            <p:nvPr/>
          </p:nvSpPr>
          <p:spPr>
            <a:xfrm>
              <a:off x="7392144" y="3573016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9" name="円/楕円 148">
              <a:extLst>
                <a:ext uri="{FF2B5EF4-FFF2-40B4-BE49-F238E27FC236}">
                  <a16:creationId xmlns:a16="http://schemas.microsoft.com/office/drawing/2014/main" id="{F4022BD0-903F-5244-82AC-A81C9E5EE38D}"/>
                </a:ext>
              </a:extLst>
            </p:cNvPr>
            <p:cNvSpPr/>
            <p:nvPr/>
          </p:nvSpPr>
          <p:spPr>
            <a:xfrm>
              <a:off x="8696672" y="3573016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0" name="正方形/長方形 149">
              <a:extLst>
                <a:ext uri="{FF2B5EF4-FFF2-40B4-BE49-F238E27FC236}">
                  <a16:creationId xmlns:a16="http://schemas.microsoft.com/office/drawing/2014/main" id="{2556500F-EBFF-D648-9B34-041289827C7A}"/>
                </a:ext>
              </a:extLst>
            </p:cNvPr>
            <p:cNvSpPr/>
            <p:nvPr/>
          </p:nvSpPr>
          <p:spPr>
            <a:xfrm>
              <a:off x="5015880" y="5085184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6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1" name="円/楕円 150">
              <a:extLst>
                <a:ext uri="{FF2B5EF4-FFF2-40B4-BE49-F238E27FC236}">
                  <a16:creationId xmlns:a16="http://schemas.microsoft.com/office/drawing/2014/main" id="{547E77C1-304C-4A44-BEED-C371866F42C3}"/>
                </a:ext>
              </a:extLst>
            </p:cNvPr>
            <p:cNvSpPr/>
            <p:nvPr/>
          </p:nvSpPr>
          <p:spPr>
            <a:xfrm>
              <a:off x="5303912" y="5373216"/>
              <a:ext cx="720080" cy="720080"/>
            </a:xfrm>
            <a:prstGeom prst="ellipse">
              <a:avLst/>
            </a:prstGeom>
            <a:noFill/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2" name="円/楕円 151">
              <a:extLst>
                <a:ext uri="{FF2B5EF4-FFF2-40B4-BE49-F238E27FC236}">
                  <a16:creationId xmlns:a16="http://schemas.microsoft.com/office/drawing/2014/main" id="{CA4A2981-D90A-034B-AF8F-C708B2437F49}"/>
                </a:ext>
              </a:extLst>
            </p:cNvPr>
            <p:cNvSpPr/>
            <p:nvPr/>
          </p:nvSpPr>
          <p:spPr>
            <a:xfrm>
              <a:off x="4799856" y="4869160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3" name="正方形/長方形 152">
              <a:extLst>
                <a:ext uri="{FF2B5EF4-FFF2-40B4-BE49-F238E27FC236}">
                  <a16:creationId xmlns:a16="http://schemas.microsoft.com/office/drawing/2014/main" id="{4CEF22F1-3D2C-9C4C-996A-82BB4C23B253}"/>
                </a:ext>
              </a:extLst>
            </p:cNvPr>
            <p:cNvSpPr/>
            <p:nvPr/>
          </p:nvSpPr>
          <p:spPr>
            <a:xfrm>
              <a:off x="6312024" y="5085184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7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4" name="円/楕円 153">
              <a:extLst>
                <a:ext uri="{FF2B5EF4-FFF2-40B4-BE49-F238E27FC236}">
                  <a16:creationId xmlns:a16="http://schemas.microsoft.com/office/drawing/2014/main" id="{6A61F0DA-7E88-4E46-9B28-660D26478F22}"/>
                </a:ext>
              </a:extLst>
            </p:cNvPr>
            <p:cNvSpPr/>
            <p:nvPr/>
          </p:nvSpPr>
          <p:spPr>
            <a:xfrm>
              <a:off x="6600056" y="5373216"/>
              <a:ext cx="720080" cy="72008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5" name="円/楕円 154">
              <a:extLst>
                <a:ext uri="{FF2B5EF4-FFF2-40B4-BE49-F238E27FC236}">
                  <a16:creationId xmlns:a16="http://schemas.microsoft.com/office/drawing/2014/main" id="{C250285D-C058-DB4D-B1C4-EFEDBDF153A2}"/>
                </a:ext>
              </a:extLst>
            </p:cNvPr>
            <p:cNvSpPr/>
            <p:nvPr/>
          </p:nvSpPr>
          <p:spPr>
            <a:xfrm>
              <a:off x="6096000" y="4869160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6" name="正方形/長方形 155">
              <a:extLst>
                <a:ext uri="{FF2B5EF4-FFF2-40B4-BE49-F238E27FC236}">
                  <a16:creationId xmlns:a16="http://schemas.microsoft.com/office/drawing/2014/main" id="{0A3C2AD2-BB32-A44F-8DE8-B8720A355E48}"/>
                </a:ext>
              </a:extLst>
            </p:cNvPr>
            <p:cNvSpPr/>
            <p:nvPr/>
          </p:nvSpPr>
          <p:spPr>
            <a:xfrm>
              <a:off x="7608168" y="5085184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8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7" name="円/楕円 156">
              <a:extLst>
                <a:ext uri="{FF2B5EF4-FFF2-40B4-BE49-F238E27FC236}">
                  <a16:creationId xmlns:a16="http://schemas.microsoft.com/office/drawing/2014/main" id="{73D8A404-7D1B-C64F-ADCC-342B28B69294}"/>
                </a:ext>
              </a:extLst>
            </p:cNvPr>
            <p:cNvSpPr/>
            <p:nvPr/>
          </p:nvSpPr>
          <p:spPr>
            <a:xfrm>
              <a:off x="7896200" y="5373216"/>
              <a:ext cx="720080" cy="720080"/>
            </a:xfrm>
            <a:prstGeom prst="ellipse">
              <a:avLst/>
            </a:pr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8" name="円/楕円 157">
              <a:extLst>
                <a:ext uri="{FF2B5EF4-FFF2-40B4-BE49-F238E27FC236}">
                  <a16:creationId xmlns:a16="http://schemas.microsoft.com/office/drawing/2014/main" id="{CCE602D6-0B1C-B246-B79A-13D681989C71}"/>
                </a:ext>
              </a:extLst>
            </p:cNvPr>
            <p:cNvSpPr/>
            <p:nvPr/>
          </p:nvSpPr>
          <p:spPr>
            <a:xfrm>
              <a:off x="7392144" y="4869160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9" name="円/楕円 158">
              <a:extLst>
                <a:ext uri="{FF2B5EF4-FFF2-40B4-BE49-F238E27FC236}">
                  <a16:creationId xmlns:a16="http://schemas.microsoft.com/office/drawing/2014/main" id="{78DB2958-70F1-294A-829F-7199A4259F3F}"/>
                </a:ext>
              </a:extLst>
            </p:cNvPr>
            <p:cNvSpPr/>
            <p:nvPr/>
          </p:nvSpPr>
          <p:spPr>
            <a:xfrm>
              <a:off x="8696672" y="4869160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0" name="円/楕円 159">
              <a:extLst>
                <a:ext uri="{FF2B5EF4-FFF2-40B4-BE49-F238E27FC236}">
                  <a16:creationId xmlns:a16="http://schemas.microsoft.com/office/drawing/2014/main" id="{A9333243-3622-A44A-A67C-6AEA09296F22}"/>
                </a:ext>
              </a:extLst>
            </p:cNvPr>
            <p:cNvSpPr/>
            <p:nvPr/>
          </p:nvSpPr>
          <p:spPr>
            <a:xfrm>
              <a:off x="4799856" y="6173688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1" name="円/楕円 160">
              <a:extLst>
                <a:ext uri="{FF2B5EF4-FFF2-40B4-BE49-F238E27FC236}">
                  <a16:creationId xmlns:a16="http://schemas.microsoft.com/office/drawing/2014/main" id="{580D4848-9EB5-834F-A9B0-489A43754148}"/>
                </a:ext>
              </a:extLst>
            </p:cNvPr>
            <p:cNvSpPr/>
            <p:nvPr/>
          </p:nvSpPr>
          <p:spPr>
            <a:xfrm>
              <a:off x="6096000" y="6173688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2" name="円/楕円 161">
              <a:extLst>
                <a:ext uri="{FF2B5EF4-FFF2-40B4-BE49-F238E27FC236}">
                  <a16:creationId xmlns:a16="http://schemas.microsoft.com/office/drawing/2014/main" id="{2EF79D9C-DDFD-7342-BAEF-6E2D0FDDF816}"/>
                </a:ext>
              </a:extLst>
            </p:cNvPr>
            <p:cNvSpPr/>
            <p:nvPr/>
          </p:nvSpPr>
          <p:spPr>
            <a:xfrm>
              <a:off x="7392144" y="6173688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3" name="円/楕円 162">
              <a:extLst>
                <a:ext uri="{FF2B5EF4-FFF2-40B4-BE49-F238E27FC236}">
                  <a16:creationId xmlns:a16="http://schemas.microsoft.com/office/drawing/2014/main" id="{B4BE831F-DFEF-C64A-8BD4-C49FA2484A6F}"/>
                </a:ext>
              </a:extLst>
            </p:cNvPr>
            <p:cNvSpPr/>
            <p:nvPr/>
          </p:nvSpPr>
          <p:spPr>
            <a:xfrm>
              <a:off x="8696672" y="6173688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172" name="グループ化 171">
            <a:extLst>
              <a:ext uri="{FF2B5EF4-FFF2-40B4-BE49-F238E27FC236}">
                <a16:creationId xmlns:a16="http://schemas.microsoft.com/office/drawing/2014/main" id="{663C26FD-CE98-8C47-880C-7A8CD98C29A7}"/>
              </a:ext>
            </a:extLst>
          </p:cNvPr>
          <p:cNvGrpSpPr/>
          <p:nvPr/>
        </p:nvGrpSpPr>
        <p:grpSpPr>
          <a:xfrm>
            <a:off x="3251685" y="1059552"/>
            <a:ext cx="961674" cy="1433344"/>
            <a:chOff x="3251684" y="1059552"/>
            <a:chExt cx="1319443" cy="1966588"/>
          </a:xfrm>
        </p:grpSpPr>
        <p:sp>
          <p:nvSpPr>
            <p:cNvPr id="59" name="円柱 58">
              <a:extLst>
                <a:ext uri="{FF2B5EF4-FFF2-40B4-BE49-F238E27FC236}">
                  <a16:creationId xmlns:a16="http://schemas.microsoft.com/office/drawing/2014/main" id="{32C0B371-FB11-4F47-B221-FB7556EBAFD6}"/>
                </a:ext>
              </a:extLst>
            </p:cNvPr>
            <p:cNvSpPr/>
            <p:nvPr/>
          </p:nvSpPr>
          <p:spPr>
            <a:xfrm>
              <a:off x="3251684" y="1311580"/>
              <a:ext cx="563359" cy="749268"/>
            </a:xfrm>
            <a:prstGeom prst="can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4" name="円柱 163">
              <a:extLst>
                <a:ext uri="{FF2B5EF4-FFF2-40B4-BE49-F238E27FC236}">
                  <a16:creationId xmlns:a16="http://schemas.microsoft.com/office/drawing/2014/main" id="{560CA088-3A90-8243-9B0D-07011E8753AE}"/>
                </a:ext>
              </a:extLst>
            </p:cNvPr>
            <p:cNvSpPr/>
            <p:nvPr/>
          </p:nvSpPr>
          <p:spPr>
            <a:xfrm>
              <a:off x="3251684" y="2276872"/>
              <a:ext cx="563359" cy="749268"/>
            </a:xfrm>
            <a:prstGeom prst="can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5" name="円柱 164">
              <a:extLst>
                <a:ext uri="{FF2B5EF4-FFF2-40B4-BE49-F238E27FC236}">
                  <a16:creationId xmlns:a16="http://schemas.microsoft.com/office/drawing/2014/main" id="{FCB09909-68BF-5049-9AEC-FDB623C6FD07}"/>
                </a:ext>
              </a:extLst>
            </p:cNvPr>
            <p:cNvSpPr/>
            <p:nvPr/>
          </p:nvSpPr>
          <p:spPr>
            <a:xfrm>
              <a:off x="4007768" y="2024844"/>
              <a:ext cx="563359" cy="749268"/>
            </a:xfrm>
            <a:prstGeom prst="can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6" name="円柱 165">
              <a:extLst>
                <a:ext uri="{FF2B5EF4-FFF2-40B4-BE49-F238E27FC236}">
                  <a16:creationId xmlns:a16="http://schemas.microsoft.com/office/drawing/2014/main" id="{C3A5158C-5ECA-E043-888B-CF6E776C10B2}"/>
                </a:ext>
              </a:extLst>
            </p:cNvPr>
            <p:cNvSpPr/>
            <p:nvPr/>
          </p:nvSpPr>
          <p:spPr>
            <a:xfrm>
              <a:off x="4007768" y="1059552"/>
              <a:ext cx="563359" cy="749268"/>
            </a:xfrm>
            <a:prstGeom prst="ca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847BEF8D-07C6-764A-AA8D-4F623FAB2F3B}"/>
              </a:ext>
            </a:extLst>
          </p:cNvPr>
          <p:cNvSpPr/>
          <p:nvPr/>
        </p:nvSpPr>
        <p:spPr>
          <a:xfrm>
            <a:off x="191344" y="6507995"/>
            <a:ext cx="11881320" cy="3500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7" name="直方体 176">
            <a:extLst>
              <a:ext uri="{FF2B5EF4-FFF2-40B4-BE49-F238E27FC236}">
                <a16:creationId xmlns:a16="http://schemas.microsoft.com/office/drawing/2014/main" id="{E6FAE80A-5AA6-4C43-BDC4-09B6C2064A1A}"/>
              </a:ext>
            </a:extLst>
          </p:cNvPr>
          <p:cNvSpPr/>
          <p:nvPr/>
        </p:nvSpPr>
        <p:spPr>
          <a:xfrm>
            <a:off x="6600056" y="4581128"/>
            <a:ext cx="574438" cy="720080"/>
          </a:xfrm>
          <a:prstGeom prst="cub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78" name="正方形/長方形 177">
            <a:extLst>
              <a:ext uri="{FF2B5EF4-FFF2-40B4-BE49-F238E27FC236}">
                <a16:creationId xmlns:a16="http://schemas.microsoft.com/office/drawing/2014/main" id="{74C51D47-C9C1-124A-9424-7907687AF5C2}"/>
              </a:ext>
            </a:extLst>
          </p:cNvPr>
          <p:cNvSpPr/>
          <p:nvPr/>
        </p:nvSpPr>
        <p:spPr>
          <a:xfrm>
            <a:off x="6240016" y="4005064"/>
            <a:ext cx="1222510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コース外の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障害物</a:t>
            </a:r>
          </a:p>
        </p:txBody>
      </p:sp>
      <p:sp>
        <p:nvSpPr>
          <p:cNvPr id="179" name="スマイル 178">
            <a:extLst>
              <a:ext uri="{FF2B5EF4-FFF2-40B4-BE49-F238E27FC236}">
                <a16:creationId xmlns:a16="http://schemas.microsoft.com/office/drawing/2014/main" id="{A4D934E4-35B8-924E-A2FE-F1DA42DEA486}"/>
              </a:ext>
            </a:extLst>
          </p:cNvPr>
          <p:cNvSpPr/>
          <p:nvPr/>
        </p:nvSpPr>
        <p:spPr>
          <a:xfrm>
            <a:off x="11211272" y="476672"/>
            <a:ext cx="576064" cy="576064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80" name="正方形/長方形 179">
            <a:extLst>
              <a:ext uri="{FF2B5EF4-FFF2-40B4-BE49-F238E27FC236}">
                <a16:creationId xmlns:a16="http://schemas.microsoft.com/office/drawing/2014/main" id="{656EF5C8-B6BD-6E40-9929-9B6027BACD07}"/>
              </a:ext>
            </a:extLst>
          </p:cNvPr>
          <p:cNvSpPr/>
          <p:nvPr/>
        </p:nvSpPr>
        <p:spPr>
          <a:xfrm>
            <a:off x="10920536" y="1124744"/>
            <a:ext cx="1157536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PC</a:t>
            </a:r>
            <a:r>
              <a:rPr lang="ja-JP" altLang="en-US" sz="1400">
                <a:solidFill>
                  <a:schemeClr val="tx1"/>
                </a:solidFill>
              </a:rPr>
              <a:t>操作者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81" name="スマイル 180">
            <a:extLst>
              <a:ext uri="{FF2B5EF4-FFF2-40B4-BE49-F238E27FC236}">
                <a16:creationId xmlns:a16="http://schemas.microsoft.com/office/drawing/2014/main" id="{4E30AD36-02C8-D248-9F07-9CC7A9B60679}"/>
              </a:ext>
            </a:extLst>
          </p:cNvPr>
          <p:cNvSpPr/>
          <p:nvPr/>
        </p:nvSpPr>
        <p:spPr>
          <a:xfrm>
            <a:off x="11211272" y="2272502"/>
            <a:ext cx="576064" cy="576064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82" name="正方形/長方形 181">
            <a:extLst>
              <a:ext uri="{FF2B5EF4-FFF2-40B4-BE49-F238E27FC236}">
                <a16:creationId xmlns:a16="http://schemas.microsoft.com/office/drawing/2014/main" id="{5CFFDD21-7249-134D-9CA0-7C596189025C}"/>
              </a:ext>
            </a:extLst>
          </p:cNvPr>
          <p:cNvSpPr/>
          <p:nvPr/>
        </p:nvSpPr>
        <p:spPr>
          <a:xfrm>
            <a:off x="10920536" y="2924944"/>
            <a:ext cx="1157536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走行体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lang="ja-JP" altLang="en-US" sz="1400">
                <a:solidFill>
                  <a:schemeClr val="tx1"/>
                </a:solidFill>
              </a:rPr>
              <a:t>操作者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grpSp>
        <p:nvGrpSpPr>
          <p:cNvPr id="194" name="グループ化 193">
            <a:extLst>
              <a:ext uri="{FF2B5EF4-FFF2-40B4-BE49-F238E27FC236}">
                <a16:creationId xmlns:a16="http://schemas.microsoft.com/office/drawing/2014/main" id="{C4A4D23D-29E8-9640-B664-F7E2128F9833}"/>
              </a:ext>
            </a:extLst>
          </p:cNvPr>
          <p:cNvGrpSpPr/>
          <p:nvPr/>
        </p:nvGrpSpPr>
        <p:grpSpPr>
          <a:xfrm>
            <a:off x="4048298" y="3429000"/>
            <a:ext cx="2439220" cy="3240360"/>
            <a:chOff x="4048298" y="3429000"/>
            <a:chExt cx="2439220" cy="3240360"/>
          </a:xfrm>
        </p:grpSpPr>
        <p:sp>
          <p:nvSpPr>
            <p:cNvPr id="187" name="正方形/長方形 186">
              <a:extLst>
                <a:ext uri="{FF2B5EF4-FFF2-40B4-BE49-F238E27FC236}">
                  <a16:creationId xmlns:a16="http://schemas.microsoft.com/office/drawing/2014/main" id="{8132EC50-7F3F-C74E-9717-BCC7032C1811}"/>
                </a:ext>
              </a:extLst>
            </p:cNvPr>
            <p:cNvSpPr/>
            <p:nvPr/>
          </p:nvSpPr>
          <p:spPr>
            <a:xfrm>
              <a:off x="4908275" y="3429000"/>
              <a:ext cx="719267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>
                  <a:solidFill>
                    <a:schemeClr val="tx1"/>
                  </a:solidFill>
                </a:rPr>
                <a:t>照明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grpSp>
          <p:nvGrpSpPr>
            <p:cNvPr id="193" name="グループ化 192">
              <a:extLst>
                <a:ext uri="{FF2B5EF4-FFF2-40B4-BE49-F238E27FC236}">
                  <a16:creationId xmlns:a16="http://schemas.microsoft.com/office/drawing/2014/main" id="{911AC093-DD57-BA4B-A5A3-273FE0D4BFBD}"/>
                </a:ext>
              </a:extLst>
            </p:cNvPr>
            <p:cNvGrpSpPr/>
            <p:nvPr/>
          </p:nvGrpSpPr>
          <p:grpSpPr>
            <a:xfrm>
              <a:off x="4048298" y="3789040"/>
              <a:ext cx="2439220" cy="2880320"/>
              <a:chOff x="4048298" y="3789040"/>
              <a:chExt cx="2439220" cy="2880320"/>
            </a:xfrm>
          </p:grpSpPr>
          <p:sp>
            <p:nvSpPr>
              <p:cNvPr id="184" name="円/楕円 183">
                <a:extLst>
                  <a:ext uri="{FF2B5EF4-FFF2-40B4-BE49-F238E27FC236}">
                    <a16:creationId xmlns:a16="http://schemas.microsoft.com/office/drawing/2014/main" id="{834EF205-064A-6642-865A-4C186129DF3A}"/>
                  </a:ext>
                </a:extLst>
              </p:cNvPr>
              <p:cNvSpPr/>
              <p:nvPr/>
            </p:nvSpPr>
            <p:spPr>
              <a:xfrm>
                <a:off x="4048298" y="5342358"/>
                <a:ext cx="2439220" cy="1327002"/>
              </a:xfrm>
              <a:prstGeom prst="ellipse">
                <a:avLst/>
              </a:prstGeom>
              <a:solidFill>
                <a:srgbClr val="DEEBF7">
                  <a:alpha val="14902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6" name="星 7 185">
                <a:extLst>
                  <a:ext uri="{FF2B5EF4-FFF2-40B4-BE49-F238E27FC236}">
                    <a16:creationId xmlns:a16="http://schemas.microsoft.com/office/drawing/2014/main" id="{EECD328D-6FC7-AD4D-8192-C2EE1A2BF4F8}"/>
                  </a:ext>
                </a:extLst>
              </p:cNvPr>
              <p:cNvSpPr/>
              <p:nvPr/>
            </p:nvSpPr>
            <p:spPr>
              <a:xfrm>
                <a:off x="5056410" y="3789040"/>
                <a:ext cx="432048" cy="432048"/>
              </a:xfrm>
              <a:prstGeom prst="star7">
                <a:avLst/>
              </a:prstGeom>
              <a:solidFill>
                <a:srgbClr val="DEEBF7">
                  <a:alpha val="14902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err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9" name="直線コネクタ 188">
                <a:extLst>
                  <a:ext uri="{FF2B5EF4-FFF2-40B4-BE49-F238E27FC236}">
                    <a16:creationId xmlns:a16="http://schemas.microsoft.com/office/drawing/2014/main" id="{C4C513DF-7254-8D48-B76B-CAFE86DA4009}"/>
                  </a:ext>
                </a:extLst>
              </p:cNvPr>
              <p:cNvCxnSpPr>
                <a:stCxn id="184" idx="2"/>
                <a:endCxn id="186" idx="3"/>
              </p:cNvCxnSpPr>
              <p:nvPr/>
            </p:nvCxnSpPr>
            <p:spPr>
              <a:xfrm flipV="1">
                <a:off x="4048298" y="4221090"/>
                <a:ext cx="1127997" cy="17847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コネクタ 190">
                <a:extLst>
                  <a:ext uri="{FF2B5EF4-FFF2-40B4-BE49-F238E27FC236}">
                    <a16:creationId xmlns:a16="http://schemas.microsoft.com/office/drawing/2014/main" id="{CA9F8938-FEDC-A64E-9B93-01E49F17EF7D}"/>
                  </a:ext>
                </a:extLst>
              </p:cNvPr>
              <p:cNvCxnSpPr>
                <a:stCxn id="184" idx="6"/>
                <a:endCxn id="186" idx="2"/>
              </p:cNvCxnSpPr>
              <p:nvPr/>
            </p:nvCxnSpPr>
            <p:spPr>
              <a:xfrm flipH="1" flipV="1">
                <a:off x="5368573" y="4221090"/>
                <a:ext cx="1118945" cy="17847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2" name="グループ化 201">
            <a:extLst>
              <a:ext uri="{FF2B5EF4-FFF2-40B4-BE49-F238E27FC236}">
                <a16:creationId xmlns:a16="http://schemas.microsoft.com/office/drawing/2014/main" id="{19955324-E8F0-8E4A-A841-60BDF8D22E31}"/>
              </a:ext>
            </a:extLst>
          </p:cNvPr>
          <p:cNvGrpSpPr/>
          <p:nvPr/>
        </p:nvGrpSpPr>
        <p:grpSpPr>
          <a:xfrm>
            <a:off x="407368" y="3429000"/>
            <a:ext cx="2439220" cy="3240360"/>
            <a:chOff x="407368" y="3429000"/>
            <a:chExt cx="2439220" cy="3240360"/>
          </a:xfrm>
        </p:grpSpPr>
        <p:sp>
          <p:nvSpPr>
            <p:cNvPr id="196" name="正方形/長方形 195">
              <a:extLst>
                <a:ext uri="{FF2B5EF4-FFF2-40B4-BE49-F238E27FC236}">
                  <a16:creationId xmlns:a16="http://schemas.microsoft.com/office/drawing/2014/main" id="{EEEA3E9D-5672-754C-B025-C6F58EEDC1D1}"/>
                </a:ext>
              </a:extLst>
            </p:cNvPr>
            <p:cNvSpPr/>
            <p:nvPr/>
          </p:nvSpPr>
          <p:spPr>
            <a:xfrm>
              <a:off x="1267345" y="3429000"/>
              <a:ext cx="719267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>
                  <a:solidFill>
                    <a:schemeClr val="tx1"/>
                  </a:solidFill>
                </a:rPr>
                <a:t>照明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98" name="円/楕円 197">
              <a:extLst>
                <a:ext uri="{FF2B5EF4-FFF2-40B4-BE49-F238E27FC236}">
                  <a16:creationId xmlns:a16="http://schemas.microsoft.com/office/drawing/2014/main" id="{ABD107B4-4E93-A641-BF0F-FD20584F8755}"/>
                </a:ext>
              </a:extLst>
            </p:cNvPr>
            <p:cNvSpPr/>
            <p:nvPr/>
          </p:nvSpPr>
          <p:spPr>
            <a:xfrm>
              <a:off x="407368" y="5342358"/>
              <a:ext cx="2439220" cy="1327002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14902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9" name="星 7 198">
              <a:extLst>
                <a:ext uri="{FF2B5EF4-FFF2-40B4-BE49-F238E27FC236}">
                  <a16:creationId xmlns:a16="http://schemas.microsoft.com/office/drawing/2014/main" id="{6FFDA904-DC4A-BF46-A370-C2D03E277AFD}"/>
                </a:ext>
              </a:extLst>
            </p:cNvPr>
            <p:cNvSpPr/>
            <p:nvPr/>
          </p:nvSpPr>
          <p:spPr>
            <a:xfrm>
              <a:off x="1415480" y="3789040"/>
              <a:ext cx="432048" cy="432048"/>
            </a:xfrm>
            <a:prstGeom prst="star7">
              <a:avLst/>
            </a:prstGeom>
            <a:solidFill>
              <a:schemeClr val="accent4">
                <a:lumMod val="20000"/>
                <a:lumOff val="80000"/>
                <a:alpha val="14902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cxnSp>
          <p:nvCxnSpPr>
            <p:cNvPr id="200" name="直線コネクタ 199">
              <a:extLst>
                <a:ext uri="{FF2B5EF4-FFF2-40B4-BE49-F238E27FC236}">
                  <a16:creationId xmlns:a16="http://schemas.microsoft.com/office/drawing/2014/main" id="{34CAA238-56BF-1048-BD00-D3F41F132014}"/>
                </a:ext>
              </a:extLst>
            </p:cNvPr>
            <p:cNvCxnSpPr>
              <a:stCxn id="198" idx="2"/>
              <a:endCxn id="199" idx="3"/>
            </p:cNvCxnSpPr>
            <p:nvPr/>
          </p:nvCxnSpPr>
          <p:spPr>
            <a:xfrm flipV="1">
              <a:off x="407368" y="4221090"/>
              <a:ext cx="1127997" cy="178476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コネクタ 200">
              <a:extLst>
                <a:ext uri="{FF2B5EF4-FFF2-40B4-BE49-F238E27FC236}">
                  <a16:creationId xmlns:a16="http://schemas.microsoft.com/office/drawing/2014/main" id="{C783B02F-890C-DA47-AA9B-FDA8683B5831}"/>
                </a:ext>
              </a:extLst>
            </p:cNvPr>
            <p:cNvCxnSpPr>
              <a:stCxn id="198" idx="6"/>
              <a:endCxn id="199" idx="2"/>
            </p:cNvCxnSpPr>
            <p:nvPr/>
          </p:nvCxnSpPr>
          <p:spPr>
            <a:xfrm flipH="1" flipV="1">
              <a:off x="1727643" y="4221090"/>
              <a:ext cx="1118945" cy="178476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" name="正方形/長方形 203">
            <a:extLst>
              <a:ext uri="{FF2B5EF4-FFF2-40B4-BE49-F238E27FC236}">
                <a16:creationId xmlns:a16="http://schemas.microsoft.com/office/drawing/2014/main" id="{0FF69720-A931-AD48-BE0A-1AD07AC7F298}"/>
              </a:ext>
            </a:extLst>
          </p:cNvPr>
          <p:cNvSpPr/>
          <p:nvPr/>
        </p:nvSpPr>
        <p:spPr>
          <a:xfrm>
            <a:off x="7680176" y="6165304"/>
            <a:ext cx="1222510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コース</a:t>
            </a:r>
          </a:p>
        </p:txBody>
      </p: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9210A4B2-0202-D943-862B-74FD6C4EF43F}"/>
              </a:ext>
            </a:extLst>
          </p:cNvPr>
          <p:cNvSpPr/>
          <p:nvPr/>
        </p:nvSpPr>
        <p:spPr>
          <a:xfrm>
            <a:off x="8832304" y="2996952"/>
            <a:ext cx="1222510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走行体</a:t>
            </a:r>
          </a:p>
        </p:txBody>
      </p:sp>
      <p:sp>
        <p:nvSpPr>
          <p:cNvPr id="206" name="正方形/長方形 205">
            <a:extLst>
              <a:ext uri="{FF2B5EF4-FFF2-40B4-BE49-F238E27FC236}">
                <a16:creationId xmlns:a16="http://schemas.microsoft.com/office/drawing/2014/main" id="{78CBF6E0-D10A-5C48-B6AA-368DEE2FBF31}"/>
              </a:ext>
            </a:extLst>
          </p:cNvPr>
          <p:cNvSpPr/>
          <p:nvPr/>
        </p:nvSpPr>
        <p:spPr>
          <a:xfrm>
            <a:off x="2857266" y="5589240"/>
            <a:ext cx="1222510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灰色ライン</a:t>
            </a:r>
          </a:p>
        </p:txBody>
      </p:sp>
      <p:sp>
        <p:nvSpPr>
          <p:cNvPr id="207" name="正方形/長方形 206">
            <a:extLst>
              <a:ext uri="{FF2B5EF4-FFF2-40B4-BE49-F238E27FC236}">
                <a16:creationId xmlns:a16="http://schemas.microsoft.com/office/drawing/2014/main" id="{55387B46-D31F-3C45-A8AB-620D59E7A0D0}"/>
              </a:ext>
            </a:extLst>
          </p:cNvPr>
          <p:cNvSpPr/>
          <p:nvPr/>
        </p:nvSpPr>
        <p:spPr>
          <a:xfrm>
            <a:off x="6457666" y="5589240"/>
            <a:ext cx="1222510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黒</a:t>
            </a:r>
            <a:r>
              <a:rPr kumimoji="1" lang="ja-JP" altLang="en-US" sz="1400">
                <a:solidFill>
                  <a:schemeClr val="tx1"/>
                </a:solidFill>
              </a:rPr>
              <a:t>色ライン</a:t>
            </a:r>
          </a:p>
        </p:txBody>
      </p:sp>
      <p:sp>
        <p:nvSpPr>
          <p:cNvPr id="208" name="正方形/長方形 207">
            <a:extLst>
              <a:ext uri="{FF2B5EF4-FFF2-40B4-BE49-F238E27FC236}">
                <a16:creationId xmlns:a16="http://schemas.microsoft.com/office/drawing/2014/main" id="{C14B7F6C-70B1-C44E-A2C0-DD1655E23599}"/>
              </a:ext>
            </a:extLst>
          </p:cNvPr>
          <p:cNvSpPr/>
          <p:nvPr/>
        </p:nvSpPr>
        <p:spPr>
          <a:xfrm>
            <a:off x="2207568" y="3284984"/>
            <a:ext cx="194421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ブロック並べエリア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209" name="正方形/長方形 208">
            <a:extLst>
              <a:ext uri="{FF2B5EF4-FFF2-40B4-BE49-F238E27FC236}">
                <a16:creationId xmlns:a16="http://schemas.microsoft.com/office/drawing/2014/main" id="{D4D4802C-2A8F-4542-8EFF-A933EE65CC02}"/>
              </a:ext>
            </a:extLst>
          </p:cNvPr>
          <p:cNvSpPr/>
          <p:nvPr/>
        </p:nvSpPr>
        <p:spPr>
          <a:xfrm>
            <a:off x="3647728" y="2492896"/>
            <a:ext cx="11521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ブロック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E165A1A7-388F-F843-8DB0-8FDB37FA68C9}"/>
              </a:ext>
            </a:extLst>
          </p:cNvPr>
          <p:cNvSpPr/>
          <p:nvPr/>
        </p:nvSpPr>
        <p:spPr>
          <a:xfrm>
            <a:off x="7824192" y="1412776"/>
            <a:ext cx="136815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LAN</a:t>
            </a:r>
            <a:r>
              <a:rPr kumimoji="1" lang="ja-JP" altLang="en-US" sz="1400">
                <a:solidFill>
                  <a:schemeClr val="tx1"/>
                </a:solidFill>
              </a:rPr>
              <a:t>ケーブル</a:t>
            </a: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E8A16788-4FE7-FE41-AB39-8EEB8547A3D0}"/>
              </a:ext>
            </a:extLst>
          </p:cNvPr>
          <p:cNvSpPr/>
          <p:nvPr/>
        </p:nvSpPr>
        <p:spPr>
          <a:xfrm>
            <a:off x="9128720" y="404664"/>
            <a:ext cx="171980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Bluetooth</a:t>
            </a:r>
            <a:r>
              <a:rPr kumimoji="1" lang="ja-JP" altLang="en-US" sz="1400">
                <a:solidFill>
                  <a:schemeClr val="tx1"/>
                </a:solidFill>
              </a:rPr>
              <a:t>通信機器</a:t>
            </a:r>
          </a:p>
        </p:txBody>
      </p: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23C625FB-8F6E-F646-88B3-6DB8A8D189FC}"/>
              </a:ext>
            </a:extLst>
          </p:cNvPr>
          <p:cNvSpPr/>
          <p:nvPr/>
        </p:nvSpPr>
        <p:spPr>
          <a:xfrm>
            <a:off x="8832304" y="2564904"/>
            <a:ext cx="136815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Bluetooth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45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14352D6-4254-954F-B23C-DD3C3BEF430F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制御の目的</a:t>
            </a:r>
            <a:r>
              <a:rPr lang="ja-JP" altLang="en-US">
                <a:solidFill>
                  <a:schemeClr val="tx1"/>
                </a:solidFill>
              </a:rPr>
              <a:t>①：走行体をキビキビ動かす。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B96F38B-7BB7-1F4E-A5F8-5FCA8E116D6A}"/>
              </a:ext>
            </a:extLst>
          </p:cNvPr>
          <p:cNvSpPr/>
          <p:nvPr/>
        </p:nvSpPr>
        <p:spPr>
          <a:xfrm>
            <a:off x="4439816" y="764704"/>
            <a:ext cx="3312368" cy="792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走行体をキビキビ動かす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25F2B85-7440-CD40-A8A0-B13A3A3EFD4D}"/>
              </a:ext>
            </a:extLst>
          </p:cNvPr>
          <p:cNvSpPr/>
          <p:nvPr/>
        </p:nvSpPr>
        <p:spPr>
          <a:xfrm>
            <a:off x="551384" y="2276872"/>
            <a:ext cx="3312368" cy="792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機能①：スムーズに走る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7630161-49C7-B54A-863C-2731BD820B94}"/>
              </a:ext>
            </a:extLst>
          </p:cNvPr>
          <p:cNvSpPr/>
          <p:nvPr/>
        </p:nvSpPr>
        <p:spPr>
          <a:xfrm>
            <a:off x="551384" y="3501008"/>
            <a:ext cx="3312368" cy="792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性能①：加速度○○</a:t>
            </a:r>
            <a:r>
              <a:rPr lang="en-US" altLang="ja-JP" dirty="0">
                <a:solidFill>
                  <a:schemeClr val="tx1"/>
                </a:solidFill>
              </a:rPr>
              <a:t>m2/s^2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B242921-8215-924A-82CE-0BDD899B68D4}"/>
              </a:ext>
            </a:extLst>
          </p:cNvPr>
          <p:cNvSpPr/>
          <p:nvPr/>
        </p:nvSpPr>
        <p:spPr>
          <a:xfrm>
            <a:off x="551384" y="4725144"/>
            <a:ext cx="3312368" cy="792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要素①：走行体の数学モデル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FE9FF948-2749-5642-93AC-B90A735533B4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2207568" y="3068960"/>
            <a:ext cx="0" cy="432048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AA304103-7EF6-2F48-9E13-AD65D84E21FC}"/>
              </a:ext>
            </a:extLst>
          </p:cNvPr>
          <p:cNvCxnSpPr>
            <a:stCxn id="12" idx="2"/>
            <a:endCxn id="18" idx="0"/>
          </p:cNvCxnSpPr>
          <p:nvPr/>
        </p:nvCxnSpPr>
        <p:spPr>
          <a:xfrm>
            <a:off x="2207568" y="4293096"/>
            <a:ext cx="0" cy="432048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729F884-B159-8A4B-BD8E-FE850EDC7DD5}"/>
              </a:ext>
            </a:extLst>
          </p:cNvPr>
          <p:cNvSpPr/>
          <p:nvPr/>
        </p:nvSpPr>
        <p:spPr>
          <a:xfrm>
            <a:off x="4439816" y="2276872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機能②：素早く目標速度に到達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08479233-78CF-0240-A9AE-0924D8DC9097}"/>
              </a:ext>
            </a:extLst>
          </p:cNvPr>
          <p:cNvSpPr/>
          <p:nvPr/>
        </p:nvSpPr>
        <p:spPr>
          <a:xfrm>
            <a:off x="4439816" y="3501008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性能</a:t>
            </a:r>
            <a:r>
              <a:rPr kumimoji="1" lang="ja-JP" altLang="en-US">
                <a:solidFill>
                  <a:schemeClr val="tx1"/>
                </a:solidFill>
              </a:rPr>
              <a:t>②：</a:t>
            </a:r>
            <a:r>
              <a:rPr lang="ja-JP" altLang="en-US">
                <a:solidFill>
                  <a:schemeClr val="tx1"/>
                </a:solidFill>
              </a:rPr>
              <a:t>応答時間○○秒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9C3F81BD-C19A-EA43-BB71-51B597050167}"/>
              </a:ext>
            </a:extLst>
          </p:cNvPr>
          <p:cNvSpPr/>
          <p:nvPr/>
        </p:nvSpPr>
        <p:spPr>
          <a:xfrm>
            <a:off x="4439816" y="4725144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要素②：コントロー</a:t>
            </a:r>
            <a:r>
              <a:rPr lang="ja-JP" altLang="en-US" dirty="0">
                <a:solidFill>
                  <a:schemeClr val="tx1"/>
                </a:solidFill>
              </a:rPr>
              <a:t>ラ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C17D52A5-A1C2-5644-A791-FE8E85C266DB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>
            <a:off x="6096000" y="3068960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68BE1F3-7AEA-694B-BB81-5510E80064D6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>
            <a:off x="6096000" y="4293096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8056EF5-1A0A-C345-95F0-D04921842027}"/>
              </a:ext>
            </a:extLst>
          </p:cNvPr>
          <p:cNvSpPr/>
          <p:nvPr/>
        </p:nvSpPr>
        <p:spPr>
          <a:xfrm>
            <a:off x="8328248" y="2276872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機能②：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7A76BD7-9ED7-074D-9CC0-643687221C41}"/>
              </a:ext>
            </a:extLst>
          </p:cNvPr>
          <p:cNvSpPr/>
          <p:nvPr/>
        </p:nvSpPr>
        <p:spPr>
          <a:xfrm>
            <a:off x="8328248" y="3501008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性能②：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E52736EC-F79D-E548-A3B5-E6DACF67E764}"/>
              </a:ext>
            </a:extLst>
          </p:cNvPr>
          <p:cNvSpPr/>
          <p:nvPr/>
        </p:nvSpPr>
        <p:spPr>
          <a:xfrm>
            <a:off x="8328248" y="4725144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要素②：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07CBD99B-6B20-814A-AF7D-8A4D16F47E37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>
            <a:off x="9984432" y="3068960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D0851425-88EA-8F4E-8C32-17E72EACAA5D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>
            <a:off x="9984432" y="4293096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1D2954E9-C58B-AB47-9521-4C3D90DBA5B6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2207568" y="1556792"/>
            <a:ext cx="3888432" cy="720080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4287B8F5-AE88-3043-B943-6C6156B55EC4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096000" y="1556792"/>
            <a:ext cx="0" cy="720080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F34EEB9C-368F-4644-90B1-A7BECEB930CD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096000" y="1556792"/>
            <a:ext cx="3888432" cy="720080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047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5BEF1B8-26B4-954D-9E23-608FB52D86D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制御の目的</a:t>
            </a:r>
            <a:r>
              <a:rPr lang="ja-JP" altLang="en-US">
                <a:solidFill>
                  <a:schemeClr val="tx1"/>
                </a:solidFill>
              </a:rPr>
              <a:t>①：キビキビ制御システム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25A12E36-56D6-D04A-904C-74E4AC5EACC7}"/>
              </a:ext>
            </a:extLst>
          </p:cNvPr>
          <p:cNvCxnSpPr>
            <a:cxnSpLocks/>
          </p:cNvCxnSpPr>
          <p:nvPr/>
        </p:nvCxnSpPr>
        <p:spPr>
          <a:xfrm>
            <a:off x="9372364" y="6453336"/>
            <a:ext cx="24842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D32794D-F3F2-8D48-98F9-ABBC2BACE453}"/>
              </a:ext>
            </a:extLst>
          </p:cNvPr>
          <p:cNvGrpSpPr/>
          <p:nvPr/>
        </p:nvGrpSpPr>
        <p:grpSpPr>
          <a:xfrm>
            <a:off x="9372364" y="4797152"/>
            <a:ext cx="1656184" cy="1656184"/>
            <a:chOff x="8616280" y="4797152"/>
            <a:chExt cx="1656184" cy="1656184"/>
          </a:xfrm>
        </p:grpSpPr>
        <p:sp>
          <p:nvSpPr>
            <p:cNvPr id="5" name="円/楕円 4">
              <a:extLst>
                <a:ext uri="{FF2B5EF4-FFF2-40B4-BE49-F238E27FC236}">
                  <a16:creationId xmlns:a16="http://schemas.microsoft.com/office/drawing/2014/main" id="{7A42A556-5873-C946-8708-EC89BF1B6983}"/>
                </a:ext>
              </a:extLst>
            </p:cNvPr>
            <p:cNvSpPr/>
            <p:nvPr/>
          </p:nvSpPr>
          <p:spPr>
            <a:xfrm>
              <a:off x="8616280" y="4797152"/>
              <a:ext cx="1656184" cy="16561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車輪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9748DDAD-E860-494B-9999-7719EE47DE04}"/>
                </a:ext>
              </a:extLst>
            </p:cNvPr>
            <p:cNvCxnSpPr>
              <a:stCxn id="5" idx="3"/>
              <a:endCxn id="5" idx="7"/>
            </p:cNvCxnSpPr>
            <p:nvPr/>
          </p:nvCxnSpPr>
          <p:spPr>
            <a:xfrm flipV="1">
              <a:off x="8858823" y="5039695"/>
              <a:ext cx="1171098" cy="11710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79832B64-F3D0-494C-A457-8EB54A6162A5}"/>
                </a:ext>
              </a:extLst>
            </p:cNvPr>
            <p:cNvCxnSpPr>
              <a:stCxn id="5" idx="1"/>
              <a:endCxn id="5" idx="5"/>
            </p:cNvCxnSpPr>
            <p:nvPr/>
          </p:nvCxnSpPr>
          <p:spPr>
            <a:xfrm>
              <a:off x="8858823" y="5039695"/>
              <a:ext cx="1171098" cy="11710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6BEFA3C7-A322-5645-A3C2-150CE9A9D2C9}"/>
              </a:ext>
            </a:extLst>
          </p:cNvPr>
          <p:cNvCxnSpPr/>
          <p:nvPr/>
        </p:nvCxnSpPr>
        <p:spPr>
          <a:xfrm>
            <a:off x="10190971" y="6433267"/>
            <a:ext cx="9815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56119E4D-ABC9-4A44-A657-3ACC3ED6075C}"/>
              </a:ext>
            </a:extLst>
          </p:cNvPr>
          <p:cNvCxnSpPr>
            <a:cxnSpLocks/>
          </p:cNvCxnSpPr>
          <p:nvPr/>
        </p:nvCxnSpPr>
        <p:spPr>
          <a:xfrm flipV="1">
            <a:off x="11496600" y="3992689"/>
            <a:ext cx="0" cy="27486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4FD928EF-B134-3444-B4E7-4A99FEC58B9D}"/>
              </a:ext>
            </a:extLst>
          </p:cNvPr>
          <p:cNvCxnSpPr>
            <a:cxnSpLocks/>
          </p:cNvCxnSpPr>
          <p:nvPr/>
        </p:nvCxnSpPr>
        <p:spPr>
          <a:xfrm flipH="1">
            <a:off x="10092444" y="3824484"/>
            <a:ext cx="9815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973CC44-59C6-124A-8168-DB05FE179C01}"/>
              </a:ext>
            </a:extLst>
          </p:cNvPr>
          <p:cNvSpPr/>
          <p:nvPr/>
        </p:nvSpPr>
        <p:spPr>
          <a:xfrm>
            <a:off x="10009416" y="2708919"/>
            <a:ext cx="1481869" cy="33245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kumimoji="1" lang="ja-JP" altLang="en-US" sz="1400">
                <a:solidFill>
                  <a:schemeClr val="tx1"/>
                </a:solidFill>
              </a:rPr>
              <a:t>走行体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FEEE2B49-58B2-B748-9567-8A4247EA8CC5}"/>
              </a:ext>
            </a:extLst>
          </p:cNvPr>
          <p:cNvGrpSpPr/>
          <p:nvPr/>
        </p:nvGrpSpPr>
        <p:grpSpPr>
          <a:xfrm>
            <a:off x="10896845" y="3645024"/>
            <a:ext cx="358012" cy="358012"/>
            <a:chOff x="4024536" y="3216424"/>
            <a:chExt cx="3168353" cy="3168352"/>
          </a:xfrm>
        </p:grpSpPr>
        <p:sp>
          <p:nvSpPr>
            <p:cNvPr id="26" name="パイ 25">
              <a:extLst>
                <a:ext uri="{FF2B5EF4-FFF2-40B4-BE49-F238E27FC236}">
                  <a16:creationId xmlns:a16="http://schemas.microsoft.com/office/drawing/2014/main" id="{B68162D2-4B1C-074F-AB75-3D48D4277AC4}"/>
                </a:ext>
              </a:extLst>
            </p:cNvPr>
            <p:cNvSpPr/>
            <p:nvPr/>
          </p:nvSpPr>
          <p:spPr>
            <a:xfrm>
              <a:off x="4024536" y="3216424"/>
              <a:ext cx="3168352" cy="3168352"/>
            </a:xfrm>
            <a:prstGeom prst="pie">
              <a:avLst>
                <a:gd name="adj1" fmla="val 0"/>
                <a:gd name="adj2" fmla="val 543616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パイ 26">
              <a:extLst>
                <a:ext uri="{FF2B5EF4-FFF2-40B4-BE49-F238E27FC236}">
                  <a16:creationId xmlns:a16="http://schemas.microsoft.com/office/drawing/2014/main" id="{7F701166-B61E-3F4F-AC67-B894882A59FC}"/>
                </a:ext>
              </a:extLst>
            </p:cNvPr>
            <p:cNvSpPr/>
            <p:nvPr/>
          </p:nvSpPr>
          <p:spPr>
            <a:xfrm>
              <a:off x="4024536" y="3216424"/>
              <a:ext cx="3168352" cy="3168352"/>
            </a:xfrm>
            <a:prstGeom prst="pie">
              <a:avLst>
                <a:gd name="adj1" fmla="val 0"/>
                <a:gd name="adj2" fmla="val 2158275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パイ 27">
              <a:extLst>
                <a:ext uri="{FF2B5EF4-FFF2-40B4-BE49-F238E27FC236}">
                  <a16:creationId xmlns:a16="http://schemas.microsoft.com/office/drawing/2014/main" id="{835C2019-EDF2-AA47-9A1C-939F36F18970}"/>
                </a:ext>
              </a:extLst>
            </p:cNvPr>
            <p:cNvSpPr/>
            <p:nvPr/>
          </p:nvSpPr>
          <p:spPr>
            <a:xfrm rot="10800000">
              <a:off x="4024537" y="3216424"/>
              <a:ext cx="3168352" cy="3168352"/>
            </a:xfrm>
            <a:prstGeom prst="pie">
              <a:avLst>
                <a:gd name="adj1" fmla="val 0"/>
                <a:gd name="adj2" fmla="val 543616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9" name="円弧 28">
            <a:extLst>
              <a:ext uri="{FF2B5EF4-FFF2-40B4-BE49-F238E27FC236}">
                <a16:creationId xmlns:a16="http://schemas.microsoft.com/office/drawing/2014/main" id="{AFD5FEB2-6245-BE42-8B61-01FA1BEB354A}"/>
              </a:ext>
            </a:extLst>
          </p:cNvPr>
          <p:cNvSpPr/>
          <p:nvPr/>
        </p:nvSpPr>
        <p:spPr>
          <a:xfrm>
            <a:off x="9664754" y="5089542"/>
            <a:ext cx="1075762" cy="1075762"/>
          </a:xfrm>
          <a:prstGeom prst="arc">
            <a:avLst>
              <a:gd name="adj1" fmla="val 6556905"/>
              <a:gd name="adj2" fmla="val 12479464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EA57FD0B-CC0F-EA46-81D4-C760EE15B73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583241" y="4314827"/>
            <a:ext cx="9815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24CBF393-800F-F545-9F7A-30282A6B1717}"/>
              </a:ext>
            </a:extLst>
          </p:cNvPr>
          <p:cNvGrpSpPr/>
          <p:nvPr/>
        </p:nvGrpSpPr>
        <p:grpSpPr>
          <a:xfrm>
            <a:off x="11185119" y="5931662"/>
            <a:ext cx="527505" cy="527505"/>
            <a:chOff x="11185119" y="5931662"/>
            <a:chExt cx="527505" cy="527505"/>
          </a:xfrm>
        </p:grpSpPr>
        <p:sp>
          <p:nvSpPr>
            <p:cNvPr id="32" name="円/楕円 31">
              <a:extLst>
                <a:ext uri="{FF2B5EF4-FFF2-40B4-BE49-F238E27FC236}">
                  <a16:creationId xmlns:a16="http://schemas.microsoft.com/office/drawing/2014/main" id="{F48C7AFA-C695-2044-BFE4-98E977E4B42A}"/>
                </a:ext>
              </a:extLst>
            </p:cNvPr>
            <p:cNvSpPr/>
            <p:nvPr/>
          </p:nvSpPr>
          <p:spPr>
            <a:xfrm>
              <a:off x="11185119" y="5931662"/>
              <a:ext cx="527505" cy="52750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031F4C55-1C33-A24E-8BE6-B803283999F7}"/>
                </a:ext>
              </a:extLst>
            </p:cNvPr>
            <p:cNvCxnSpPr>
              <a:stCxn id="32" idx="3"/>
              <a:endCxn id="32" idx="7"/>
            </p:cNvCxnSpPr>
            <p:nvPr/>
          </p:nvCxnSpPr>
          <p:spPr>
            <a:xfrm flipV="1">
              <a:off x="11262370" y="6008913"/>
              <a:ext cx="373002" cy="3730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5DD3275E-8ABC-9740-84C9-98B5B9FFDB34}"/>
                </a:ext>
              </a:extLst>
            </p:cNvPr>
            <p:cNvCxnSpPr>
              <a:stCxn id="32" idx="1"/>
              <a:endCxn id="32" idx="5"/>
            </p:cNvCxnSpPr>
            <p:nvPr/>
          </p:nvCxnSpPr>
          <p:spPr>
            <a:xfrm>
              <a:off x="11262370" y="6008913"/>
              <a:ext cx="373002" cy="3730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24CB823-8267-D54C-A84F-F5EB981A2D8E}"/>
              </a:ext>
            </a:extLst>
          </p:cNvPr>
          <p:cNvSpPr/>
          <p:nvPr/>
        </p:nvSpPr>
        <p:spPr>
          <a:xfrm rot="16200000">
            <a:off x="6023992" y="3681028"/>
            <a:ext cx="1080120" cy="57606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モーター</a:t>
            </a:r>
            <a:endParaRPr kumimoji="1" lang="en-US" altLang="ja-JP" sz="14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ドライバ</a:t>
            </a:r>
            <a:endParaRPr kumimoji="1" lang="ja-JP" altLang="en-US" sz="1400" dirty="0" err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61743FF-311D-F441-8694-558772356518}"/>
              </a:ext>
            </a:extLst>
          </p:cNvPr>
          <p:cNvSpPr/>
          <p:nvPr/>
        </p:nvSpPr>
        <p:spPr>
          <a:xfrm rot="16200000">
            <a:off x="7163462" y="3681028"/>
            <a:ext cx="1080120" cy="57606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400" dirty="0">
                <a:solidFill>
                  <a:schemeClr val="bg1">
                    <a:lumMod val="65000"/>
                  </a:schemeClr>
                </a:solidFill>
              </a:rPr>
              <a:t>DC</a:t>
            </a:r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モータ</a:t>
            </a:r>
            <a:endParaRPr kumimoji="1" lang="ja-JP" altLang="en-US" sz="1400" dirty="0" err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69F9C521-BC5E-AB4C-B598-949AD696185C}"/>
              </a:ext>
            </a:extLst>
          </p:cNvPr>
          <p:cNvSpPr/>
          <p:nvPr/>
        </p:nvSpPr>
        <p:spPr>
          <a:xfrm rot="16200000">
            <a:off x="8302932" y="3681028"/>
            <a:ext cx="1080120" cy="57606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ギア</a:t>
            </a:r>
            <a:endParaRPr kumimoji="1" lang="ja-JP" altLang="en-US" sz="1400" dirty="0" err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13334BF-615A-544D-B85F-88E828CF94C0}"/>
              </a:ext>
            </a:extLst>
          </p:cNvPr>
          <p:cNvSpPr/>
          <p:nvPr/>
        </p:nvSpPr>
        <p:spPr>
          <a:xfrm>
            <a:off x="1510646" y="1556793"/>
            <a:ext cx="4232041" cy="40409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キビキビ制御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システム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BC322415-115A-534B-A6E5-8855B7B47DC1}"/>
              </a:ext>
            </a:extLst>
          </p:cNvPr>
          <p:cNvCxnSpPr>
            <a:cxnSpLocks/>
          </p:cNvCxnSpPr>
          <p:nvPr/>
        </p:nvCxnSpPr>
        <p:spPr>
          <a:xfrm>
            <a:off x="6881759" y="3969060"/>
            <a:ext cx="50405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86CAAB08-D29D-334B-BB7F-2C95C1543560}"/>
              </a:ext>
            </a:extLst>
          </p:cNvPr>
          <p:cNvCxnSpPr>
            <a:cxnSpLocks/>
          </p:cNvCxnSpPr>
          <p:nvPr/>
        </p:nvCxnSpPr>
        <p:spPr>
          <a:xfrm>
            <a:off x="8021229" y="3969060"/>
            <a:ext cx="50405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2E643B34-1135-F048-A33F-FECDE805A732}"/>
              </a:ext>
            </a:extLst>
          </p:cNvPr>
          <p:cNvGrpSpPr/>
          <p:nvPr/>
        </p:nvGrpSpPr>
        <p:grpSpPr>
          <a:xfrm>
            <a:off x="9156340" y="3957379"/>
            <a:ext cx="504056" cy="859842"/>
            <a:chOff x="9480376" y="2996952"/>
            <a:chExt cx="504056" cy="504056"/>
          </a:xfrm>
          <a:noFill/>
        </p:grpSpPr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DE5CA45E-0CA6-7840-9E2A-D67F10EFFE86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grpFill/>
            <a:ln w="38100" cap="rnd">
              <a:solidFill>
                <a:schemeClr val="bg1">
                  <a:lumMod val="75000"/>
                </a:schemeClr>
              </a:solidFill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65C46311-C2DC-6842-9EE1-2B622A45C6D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8279C6B9-28C0-D543-87DB-FD51C2E3FBDA}"/>
              </a:ext>
            </a:extLst>
          </p:cNvPr>
          <p:cNvSpPr/>
          <p:nvPr/>
        </p:nvSpPr>
        <p:spPr>
          <a:xfrm rot="16200000">
            <a:off x="7987305" y="5564610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回転角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センサ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AA04A6B5-C176-0645-A8B8-A4A8B25EE886}"/>
              </a:ext>
            </a:extLst>
          </p:cNvPr>
          <p:cNvCxnSpPr>
            <a:cxnSpLocks/>
          </p:cNvCxnSpPr>
          <p:nvPr/>
        </p:nvCxnSpPr>
        <p:spPr>
          <a:xfrm flipH="1">
            <a:off x="8762867" y="5852641"/>
            <a:ext cx="6815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6845D476-A07D-E44A-80DB-1D09197FDACD}"/>
              </a:ext>
            </a:extLst>
          </p:cNvPr>
          <p:cNvSpPr/>
          <p:nvPr/>
        </p:nvSpPr>
        <p:spPr>
          <a:xfrm rot="16200000">
            <a:off x="8360447" y="4988573"/>
            <a:ext cx="1368152" cy="26522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角速度</a:t>
            </a:r>
            <a:r>
              <a:rPr kumimoji="1" lang="en-US" altLang="ja-JP" sz="1400" dirty="0">
                <a:solidFill>
                  <a:schemeClr val="tx1"/>
                </a:solidFill>
              </a:rPr>
              <a:t>[rad/s]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06961735-800E-8C4A-8208-63B729038CB3}"/>
              </a:ext>
            </a:extLst>
          </p:cNvPr>
          <p:cNvCxnSpPr>
            <a:cxnSpLocks/>
          </p:cNvCxnSpPr>
          <p:nvPr/>
        </p:nvCxnSpPr>
        <p:spPr>
          <a:xfrm flipH="1">
            <a:off x="7557827" y="5852641"/>
            <a:ext cx="6815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F5671407-5BD7-634B-ADC4-CF503755CC66}"/>
              </a:ext>
            </a:extLst>
          </p:cNvPr>
          <p:cNvSpPr/>
          <p:nvPr/>
        </p:nvSpPr>
        <p:spPr>
          <a:xfrm rot="16200000">
            <a:off x="7236727" y="4988574"/>
            <a:ext cx="1368152" cy="26522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電圧</a:t>
            </a:r>
            <a:r>
              <a:rPr kumimoji="1" lang="en-US" altLang="ja-JP" sz="1400" dirty="0">
                <a:solidFill>
                  <a:schemeClr val="tx1"/>
                </a:solidFill>
              </a:rPr>
              <a:t>[v]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FD2526AE-4FE8-F543-ABDA-466862BED543}"/>
              </a:ext>
            </a:extLst>
          </p:cNvPr>
          <p:cNvCxnSpPr>
            <a:cxnSpLocks/>
          </p:cNvCxnSpPr>
          <p:nvPr/>
        </p:nvCxnSpPr>
        <p:spPr>
          <a:xfrm>
            <a:off x="5414196" y="3957379"/>
            <a:ext cx="86182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8C3050C0-06C5-BC40-A299-FFED180B4514}"/>
              </a:ext>
            </a:extLst>
          </p:cNvPr>
          <p:cNvGrpSpPr/>
          <p:nvPr/>
        </p:nvGrpSpPr>
        <p:grpSpPr>
          <a:xfrm rot="10800000">
            <a:off x="1811521" y="5550152"/>
            <a:ext cx="5198613" cy="315884"/>
            <a:chOff x="9480376" y="2996952"/>
            <a:chExt cx="504056" cy="504056"/>
          </a:xfrm>
        </p:grpSpPr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2C20D620-7BFF-6C47-ADBB-607B2F1ECC9D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6D3B5809-B6D2-9A42-AF89-75561C5014A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3564593-DFB3-F141-B034-2C5B13AD66D2}"/>
              </a:ext>
            </a:extLst>
          </p:cNvPr>
          <p:cNvSpPr/>
          <p:nvPr/>
        </p:nvSpPr>
        <p:spPr>
          <a:xfrm rot="16200000">
            <a:off x="6753081" y="5564610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A/D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converter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4CFBD517-1EC6-7340-A95E-085DF5A98CAA}"/>
              </a:ext>
            </a:extLst>
          </p:cNvPr>
          <p:cNvSpPr/>
          <p:nvPr/>
        </p:nvSpPr>
        <p:spPr>
          <a:xfrm rot="16200000">
            <a:off x="6023992" y="2456892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モーター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ドライバ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6DD65294-2BAE-3745-BA24-6F95C272387F}"/>
              </a:ext>
            </a:extLst>
          </p:cNvPr>
          <p:cNvSpPr/>
          <p:nvPr/>
        </p:nvSpPr>
        <p:spPr>
          <a:xfrm rot="16200000">
            <a:off x="7163462" y="2456892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DC</a:t>
            </a:r>
            <a:r>
              <a:rPr kumimoji="1" lang="ja-JP" altLang="en-US" sz="1400">
                <a:solidFill>
                  <a:schemeClr val="tx1"/>
                </a:solidFill>
              </a:rPr>
              <a:t>モータ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AFD99A8A-835F-374D-A89E-3A3EF1A33DDB}"/>
              </a:ext>
            </a:extLst>
          </p:cNvPr>
          <p:cNvSpPr/>
          <p:nvPr/>
        </p:nvSpPr>
        <p:spPr>
          <a:xfrm rot="16200000">
            <a:off x="8302932" y="2456892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ギア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633E628D-37B4-C240-ABD4-3F5A4F44C7C9}"/>
              </a:ext>
            </a:extLst>
          </p:cNvPr>
          <p:cNvCxnSpPr>
            <a:cxnSpLocks/>
          </p:cNvCxnSpPr>
          <p:nvPr/>
        </p:nvCxnSpPr>
        <p:spPr>
          <a:xfrm>
            <a:off x="6881759" y="2744924"/>
            <a:ext cx="5040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75DCB1B0-9389-1A47-B4A8-5245CE62B9DB}"/>
              </a:ext>
            </a:extLst>
          </p:cNvPr>
          <p:cNvCxnSpPr>
            <a:cxnSpLocks/>
          </p:cNvCxnSpPr>
          <p:nvPr/>
        </p:nvCxnSpPr>
        <p:spPr>
          <a:xfrm>
            <a:off x="8021229" y="2744924"/>
            <a:ext cx="5040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02EE5410-9B7A-B34F-BC85-91B3259B4CD2}"/>
              </a:ext>
            </a:extLst>
          </p:cNvPr>
          <p:cNvSpPr/>
          <p:nvPr/>
        </p:nvSpPr>
        <p:spPr>
          <a:xfrm rot="16200000">
            <a:off x="6323932" y="1845575"/>
            <a:ext cx="1523850" cy="2262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電圧</a:t>
            </a:r>
            <a:r>
              <a:rPr kumimoji="1" lang="en-US" altLang="ja-JP" sz="1400" dirty="0">
                <a:solidFill>
                  <a:schemeClr val="tx1"/>
                </a:solidFill>
              </a:rPr>
              <a:t>[v]/</a:t>
            </a:r>
            <a:r>
              <a:rPr lang="ja-JP" altLang="en-US" sz="1400">
                <a:solidFill>
                  <a:schemeClr val="tx1"/>
                </a:solidFill>
              </a:rPr>
              <a:t>電流</a:t>
            </a:r>
            <a:r>
              <a:rPr lang="en-US" altLang="ja-JP" sz="1400" dirty="0">
                <a:solidFill>
                  <a:schemeClr val="tx1"/>
                </a:solidFill>
              </a:rPr>
              <a:t>[</a:t>
            </a:r>
            <a:r>
              <a:rPr lang="en-US" altLang="ja-JP" sz="1400" dirty="0" err="1">
                <a:solidFill>
                  <a:schemeClr val="tx1"/>
                </a:solidFill>
              </a:rPr>
              <a:t>i</a:t>
            </a:r>
            <a:r>
              <a:rPr lang="en-US" altLang="ja-JP" sz="1400" dirty="0">
                <a:solidFill>
                  <a:schemeClr val="tx1"/>
                </a:solidFill>
              </a:rPr>
              <a:t>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55C9A658-96A7-2446-870E-1DBF697F4323}"/>
              </a:ext>
            </a:extLst>
          </p:cNvPr>
          <p:cNvSpPr/>
          <p:nvPr/>
        </p:nvSpPr>
        <p:spPr>
          <a:xfrm rot="16200000">
            <a:off x="7597030" y="2012220"/>
            <a:ext cx="1226055" cy="19070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トルク</a:t>
            </a:r>
            <a:r>
              <a:rPr lang="en-US" altLang="ja-JP" sz="1400" dirty="0">
                <a:solidFill>
                  <a:schemeClr val="tx1"/>
                </a:solidFill>
              </a:rPr>
              <a:t>[Nm]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47AC358C-B70D-3D4D-8CD3-C3DF3A70AFCA}"/>
              </a:ext>
            </a:extLst>
          </p:cNvPr>
          <p:cNvSpPr/>
          <p:nvPr/>
        </p:nvSpPr>
        <p:spPr>
          <a:xfrm rot="16200000">
            <a:off x="8735990" y="2012220"/>
            <a:ext cx="1226055" cy="19070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トルク</a:t>
            </a:r>
            <a:r>
              <a:rPr lang="en-US" altLang="ja-JP" sz="1400" dirty="0">
                <a:solidFill>
                  <a:schemeClr val="tx1"/>
                </a:solidFill>
              </a:rPr>
              <a:t>[Nm]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B7CBC968-68A9-E24F-A2C7-054F8D361EE7}"/>
              </a:ext>
            </a:extLst>
          </p:cNvPr>
          <p:cNvCxnSpPr>
            <a:cxnSpLocks/>
          </p:cNvCxnSpPr>
          <p:nvPr/>
        </p:nvCxnSpPr>
        <p:spPr>
          <a:xfrm>
            <a:off x="5414196" y="2733243"/>
            <a:ext cx="8618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1F8E4955-7161-DD4A-A006-B0E956752B2A}"/>
              </a:ext>
            </a:extLst>
          </p:cNvPr>
          <p:cNvSpPr/>
          <p:nvPr/>
        </p:nvSpPr>
        <p:spPr>
          <a:xfrm rot="16200000">
            <a:off x="5111965" y="1731722"/>
            <a:ext cx="1728193" cy="2262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デューティ比 </a:t>
            </a:r>
            <a:r>
              <a:rPr kumimoji="1" lang="en-US" altLang="ja-JP" sz="1400" dirty="0">
                <a:solidFill>
                  <a:schemeClr val="tx1"/>
                </a:solidFill>
              </a:rPr>
              <a:t>[%]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36AF4B0A-68AD-0A4A-87D4-E3965E65D475}"/>
              </a:ext>
            </a:extLst>
          </p:cNvPr>
          <p:cNvGrpSpPr/>
          <p:nvPr/>
        </p:nvGrpSpPr>
        <p:grpSpPr>
          <a:xfrm>
            <a:off x="9156340" y="2708919"/>
            <a:ext cx="666103" cy="2333245"/>
            <a:chOff x="9480376" y="2996952"/>
            <a:chExt cx="504056" cy="504056"/>
          </a:xfrm>
        </p:grpSpPr>
        <p:cxnSp>
          <p:nvCxnSpPr>
            <p:cNvPr id="72" name="直線矢印コネクタ 71">
              <a:extLst>
                <a:ext uri="{FF2B5EF4-FFF2-40B4-BE49-F238E27FC236}">
                  <a16:creationId xmlns:a16="http://schemas.microsoft.com/office/drawing/2014/main" id="{D1403DAB-3574-7744-86E7-C900A3B1D081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矢印コネクタ 72">
              <a:extLst>
                <a:ext uri="{FF2B5EF4-FFF2-40B4-BE49-F238E27FC236}">
                  <a16:creationId xmlns:a16="http://schemas.microsoft.com/office/drawing/2014/main" id="{F2CA26F3-4C45-6F42-AA13-AF2A717CD0D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E29FD0F6-AB9A-C24B-AFED-CEB2367C27EC}"/>
              </a:ext>
            </a:extLst>
          </p:cNvPr>
          <p:cNvCxnSpPr>
            <a:cxnSpLocks/>
          </p:cNvCxnSpPr>
          <p:nvPr/>
        </p:nvCxnSpPr>
        <p:spPr>
          <a:xfrm>
            <a:off x="623395" y="2708920"/>
            <a:ext cx="864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2520337-BA48-5941-AA24-A5C17F2A5192}"/>
              </a:ext>
            </a:extLst>
          </p:cNvPr>
          <p:cNvSpPr/>
          <p:nvPr/>
        </p:nvSpPr>
        <p:spPr>
          <a:xfrm>
            <a:off x="-24680" y="1772816"/>
            <a:ext cx="2212463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 dirty="0">
                <a:solidFill>
                  <a:srgbClr val="FF0000"/>
                </a:solidFill>
              </a:rPr>
              <a:t>目標加速度 </a:t>
            </a:r>
            <a:r>
              <a:rPr kumimoji="1" lang="en-US" altLang="ja-JP" sz="1400" dirty="0">
                <a:solidFill>
                  <a:srgbClr val="FF0000"/>
                </a:solidFill>
              </a:rPr>
              <a:t>[m/s^2]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AD0C441-5D8E-D048-95E1-B5E97BDF6C95}"/>
              </a:ext>
            </a:extLst>
          </p:cNvPr>
          <p:cNvSpPr/>
          <p:nvPr/>
        </p:nvSpPr>
        <p:spPr>
          <a:xfrm>
            <a:off x="1926106" y="5293763"/>
            <a:ext cx="1559573" cy="26522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角速度</a:t>
            </a:r>
            <a:r>
              <a:rPr lang="ja-JP" altLang="en-US" sz="1400">
                <a:solidFill>
                  <a:schemeClr val="tx1"/>
                </a:solidFill>
              </a:rPr>
              <a:t>値</a:t>
            </a:r>
            <a:r>
              <a:rPr kumimoji="1" lang="en-US" altLang="ja-JP" sz="1400" dirty="0">
                <a:solidFill>
                  <a:schemeClr val="tx1"/>
                </a:solidFill>
              </a:rPr>
              <a:t>[rad/s]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5A1B0C34-0480-7B44-A324-01930640D3F1}"/>
              </a:ext>
            </a:extLst>
          </p:cNvPr>
          <p:cNvSpPr/>
          <p:nvPr/>
        </p:nvSpPr>
        <p:spPr>
          <a:xfrm>
            <a:off x="1469593" y="712404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乾電池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AC7F6008-090A-B14F-94D0-0A778C68A57F}"/>
              </a:ext>
            </a:extLst>
          </p:cNvPr>
          <p:cNvGrpSpPr/>
          <p:nvPr/>
        </p:nvGrpSpPr>
        <p:grpSpPr>
          <a:xfrm>
            <a:off x="2531604" y="958946"/>
            <a:ext cx="666103" cy="593691"/>
            <a:chOff x="9480376" y="2996952"/>
            <a:chExt cx="504056" cy="504056"/>
          </a:xfrm>
        </p:grpSpPr>
        <p:cxnSp>
          <p:nvCxnSpPr>
            <p:cNvPr id="82" name="直線矢印コネクタ 81">
              <a:extLst>
                <a:ext uri="{FF2B5EF4-FFF2-40B4-BE49-F238E27FC236}">
                  <a16:creationId xmlns:a16="http://schemas.microsoft.com/office/drawing/2014/main" id="{B1DB5316-6EEE-4042-ACD4-07690DF22325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矢印コネクタ 82">
              <a:extLst>
                <a:ext uri="{FF2B5EF4-FFF2-40B4-BE49-F238E27FC236}">
                  <a16:creationId xmlns:a16="http://schemas.microsoft.com/office/drawing/2014/main" id="{3FF66671-7495-4A4F-9504-EB5FD00C720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756AF7F9-54DF-A846-9DC8-4174B7D3DD7D}"/>
              </a:ext>
            </a:extLst>
          </p:cNvPr>
          <p:cNvGrpSpPr/>
          <p:nvPr/>
        </p:nvGrpSpPr>
        <p:grpSpPr>
          <a:xfrm>
            <a:off x="3197707" y="958946"/>
            <a:ext cx="3366345" cy="1241762"/>
            <a:chOff x="9480376" y="2996952"/>
            <a:chExt cx="504056" cy="504056"/>
          </a:xfrm>
        </p:grpSpPr>
        <p:cxnSp>
          <p:nvCxnSpPr>
            <p:cNvPr id="86" name="直線矢印コネクタ 85">
              <a:extLst>
                <a:ext uri="{FF2B5EF4-FFF2-40B4-BE49-F238E27FC236}">
                  <a16:creationId xmlns:a16="http://schemas.microsoft.com/office/drawing/2014/main" id="{BB453A63-DAA6-054F-8B3E-CCDE0149724D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4010F88A-82C6-7C43-B116-81A6098E783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1F670DAF-733B-FD4D-8ABB-269CDCBB32AF}"/>
              </a:ext>
            </a:extLst>
          </p:cNvPr>
          <p:cNvGrpSpPr/>
          <p:nvPr/>
        </p:nvGrpSpPr>
        <p:grpSpPr>
          <a:xfrm>
            <a:off x="6390683" y="958946"/>
            <a:ext cx="1282258" cy="1241762"/>
            <a:chOff x="9480376" y="2996952"/>
            <a:chExt cx="504056" cy="504056"/>
          </a:xfrm>
        </p:grpSpPr>
        <p:cxnSp>
          <p:nvCxnSpPr>
            <p:cNvPr id="89" name="直線矢印コネクタ 88">
              <a:extLst>
                <a:ext uri="{FF2B5EF4-FFF2-40B4-BE49-F238E27FC236}">
                  <a16:creationId xmlns:a16="http://schemas.microsoft.com/office/drawing/2014/main" id="{AFBC7749-0A75-8747-866C-FD738E6E7B9A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矢印コネクタ 89">
              <a:extLst>
                <a:ext uri="{FF2B5EF4-FFF2-40B4-BE49-F238E27FC236}">
                  <a16:creationId xmlns:a16="http://schemas.microsoft.com/office/drawing/2014/main" id="{6045922E-1BB6-AE44-A97D-C60E5CB5C52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71CD44FA-D6C0-C843-AD5D-C1A85D11D007}"/>
              </a:ext>
            </a:extLst>
          </p:cNvPr>
          <p:cNvGrpSpPr/>
          <p:nvPr/>
        </p:nvGrpSpPr>
        <p:grpSpPr>
          <a:xfrm>
            <a:off x="7702615" y="958946"/>
            <a:ext cx="1112782" cy="1241762"/>
            <a:chOff x="9480376" y="2996952"/>
            <a:chExt cx="504056" cy="504056"/>
          </a:xfrm>
        </p:grpSpPr>
        <p:cxnSp>
          <p:nvCxnSpPr>
            <p:cNvPr id="92" name="直線矢印コネクタ 91">
              <a:extLst>
                <a:ext uri="{FF2B5EF4-FFF2-40B4-BE49-F238E27FC236}">
                  <a16:creationId xmlns:a16="http://schemas.microsoft.com/office/drawing/2014/main" id="{4F67E372-7C72-FB43-A703-BCD0419FD40A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矢印コネクタ 92">
              <a:extLst>
                <a:ext uri="{FF2B5EF4-FFF2-40B4-BE49-F238E27FC236}">
                  <a16:creationId xmlns:a16="http://schemas.microsoft.com/office/drawing/2014/main" id="{365004E8-5AAE-BF41-A91D-4F4625FAD5E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6CE04C31-37AF-5E41-8267-AD5D40D63EDD}"/>
              </a:ext>
            </a:extLst>
          </p:cNvPr>
          <p:cNvSpPr/>
          <p:nvPr/>
        </p:nvSpPr>
        <p:spPr>
          <a:xfrm>
            <a:off x="3602314" y="688123"/>
            <a:ext cx="1523850" cy="2262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電圧</a:t>
            </a:r>
            <a:r>
              <a:rPr kumimoji="1" lang="en-US" altLang="ja-JP" sz="1400" dirty="0">
                <a:solidFill>
                  <a:schemeClr val="tx1"/>
                </a:solidFill>
              </a:rPr>
              <a:t>[v]/</a:t>
            </a:r>
            <a:r>
              <a:rPr lang="ja-JP" altLang="en-US" sz="1400">
                <a:solidFill>
                  <a:schemeClr val="tx1"/>
                </a:solidFill>
              </a:rPr>
              <a:t>電流</a:t>
            </a:r>
            <a:r>
              <a:rPr lang="en-US" altLang="ja-JP" sz="1400" dirty="0">
                <a:solidFill>
                  <a:schemeClr val="tx1"/>
                </a:solidFill>
              </a:rPr>
              <a:t>[</a:t>
            </a:r>
            <a:r>
              <a:rPr lang="en-US" altLang="ja-JP" sz="1400" dirty="0" err="1">
                <a:solidFill>
                  <a:schemeClr val="tx1"/>
                </a:solidFill>
              </a:rPr>
              <a:t>i</a:t>
            </a:r>
            <a:r>
              <a:rPr lang="en-US" altLang="ja-JP" sz="1400" dirty="0">
                <a:solidFill>
                  <a:schemeClr val="tx1"/>
                </a:solidFill>
              </a:rPr>
              <a:t>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24883989-1BC6-D349-A648-96BE42CDE9D7}"/>
              </a:ext>
            </a:extLst>
          </p:cNvPr>
          <p:cNvSpPr/>
          <p:nvPr/>
        </p:nvSpPr>
        <p:spPr>
          <a:xfrm rot="16200000">
            <a:off x="-132692" y="5005731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光</a:t>
            </a:r>
            <a:r>
              <a:rPr kumimoji="1" lang="ja-JP" altLang="en-US" sz="1400">
                <a:solidFill>
                  <a:schemeClr val="tx1"/>
                </a:solidFill>
              </a:rPr>
              <a:t>センサ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616DD579-E3C8-6B47-93BD-87CC3FDC5287}"/>
              </a:ext>
            </a:extLst>
          </p:cNvPr>
          <p:cNvSpPr/>
          <p:nvPr/>
        </p:nvSpPr>
        <p:spPr>
          <a:xfrm rot="16200000">
            <a:off x="520509" y="4996118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LED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72466C0F-EE79-2C4C-AE1E-CECDB9CC3CB8}"/>
              </a:ext>
            </a:extLst>
          </p:cNvPr>
          <p:cNvSpPr/>
          <p:nvPr/>
        </p:nvSpPr>
        <p:spPr>
          <a:xfrm rot="16200000">
            <a:off x="-132692" y="3732161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A/D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converter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083DE6DF-84BB-2E4F-8B64-7D4F8FFD1C13}"/>
              </a:ext>
            </a:extLst>
          </p:cNvPr>
          <p:cNvCxnSpPr>
            <a:cxnSpLocks/>
          </p:cNvCxnSpPr>
          <p:nvPr/>
        </p:nvCxnSpPr>
        <p:spPr>
          <a:xfrm>
            <a:off x="726304" y="4003239"/>
            <a:ext cx="7843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3BD7E6E5-1FC9-F54C-ADF0-0C7523A6FB1B}"/>
              </a:ext>
            </a:extLst>
          </p:cNvPr>
          <p:cNvSpPr/>
          <p:nvPr/>
        </p:nvSpPr>
        <p:spPr>
          <a:xfrm>
            <a:off x="1656809" y="3821962"/>
            <a:ext cx="1030354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RGB</a:t>
            </a:r>
            <a:r>
              <a:rPr kumimoji="1" lang="ja-JP" altLang="en-US" sz="1400">
                <a:solidFill>
                  <a:schemeClr val="tx1"/>
                </a:solidFill>
              </a:rPr>
              <a:t>値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E950DF1E-85E5-0049-B555-70C882BFBE6A}"/>
              </a:ext>
            </a:extLst>
          </p:cNvPr>
          <p:cNvCxnSpPr>
            <a:cxnSpLocks/>
          </p:cNvCxnSpPr>
          <p:nvPr/>
        </p:nvCxnSpPr>
        <p:spPr>
          <a:xfrm>
            <a:off x="1060569" y="5805264"/>
            <a:ext cx="0" cy="5202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47D0C2BF-9085-3B49-909F-0E2456B5116A}"/>
              </a:ext>
            </a:extLst>
          </p:cNvPr>
          <p:cNvSpPr/>
          <p:nvPr/>
        </p:nvSpPr>
        <p:spPr>
          <a:xfrm>
            <a:off x="1193895" y="5931662"/>
            <a:ext cx="515177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光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5CE06011-71C4-234A-B43E-9635459AE999}"/>
              </a:ext>
            </a:extLst>
          </p:cNvPr>
          <p:cNvCxnSpPr>
            <a:cxnSpLocks/>
          </p:cNvCxnSpPr>
          <p:nvPr/>
        </p:nvCxnSpPr>
        <p:spPr>
          <a:xfrm>
            <a:off x="0" y="6325480"/>
            <a:ext cx="24842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21142FF1-C136-9945-A99B-9223643E67B6}"/>
              </a:ext>
            </a:extLst>
          </p:cNvPr>
          <p:cNvCxnSpPr>
            <a:cxnSpLocks/>
          </p:cNvCxnSpPr>
          <p:nvPr/>
        </p:nvCxnSpPr>
        <p:spPr>
          <a:xfrm flipV="1">
            <a:off x="407368" y="5818266"/>
            <a:ext cx="1" cy="465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9C3D8B10-0CA7-E348-9727-745763121779}"/>
              </a:ext>
            </a:extLst>
          </p:cNvPr>
          <p:cNvSpPr/>
          <p:nvPr/>
        </p:nvSpPr>
        <p:spPr>
          <a:xfrm>
            <a:off x="401454" y="5931662"/>
            <a:ext cx="515177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光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58AF541C-22F3-3841-9C2E-9033F63010C1}"/>
              </a:ext>
            </a:extLst>
          </p:cNvPr>
          <p:cNvCxnSpPr>
            <a:cxnSpLocks/>
            <a:stCxn id="95" idx="3"/>
            <a:endCxn id="97" idx="1"/>
          </p:cNvCxnSpPr>
          <p:nvPr/>
        </p:nvCxnSpPr>
        <p:spPr>
          <a:xfrm flipV="1">
            <a:off x="407368" y="4560253"/>
            <a:ext cx="0" cy="1934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グループ化 106">
            <a:extLst>
              <a:ext uri="{FF2B5EF4-FFF2-40B4-BE49-F238E27FC236}">
                <a16:creationId xmlns:a16="http://schemas.microsoft.com/office/drawing/2014/main" id="{A71A17E8-E9BA-B841-B8EE-4814B87EAD14}"/>
              </a:ext>
            </a:extLst>
          </p:cNvPr>
          <p:cNvGrpSpPr/>
          <p:nvPr/>
        </p:nvGrpSpPr>
        <p:grpSpPr>
          <a:xfrm flipH="1">
            <a:off x="1048285" y="4337188"/>
            <a:ext cx="462356" cy="459963"/>
            <a:chOff x="9774999" y="2996952"/>
            <a:chExt cx="209433" cy="504056"/>
          </a:xfrm>
        </p:grpSpPr>
        <p:cxnSp>
          <p:nvCxnSpPr>
            <p:cNvPr id="108" name="直線矢印コネクタ 107">
              <a:extLst>
                <a:ext uri="{FF2B5EF4-FFF2-40B4-BE49-F238E27FC236}">
                  <a16:creationId xmlns:a16="http://schemas.microsoft.com/office/drawing/2014/main" id="{9D2CB462-85AB-4849-9210-9421FC651D6F}"/>
                </a:ext>
              </a:extLst>
            </p:cNvPr>
            <p:cNvCxnSpPr>
              <a:cxnSpLocks/>
            </p:cNvCxnSpPr>
            <p:nvPr/>
          </p:nvCxnSpPr>
          <p:spPr>
            <a:xfrm>
              <a:off x="9774999" y="2996952"/>
              <a:ext cx="209433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矢印コネクタ 108">
              <a:extLst>
                <a:ext uri="{FF2B5EF4-FFF2-40B4-BE49-F238E27FC236}">
                  <a16:creationId xmlns:a16="http://schemas.microsoft.com/office/drawing/2014/main" id="{28F77025-4DCF-AA45-AA6E-766A39BCC75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F2520337-BA48-5941-AA24-A5C17F2A5192}"/>
              </a:ext>
            </a:extLst>
          </p:cNvPr>
          <p:cNvSpPr/>
          <p:nvPr/>
        </p:nvSpPr>
        <p:spPr>
          <a:xfrm>
            <a:off x="-24680" y="2391816"/>
            <a:ext cx="2052650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 dirty="0">
                <a:solidFill>
                  <a:srgbClr val="FF0000"/>
                </a:solidFill>
              </a:rPr>
              <a:t>目標角速度度 </a:t>
            </a:r>
            <a:r>
              <a:rPr kumimoji="1" lang="en-US" altLang="ja-JP" sz="1400" dirty="0">
                <a:solidFill>
                  <a:srgbClr val="FF0000"/>
                </a:solidFill>
              </a:rPr>
              <a:t>[rad/s]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E29FD0F6-AB9A-C24B-AFED-CEB2367C27EC}"/>
              </a:ext>
            </a:extLst>
          </p:cNvPr>
          <p:cNvCxnSpPr>
            <a:cxnSpLocks/>
          </p:cNvCxnSpPr>
          <p:nvPr/>
        </p:nvCxnSpPr>
        <p:spPr>
          <a:xfrm>
            <a:off x="653736" y="2089920"/>
            <a:ext cx="864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4CFBD517-1EC6-7340-A95E-085DF5A98CAA}"/>
              </a:ext>
            </a:extLst>
          </p:cNvPr>
          <p:cNvSpPr/>
          <p:nvPr/>
        </p:nvSpPr>
        <p:spPr>
          <a:xfrm rot="16200000">
            <a:off x="4144567" y="3067559"/>
            <a:ext cx="1963193" cy="5760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PWM_GEN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530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5BEF1B8-26B4-954D-9E23-608FB52D86D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PWM_GEN</a:t>
            </a:r>
            <a:r>
              <a:rPr kumimoji="1" lang="ja-JP" altLang="en-US" dirty="0">
                <a:solidFill>
                  <a:schemeClr val="tx1"/>
                </a:solidFill>
              </a:rPr>
              <a:t>の設計</a:t>
            </a:r>
          </a:p>
        </p:txBody>
      </p:sp>
    </p:spTree>
    <p:extLst>
      <p:ext uri="{BB962C8B-B14F-4D97-AF65-F5344CB8AC3E}">
        <p14:creationId xmlns:p14="http://schemas.microsoft.com/office/powerpoint/2010/main" val="3385965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14352D6-4254-954F-B23C-DD3C3BEF430F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制御の目的</a:t>
            </a:r>
            <a:r>
              <a:rPr lang="ja-JP" altLang="en-US">
                <a:solidFill>
                  <a:schemeClr val="tx1"/>
                </a:solidFill>
              </a:rPr>
              <a:t>②：安定したライントレースを行う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5F35CCE-7C28-BC4F-998B-D2BC0895361F}"/>
              </a:ext>
            </a:extLst>
          </p:cNvPr>
          <p:cNvSpPr/>
          <p:nvPr/>
        </p:nvSpPr>
        <p:spPr>
          <a:xfrm>
            <a:off x="4439816" y="764704"/>
            <a:ext cx="3312368" cy="792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安定したライントレース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45DA8CA-F23F-234B-B0D9-3A074437FE4B}"/>
              </a:ext>
            </a:extLst>
          </p:cNvPr>
          <p:cNvSpPr/>
          <p:nvPr/>
        </p:nvSpPr>
        <p:spPr>
          <a:xfrm>
            <a:off x="551384" y="2276872"/>
            <a:ext cx="3312368" cy="792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機能①：ラインを検出する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FAC55B2-05A4-7F41-A449-543B9D9C0BCA}"/>
              </a:ext>
            </a:extLst>
          </p:cNvPr>
          <p:cNvSpPr/>
          <p:nvPr/>
        </p:nvSpPr>
        <p:spPr>
          <a:xfrm>
            <a:off x="551384" y="3501008"/>
            <a:ext cx="3312368" cy="792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性能①：検出率</a:t>
            </a:r>
            <a:r>
              <a:rPr kumimoji="1" lang="en-US" altLang="ja-JP" dirty="0">
                <a:solidFill>
                  <a:schemeClr val="tx1"/>
                </a:solidFill>
              </a:rPr>
              <a:t>100%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19BF83C-E234-724C-9BE2-86EF515DAC0B}"/>
              </a:ext>
            </a:extLst>
          </p:cNvPr>
          <p:cNvSpPr/>
          <p:nvPr/>
        </p:nvSpPr>
        <p:spPr>
          <a:xfrm>
            <a:off x="551384" y="4725144"/>
            <a:ext cx="3312368" cy="792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要素①：カラーセンサー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1C3A174-0605-1842-8AD1-1F07498BACB0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207568" y="3068960"/>
            <a:ext cx="0" cy="432048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40D0D2D9-E783-D544-9386-D63178876F5F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2207568" y="4293096"/>
            <a:ext cx="0" cy="432048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3D9C8A3-8A22-9742-A26D-5C3FCF2150C2}"/>
              </a:ext>
            </a:extLst>
          </p:cNvPr>
          <p:cNvSpPr/>
          <p:nvPr/>
        </p:nvSpPr>
        <p:spPr>
          <a:xfrm>
            <a:off x="4439816" y="2276872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機能②：ふらふらしない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09E1A21-796F-7A48-906B-721083B301F7}"/>
              </a:ext>
            </a:extLst>
          </p:cNvPr>
          <p:cNvSpPr/>
          <p:nvPr/>
        </p:nvSpPr>
        <p:spPr>
          <a:xfrm>
            <a:off x="4439816" y="3501008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性能②：参照軌道との誤差</a:t>
            </a:r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5836AE0-FDDF-3345-A5F7-F114A875BFB9}"/>
              </a:ext>
            </a:extLst>
          </p:cNvPr>
          <p:cNvSpPr/>
          <p:nvPr/>
        </p:nvSpPr>
        <p:spPr>
          <a:xfrm>
            <a:off x="4439816" y="4725144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要素②：</a:t>
            </a:r>
            <a:r>
              <a:rPr lang="ja-JP" altLang="en-US" dirty="0">
                <a:solidFill>
                  <a:schemeClr val="tx1"/>
                </a:solidFill>
              </a:rPr>
              <a:t>最適な制御パラメータ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FAE392F-237E-C443-823D-D2D2045990FD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6096000" y="3068960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D26B316-9D72-BA4C-8728-3B58F840BF25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6096000" y="4293096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1B1A16F-EAB2-B545-842C-702F49BC82B7}"/>
              </a:ext>
            </a:extLst>
          </p:cNvPr>
          <p:cNvSpPr/>
          <p:nvPr/>
        </p:nvSpPr>
        <p:spPr>
          <a:xfrm>
            <a:off x="8328248" y="2276872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機能②：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6217CDB-59EC-D74B-9B9A-C03003E5DCB1}"/>
              </a:ext>
            </a:extLst>
          </p:cNvPr>
          <p:cNvSpPr/>
          <p:nvPr/>
        </p:nvSpPr>
        <p:spPr>
          <a:xfrm>
            <a:off x="8328248" y="3501008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性能②：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2662004-CD73-F942-ACBC-11315B300049}"/>
              </a:ext>
            </a:extLst>
          </p:cNvPr>
          <p:cNvSpPr/>
          <p:nvPr/>
        </p:nvSpPr>
        <p:spPr>
          <a:xfrm>
            <a:off x="8328248" y="4725144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要素②：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837593CD-8E4C-494E-B9AB-7DB24B9F090F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9984432" y="3068960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77AB1D80-C7A5-8C43-8925-02CDDC8F1ADB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9984432" y="4293096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248D4B54-DE5E-E446-B44A-4B73A0667940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207568" y="1556792"/>
            <a:ext cx="3888432" cy="720080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71359C0F-8372-6042-BAC0-42C995600E6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096000" y="1556792"/>
            <a:ext cx="0" cy="720080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69D1103-8076-6748-961D-9E190F371880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096000" y="1556792"/>
            <a:ext cx="3888432" cy="720080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752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5BEF1B8-26B4-954D-9E23-608FB52D86D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制御の目的②</a:t>
            </a:r>
            <a:r>
              <a:rPr lang="ja-JP" altLang="en-US">
                <a:solidFill>
                  <a:schemeClr val="tx1"/>
                </a:solidFill>
              </a:rPr>
              <a:t>：ライントレース制御システム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25A12E36-56D6-D04A-904C-74E4AC5EACC7}"/>
              </a:ext>
            </a:extLst>
          </p:cNvPr>
          <p:cNvCxnSpPr>
            <a:cxnSpLocks/>
          </p:cNvCxnSpPr>
          <p:nvPr/>
        </p:nvCxnSpPr>
        <p:spPr>
          <a:xfrm>
            <a:off x="9372364" y="6453336"/>
            <a:ext cx="24842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D32794D-F3F2-8D48-98F9-ABBC2BACE453}"/>
              </a:ext>
            </a:extLst>
          </p:cNvPr>
          <p:cNvGrpSpPr/>
          <p:nvPr/>
        </p:nvGrpSpPr>
        <p:grpSpPr>
          <a:xfrm>
            <a:off x="9372364" y="4797152"/>
            <a:ext cx="1656184" cy="1656184"/>
            <a:chOff x="8616280" y="4797152"/>
            <a:chExt cx="1656184" cy="1656184"/>
          </a:xfrm>
        </p:grpSpPr>
        <p:sp>
          <p:nvSpPr>
            <p:cNvPr id="5" name="円/楕円 4">
              <a:extLst>
                <a:ext uri="{FF2B5EF4-FFF2-40B4-BE49-F238E27FC236}">
                  <a16:creationId xmlns:a16="http://schemas.microsoft.com/office/drawing/2014/main" id="{7A42A556-5873-C946-8708-EC89BF1B6983}"/>
                </a:ext>
              </a:extLst>
            </p:cNvPr>
            <p:cNvSpPr/>
            <p:nvPr/>
          </p:nvSpPr>
          <p:spPr>
            <a:xfrm>
              <a:off x="8616280" y="4797152"/>
              <a:ext cx="1656184" cy="16561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車輪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9748DDAD-E860-494B-9999-7719EE47DE04}"/>
                </a:ext>
              </a:extLst>
            </p:cNvPr>
            <p:cNvCxnSpPr>
              <a:stCxn id="5" idx="3"/>
              <a:endCxn id="5" idx="7"/>
            </p:cNvCxnSpPr>
            <p:nvPr/>
          </p:nvCxnSpPr>
          <p:spPr>
            <a:xfrm flipV="1">
              <a:off x="8858823" y="5039695"/>
              <a:ext cx="1171098" cy="11710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79832B64-F3D0-494C-A457-8EB54A6162A5}"/>
                </a:ext>
              </a:extLst>
            </p:cNvPr>
            <p:cNvCxnSpPr>
              <a:stCxn id="5" idx="1"/>
              <a:endCxn id="5" idx="5"/>
            </p:cNvCxnSpPr>
            <p:nvPr/>
          </p:nvCxnSpPr>
          <p:spPr>
            <a:xfrm>
              <a:off x="8858823" y="5039695"/>
              <a:ext cx="1171098" cy="11710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6BEFA3C7-A322-5645-A3C2-150CE9A9D2C9}"/>
              </a:ext>
            </a:extLst>
          </p:cNvPr>
          <p:cNvCxnSpPr/>
          <p:nvPr/>
        </p:nvCxnSpPr>
        <p:spPr>
          <a:xfrm>
            <a:off x="10190971" y="6433267"/>
            <a:ext cx="9815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56119E4D-ABC9-4A44-A657-3ACC3ED6075C}"/>
              </a:ext>
            </a:extLst>
          </p:cNvPr>
          <p:cNvCxnSpPr>
            <a:cxnSpLocks/>
          </p:cNvCxnSpPr>
          <p:nvPr/>
        </p:nvCxnSpPr>
        <p:spPr>
          <a:xfrm flipV="1">
            <a:off x="11496600" y="3992689"/>
            <a:ext cx="0" cy="27486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4FD928EF-B134-3444-B4E7-4A99FEC58B9D}"/>
              </a:ext>
            </a:extLst>
          </p:cNvPr>
          <p:cNvCxnSpPr>
            <a:cxnSpLocks/>
          </p:cNvCxnSpPr>
          <p:nvPr/>
        </p:nvCxnSpPr>
        <p:spPr>
          <a:xfrm flipH="1">
            <a:off x="10092444" y="3824484"/>
            <a:ext cx="9815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973CC44-59C6-124A-8168-DB05FE179C01}"/>
              </a:ext>
            </a:extLst>
          </p:cNvPr>
          <p:cNvSpPr/>
          <p:nvPr/>
        </p:nvSpPr>
        <p:spPr>
          <a:xfrm>
            <a:off x="10009416" y="2708919"/>
            <a:ext cx="1481869" cy="33245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kumimoji="1" lang="ja-JP" altLang="en-US" sz="1400">
                <a:solidFill>
                  <a:schemeClr val="tx1"/>
                </a:solidFill>
              </a:rPr>
              <a:t>走行体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FEEE2B49-58B2-B748-9567-8A4247EA8CC5}"/>
              </a:ext>
            </a:extLst>
          </p:cNvPr>
          <p:cNvGrpSpPr/>
          <p:nvPr/>
        </p:nvGrpSpPr>
        <p:grpSpPr>
          <a:xfrm>
            <a:off x="10896845" y="3645024"/>
            <a:ext cx="358012" cy="358012"/>
            <a:chOff x="4024536" y="3216424"/>
            <a:chExt cx="3168353" cy="3168352"/>
          </a:xfrm>
        </p:grpSpPr>
        <p:sp>
          <p:nvSpPr>
            <p:cNvPr id="26" name="パイ 25">
              <a:extLst>
                <a:ext uri="{FF2B5EF4-FFF2-40B4-BE49-F238E27FC236}">
                  <a16:creationId xmlns:a16="http://schemas.microsoft.com/office/drawing/2014/main" id="{B68162D2-4B1C-074F-AB75-3D48D4277AC4}"/>
                </a:ext>
              </a:extLst>
            </p:cNvPr>
            <p:cNvSpPr/>
            <p:nvPr/>
          </p:nvSpPr>
          <p:spPr>
            <a:xfrm>
              <a:off x="4024536" y="3216424"/>
              <a:ext cx="3168352" cy="3168352"/>
            </a:xfrm>
            <a:prstGeom prst="pie">
              <a:avLst>
                <a:gd name="adj1" fmla="val 0"/>
                <a:gd name="adj2" fmla="val 543616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パイ 26">
              <a:extLst>
                <a:ext uri="{FF2B5EF4-FFF2-40B4-BE49-F238E27FC236}">
                  <a16:creationId xmlns:a16="http://schemas.microsoft.com/office/drawing/2014/main" id="{7F701166-B61E-3F4F-AC67-B894882A59FC}"/>
                </a:ext>
              </a:extLst>
            </p:cNvPr>
            <p:cNvSpPr/>
            <p:nvPr/>
          </p:nvSpPr>
          <p:spPr>
            <a:xfrm>
              <a:off x="4024536" y="3216424"/>
              <a:ext cx="3168352" cy="3168352"/>
            </a:xfrm>
            <a:prstGeom prst="pie">
              <a:avLst>
                <a:gd name="adj1" fmla="val 0"/>
                <a:gd name="adj2" fmla="val 2158275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パイ 27">
              <a:extLst>
                <a:ext uri="{FF2B5EF4-FFF2-40B4-BE49-F238E27FC236}">
                  <a16:creationId xmlns:a16="http://schemas.microsoft.com/office/drawing/2014/main" id="{835C2019-EDF2-AA47-9A1C-939F36F18970}"/>
                </a:ext>
              </a:extLst>
            </p:cNvPr>
            <p:cNvSpPr/>
            <p:nvPr/>
          </p:nvSpPr>
          <p:spPr>
            <a:xfrm rot="10800000">
              <a:off x="4024537" y="3216424"/>
              <a:ext cx="3168352" cy="3168352"/>
            </a:xfrm>
            <a:prstGeom prst="pie">
              <a:avLst>
                <a:gd name="adj1" fmla="val 0"/>
                <a:gd name="adj2" fmla="val 543616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9" name="円弧 28">
            <a:extLst>
              <a:ext uri="{FF2B5EF4-FFF2-40B4-BE49-F238E27FC236}">
                <a16:creationId xmlns:a16="http://schemas.microsoft.com/office/drawing/2014/main" id="{AFD5FEB2-6245-BE42-8B61-01FA1BEB354A}"/>
              </a:ext>
            </a:extLst>
          </p:cNvPr>
          <p:cNvSpPr/>
          <p:nvPr/>
        </p:nvSpPr>
        <p:spPr>
          <a:xfrm>
            <a:off x="9664754" y="5089542"/>
            <a:ext cx="1075762" cy="1075762"/>
          </a:xfrm>
          <a:prstGeom prst="arc">
            <a:avLst>
              <a:gd name="adj1" fmla="val 6556905"/>
              <a:gd name="adj2" fmla="val 12479464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EA57FD0B-CC0F-EA46-81D4-C760EE15B73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583241" y="4314827"/>
            <a:ext cx="9815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24CBF393-800F-F545-9F7A-30282A6B1717}"/>
              </a:ext>
            </a:extLst>
          </p:cNvPr>
          <p:cNvGrpSpPr/>
          <p:nvPr/>
        </p:nvGrpSpPr>
        <p:grpSpPr>
          <a:xfrm>
            <a:off x="11185119" y="5931662"/>
            <a:ext cx="527505" cy="527505"/>
            <a:chOff x="11185119" y="5931662"/>
            <a:chExt cx="527505" cy="527505"/>
          </a:xfrm>
        </p:grpSpPr>
        <p:sp>
          <p:nvSpPr>
            <p:cNvPr id="32" name="円/楕円 31">
              <a:extLst>
                <a:ext uri="{FF2B5EF4-FFF2-40B4-BE49-F238E27FC236}">
                  <a16:creationId xmlns:a16="http://schemas.microsoft.com/office/drawing/2014/main" id="{F48C7AFA-C695-2044-BFE4-98E977E4B42A}"/>
                </a:ext>
              </a:extLst>
            </p:cNvPr>
            <p:cNvSpPr/>
            <p:nvPr/>
          </p:nvSpPr>
          <p:spPr>
            <a:xfrm>
              <a:off x="11185119" y="5931662"/>
              <a:ext cx="527505" cy="52750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031F4C55-1C33-A24E-8BE6-B803283999F7}"/>
                </a:ext>
              </a:extLst>
            </p:cNvPr>
            <p:cNvCxnSpPr>
              <a:stCxn id="32" idx="3"/>
              <a:endCxn id="32" idx="7"/>
            </p:cNvCxnSpPr>
            <p:nvPr/>
          </p:nvCxnSpPr>
          <p:spPr>
            <a:xfrm flipV="1">
              <a:off x="11262370" y="6008913"/>
              <a:ext cx="373002" cy="3730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5DD3275E-8ABC-9740-84C9-98B5B9FFDB34}"/>
                </a:ext>
              </a:extLst>
            </p:cNvPr>
            <p:cNvCxnSpPr>
              <a:stCxn id="32" idx="1"/>
              <a:endCxn id="32" idx="5"/>
            </p:cNvCxnSpPr>
            <p:nvPr/>
          </p:nvCxnSpPr>
          <p:spPr>
            <a:xfrm>
              <a:off x="11262370" y="6008913"/>
              <a:ext cx="373002" cy="3730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24CB823-8267-D54C-A84F-F5EB981A2D8E}"/>
              </a:ext>
            </a:extLst>
          </p:cNvPr>
          <p:cNvSpPr/>
          <p:nvPr/>
        </p:nvSpPr>
        <p:spPr>
          <a:xfrm rot="16200000">
            <a:off x="6023992" y="3681028"/>
            <a:ext cx="1080120" cy="57606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モーター</a:t>
            </a:r>
            <a:endParaRPr kumimoji="1" lang="en-US" altLang="ja-JP" sz="14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ドライバ</a:t>
            </a:r>
            <a:endParaRPr kumimoji="1" lang="ja-JP" altLang="en-US" sz="1400" dirty="0" err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61743FF-311D-F441-8694-558772356518}"/>
              </a:ext>
            </a:extLst>
          </p:cNvPr>
          <p:cNvSpPr/>
          <p:nvPr/>
        </p:nvSpPr>
        <p:spPr>
          <a:xfrm rot="16200000">
            <a:off x="7163462" y="3681028"/>
            <a:ext cx="1080120" cy="57606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400" dirty="0">
                <a:solidFill>
                  <a:schemeClr val="bg1">
                    <a:lumMod val="65000"/>
                  </a:schemeClr>
                </a:solidFill>
              </a:rPr>
              <a:t>DC</a:t>
            </a:r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モータ</a:t>
            </a:r>
            <a:endParaRPr kumimoji="1" lang="ja-JP" altLang="en-US" sz="1400" dirty="0" err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69F9C521-BC5E-AB4C-B598-949AD696185C}"/>
              </a:ext>
            </a:extLst>
          </p:cNvPr>
          <p:cNvSpPr/>
          <p:nvPr/>
        </p:nvSpPr>
        <p:spPr>
          <a:xfrm rot="16200000">
            <a:off x="8302932" y="3681028"/>
            <a:ext cx="1080120" cy="57606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ギア</a:t>
            </a:r>
            <a:endParaRPr kumimoji="1" lang="ja-JP" altLang="en-US" sz="1400" dirty="0" err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13334BF-615A-544D-B85F-88E828CF94C0}"/>
              </a:ext>
            </a:extLst>
          </p:cNvPr>
          <p:cNvSpPr/>
          <p:nvPr/>
        </p:nvSpPr>
        <p:spPr>
          <a:xfrm>
            <a:off x="1510647" y="1556793"/>
            <a:ext cx="2857160" cy="40409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ライントレース</a:t>
            </a:r>
            <a:r>
              <a:rPr kumimoji="1" lang="ja-JP" altLang="en-US" sz="1400">
                <a:solidFill>
                  <a:schemeClr val="tx1"/>
                </a:solidFill>
              </a:rPr>
              <a:t>制御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システム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BC322415-115A-534B-A6E5-8855B7B47DC1}"/>
              </a:ext>
            </a:extLst>
          </p:cNvPr>
          <p:cNvCxnSpPr>
            <a:cxnSpLocks/>
          </p:cNvCxnSpPr>
          <p:nvPr/>
        </p:nvCxnSpPr>
        <p:spPr>
          <a:xfrm>
            <a:off x="6881759" y="3969060"/>
            <a:ext cx="50405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86CAAB08-D29D-334B-BB7F-2C95C1543560}"/>
              </a:ext>
            </a:extLst>
          </p:cNvPr>
          <p:cNvCxnSpPr>
            <a:cxnSpLocks/>
          </p:cNvCxnSpPr>
          <p:nvPr/>
        </p:nvCxnSpPr>
        <p:spPr>
          <a:xfrm>
            <a:off x="8021229" y="3969060"/>
            <a:ext cx="50405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2E643B34-1135-F048-A33F-FECDE805A732}"/>
              </a:ext>
            </a:extLst>
          </p:cNvPr>
          <p:cNvGrpSpPr/>
          <p:nvPr/>
        </p:nvGrpSpPr>
        <p:grpSpPr>
          <a:xfrm>
            <a:off x="9156340" y="3957379"/>
            <a:ext cx="504056" cy="859842"/>
            <a:chOff x="9480376" y="2996952"/>
            <a:chExt cx="504056" cy="504056"/>
          </a:xfrm>
          <a:noFill/>
        </p:grpSpPr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DE5CA45E-0CA6-7840-9E2A-D67F10EFFE86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grpFill/>
            <a:ln w="38100" cap="rnd">
              <a:solidFill>
                <a:schemeClr val="bg1">
                  <a:lumMod val="75000"/>
                </a:schemeClr>
              </a:solidFill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65C46311-C2DC-6842-9EE1-2B622A45C6D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8279C6B9-28C0-D543-87DB-FD51C2E3FBDA}"/>
              </a:ext>
            </a:extLst>
          </p:cNvPr>
          <p:cNvSpPr/>
          <p:nvPr/>
        </p:nvSpPr>
        <p:spPr>
          <a:xfrm rot="16200000">
            <a:off x="7987305" y="5564610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回転角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センサ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AA04A6B5-C176-0645-A8B8-A4A8B25EE886}"/>
              </a:ext>
            </a:extLst>
          </p:cNvPr>
          <p:cNvCxnSpPr>
            <a:cxnSpLocks/>
          </p:cNvCxnSpPr>
          <p:nvPr/>
        </p:nvCxnSpPr>
        <p:spPr>
          <a:xfrm flipH="1">
            <a:off x="8762867" y="5852641"/>
            <a:ext cx="6815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6845D476-A07D-E44A-80DB-1D09197FDACD}"/>
              </a:ext>
            </a:extLst>
          </p:cNvPr>
          <p:cNvSpPr/>
          <p:nvPr/>
        </p:nvSpPr>
        <p:spPr>
          <a:xfrm rot="16200000">
            <a:off x="8360447" y="4988573"/>
            <a:ext cx="1368152" cy="26522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角速度</a:t>
            </a:r>
            <a:r>
              <a:rPr kumimoji="1" lang="en-US" altLang="ja-JP" sz="1400" dirty="0">
                <a:solidFill>
                  <a:schemeClr val="tx1"/>
                </a:solidFill>
              </a:rPr>
              <a:t>[rad/s]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06961735-800E-8C4A-8208-63B729038CB3}"/>
              </a:ext>
            </a:extLst>
          </p:cNvPr>
          <p:cNvCxnSpPr>
            <a:cxnSpLocks/>
          </p:cNvCxnSpPr>
          <p:nvPr/>
        </p:nvCxnSpPr>
        <p:spPr>
          <a:xfrm flipH="1">
            <a:off x="7557827" y="5852641"/>
            <a:ext cx="6815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F5671407-5BD7-634B-ADC4-CF503755CC66}"/>
              </a:ext>
            </a:extLst>
          </p:cNvPr>
          <p:cNvSpPr/>
          <p:nvPr/>
        </p:nvSpPr>
        <p:spPr>
          <a:xfrm rot="16200000">
            <a:off x="7236727" y="4988574"/>
            <a:ext cx="1368152" cy="26522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電圧</a:t>
            </a:r>
            <a:r>
              <a:rPr kumimoji="1" lang="en-US" altLang="ja-JP" sz="1400" dirty="0">
                <a:solidFill>
                  <a:schemeClr val="tx1"/>
                </a:solidFill>
              </a:rPr>
              <a:t>[v]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FD2526AE-4FE8-F543-ABDA-466862BED543}"/>
              </a:ext>
            </a:extLst>
          </p:cNvPr>
          <p:cNvCxnSpPr>
            <a:cxnSpLocks/>
          </p:cNvCxnSpPr>
          <p:nvPr/>
        </p:nvCxnSpPr>
        <p:spPr>
          <a:xfrm>
            <a:off x="5771964" y="3957379"/>
            <a:ext cx="50405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8C3050C0-06C5-BC40-A299-FFED180B4514}"/>
              </a:ext>
            </a:extLst>
          </p:cNvPr>
          <p:cNvGrpSpPr/>
          <p:nvPr/>
        </p:nvGrpSpPr>
        <p:grpSpPr>
          <a:xfrm rot="10800000">
            <a:off x="1811521" y="5550152"/>
            <a:ext cx="5198613" cy="315884"/>
            <a:chOff x="9480376" y="2996952"/>
            <a:chExt cx="504056" cy="504056"/>
          </a:xfrm>
        </p:grpSpPr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2C20D620-7BFF-6C47-ADBB-607B2F1ECC9D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6D3B5809-B6D2-9A42-AF89-75561C5014A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3564593-DFB3-F141-B034-2C5B13AD66D2}"/>
              </a:ext>
            </a:extLst>
          </p:cNvPr>
          <p:cNvSpPr/>
          <p:nvPr/>
        </p:nvSpPr>
        <p:spPr>
          <a:xfrm rot="16200000">
            <a:off x="6753081" y="5564610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A/D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converter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4CFBD517-1EC6-7340-A95E-085DF5A98CAA}"/>
              </a:ext>
            </a:extLst>
          </p:cNvPr>
          <p:cNvSpPr/>
          <p:nvPr/>
        </p:nvSpPr>
        <p:spPr>
          <a:xfrm rot="16200000">
            <a:off x="6023992" y="2456892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モーター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ドライバ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6DD65294-2BAE-3745-BA24-6F95C272387F}"/>
              </a:ext>
            </a:extLst>
          </p:cNvPr>
          <p:cNvSpPr/>
          <p:nvPr/>
        </p:nvSpPr>
        <p:spPr>
          <a:xfrm rot="16200000">
            <a:off x="7163462" y="2456892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DC</a:t>
            </a:r>
            <a:r>
              <a:rPr kumimoji="1" lang="ja-JP" altLang="en-US" sz="1400">
                <a:solidFill>
                  <a:schemeClr val="tx1"/>
                </a:solidFill>
              </a:rPr>
              <a:t>モータ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AFD99A8A-835F-374D-A89E-3A3EF1A33DDB}"/>
              </a:ext>
            </a:extLst>
          </p:cNvPr>
          <p:cNvSpPr/>
          <p:nvPr/>
        </p:nvSpPr>
        <p:spPr>
          <a:xfrm rot="16200000">
            <a:off x="8302932" y="2456892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ギア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633E628D-37B4-C240-ABD4-3F5A4F44C7C9}"/>
              </a:ext>
            </a:extLst>
          </p:cNvPr>
          <p:cNvCxnSpPr>
            <a:cxnSpLocks/>
          </p:cNvCxnSpPr>
          <p:nvPr/>
        </p:nvCxnSpPr>
        <p:spPr>
          <a:xfrm>
            <a:off x="6881759" y="2744924"/>
            <a:ext cx="5040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75DCB1B0-9389-1A47-B4A8-5245CE62B9DB}"/>
              </a:ext>
            </a:extLst>
          </p:cNvPr>
          <p:cNvCxnSpPr>
            <a:cxnSpLocks/>
          </p:cNvCxnSpPr>
          <p:nvPr/>
        </p:nvCxnSpPr>
        <p:spPr>
          <a:xfrm>
            <a:off x="8021229" y="2744924"/>
            <a:ext cx="5040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02EE5410-9B7A-B34F-BC85-91B3259B4CD2}"/>
              </a:ext>
            </a:extLst>
          </p:cNvPr>
          <p:cNvSpPr/>
          <p:nvPr/>
        </p:nvSpPr>
        <p:spPr>
          <a:xfrm rot="16200000">
            <a:off x="6323932" y="1845575"/>
            <a:ext cx="1523850" cy="2262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電圧</a:t>
            </a:r>
            <a:r>
              <a:rPr kumimoji="1" lang="en-US" altLang="ja-JP" sz="1400" dirty="0">
                <a:solidFill>
                  <a:schemeClr val="tx1"/>
                </a:solidFill>
              </a:rPr>
              <a:t>[v]/</a:t>
            </a:r>
            <a:r>
              <a:rPr lang="ja-JP" altLang="en-US" sz="1400">
                <a:solidFill>
                  <a:schemeClr val="tx1"/>
                </a:solidFill>
              </a:rPr>
              <a:t>電流</a:t>
            </a:r>
            <a:r>
              <a:rPr lang="en-US" altLang="ja-JP" sz="1400" dirty="0">
                <a:solidFill>
                  <a:schemeClr val="tx1"/>
                </a:solidFill>
              </a:rPr>
              <a:t>[</a:t>
            </a:r>
            <a:r>
              <a:rPr lang="en-US" altLang="ja-JP" sz="1400" dirty="0" err="1">
                <a:solidFill>
                  <a:schemeClr val="tx1"/>
                </a:solidFill>
              </a:rPr>
              <a:t>i</a:t>
            </a:r>
            <a:r>
              <a:rPr lang="en-US" altLang="ja-JP" sz="1400" dirty="0">
                <a:solidFill>
                  <a:schemeClr val="tx1"/>
                </a:solidFill>
              </a:rPr>
              <a:t>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55C9A658-96A7-2446-870E-1DBF697F4323}"/>
              </a:ext>
            </a:extLst>
          </p:cNvPr>
          <p:cNvSpPr/>
          <p:nvPr/>
        </p:nvSpPr>
        <p:spPr>
          <a:xfrm rot="16200000">
            <a:off x="7597030" y="2012220"/>
            <a:ext cx="1226055" cy="19070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トルク</a:t>
            </a:r>
            <a:r>
              <a:rPr lang="en-US" altLang="ja-JP" sz="1400" dirty="0">
                <a:solidFill>
                  <a:schemeClr val="tx1"/>
                </a:solidFill>
              </a:rPr>
              <a:t>[Nm]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47AC358C-B70D-3D4D-8CD3-C3DF3A70AFCA}"/>
              </a:ext>
            </a:extLst>
          </p:cNvPr>
          <p:cNvSpPr/>
          <p:nvPr/>
        </p:nvSpPr>
        <p:spPr>
          <a:xfrm rot="16200000">
            <a:off x="8735990" y="2012220"/>
            <a:ext cx="1226055" cy="19070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トルク</a:t>
            </a:r>
            <a:r>
              <a:rPr lang="en-US" altLang="ja-JP" sz="1400" dirty="0">
                <a:solidFill>
                  <a:schemeClr val="tx1"/>
                </a:solidFill>
              </a:rPr>
              <a:t>[Nm]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B7CBC968-68A9-E24F-A2C7-054F8D361EE7}"/>
              </a:ext>
            </a:extLst>
          </p:cNvPr>
          <p:cNvCxnSpPr>
            <a:cxnSpLocks/>
          </p:cNvCxnSpPr>
          <p:nvPr/>
        </p:nvCxnSpPr>
        <p:spPr>
          <a:xfrm>
            <a:off x="5771964" y="2733243"/>
            <a:ext cx="5040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1F8E4955-7161-DD4A-A006-B0E956752B2A}"/>
              </a:ext>
            </a:extLst>
          </p:cNvPr>
          <p:cNvSpPr/>
          <p:nvPr/>
        </p:nvSpPr>
        <p:spPr>
          <a:xfrm rot="16200000">
            <a:off x="5111965" y="1731722"/>
            <a:ext cx="1728193" cy="2262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デューティ比 </a:t>
            </a:r>
            <a:r>
              <a:rPr kumimoji="1" lang="en-US" altLang="ja-JP" sz="1400" dirty="0">
                <a:solidFill>
                  <a:schemeClr val="tx1"/>
                </a:solidFill>
              </a:rPr>
              <a:t>[%]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36AF4B0A-68AD-0A4A-87D4-E3965E65D475}"/>
              </a:ext>
            </a:extLst>
          </p:cNvPr>
          <p:cNvGrpSpPr/>
          <p:nvPr/>
        </p:nvGrpSpPr>
        <p:grpSpPr>
          <a:xfrm>
            <a:off x="9156340" y="2708919"/>
            <a:ext cx="666103" cy="2333245"/>
            <a:chOff x="9480376" y="2996952"/>
            <a:chExt cx="504056" cy="504056"/>
          </a:xfrm>
        </p:grpSpPr>
        <p:cxnSp>
          <p:nvCxnSpPr>
            <p:cNvPr id="72" name="直線矢印コネクタ 71">
              <a:extLst>
                <a:ext uri="{FF2B5EF4-FFF2-40B4-BE49-F238E27FC236}">
                  <a16:creationId xmlns:a16="http://schemas.microsoft.com/office/drawing/2014/main" id="{D1403DAB-3574-7744-86E7-C900A3B1D081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矢印コネクタ 72">
              <a:extLst>
                <a:ext uri="{FF2B5EF4-FFF2-40B4-BE49-F238E27FC236}">
                  <a16:creationId xmlns:a16="http://schemas.microsoft.com/office/drawing/2014/main" id="{F2CA26F3-4C45-6F42-AA13-AF2A717CD0D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E29FD0F6-AB9A-C24B-AFED-CEB2367C27EC}"/>
              </a:ext>
            </a:extLst>
          </p:cNvPr>
          <p:cNvCxnSpPr>
            <a:cxnSpLocks/>
          </p:cNvCxnSpPr>
          <p:nvPr/>
        </p:nvCxnSpPr>
        <p:spPr>
          <a:xfrm>
            <a:off x="623395" y="2492896"/>
            <a:ext cx="864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2520337-BA48-5941-AA24-A5C17F2A5192}"/>
              </a:ext>
            </a:extLst>
          </p:cNvPr>
          <p:cNvSpPr/>
          <p:nvPr/>
        </p:nvSpPr>
        <p:spPr>
          <a:xfrm>
            <a:off x="139122" y="2125569"/>
            <a:ext cx="1030354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rgbClr val="FF0000"/>
                </a:solidFill>
              </a:rPr>
              <a:t>目標○○</a:t>
            </a:r>
            <a:endParaRPr kumimoji="1" lang="ja-JP" altLang="en-US" sz="1400" dirty="0" err="1">
              <a:solidFill>
                <a:srgbClr val="FF0000"/>
              </a:solidFill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AD0C441-5D8E-D048-95E1-B5E97BDF6C95}"/>
              </a:ext>
            </a:extLst>
          </p:cNvPr>
          <p:cNvSpPr/>
          <p:nvPr/>
        </p:nvSpPr>
        <p:spPr>
          <a:xfrm>
            <a:off x="1926106" y="5293763"/>
            <a:ext cx="1559573" cy="26522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角速度</a:t>
            </a:r>
            <a:r>
              <a:rPr lang="ja-JP" altLang="en-US" sz="1400">
                <a:solidFill>
                  <a:schemeClr val="tx1"/>
                </a:solidFill>
              </a:rPr>
              <a:t>値</a:t>
            </a:r>
            <a:r>
              <a:rPr kumimoji="1" lang="en-US" altLang="ja-JP" sz="1400" dirty="0">
                <a:solidFill>
                  <a:schemeClr val="tx1"/>
                </a:solidFill>
              </a:rPr>
              <a:t>[rad/s]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5A1B0C34-0480-7B44-A324-01930640D3F1}"/>
              </a:ext>
            </a:extLst>
          </p:cNvPr>
          <p:cNvSpPr/>
          <p:nvPr/>
        </p:nvSpPr>
        <p:spPr>
          <a:xfrm>
            <a:off x="1469593" y="712404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乾電池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AC7F6008-090A-B14F-94D0-0A778C68A57F}"/>
              </a:ext>
            </a:extLst>
          </p:cNvPr>
          <p:cNvGrpSpPr/>
          <p:nvPr/>
        </p:nvGrpSpPr>
        <p:grpSpPr>
          <a:xfrm>
            <a:off x="2531604" y="958946"/>
            <a:ext cx="666103" cy="593691"/>
            <a:chOff x="9480376" y="2996952"/>
            <a:chExt cx="504056" cy="504056"/>
          </a:xfrm>
        </p:grpSpPr>
        <p:cxnSp>
          <p:nvCxnSpPr>
            <p:cNvPr id="82" name="直線矢印コネクタ 81">
              <a:extLst>
                <a:ext uri="{FF2B5EF4-FFF2-40B4-BE49-F238E27FC236}">
                  <a16:creationId xmlns:a16="http://schemas.microsoft.com/office/drawing/2014/main" id="{B1DB5316-6EEE-4042-ACD4-07690DF22325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矢印コネクタ 82">
              <a:extLst>
                <a:ext uri="{FF2B5EF4-FFF2-40B4-BE49-F238E27FC236}">
                  <a16:creationId xmlns:a16="http://schemas.microsoft.com/office/drawing/2014/main" id="{3FF66671-7495-4A4F-9504-EB5FD00C720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756AF7F9-54DF-A846-9DC8-4174B7D3DD7D}"/>
              </a:ext>
            </a:extLst>
          </p:cNvPr>
          <p:cNvGrpSpPr/>
          <p:nvPr/>
        </p:nvGrpSpPr>
        <p:grpSpPr>
          <a:xfrm>
            <a:off x="3197707" y="958946"/>
            <a:ext cx="3366345" cy="1241762"/>
            <a:chOff x="9480376" y="2996952"/>
            <a:chExt cx="504056" cy="504056"/>
          </a:xfrm>
        </p:grpSpPr>
        <p:cxnSp>
          <p:nvCxnSpPr>
            <p:cNvPr id="86" name="直線矢印コネクタ 85">
              <a:extLst>
                <a:ext uri="{FF2B5EF4-FFF2-40B4-BE49-F238E27FC236}">
                  <a16:creationId xmlns:a16="http://schemas.microsoft.com/office/drawing/2014/main" id="{BB453A63-DAA6-054F-8B3E-CCDE0149724D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4010F88A-82C6-7C43-B116-81A6098E783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1F670DAF-733B-FD4D-8ABB-269CDCBB32AF}"/>
              </a:ext>
            </a:extLst>
          </p:cNvPr>
          <p:cNvGrpSpPr/>
          <p:nvPr/>
        </p:nvGrpSpPr>
        <p:grpSpPr>
          <a:xfrm>
            <a:off x="6390683" y="958946"/>
            <a:ext cx="1282258" cy="1241762"/>
            <a:chOff x="9480376" y="2996952"/>
            <a:chExt cx="504056" cy="504056"/>
          </a:xfrm>
        </p:grpSpPr>
        <p:cxnSp>
          <p:nvCxnSpPr>
            <p:cNvPr id="89" name="直線矢印コネクタ 88">
              <a:extLst>
                <a:ext uri="{FF2B5EF4-FFF2-40B4-BE49-F238E27FC236}">
                  <a16:creationId xmlns:a16="http://schemas.microsoft.com/office/drawing/2014/main" id="{AFBC7749-0A75-8747-866C-FD738E6E7B9A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矢印コネクタ 89">
              <a:extLst>
                <a:ext uri="{FF2B5EF4-FFF2-40B4-BE49-F238E27FC236}">
                  <a16:creationId xmlns:a16="http://schemas.microsoft.com/office/drawing/2014/main" id="{6045922E-1BB6-AE44-A97D-C60E5CB5C52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71CD44FA-D6C0-C843-AD5D-C1A85D11D007}"/>
              </a:ext>
            </a:extLst>
          </p:cNvPr>
          <p:cNvGrpSpPr/>
          <p:nvPr/>
        </p:nvGrpSpPr>
        <p:grpSpPr>
          <a:xfrm>
            <a:off x="7702615" y="958946"/>
            <a:ext cx="1112782" cy="1241762"/>
            <a:chOff x="9480376" y="2996952"/>
            <a:chExt cx="504056" cy="504056"/>
          </a:xfrm>
        </p:grpSpPr>
        <p:cxnSp>
          <p:nvCxnSpPr>
            <p:cNvPr id="92" name="直線矢印コネクタ 91">
              <a:extLst>
                <a:ext uri="{FF2B5EF4-FFF2-40B4-BE49-F238E27FC236}">
                  <a16:creationId xmlns:a16="http://schemas.microsoft.com/office/drawing/2014/main" id="{4F67E372-7C72-FB43-A703-BCD0419FD40A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矢印コネクタ 92">
              <a:extLst>
                <a:ext uri="{FF2B5EF4-FFF2-40B4-BE49-F238E27FC236}">
                  <a16:creationId xmlns:a16="http://schemas.microsoft.com/office/drawing/2014/main" id="{365004E8-5AAE-BF41-A91D-4F4625FAD5E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6CE04C31-37AF-5E41-8267-AD5D40D63EDD}"/>
              </a:ext>
            </a:extLst>
          </p:cNvPr>
          <p:cNvSpPr/>
          <p:nvPr/>
        </p:nvSpPr>
        <p:spPr>
          <a:xfrm>
            <a:off x="3602314" y="688123"/>
            <a:ext cx="1523850" cy="2262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電圧</a:t>
            </a:r>
            <a:r>
              <a:rPr kumimoji="1" lang="en-US" altLang="ja-JP" sz="1400" dirty="0">
                <a:solidFill>
                  <a:schemeClr val="tx1"/>
                </a:solidFill>
              </a:rPr>
              <a:t>[v]/</a:t>
            </a:r>
            <a:r>
              <a:rPr lang="ja-JP" altLang="en-US" sz="1400">
                <a:solidFill>
                  <a:schemeClr val="tx1"/>
                </a:solidFill>
              </a:rPr>
              <a:t>電流</a:t>
            </a:r>
            <a:r>
              <a:rPr lang="en-US" altLang="ja-JP" sz="1400" dirty="0">
                <a:solidFill>
                  <a:schemeClr val="tx1"/>
                </a:solidFill>
              </a:rPr>
              <a:t>[</a:t>
            </a:r>
            <a:r>
              <a:rPr lang="en-US" altLang="ja-JP" sz="1400" dirty="0" err="1">
                <a:solidFill>
                  <a:schemeClr val="tx1"/>
                </a:solidFill>
              </a:rPr>
              <a:t>i</a:t>
            </a:r>
            <a:r>
              <a:rPr lang="en-US" altLang="ja-JP" sz="1400" dirty="0">
                <a:solidFill>
                  <a:schemeClr val="tx1"/>
                </a:solidFill>
              </a:rPr>
              <a:t>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24883989-1BC6-D349-A648-96BE42CDE9D7}"/>
              </a:ext>
            </a:extLst>
          </p:cNvPr>
          <p:cNvSpPr/>
          <p:nvPr/>
        </p:nvSpPr>
        <p:spPr>
          <a:xfrm rot="16200000">
            <a:off x="-132692" y="5005731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光</a:t>
            </a:r>
            <a:r>
              <a:rPr kumimoji="1" lang="ja-JP" altLang="en-US" sz="1400">
                <a:solidFill>
                  <a:schemeClr val="tx1"/>
                </a:solidFill>
              </a:rPr>
              <a:t>センサ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616DD579-E3C8-6B47-93BD-87CC3FDC5287}"/>
              </a:ext>
            </a:extLst>
          </p:cNvPr>
          <p:cNvSpPr/>
          <p:nvPr/>
        </p:nvSpPr>
        <p:spPr>
          <a:xfrm rot="16200000">
            <a:off x="520509" y="4996118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LED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72466C0F-EE79-2C4C-AE1E-CECDB9CC3CB8}"/>
              </a:ext>
            </a:extLst>
          </p:cNvPr>
          <p:cNvSpPr/>
          <p:nvPr/>
        </p:nvSpPr>
        <p:spPr>
          <a:xfrm rot="16200000">
            <a:off x="-132692" y="3732161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A/D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converter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083DE6DF-84BB-2E4F-8B64-7D4F8FFD1C13}"/>
              </a:ext>
            </a:extLst>
          </p:cNvPr>
          <p:cNvCxnSpPr>
            <a:cxnSpLocks/>
          </p:cNvCxnSpPr>
          <p:nvPr/>
        </p:nvCxnSpPr>
        <p:spPr>
          <a:xfrm>
            <a:off x="726304" y="4003239"/>
            <a:ext cx="7843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3BD7E6E5-1FC9-F54C-ADF0-0C7523A6FB1B}"/>
              </a:ext>
            </a:extLst>
          </p:cNvPr>
          <p:cNvSpPr/>
          <p:nvPr/>
        </p:nvSpPr>
        <p:spPr>
          <a:xfrm>
            <a:off x="1656809" y="3821962"/>
            <a:ext cx="1030354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RGB</a:t>
            </a:r>
            <a:r>
              <a:rPr kumimoji="1" lang="ja-JP" altLang="en-US" sz="1400">
                <a:solidFill>
                  <a:schemeClr val="tx1"/>
                </a:solidFill>
              </a:rPr>
              <a:t>値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E950DF1E-85E5-0049-B555-70C882BFBE6A}"/>
              </a:ext>
            </a:extLst>
          </p:cNvPr>
          <p:cNvCxnSpPr>
            <a:cxnSpLocks/>
          </p:cNvCxnSpPr>
          <p:nvPr/>
        </p:nvCxnSpPr>
        <p:spPr>
          <a:xfrm>
            <a:off x="1060569" y="5805264"/>
            <a:ext cx="0" cy="5202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47D0C2BF-9085-3B49-909F-0E2456B5116A}"/>
              </a:ext>
            </a:extLst>
          </p:cNvPr>
          <p:cNvSpPr/>
          <p:nvPr/>
        </p:nvSpPr>
        <p:spPr>
          <a:xfrm>
            <a:off x="1193895" y="5931662"/>
            <a:ext cx="515177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光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5CE06011-71C4-234A-B43E-9635459AE999}"/>
              </a:ext>
            </a:extLst>
          </p:cNvPr>
          <p:cNvCxnSpPr>
            <a:cxnSpLocks/>
          </p:cNvCxnSpPr>
          <p:nvPr/>
        </p:nvCxnSpPr>
        <p:spPr>
          <a:xfrm>
            <a:off x="0" y="6325480"/>
            <a:ext cx="24842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21142FF1-C136-9945-A99B-9223643E67B6}"/>
              </a:ext>
            </a:extLst>
          </p:cNvPr>
          <p:cNvCxnSpPr>
            <a:cxnSpLocks/>
          </p:cNvCxnSpPr>
          <p:nvPr/>
        </p:nvCxnSpPr>
        <p:spPr>
          <a:xfrm flipV="1">
            <a:off x="407368" y="5818266"/>
            <a:ext cx="1" cy="465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9C3D8B10-0CA7-E348-9727-745763121779}"/>
              </a:ext>
            </a:extLst>
          </p:cNvPr>
          <p:cNvSpPr/>
          <p:nvPr/>
        </p:nvSpPr>
        <p:spPr>
          <a:xfrm>
            <a:off x="401454" y="5931662"/>
            <a:ext cx="515177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光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58AF541C-22F3-3841-9C2E-9033F63010C1}"/>
              </a:ext>
            </a:extLst>
          </p:cNvPr>
          <p:cNvCxnSpPr>
            <a:cxnSpLocks/>
            <a:stCxn id="95" idx="3"/>
            <a:endCxn id="97" idx="1"/>
          </p:cNvCxnSpPr>
          <p:nvPr/>
        </p:nvCxnSpPr>
        <p:spPr>
          <a:xfrm flipV="1">
            <a:off x="407368" y="4560253"/>
            <a:ext cx="0" cy="1934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グループ化 106">
            <a:extLst>
              <a:ext uri="{FF2B5EF4-FFF2-40B4-BE49-F238E27FC236}">
                <a16:creationId xmlns:a16="http://schemas.microsoft.com/office/drawing/2014/main" id="{A71A17E8-E9BA-B841-B8EE-4814B87EAD14}"/>
              </a:ext>
            </a:extLst>
          </p:cNvPr>
          <p:cNvGrpSpPr/>
          <p:nvPr/>
        </p:nvGrpSpPr>
        <p:grpSpPr>
          <a:xfrm flipH="1">
            <a:off x="1048285" y="4337188"/>
            <a:ext cx="462356" cy="459963"/>
            <a:chOff x="9774999" y="2996952"/>
            <a:chExt cx="209433" cy="504056"/>
          </a:xfrm>
        </p:grpSpPr>
        <p:cxnSp>
          <p:nvCxnSpPr>
            <p:cNvPr id="108" name="直線矢印コネクタ 107">
              <a:extLst>
                <a:ext uri="{FF2B5EF4-FFF2-40B4-BE49-F238E27FC236}">
                  <a16:creationId xmlns:a16="http://schemas.microsoft.com/office/drawing/2014/main" id="{9D2CB462-85AB-4849-9210-9421FC651D6F}"/>
                </a:ext>
              </a:extLst>
            </p:cNvPr>
            <p:cNvCxnSpPr>
              <a:cxnSpLocks/>
            </p:cNvCxnSpPr>
            <p:nvPr/>
          </p:nvCxnSpPr>
          <p:spPr>
            <a:xfrm>
              <a:off x="9774999" y="2996952"/>
              <a:ext cx="209433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矢印コネクタ 108">
              <a:extLst>
                <a:ext uri="{FF2B5EF4-FFF2-40B4-BE49-F238E27FC236}">
                  <a16:creationId xmlns:a16="http://schemas.microsoft.com/office/drawing/2014/main" id="{28F77025-4DCF-AA45-AA6E-766A39BCC75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5A1B0C34-0480-7B44-A324-01930640D3F1}"/>
              </a:ext>
            </a:extLst>
          </p:cNvPr>
          <p:cNvSpPr/>
          <p:nvPr/>
        </p:nvSpPr>
        <p:spPr>
          <a:xfrm rot="16200000">
            <a:off x="4407437" y="3108588"/>
            <a:ext cx="2224998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キビキビ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制御システム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E29FD0F6-AB9A-C24B-AFED-CEB2367C27EC}"/>
              </a:ext>
            </a:extLst>
          </p:cNvPr>
          <p:cNvCxnSpPr>
            <a:cxnSpLocks/>
          </p:cNvCxnSpPr>
          <p:nvPr/>
        </p:nvCxnSpPr>
        <p:spPr>
          <a:xfrm>
            <a:off x="4367811" y="3501008"/>
            <a:ext cx="864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F2520337-BA48-5941-AA24-A5C17F2A5192}"/>
              </a:ext>
            </a:extLst>
          </p:cNvPr>
          <p:cNvSpPr/>
          <p:nvPr/>
        </p:nvSpPr>
        <p:spPr>
          <a:xfrm>
            <a:off x="4367807" y="2017719"/>
            <a:ext cx="1080121" cy="70288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 dirty="0">
                <a:solidFill>
                  <a:srgbClr val="FF0000"/>
                </a:solidFill>
              </a:rPr>
              <a:t>目標</a:t>
            </a:r>
            <a:endParaRPr kumimoji="1" lang="en-US" altLang="ja-JP" sz="1400" dirty="0">
              <a:solidFill>
                <a:srgbClr val="FF0000"/>
              </a:solidFill>
            </a:endParaRPr>
          </a:p>
          <a:p>
            <a:r>
              <a:rPr kumimoji="1" lang="ja-JP" altLang="en-US" sz="1400" dirty="0">
                <a:solidFill>
                  <a:srgbClr val="FF0000"/>
                </a:solidFill>
              </a:rPr>
              <a:t>加速度</a:t>
            </a:r>
            <a:endParaRPr kumimoji="1" lang="en-US" altLang="ja-JP" sz="1400" dirty="0">
              <a:solidFill>
                <a:srgbClr val="FF0000"/>
              </a:solidFill>
            </a:endParaRPr>
          </a:p>
          <a:p>
            <a:r>
              <a:rPr kumimoji="1" lang="ja-JP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ja-JP" sz="1400" dirty="0">
                <a:solidFill>
                  <a:srgbClr val="FF0000"/>
                </a:solidFill>
              </a:rPr>
              <a:t>[m/s^2]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F2520337-BA48-5941-AA24-A5C17F2A5192}"/>
              </a:ext>
            </a:extLst>
          </p:cNvPr>
          <p:cNvSpPr/>
          <p:nvPr/>
        </p:nvSpPr>
        <p:spPr>
          <a:xfrm>
            <a:off x="4367807" y="3540205"/>
            <a:ext cx="1026325" cy="95997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 dirty="0">
                <a:solidFill>
                  <a:srgbClr val="FF0000"/>
                </a:solidFill>
              </a:rPr>
              <a:t>目標</a:t>
            </a:r>
            <a:endParaRPr kumimoji="1" lang="en-US" altLang="ja-JP" sz="1400" dirty="0">
              <a:solidFill>
                <a:srgbClr val="FF0000"/>
              </a:solidFill>
            </a:endParaRPr>
          </a:p>
          <a:p>
            <a:r>
              <a:rPr kumimoji="1" lang="ja-JP" altLang="en-US" sz="1400" dirty="0">
                <a:solidFill>
                  <a:srgbClr val="FF0000"/>
                </a:solidFill>
              </a:rPr>
              <a:t>角速度</a:t>
            </a:r>
            <a:endParaRPr kumimoji="1" lang="en-US" altLang="ja-JP" sz="1400" dirty="0">
              <a:solidFill>
                <a:srgbClr val="FF0000"/>
              </a:solidFill>
            </a:endParaRPr>
          </a:p>
          <a:p>
            <a:r>
              <a:rPr kumimoji="1" lang="ja-JP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ja-JP" sz="1400" dirty="0">
                <a:solidFill>
                  <a:srgbClr val="FF0000"/>
                </a:solidFill>
              </a:rPr>
              <a:t>[rad/s]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E29FD0F6-AB9A-C24B-AFED-CEB2367C27EC}"/>
              </a:ext>
            </a:extLst>
          </p:cNvPr>
          <p:cNvCxnSpPr>
            <a:cxnSpLocks/>
          </p:cNvCxnSpPr>
          <p:nvPr/>
        </p:nvCxnSpPr>
        <p:spPr>
          <a:xfrm>
            <a:off x="4340107" y="2704764"/>
            <a:ext cx="864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964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B7E350-4F4E-A24E-8958-4CC4AB3B5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②自己位置・ライン推定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lang="ja-JP" altLang="en-US" dirty="0"/>
              <a:t>ブロック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設計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1286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5BEF1B8-26B4-954D-9E23-608FB52D86D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〇〇</a:t>
            </a:r>
          </a:p>
        </p:txBody>
      </p:sp>
    </p:spTree>
    <p:extLst>
      <p:ext uri="{BB962C8B-B14F-4D97-AF65-F5344CB8AC3E}">
        <p14:creationId xmlns:p14="http://schemas.microsoft.com/office/powerpoint/2010/main" val="1340273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B7E350-4F4E-A24E-8958-4CC4AB3B5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③データ通信</a:t>
            </a:r>
            <a:r>
              <a:rPr lang="ja-JP" altLang="en-US" dirty="0"/>
              <a:t>ブロック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設計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4362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5BEF1B8-26B4-954D-9E23-608FB52D86D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〇〇</a:t>
            </a:r>
          </a:p>
        </p:txBody>
      </p:sp>
    </p:spTree>
    <p:extLst>
      <p:ext uri="{BB962C8B-B14F-4D97-AF65-F5344CB8AC3E}">
        <p14:creationId xmlns:p14="http://schemas.microsoft.com/office/powerpoint/2010/main" val="24940867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B7E350-4F4E-A24E-8958-4CC4AB3B5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④画像処理・</a:t>
            </a:r>
            <a:r>
              <a:rPr kumimoji="1" lang="en-US" altLang="ja-JP" dirty="0"/>
              <a:t>Deep Learning</a:t>
            </a:r>
            <a:r>
              <a:rPr lang="ja-JP" altLang="en-US" dirty="0"/>
              <a:t>ブロック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設計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4805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A4A64E8-5D1E-7244-9DD0-09862EF77525}"/>
              </a:ext>
            </a:extLst>
          </p:cNvPr>
          <p:cNvCxnSpPr>
            <a:cxnSpLocks/>
          </p:cNvCxnSpPr>
          <p:nvPr/>
        </p:nvCxnSpPr>
        <p:spPr>
          <a:xfrm>
            <a:off x="1271753" y="6601266"/>
            <a:ext cx="10584887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352CE438-4AF5-C841-B571-13EE86D45C3F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自立走行</a:t>
            </a:r>
            <a:r>
              <a:rPr lang="ja-JP" altLang="en-US">
                <a:solidFill>
                  <a:schemeClr val="tx1"/>
                </a:solidFill>
              </a:rPr>
              <a:t>システム</a:t>
            </a:r>
            <a:r>
              <a:rPr kumimoji="1" lang="ja-JP" altLang="en-US">
                <a:solidFill>
                  <a:schemeClr val="tx1"/>
                </a:solidFill>
              </a:rPr>
              <a:t>図</a:t>
            </a:r>
          </a:p>
        </p:txBody>
      </p:sp>
      <p:grpSp>
        <p:nvGrpSpPr>
          <p:cNvPr id="112" name="グループ化 111">
            <a:extLst>
              <a:ext uri="{FF2B5EF4-FFF2-40B4-BE49-F238E27FC236}">
                <a16:creationId xmlns:a16="http://schemas.microsoft.com/office/drawing/2014/main" id="{06BAE010-8C3A-B847-8207-12148B6CA988}"/>
              </a:ext>
            </a:extLst>
          </p:cNvPr>
          <p:cNvGrpSpPr/>
          <p:nvPr/>
        </p:nvGrpSpPr>
        <p:grpSpPr>
          <a:xfrm>
            <a:off x="3287977" y="620688"/>
            <a:ext cx="8115832" cy="6048672"/>
            <a:chOff x="804051" y="620688"/>
            <a:chExt cx="8115832" cy="6048672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ABC7FB96-33F9-5B4C-B205-11C2A68153C1}"/>
                </a:ext>
              </a:extLst>
            </p:cNvPr>
            <p:cNvSpPr/>
            <p:nvPr/>
          </p:nvSpPr>
          <p:spPr>
            <a:xfrm>
              <a:off x="2783632" y="620688"/>
              <a:ext cx="4680520" cy="42484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79F2556D-3BF4-0540-AF4B-51FC5A2CB234}"/>
                </a:ext>
              </a:extLst>
            </p:cNvPr>
            <p:cNvSpPr/>
            <p:nvPr/>
          </p:nvSpPr>
          <p:spPr>
            <a:xfrm>
              <a:off x="4714481" y="4840941"/>
              <a:ext cx="3282037" cy="4207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A19B65C5-22B9-CD48-9803-FDC51EA6206F}"/>
                </a:ext>
              </a:extLst>
            </p:cNvPr>
            <p:cNvGrpSpPr/>
            <p:nvPr/>
          </p:nvGrpSpPr>
          <p:grpSpPr>
            <a:xfrm>
              <a:off x="3297677" y="4179080"/>
              <a:ext cx="2412459" cy="2412459"/>
              <a:chOff x="3297677" y="3570051"/>
              <a:chExt cx="2412459" cy="2412459"/>
            </a:xfrm>
            <a:solidFill>
              <a:schemeClr val="bg1"/>
            </a:solidFill>
          </p:grpSpPr>
          <p:sp>
            <p:nvSpPr>
              <p:cNvPr id="14" name="円/楕円 13">
                <a:extLst>
                  <a:ext uri="{FF2B5EF4-FFF2-40B4-BE49-F238E27FC236}">
                    <a16:creationId xmlns:a16="http://schemas.microsoft.com/office/drawing/2014/main" id="{95BC6E65-A6A6-DA4F-89B6-318AFFF06831}"/>
                  </a:ext>
                </a:extLst>
              </p:cNvPr>
              <p:cNvSpPr/>
              <p:nvPr/>
            </p:nvSpPr>
            <p:spPr>
              <a:xfrm>
                <a:off x="4166681" y="4439055"/>
                <a:ext cx="674450" cy="67445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101C7940-1F2F-9B46-86F9-5B87F71BEC85}"/>
                  </a:ext>
                </a:extLst>
              </p:cNvPr>
              <p:cNvGrpSpPr/>
              <p:nvPr/>
            </p:nvGrpSpPr>
            <p:grpSpPr>
              <a:xfrm>
                <a:off x="3297677" y="3570051"/>
                <a:ext cx="2412459" cy="2412459"/>
                <a:chOff x="3297677" y="3570051"/>
                <a:chExt cx="2412459" cy="2412459"/>
              </a:xfrm>
              <a:grpFill/>
            </p:grpSpPr>
            <p:sp>
              <p:nvSpPr>
                <p:cNvPr id="5" name="円/楕円 4">
                  <a:extLst>
                    <a:ext uri="{FF2B5EF4-FFF2-40B4-BE49-F238E27FC236}">
                      <a16:creationId xmlns:a16="http://schemas.microsoft.com/office/drawing/2014/main" id="{FC6F3BDA-439B-414C-B97A-9DD594111347}"/>
                    </a:ext>
                  </a:extLst>
                </p:cNvPr>
                <p:cNvSpPr/>
                <p:nvPr/>
              </p:nvSpPr>
              <p:spPr>
                <a:xfrm>
                  <a:off x="3297677" y="3570051"/>
                  <a:ext cx="2412459" cy="2412459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7" name="直線コネクタ 6">
                  <a:extLst>
                    <a:ext uri="{FF2B5EF4-FFF2-40B4-BE49-F238E27FC236}">
                      <a16:creationId xmlns:a16="http://schemas.microsoft.com/office/drawing/2014/main" id="{A02EA583-404A-9E4B-A6B5-7EE81711ADFD}"/>
                    </a:ext>
                  </a:extLst>
                </p:cNvPr>
                <p:cNvCxnSpPr>
                  <a:stCxn id="5" idx="2"/>
                  <a:endCxn id="5" idx="6"/>
                </p:cNvCxnSpPr>
                <p:nvPr/>
              </p:nvCxnSpPr>
              <p:spPr>
                <a:xfrm>
                  <a:off x="3297677" y="4776281"/>
                  <a:ext cx="2412459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線コネクタ 8">
                  <a:extLst>
                    <a:ext uri="{FF2B5EF4-FFF2-40B4-BE49-F238E27FC236}">
                      <a16:creationId xmlns:a16="http://schemas.microsoft.com/office/drawing/2014/main" id="{71EA019B-6F62-1647-B74E-7733CB3104E5}"/>
                    </a:ext>
                  </a:extLst>
                </p:cNvPr>
                <p:cNvCxnSpPr>
                  <a:stCxn id="5" idx="4"/>
                  <a:endCxn id="5" idx="0"/>
                </p:cNvCxnSpPr>
                <p:nvPr/>
              </p:nvCxnSpPr>
              <p:spPr>
                <a:xfrm flipV="1">
                  <a:off x="4503907" y="3570051"/>
                  <a:ext cx="0" cy="2412459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" name="片側の 2 つの角を切り取った四角形 19">
              <a:extLst>
                <a:ext uri="{FF2B5EF4-FFF2-40B4-BE49-F238E27FC236}">
                  <a16:creationId xmlns:a16="http://schemas.microsoft.com/office/drawing/2014/main" id="{994F6E10-0C0B-E74E-B5BF-07DA3D7A11CF}"/>
                </a:ext>
              </a:extLst>
            </p:cNvPr>
            <p:cNvSpPr/>
            <p:nvPr/>
          </p:nvSpPr>
          <p:spPr>
            <a:xfrm flipV="1">
              <a:off x="2763306" y="5404764"/>
              <a:ext cx="592737" cy="648205"/>
            </a:xfrm>
            <a:prstGeom prst="snip2Same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11B7519D-3544-574E-AB7E-85005C12F179}"/>
                </a:ext>
              </a:extLst>
            </p:cNvPr>
            <p:cNvGrpSpPr/>
            <p:nvPr/>
          </p:nvGrpSpPr>
          <p:grpSpPr>
            <a:xfrm>
              <a:off x="2613303" y="6062697"/>
              <a:ext cx="898381" cy="606663"/>
              <a:chOff x="4096544" y="1776264"/>
              <a:chExt cx="576064" cy="504056"/>
            </a:xfrm>
          </p:grpSpPr>
          <p:sp>
            <p:nvSpPr>
              <p:cNvPr id="30" name="三角形 29">
                <a:extLst>
                  <a:ext uri="{FF2B5EF4-FFF2-40B4-BE49-F238E27FC236}">
                    <a16:creationId xmlns:a16="http://schemas.microsoft.com/office/drawing/2014/main" id="{1EC59E7F-8481-B448-B4D0-2EFB82D94EE8}"/>
                  </a:ext>
                </a:extLst>
              </p:cNvPr>
              <p:cNvSpPr/>
              <p:nvPr/>
            </p:nvSpPr>
            <p:spPr>
              <a:xfrm>
                <a:off x="4096544" y="1776264"/>
                <a:ext cx="576064" cy="360040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円/楕円 30">
                <a:extLst>
                  <a:ext uri="{FF2B5EF4-FFF2-40B4-BE49-F238E27FC236}">
                    <a16:creationId xmlns:a16="http://schemas.microsoft.com/office/drawing/2014/main" id="{FA9B417D-32DE-D549-9368-AD00CDC881B6}"/>
                  </a:ext>
                </a:extLst>
              </p:cNvPr>
              <p:cNvSpPr/>
              <p:nvPr/>
            </p:nvSpPr>
            <p:spPr>
              <a:xfrm>
                <a:off x="4096544" y="2064296"/>
                <a:ext cx="576064" cy="2160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AB0C279A-ECDD-B44B-9384-4375A465EB70}"/>
                </a:ext>
              </a:extLst>
            </p:cNvPr>
            <p:cNvGrpSpPr/>
            <p:nvPr/>
          </p:nvGrpSpPr>
          <p:grpSpPr>
            <a:xfrm>
              <a:off x="3385226" y="4038029"/>
              <a:ext cx="674450" cy="674450"/>
              <a:chOff x="3385226" y="3429000"/>
              <a:chExt cx="674450" cy="674450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C16068F6-A4D1-EC4B-90FC-8043BEBD199F}"/>
                  </a:ext>
                </a:extLst>
              </p:cNvPr>
              <p:cNvSpPr/>
              <p:nvPr/>
            </p:nvSpPr>
            <p:spPr>
              <a:xfrm>
                <a:off x="3385226" y="3429000"/>
                <a:ext cx="674450" cy="67445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47055E78-8374-0342-8953-D075EBACBCB5}"/>
                  </a:ext>
                </a:extLst>
              </p:cNvPr>
              <p:cNvCxnSpPr>
                <a:stCxn id="17" idx="6"/>
                <a:endCxn id="17" idx="2"/>
              </p:cNvCxnSpPr>
              <p:nvPr/>
            </p:nvCxnSpPr>
            <p:spPr>
              <a:xfrm flipH="1">
                <a:off x="3385226" y="3766225"/>
                <a:ext cx="674450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E20BA8D3-03D0-C64F-97AC-A90F2A6FFD64}"/>
                  </a:ext>
                </a:extLst>
              </p:cNvPr>
              <p:cNvCxnSpPr>
                <a:endCxn id="17" idx="0"/>
              </p:cNvCxnSpPr>
              <p:nvPr/>
            </p:nvCxnSpPr>
            <p:spPr>
              <a:xfrm flipV="1">
                <a:off x="3715966" y="3429000"/>
                <a:ext cx="6485" cy="666345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L 字 31">
              <a:extLst>
                <a:ext uri="{FF2B5EF4-FFF2-40B4-BE49-F238E27FC236}">
                  <a16:creationId xmlns:a16="http://schemas.microsoft.com/office/drawing/2014/main" id="{32488DE0-CAB9-6746-9A76-087E0ACBFD80}"/>
                </a:ext>
              </a:extLst>
            </p:cNvPr>
            <p:cNvSpPr/>
            <p:nvPr/>
          </p:nvSpPr>
          <p:spPr>
            <a:xfrm flipH="1">
              <a:off x="1649506" y="4489415"/>
              <a:ext cx="2141993" cy="1381328"/>
            </a:xfrm>
            <a:prstGeom prst="corner">
              <a:avLst>
                <a:gd name="adj1" fmla="val 9883"/>
                <a:gd name="adj2" fmla="val 1034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片側の 2 つの角を切り取った四角形 38">
              <a:extLst>
                <a:ext uri="{FF2B5EF4-FFF2-40B4-BE49-F238E27FC236}">
                  <a16:creationId xmlns:a16="http://schemas.microsoft.com/office/drawing/2014/main" id="{2DCE4FBB-E173-FC4E-A6E6-B9ACDE105EC8}"/>
                </a:ext>
              </a:extLst>
            </p:cNvPr>
            <p:cNvSpPr/>
            <p:nvPr/>
          </p:nvSpPr>
          <p:spPr>
            <a:xfrm rot="16200000" flipV="1">
              <a:off x="1487547" y="3109799"/>
              <a:ext cx="592737" cy="648205"/>
            </a:xfrm>
            <a:prstGeom prst="snip2Same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F79545D0-B85D-4A45-B41F-BE495556F9AB}"/>
                </a:ext>
              </a:extLst>
            </p:cNvPr>
            <p:cNvGrpSpPr/>
            <p:nvPr/>
          </p:nvGrpSpPr>
          <p:grpSpPr>
            <a:xfrm>
              <a:off x="804051" y="2711252"/>
              <a:ext cx="1120589" cy="1326777"/>
              <a:chOff x="3774140" y="1452282"/>
              <a:chExt cx="1120589" cy="1326777"/>
            </a:xfrm>
          </p:grpSpPr>
          <p:sp>
            <p:nvSpPr>
              <p:cNvPr id="40" name="円弧 39">
                <a:extLst>
                  <a:ext uri="{FF2B5EF4-FFF2-40B4-BE49-F238E27FC236}">
                    <a16:creationId xmlns:a16="http://schemas.microsoft.com/office/drawing/2014/main" id="{86D38046-C761-3646-B461-1E3CFB7C8B8A}"/>
                  </a:ext>
                </a:extLst>
              </p:cNvPr>
              <p:cNvSpPr/>
              <p:nvPr/>
            </p:nvSpPr>
            <p:spPr>
              <a:xfrm>
                <a:off x="3774140" y="1452282"/>
                <a:ext cx="815789" cy="1326777"/>
              </a:xfrm>
              <a:prstGeom prst="arc">
                <a:avLst>
                  <a:gd name="adj1" fmla="val 6718735"/>
                  <a:gd name="adj2" fmla="val 1497461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円弧 40">
                <a:extLst>
                  <a:ext uri="{FF2B5EF4-FFF2-40B4-BE49-F238E27FC236}">
                    <a16:creationId xmlns:a16="http://schemas.microsoft.com/office/drawing/2014/main" id="{A164673C-EF62-E240-87CC-4F300A58BF9F}"/>
                  </a:ext>
                </a:extLst>
              </p:cNvPr>
              <p:cNvSpPr/>
              <p:nvPr/>
            </p:nvSpPr>
            <p:spPr>
              <a:xfrm>
                <a:off x="3926540" y="1600200"/>
                <a:ext cx="815789" cy="1030941"/>
              </a:xfrm>
              <a:prstGeom prst="arc">
                <a:avLst>
                  <a:gd name="adj1" fmla="val 6718735"/>
                  <a:gd name="adj2" fmla="val 1497461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円弧 41">
                <a:extLst>
                  <a:ext uri="{FF2B5EF4-FFF2-40B4-BE49-F238E27FC236}">
                    <a16:creationId xmlns:a16="http://schemas.microsoft.com/office/drawing/2014/main" id="{ED505722-AB6D-3E47-BA49-B4536F823129}"/>
                  </a:ext>
                </a:extLst>
              </p:cNvPr>
              <p:cNvSpPr/>
              <p:nvPr/>
            </p:nvSpPr>
            <p:spPr>
              <a:xfrm>
                <a:off x="4078940" y="1698811"/>
                <a:ext cx="815789" cy="833718"/>
              </a:xfrm>
              <a:prstGeom prst="arc">
                <a:avLst>
                  <a:gd name="adj1" fmla="val 6718735"/>
                  <a:gd name="adj2" fmla="val 1497461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C487CA86-E873-A643-BF93-B2317374DD71}"/>
                </a:ext>
              </a:extLst>
            </p:cNvPr>
            <p:cNvSpPr/>
            <p:nvPr/>
          </p:nvSpPr>
          <p:spPr>
            <a:xfrm>
              <a:off x="1636816" y="3737711"/>
              <a:ext cx="1309801" cy="1270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7" name="グループ化 66">
              <a:extLst>
                <a:ext uri="{FF2B5EF4-FFF2-40B4-BE49-F238E27FC236}">
                  <a16:creationId xmlns:a16="http://schemas.microsoft.com/office/drawing/2014/main" id="{A5FECC56-0FB4-164D-BD43-B8C72FB2B817}"/>
                </a:ext>
              </a:extLst>
            </p:cNvPr>
            <p:cNvGrpSpPr/>
            <p:nvPr/>
          </p:nvGrpSpPr>
          <p:grpSpPr>
            <a:xfrm>
              <a:off x="5746377" y="4925535"/>
              <a:ext cx="2580509" cy="1651603"/>
              <a:chOff x="5746377" y="4316506"/>
              <a:chExt cx="2580509" cy="165160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E2DE31E5-06AD-6F49-A568-0B7E55B925D3}"/>
                  </a:ext>
                </a:extLst>
              </p:cNvPr>
              <p:cNvGrpSpPr/>
              <p:nvPr/>
            </p:nvGrpSpPr>
            <p:grpSpPr>
              <a:xfrm>
                <a:off x="7652436" y="4316506"/>
                <a:ext cx="674450" cy="674450"/>
                <a:chOff x="3385226" y="3429000"/>
                <a:chExt cx="674450" cy="674450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50" name="円/楕円 49">
                  <a:extLst>
                    <a:ext uri="{FF2B5EF4-FFF2-40B4-BE49-F238E27FC236}">
                      <a16:creationId xmlns:a16="http://schemas.microsoft.com/office/drawing/2014/main" id="{CB07BC6C-F1FD-484C-8FA0-49EB093AED70}"/>
                    </a:ext>
                  </a:extLst>
                </p:cNvPr>
                <p:cNvSpPr/>
                <p:nvPr/>
              </p:nvSpPr>
              <p:spPr>
                <a:xfrm>
                  <a:off x="3385226" y="3429000"/>
                  <a:ext cx="674450" cy="674450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51" name="直線コネクタ 50">
                  <a:extLst>
                    <a:ext uri="{FF2B5EF4-FFF2-40B4-BE49-F238E27FC236}">
                      <a16:creationId xmlns:a16="http://schemas.microsoft.com/office/drawing/2014/main" id="{ABC6D782-BE7F-C245-8D32-AB9CBD827AAB}"/>
                    </a:ext>
                  </a:extLst>
                </p:cNvPr>
                <p:cNvCxnSpPr>
                  <a:stCxn id="50" idx="6"/>
                  <a:endCxn id="50" idx="2"/>
                </p:cNvCxnSpPr>
                <p:nvPr/>
              </p:nvCxnSpPr>
              <p:spPr>
                <a:xfrm flipH="1">
                  <a:off x="3385226" y="3766225"/>
                  <a:ext cx="674450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線コネクタ 51">
                  <a:extLst>
                    <a:ext uri="{FF2B5EF4-FFF2-40B4-BE49-F238E27FC236}">
                      <a16:creationId xmlns:a16="http://schemas.microsoft.com/office/drawing/2014/main" id="{74D4EFDB-2EDC-E945-9102-FF205236DD78}"/>
                    </a:ext>
                  </a:extLst>
                </p:cNvPr>
                <p:cNvCxnSpPr>
                  <a:endCxn id="50" idx="0"/>
                </p:cNvCxnSpPr>
                <p:nvPr/>
              </p:nvCxnSpPr>
              <p:spPr>
                <a:xfrm flipV="1">
                  <a:off x="3715966" y="3429000"/>
                  <a:ext cx="6485" cy="666345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正方形/長方形 59">
                <a:extLst>
                  <a:ext uri="{FF2B5EF4-FFF2-40B4-BE49-F238E27FC236}">
                    <a16:creationId xmlns:a16="http://schemas.microsoft.com/office/drawing/2014/main" id="{484EB7E4-4029-7A4D-879E-B7D88DD2DA1B}"/>
                  </a:ext>
                </a:extLst>
              </p:cNvPr>
              <p:cNvSpPr/>
              <p:nvPr/>
            </p:nvSpPr>
            <p:spPr>
              <a:xfrm>
                <a:off x="5746377" y="4831976"/>
                <a:ext cx="2232212" cy="16136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66" name="グループ化 65">
                <a:extLst>
                  <a:ext uri="{FF2B5EF4-FFF2-40B4-BE49-F238E27FC236}">
                    <a16:creationId xmlns:a16="http://schemas.microsoft.com/office/drawing/2014/main" id="{584A2695-63B3-F84D-8157-BADBC276CC8A}"/>
                  </a:ext>
                </a:extLst>
              </p:cNvPr>
              <p:cNvGrpSpPr/>
              <p:nvPr/>
            </p:nvGrpSpPr>
            <p:grpSpPr>
              <a:xfrm>
                <a:off x="6585635" y="4993341"/>
                <a:ext cx="674450" cy="974768"/>
                <a:chOff x="6585635" y="4993341"/>
                <a:chExt cx="674450" cy="974768"/>
              </a:xfrm>
            </p:grpSpPr>
            <p:grpSp>
              <p:nvGrpSpPr>
                <p:cNvPr id="61" name="グループ化 60">
                  <a:extLst>
                    <a:ext uri="{FF2B5EF4-FFF2-40B4-BE49-F238E27FC236}">
                      <a16:creationId xmlns:a16="http://schemas.microsoft.com/office/drawing/2014/main" id="{13ABB243-0EE3-6449-B162-4D1737DBF78B}"/>
                    </a:ext>
                  </a:extLst>
                </p:cNvPr>
                <p:cNvGrpSpPr/>
                <p:nvPr/>
              </p:nvGrpSpPr>
              <p:grpSpPr>
                <a:xfrm>
                  <a:off x="6585635" y="5293659"/>
                  <a:ext cx="674450" cy="674450"/>
                  <a:chOff x="3385226" y="3429000"/>
                  <a:chExt cx="674450" cy="674450"/>
                </a:xfrm>
                <a:solidFill>
                  <a:schemeClr val="accent6">
                    <a:lumMod val="20000"/>
                    <a:lumOff val="80000"/>
                  </a:schemeClr>
                </a:solidFill>
              </p:grpSpPr>
              <p:sp>
                <p:nvSpPr>
                  <p:cNvPr id="62" name="円/楕円 61">
                    <a:extLst>
                      <a:ext uri="{FF2B5EF4-FFF2-40B4-BE49-F238E27FC236}">
                        <a16:creationId xmlns:a16="http://schemas.microsoft.com/office/drawing/2014/main" id="{CBAA3278-E88D-9648-9780-A971C0C07152}"/>
                      </a:ext>
                    </a:extLst>
                  </p:cNvPr>
                  <p:cNvSpPr/>
                  <p:nvPr/>
                </p:nvSpPr>
                <p:spPr>
                  <a:xfrm>
                    <a:off x="3385226" y="3429000"/>
                    <a:ext cx="674450" cy="674450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63" name="直線コネクタ 62">
                    <a:extLst>
                      <a:ext uri="{FF2B5EF4-FFF2-40B4-BE49-F238E27FC236}">
                        <a16:creationId xmlns:a16="http://schemas.microsoft.com/office/drawing/2014/main" id="{9E5F0E71-BEEE-D94D-9AC7-420D6A526C09}"/>
                      </a:ext>
                    </a:extLst>
                  </p:cNvPr>
                  <p:cNvCxnSpPr>
                    <a:stCxn id="62" idx="6"/>
                    <a:endCxn id="62" idx="2"/>
                  </p:cNvCxnSpPr>
                  <p:nvPr/>
                </p:nvCxnSpPr>
                <p:spPr>
                  <a:xfrm flipH="1">
                    <a:off x="3385226" y="3766225"/>
                    <a:ext cx="674450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直線コネクタ 63">
                    <a:extLst>
                      <a:ext uri="{FF2B5EF4-FFF2-40B4-BE49-F238E27FC236}">
                        <a16:creationId xmlns:a16="http://schemas.microsoft.com/office/drawing/2014/main" id="{87363DFF-DE64-6549-B31E-770E70ED8452}"/>
                      </a:ext>
                    </a:extLst>
                  </p:cNvPr>
                  <p:cNvCxnSpPr>
                    <a:endCxn id="62" idx="0"/>
                  </p:cNvCxnSpPr>
                  <p:nvPr/>
                </p:nvCxnSpPr>
                <p:spPr>
                  <a:xfrm flipV="1">
                    <a:off x="3715966" y="3429000"/>
                    <a:ext cx="6485" cy="666345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5" name="正方形/長方形 64">
                  <a:extLst>
                    <a:ext uri="{FF2B5EF4-FFF2-40B4-BE49-F238E27FC236}">
                      <a16:creationId xmlns:a16="http://schemas.microsoft.com/office/drawing/2014/main" id="{6B1B71B7-BEB8-C44B-9119-0D075BA00B82}"/>
                    </a:ext>
                  </a:extLst>
                </p:cNvPr>
                <p:cNvSpPr/>
                <p:nvPr/>
              </p:nvSpPr>
              <p:spPr>
                <a:xfrm rot="16200000">
                  <a:off x="6609095" y="5233147"/>
                  <a:ext cx="627530" cy="14791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69" name="円弧 68">
              <a:extLst>
                <a:ext uri="{FF2B5EF4-FFF2-40B4-BE49-F238E27FC236}">
                  <a16:creationId xmlns:a16="http://schemas.microsoft.com/office/drawing/2014/main" id="{E7920B79-D2BB-4E47-9CEB-55FAB9F03C9D}"/>
                </a:ext>
              </a:extLst>
            </p:cNvPr>
            <p:cNvSpPr/>
            <p:nvPr/>
          </p:nvSpPr>
          <p:spPr>
            <a:xfrm>
              <a:off x="3070009" y="3738932"/>
              <a:ext cx="1317409" cy="1317409"/>
            </a:xfrm>
            <a:prstGeom prst="arc">
              <a:avLst>
                <a:gd name="adj1" fmla="val 4337217"/>
                <a:gd name="adj2" fmla="val 11164122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円弧 69">
              <a:extLst>
                <a:ext uri="{FF2B5EF4-FFF2-40B4-BE49-F238E27FC236}">
                  <a16:creationId xmlns:a16="http://schemas.microsoft.com/office/drawing/2014/main" id="{F1D334A4-1903-124F-A646-A27A694F6F3E}"/>
                </a:ext>
              </a:extLst>
            </p:cNvPr>
            <p:cNvSpPr/>
            <p:nvPr/>
          </p:nvSpPr>
          <p:spPr>
            <a:xfrm>
              <a:off x="7082118" y="4419031"/>
              <a:ext cx="1837765" cy="1837765"/>
            </a:xfrm>
            <a:prstGeom prst="arc">
              <a:avLst>
                <a:gd name="adj1" fmla="val 21286009"/>
                <a:gd name="adj2" fmla="val 11164122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弧 70">
              <a:extLst>
                <a:ext uri="{FF2B5EF4-FFF2-40B4-BE49-F238E27FC236}">
                  <a16:creationId xmlns:a16="http://schemas.microsoft.com/office/drawing/2014/main" id="{688202EF-CA42-B947-82D0-DD58D83DCCE1}"/>
                </a:ext>
              </a:extLst>
            </p:cNvPr>
            <p:cNvSpPr/>
            <p:nvPr/>
          </p:nvSpPr>
          <p:spPr>
            <a:xfrm>
              <a:off x="3980330" y="4858303"/>
              <a:ext cx="1075762" cy="1075762"/>
            </a:xfrm>
            <a:prstGeom prst="arc">
              <a:avLst>
                <a:gd name="adj1" fmla="val 3731962"/>
                <a:gd name="adj2" fmla="val 2834782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片側の 2 つの角を切り取った四角形 47">
              <a:extLst>
                <a:ext uri="{FF2B5EF4-FFF2-40B4-BE49-F238E27FC236}">
                  <a16:creationId xmlns:a16="http://schemas.microsoft.com/office/drawing/2014/main" id="{B7396866-22A4-3940-B9CC-491AE9F74EBD}"/>
                </a:ext>
              </a:extLst>
            </p:cNvPr>
            <p:cNvSpPr/>
            <p:nvPr/>
          </p:nvSpPr>
          <p:spPr>
            <a:xfrm rot="16200000" flipH="1" flipV="1">
              <a:off x="1487547" y="3842664"/>
              <a:ext cx="592737" cy="648205"/>
            </a:xfrm>
            <a:prstGeom prst="snip2Same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EE90CA31-ECB3-6F42-A33C-9F63AD466C8B}"/>
                </a:ext>
              </a:extLst>
            </p:cNvPr>
            <p:cNvSpPr/>
            <p:nvPr/>
          </p:nvSpPr>
          <p:spPr>
            <a:xfrm>
              <a:off x="935992" y="2624866"/>
              <a:ext cx="1417777" cy="436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超音波センサ</a:t>
              </a:r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95670154-72F6-9540-9AD7-28E7B4A18965}"/>
                </a:ext>
              </a:extLst>
            </p:cNvPr>
            <p:cNvSpPr/>
            <p:nvPr/>
          </p:nvSpPr>
          <p:spPr>
            <a:xfrm>
              <a:off x="877685" y="4481374"/>
              <a:ext cx="1534391" cy="436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ジャイロセンサ</a:t>
              </a:r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C482E7DA-297C-7344-AC5A-D4FB1344E8D4}"/>
                </a:ext>
              </a:extLst>
            </p:cNvPr>
            <p:cNvSpPr/>
            <p:nvPr/>
          </p:nvSpPr>
          <p:spPr>
            <a:xfrm>
              <a:off x="1264227" y="5984593"/>
              <a:ext cx="1534391" cy="436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光センサ</a:t>
              </a:r>
            </a:p>
          </p:txBody>
        </p: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908F1DBC-922A-0F43-A003-0AEF620D65EB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 flipV="1">
              <a:off x="6384032" y="3645024"/>
              <a:ext cx="0" cy="519352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49FC80FB-036B-8344-87CD-C105DFD1F524}"/>
                </a:ext>
              </a:extLst>
            </p:cNvPr>
            <p:cNvGrpSpPr/>
            <p:nvPr/>
          </p:nvGrpSpPr>
          <p:grpSpPr>
            <a:xfrm>
              <a:off x="5159896" y="2492896"/>
              <a:ext cx="360040" cy="2841277"/>
              <a:chOff x="4423064" y="1243447"/>
              <a:chExt cx="1527463" cy="1527463"/>
            </a:xfrm>
          </p:grpSpPr>
          <p:cxnSp>
            <p:nvCxnSpPr>
              <p:cNvPr id="56" name="直線コネクタ 55">
                <a:extLst>
                  <a:ext uri="{FF2B5EF4-FFF2-40B4-BE49-F238E27FC236}">
                    <a16:creationId xmlns:a16="http://schemas.microsoft.com/office/drawing/2014/main" id="{7248149E-A0A6-5346-8DE4-3D6F93F14B9D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>
                <a:extLst>
                  <a:ext uri="{FF2B5EF4-FFF2-40B4-BE49-F238E27FC236}">
                    <a16:creationId xmlns:a16="http://schemas.microsoft.com/office/drawing/2014/main" id="{F1700C69-9D30-DB49-886F-868671EF99A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グループ化 57">
              <a:extLst>
                <a:ext uri="{FF2B5EF4-FFF2-40B4-BE49-F238E27FC236}">
                  <a16:creationId xmlns:a16="http://schemas.microsoft.com/office/drawing/2014/main" id="{497C3288-6F09-3445-B841-209EC6F517E2}"/>
                </a:ext>
              </a:extLst>
            </p:cNvPr>
            <p:cNvGrpSpPr/>
            <p:nvPr/>
          </p:nvGrpSpPr>
          <p:grpSpPr>
            <a:xfrm>
              <a:off x="3553867" y="2060848"/>
              <a:ext cx="1966069" cy="2140973"/>
              <a:chOff x="4423064" y="1243447"/>
              <a:chExt cx="1527463" cy="1527463"/>
            </a:xfrm>
          </p:grpSpPr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id="{A0DC07A1-9BA6-E841-91E3-B3AB875B3082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コネクタ 72">
                <a:extLst>
                  <a:ext uri="{FF2B5EF4-FFF2-40B4-BE49-F238E27FC236}">
                    <a16:creationId xmlns:a16="http://schemas.microsoft.com/office/drawing/2014/main" id="{817A2656-2DA6-E94A-87C0-6E84B6F7037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グループ化 73">
              <a:extLst>
                <a:ext uri="{FF2B5EF4-FFF2-40B4-BE49-F238E27FC236}">
                  <a16:creationId xmlns:a16="http://schemas.microsoft.com/office/drawing/2014/main" id="{394D6594-F370-E74A-9075-8BFEFFEC808F}"/>
                </a:ext>
              </a:extLst>
            </p:cNvPr>
            <p:cNvGrpSpPr/>
            <p:nvPr/>
          </p:nvGrpSpPr>
          <p:grpSpPr>
            <a:xfrm>
              <a:off x="4374573" y="2276872"/>
              <a:ext cx="1145363" cy="2959577"/>
              <a:chOff x="4423064" y="1243447"/>
              <a:chExt cx="1527463" cy="1527463"/>
            </a:xfrm>
          </p:grpSpPr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B3AD5886-7038-A04C-987B-FB93D0F48214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6F9E1407-4319-4A44-B350-73B573376E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円/楕円 10">
              <a:extLst>
                <a:ext uri="{FF2B5EF4-FFF2-40B4-BE49-F238E27FC236}">
                  <a16:creationId xmlns:a16="http://schemas.microsoft.com/office/drawing/2014/main" id="{20C8B133-7CA1-E54E-BC86-D253FA2E9B8F}"/>
                </a:ext>
              </a:extLst>
            </p:cNvPr>
            <p:cNvSpPr/>
            <p:nvPr/>
          </p:nvSpPr>
          <p:spPr>
            <a:xfrm>
              <a:off x="3532910" y="4183503"/>
              <a:ext cx="374072" cy="374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b="1" dirty="0">
                  <a:solidFill>
                    <a:schemeClr val="tx1"/>
                  </a:solidFill>
                </a:rPr>
                <a:t>M</a:t>
              </a:r>
              <a:endParaRPr kumimoji="1" lang="ja-JP" altLang="en-US" b="1">
                <a:solidFill>
                  <a:schemeClr val="tx1"/>
                </a:solidFill>
              </a:endParaRPr>
            </a:p>
          </p:txBody>
        </p:sp>
        <p:sp>
          <p:nvSpPr>
            <p:cNvPr id="77" name="円/楕円 76">
              <a:extLst>
                <a:ext uri="{FF2B5EF4-FFF2-40B4-BE49-F238E27FC236}">
                  <a16:creationId xmlns:a16="http://schemas.microsoft.com/office/drawing/2014/main" id="{DFD99CCE-3A47-B64F-81EA-DE50EB9DE10D}"/>
                </a:ext>
              </a:extLst>
            </p:cNvPr>
            <p:cNvSpPr/>
            <p:nvPr/>
          </p:nvSpPr>
          <p:spPr>
            <a:xfrm>
              <a:off x="4315693" y="5194885"/>
              <a:ext cx="374072" cy="374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b="1" dirty="0">
                  <a:solidFill>
                    <a:schemeClr val="tx1"/>
                  </a:solidFill>
                </a:rPr>
                <a:t>M</a:t>
              </a:r>
              <a:endParaRPr kumimoji="1" lang="ja-JP" altLang="en-US" b="1">
                <a:solidFill>
                  <a:schemeClr val="tx1"/>
                </a:solidFill>
              </a:endParaRPr>
            </a:p>
          </p:txBody>
        </p:sp>
        <p:sp>
          <p:nvSpPr>
            <p:cNvPr id="78" name="円/楕円 77">
              <a:extLst>
                <a:ext uri="{FF2B5EF4-FFF2-40B4-BE49-F238E27FC236}">
                  <a16:creationId xmlns:a16="http://schemas.microsoft.com/office/drawing/2014/main" id="{DC063852-142C-D043-AE10-2308FBE9EE1A}"/>
                </a:ext>
              </a:extLst>
            </p:cNvPr>
            <p:cNvSpPr/>
            <p:nvPr/>
          </p:nvSpPr>
          <p:spPr>
            <a:xfrm>
              <a:off x="7793183" y="5063266"/>
              <a:ext cx="374072" cy="374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b="1" dirty="0">
                  <a:solidFill>
                    <a:schemeClr val="tx1"/>
                  </a:solidFill>
                </a:rPr>
                <a:t>M</a:t>
              </a:r>
              <a:endParaRPr kumimoji="1" lang="ja-JP" altLang="en-US" b="1">
                <a:solidFill>
                  <a:schemeClr val="tx1"/>
                </a:solidFill>
              </a:endParaRPr>
            </a:p>
          </p:txBody>
        </p:sp>
        <p:grpSp>
          <p:nvGrpSpPr>
            <p:cNvPr id="79" name="グループ化 78">
              <a:extLst>
                <a:ext uri="{FF2B5EF4-FFF2-40B4-BE49-F238E27FC236}">
                  <a16:creationId xmlns:a16="http://schemas.microsoft.com/office/drawing/2014/main" id="{4A01BF27-0A53-E94C-A196-5F8CD7267FC5}"/>
                </a:ext>
              </a:extLst>
            </p:cNvPr>
            <p:cNvGrpSpPr/>
            <p:nvPr/>
          </p:nvGrpSpPr>
          <p:grpSpPr>
            <a:xfrm>
              <a:off x="3044242" y="1628800"/>
              <a:ext cx="2475694" cy="3768220"/>
              <a:chOff x="4423064" y="1243447"/>
              <a:chExt cx="1527463" cy="1527463"/>
            </a:xfrm>
          </p:grpSpPr>
          <p:cxnSp>
            <p:nvCxnSpPr>
              <p:cNvPr id="80" name="直線コネクタ 79">
                <a:extLst>
                  <a:ext uri="{FF2B5EF4-FFF2-40B4-BE49-F238E27FC236}">
                    <a16:creationId xmlns:a16="http://schemas.microsoft.com/office/drawing/2014/main" id="{A014D4E6-6006-3E42-9646-DBCB45FF7244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コネクタ 80">
                <a:extLst>
                  <a:ext uri="{FF2B5EF4-FFF2-40B4-BE49-F238E27FC236}">
                    <a16:creationId xmlns:a16="http://schemas.microsoft.com/office/drawing/2014/main" id="{8628984F-7E99-3B49-9D03-AFE312CADDE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グループ化 81">
              <a:extLst>
                <a:ext uri="{FF2B5EF4-FFF2-40B4-BE49-F238E27FC236}">
                  <a16:creationId xmlns:a16="http://schemas.microsoft.com/office/drawing/2014/main" id="{BCB29996-5990-C548-A5E7-2CB16F3FA7C1}"/>
                </a:ext>
              </a:extLst>
            </p:cNvPr>
            <p:cNvGrpSpPr/>
            <p:nvPr/>
          </p:nvGrpSpPr>
          <p:grpSpPr>
            <a:xfrm>
              <a:off x="2267669" y="1196752"/>
              <a:ext cx="3252267" cy="2237149"/>
              <a:chOff x="4423064" y="1243447"/>
              <a:chExt cx="1527463" cy="1527463"/>
            </a:xfrm>
          </p:grpSpPr>
          <p:cxnSp>
            <p:nvCxnSpPr>
              <p:cNvPr id="83" name="直線コネクタ 82">
                <a:extLst>
                  <a:ext uri="{FF2B5EF4-FFF2-40B4-BE49-F238E27FC236}">
                    <a16:creationId xmlns:a16="http://schemas.microsoft.com/office/drawing/2014/main" id="{9266F4A0-02E8-9641-A29E-28374FB1EAFC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線コネクタ 83">
                <a:extLst>
                  <a:ext uri="{FF2B5EF4-FFF2-40B4-BE49-F238E27FC236}">
                    <a16:creationId xmlns:a16="http://schemas.microsoft.com/office/drawing/2014/main" id="{9997F004-A451-0A49-AFDF-48BA3DE1224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0FE1FF1D-3EB1-E246-8E69-B77D82010A08}"/>
                </a:ext>
              </a:extLst>
            </p:cNvPr>
            <p:cNvCxnSpPr>
              <a:cxnSpLocks/>
            </p:cNvCxnSpPr>
            <p:nvPr/>
          </p:nvCxnSpPr>
          <p:spPr>
            <a:xfrm>
              <a:off x="2115243" y="3433901"/>
              <a:ext cx="137506" cy="0"/>
            </a:xfrm>
            <a:prstGeom prst="line">
              <a:avLst/>
            </a:prstGeom>
            <a:ln w="19050" cap="rnd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EA4E7116-8630-C94E-951B-C8B225293976}"/>
                </a:ext>
              </a:extLst>
            </p:cNvPr>
            <p:cNvCxnSpPr>
              <a:cxnSpLocks/>
            </p:cNvCxnSpPr>
            <p:nvPr/>
          </p:nvCxnSpPr>
          <p:spPr>
            <a:xfrm>
              <a:off x="2114550" y="4166766"/>
              <a:ext cx="525066" cy="0"/>
            </a:xfrm>
            <a:prstGeom prst="line">
              <a:avLst/>
            </a:prstGeom>
            <a:ln w="19050" cap="rnd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グループ化 86">
              <a:extLst>
                <a:ext uri="{FF2B5EF4-FFF2-40B4-BE49-F238E27FC236}">
                  <a16:creationId xmlns:a16="http://schemas.microsoft.com/office/drawing/2014/main" id="{92D44ADB-2B38-444A-B04A-C8E892E931AE}"/>
                </a:ext>
              </a:extLst>
            </p:cNvPr>
            <p:cNvGrpSpPr/>
            <p:nvPr/>
          </p:nvGrpSpPr>
          <p:grpSpPr>
            <a:xfrm>
              <a:off x="2639616" y="1412776"/>
              <a:ext cx="2880320" cy="2746339"/>
              <a:chOff x="4423064" y="1243447"/>
              <a:chExt cx="1527463" cy="1527463"/>
            </a:xfrm>
          </p:grpSpPr>
          <p:cxnSp>
            <p:nvCxnSpPr>
              <p:cNvPr id="88" name="直線コネクタ 87">
                <a:extLst>
                  <a:ext uri="{FF2B5EF4-FFF2-40B4-BE49-F238E27FC236}">
                    <a16:creationId xmlns:a16="http://schemas.microsoft.com/office/drawing/2014/main" id="{B624E249-CBBF-9948-83DC-DF2696FBF248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コネクタ 88">
                <a:extLst>
                  <a:ext uri="{FF2B5EF4-FFF2-40B4-BE49-F238E27FC236}">
                    <a16:creationId xmlns:a16="http://schemas.microsoft.com/office/drawing/2014/main" id="{A54A37BB-2545-3746-85C4-64678BB404E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直線コネクタ 89">
              <a:extLst>
                <a:ext uri="{FF2B5EF4-FFF2-40B4-BE49-F238E27FC236}">
                  <a16:creationId xmlns:a16="http://schemas.microsoft.com/office/drawing/2014/main" id="{3D69ADC7-E530-AA49-96EA-FDA029FC7CB2}"/>
                </a:ext>
              </a:extLst>
            </p:cNvPr>
            <p:cNvCxnSpPr>
              <a:cxnSpLocks/>
            </p:cNvCxnSpPr>
            <p:nvPr/>
          </p:nvCxnSpPr>
          <p:spPr>
            <a:xfrm>
              <a:off x="5159896" y="5334173"/>
              <a:ext cx="2664296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グループ化 90">
              <a:extLst>
                <a:ext uri="{FF2B5EF4-FFF2-40B4-BE49-F238E27FC236}">
                  <a16:creationId xmlns:a16="http://schemas.microsoft.com/office/drawing/2014/main" id="{656B49B9-2C3C-3848-9A19-A554E1500A33}"/>
                </a:ext>
              </a:extLst>
            </p:cNvPr>
            <p:cNvGrpSpPr/>
            <p:nvPr/>
          </p:nvGrpSpPr>
          <p:grpSpPr>
            <a:xfrm rot="16200000" flipH="1">
              <a:off x="4079778" y="2780929"/>
              <a:ext cx="1224138" cy="1656183"/>
              <a:chOff x="4423064" y="1243447"/>
              <a:chExt cx="1527463" cy="1527463"/>
            </a:xfrm>
          </p:grpSpPr>
          <p:cxnSp>
            <p:nvCxnSpPr>
              <p:cNvPr id="92" name="直線コネクタ 91">
                <a:extLst>
                  <a:ext uri="{FF2B5EF4-FFF2-40B4-BE49-F238E27FC236}">
                    <a16:creationId xmlns:a16="http://schemas.microsoft.com/office/drawing/2014/main" id="{F4CECC8F-4719-B14D-BBB4-ACC2266C1C29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chemeClr val="accent1">
                    <a:lumMod val="7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線コネクタ 92">
                <a:extLst>
                  <a:ext uri="{FF2B5EF4-FFF2-40B4-BE49-F238E27FC236}">
                    <a16:creationId xmlns:a16="http://schemas.microsoft.com/office/drawing/2014/main" id="{23973AEB-3F26-A24B-ABD3-CD26847730A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グループ化 93">
              <a:extLst>
                <a:ext uri="{FF2B5EF4-FFF2-40B4-BE49-F238E27FC236}">
                  <a16:creationId xmlns:a16="http://schemas.microsoft.com/office/drawing/2014/main" id="{99C2CA00-5097-7C45-95FA-B415AEF111B7}"/>
                </a:ext>
              </a:extLst>
            </p:cNvPr>
            <p:cNvGrpSpPr/>
            <p:nvPr/>
          </p:nvGrpSpPr>
          <p:grpSpPr>
            <a:xfrm rot="16200000" flipH="1">
              <a:off x="4079776" y="3789040"/>
              <a:ext cx="2016224" cy="864096"/>
              <a:chOff x="4423064" y="1243447"/>
              <a:chExt cx="1527463" cy="1527463"/>
            </a:xfrm>
          </p:grpSpPr>
          <p:cxnSp>
            <p:nvCxnSpPr>
              <p:cNvPr id="95" name="直線コネクタ 94">
                <a:extLst>
                  <a:ext uri="{FF2B5EF4-FFF2-40B4-BE49-F238E27FC236}">
                    <a16:creationId xmlns:a16="http://schemas.microsoft.com/office/drawing/2014/main" id="{331BE7C4-9464-F145-B889-2B93F5027D6A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chemeClr val="accent1">
                    <a:lumMod val="7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コネクタ 95">
                <a:extLst>
                  <a:ext uri="{FF2B5EF4-FFF2-40B4-BE49-F238E27FC236}">
                    <a16:creationId xmlns:a16="http://schemas.microsoft.com/office/drawing/2014/main" id="{7CB16ADF-D6E6-D244-83FB-62D2166F9D8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グループ化 96">
              <a:extLst>
                <a:ext uri="{FF2B5EF4-FFF2-40B4-BE49-F238E27FC236}">
                  <a16:creationId xmlns:a16="http://schemas.microsoft.com/office/drawing/2014/main" id="{05FF8B2D-EDC0-CE47-8E0E-511257234A55}"/>
                </a:ext>
              </a:extLst>
            </p:cNvPr>
            <p:cNvGrpSpPr/>
            <p:nvPr/>
          </p:nvGrpSpPr>
          <p:grpSpPr>
            <a:xfrm rot="10800000" flipH="1">
              <a:off x="5303912" y="3428999"/>
              <a:ext cx="2520280" cy="1728191"/>
              <a:chOff x="4423064" y="1243447"/>
              <a:chExt cx="1527463" cy="1527463"/>
            </a:xfrm>
          </p:grpSpPr>
          <p:cxnSp>
            <p:nvCxnSpPr>
              <p:cNvPr id="98" name="直線コネクタ 97">
                <a:extLst>
                  <a:ext uri="{FF2B5EF4-FFF2-40B4-BE49-F238E27FC236}">
                    <a16:creationId xmlns:a16="http://schemas.microsoft.com/office/drawing/2014/main" id="{9C4B8C8D-DC43-0741-AD09-35C8473AC705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chemeClr val="accent1">
                    <a:lumMod val="7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コネクタ 98">
                <a:extLst>
                  <a:ext uri="{FF2B5EF4-FFF2-40B4-BE49-F238E27FC236}">
                    <a16:creationId xmlns:a16="http://schemas.microsoft.com/office/drawing/2014/main" id="{95D64DD6-F5C8-3A45-B3EB-BB168BCFFD2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直線コネクタ 99">
              <a:extLst>
                <a:ext uri="{FF2B5EF4-FFF2-40B4-BE49-F238E27FC236}">
                  <a16:creationId xmlns:a16="http://schemas.microsoft.com/office/drawing/2014/main" id="{9C646CC6-3918-4E43-A927-B8B3A2F202C8}"/>
                </a:ext>
              </a:extLst>
            </p:cNvPr>
            <p:cNvCxnSpPr>
              <a:cxnSpLocks/>
            </p:cNvCxnSpPr>
            <p:nvPr/>
          </p:nvCxnSpPr>
          <p:spPr>
            <a:xfrm>
              <a:off x="5303912" y="3429000"/>
              <a:ext cx="216024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D5728361-9A62-244E-B49F-E11536010A27}"/>
                </a:ext>
              </a:extLst>
            </p:cNvPr>
            <p:cNvSpPr/>
            <p:nvPr/>
          </p:nvSpPr>
          <p:spPr>
            <a:xfrm>
              <a:off x="5519936" y="764704"/>
              <a:ext cx="1728192" cy="2880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CPU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8246770C-59EA-0849-AAD9-C65AA97D51FF}"/>
                </a:ext>
              </a:extLst>
            </p:cNvPr>
            <p:cNvSpPr/>
            <p:nvPr/>
          </p:nvSpPr>
          <p:spPr>
            <a:xfrm>
              <a:off x="5542319" y="3284984"/>
              <a:ext cx="1417777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>
                  <a:solidFill>
                    <a:schemeClr val="tx1"/>
                  </a:solidFill>
                </a:rPr>
                <a:t>tail_motor_pwm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81791F1A-8684-BD46-96D8-E97E34CE6887}"/>
                </a:ext>
              </a:extLst>
            </p:cNvPr>
            <p:cNvSpPr/>
            <p:nvPr/>
          </p:nvSpPr>
          <p:spPr>
            <a:xfrm>
              <a:off x="5519936" y="3068960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>
                  <a:solidFill>
                    <a:schemeClr val="tx1"/>
                  </a:solidFill>
                </a:rPr>
                <a:t>left/</a:t>
              </a:r>
              <a:r>
                <a:rPr kumimoji="1" lang="en-US" altLang="ja-JP" sz="1200" dirty="0" err="1">
                  <a:solidFill>
                    <a:schemeClr val="tx1"/>
                  </a:solidFill>
                </a:rPr>
                <a:t>right_motor_pwm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8C9149BE-8F97-974D-89EC-8A6A1334C8BC}"/>
                </a:ext>
              </a:extLst>
            </p:cNvPr>
            <p:cNvSpPr/>
            <p:nvPr/>
          </p:nvSpPr>
          <p:spPr>
            <a:xfrm>
              <a:off x="5519936" y="2852936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>
                  <a:solidFill>
                    <a:schemeClr val="tx1"/>
                  </a:solidFill>
                </a:rPr>
                <a:t>arm</a:t>
              </a:r>
              <a:r>
                <a:rPr kumimoji="1" lang="en-US" altLang="ja-JP" sz="1200" dirty="0" err="1">
                  <a:solidFill>
                    <a:schemeClr val="tx1"/>
                  </a:solidFill>
                </a:rPr>
                <a:t>_motor_pwm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B2725BCA-5ABF-8F45-9AC9-18196D2B3113}"/>
                </a:ext>
              </a:extLst>
            </p:cNvPr>
            <p:cNvSpPr/>
            <p:nvPr/>
          </p:nvSpPr>
          <p:spPr>
            <a:xfrm>
              <a:off x="5519936" y="2348880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>
                  <a:solidFill>
                    <a:schemeClr val="tx1"/>
                  </a:solidFill>
                </a:rPr>
                <a:t>tail</a:t>
              </a:r>
              <a:r>
                <a:rPr kumimoji="1" lang="en-US" altLang="ja-JP" sz="1200" dirty="0" err="1">
                  <a:solidFill>
                    <a:schemeClr val="tx1"/>
                  </a:solidFill>
                </a:rPr>
                <a:t>_motor_encoder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06630923-2EE7-F34F-8697-E418A84C743F}"/>
                </a:ext>
              </a:extLst>
            </p:cNvPr>
            <p:cNvSpPr/>
            <p:nvPr/>
          </p:nvSpPr>
          <p:spPr>
            <a:xfrm>
              <a:off x="5519936" y="2132856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>
                  <a:solidFill>
                    <a:schemeClr val="tx1"/>
                  </a:solidFill>
                </a:rPr>
                <a:t>l/</a:t>
              </a:r>
              <a:r>
                <a:rPr lang="en-US" altLang="ja-JP" sz="1200" dirty="0" err="1">
                  <a:solidFill>
                    <a:schemeClr val="tx1"/>
                  </a:solidFill>
                </a:rPr>
                <a:t>r</a:t>
              </a:r>
              <a:r>
                <a:rPr kumimoji="1" lang="en-US" altLang="ja-JP" sz="1200" dirty="0" err="1">
                  <a:solidFill>
                    <a:schemeClr val="tx1"/>
                  </a:solidFill>
                </a:rPr>
                <a:t>_motor_encoder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6" name="正方形/長方形 105">
              <a:extLst>
                <a:ext uri="{FF2B5EF4-FFF2-40B4-BE49-F238E27FC236}">
                  <a16:creationId xmlns:a16="http://schemas.microsoft.com/office/drawing/2014/main" id="{D5645CC8-480D-B945-999E-6FF1FEBDDE10}"/>
                </a:ext>
              </a:extLst>
            </p:cNvPr>
            <p:cNvSpPr/>
            <p:nvPr/>
          </p:nvSpPr>
          <p:spPr>
            <a:xfrm>
              <a:off x="5519936" y="1916832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>
                  <a:solidFill>
                    <a:schemeClr val="tx1"/>
                  </a:solidFill>
                </a:rPr>
                <a:t>arm_motor_encoder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91BE8022-4EF9-A346-BF78-D909AA825CA6}"/>
                </a:ext>
              </a:extLst>
            </p:cNvPr>
            <p:cNvSpPr/>
            <p:nvPr/>
          </p:nvSpPr>
          <p:spPr>
            <a:xfrm>
              <a:off x="5519936" y="1484784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>
                  <a:solidFill>
                    <a:schemeClr val="tx1"/>
                  </a:solidFill>
                </a:rPr>
                <a:t>c</a:t>
              </a:r>
              <a:r>
                <a:rPr kumimoji="1" lang="en-US" altLang="ja-JP" sz="1200" dirty="0" err="1">
                  <a:solidFill>
                    <a:schemeClr val="tx1"/>
                  </a:solidFill>
                </a:rPr>
                <a:t>olor_sensor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CE1B10CA-506F-AF41-B4B5-7E10E6F3A3E3}"/>
                </a:ext>
              </a:extLst>
            </p:cNvPr>
            <p:cNvSpPr/>
            <p:nvPr/>
          </p:nvSpPr>
          <p:spPr>
            <a:xfrm>
              <a:off x="5519936" y="1268760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>
                  <a:solidFill>
                    <a:schemeClr val="tx1"/>
                  </a:solidFill>
                </a:rPr>
                <a:t>gyro_sensor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9" name="正方形/長方形 108">
              <a:extLst>
                <a:ext uri="{FF2B5EF4-FFF2-40B4-BE49-F238E27FC236}">
                  <a16:creationId xmlns:a16="http://schemas.microsoft.com/office/drawing/2014/main" id="{147F6637-5842-6C4C-87DE-4B43B1F53EC1}"/>
                </a:ext>
              </a:extLst>
            </p:cNvPr>
            <p:cNvSpPr/>
            <p:nvPr/>
          </p:nvSpPr>
          <p:spPr>
            <a:xfrm>
              <a:off x="5519936" y="1052736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>
                  <a:solidFill>
                    <a:schemeClr val="tx1"/>
                  </a:solidFill>
                </a:rPr>
                <a:t>sonar_sensor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898E71A5-5EF7-7F49-8E15-E4F3CEE85774}"/>
                </a:ext>
              </a:extLst>
            </p:cNvPr>
            <p:cNvSpPr/>
            <p:nvPr/>
          </p:nvSpPr>
          <p:spPr>
            <a:xfrm>
              <a:off x="5519936" y="4149080"/>
              <a:ext cx="1728192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乾電池</a:t>
              </a:r>
            </a:p>
          </p:txBody>
        </p:sp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F419667C-20FC-214F-AABD-00B15669DDCE}"/>
                </a:ext>
              </a:extLst>
            </p:cNvPr>
            <p:cNvSpPr/>
            <p:nvPr/>
          </p:nvSpPr>
          <p:spPr>
            <a:xfrm rot="10800000" flipV="1">
              <a:off x="6312024" y="3861048"/>
              <a:ext cx="1008112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mV/mA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45B98E-9D26-784D-AD2D-CC4BE51E4B89}"/>
              </a:ext>
            </a:extLst>
          </p:cNvPr>
          <p:cNvSpPr/>
          <p:nvPr/>
        </p:nvSpPr>
        <p:spPr>
          <a:xfrm>
            <a:off x="407368" y="836712"/>
            <a:ext cx="1728192" cy="154817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8265059B-B887-1A49-8D5B-9F78FA6A73C9}"/>
              </a:ext>
            </a:extLst>
          </p:cNvPr>
          <p:cNvSpPr/>
          <p:nvPr/>
        </p:nvSpPr>
        <p:spPr>
          <a:xfrm>
            <a:off x="419782" y="512676"/>
            <a:ext cx="171980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Bluetooth</a:t>
            </a:r>
            <a:r>
              <a:rPr kumimoji="1" lang="ja-JP" altLang="en-US" sz="1400">
                <a:solidFill>
                  <a:schemeClr val="tx1"/>
                </a:solidFill>
              </a:rPr>
              <a:t>通信機器</a:t>
            </a:r>
          </a:p>
        </p:txBody>
      </p: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2A82784C-5820-A94A-B882-F9A772E0F931}"/>
              </a:ext>
            </a:extLst>
          </p:cNvPr>
          <p:cNvCxnSpPr>
            <a:cxnSpLocks/>
          </p:cNvCxnSpPr>
          <p:nvPr/>
        </p:nvCxnSpPr>
        <p:spPr>
          <a:xfrm flipH="1">
            <a:off x="2135561" y="980728"/>
            <a:ext cx="5832647" cy="0"/>
          </a:xfrm>
          <a:prstGeom prst="line">
            <a:avLst/>
          </a:prstGeom>
          <a:ln w="19050" cap="rnd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A8E2CA04-D10E-CF40-81AF-BD153ECCFC5B}"/>
              </a:ext>
            </a:extLst>
          </p:cNvPr>
          <p:cNvSpPr/>
          <p:nvPr/>
        </p:nvSpPr>
        <p:spPr>
          <a:xfrm>
            <a:off x="2423592" y="692696"/>
            <a:ext cx="171980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Bluetooth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64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5BEF1B8-26B4-954D-9E23-608FB52D86D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〇〇</a:t>
            </a:r>
          </a:p>
        </p:txBody>
      </p:sp>
    </p:spTree>
    <p:extLst>
      <p:ext uri="{BB962C8B-B14F-4D97-AF65-F5344CB8AC3E}">
        <p14:creationId xmlns:p14="http://schemas.microsoft.com/office/powerpoint/2010/main" val="18722215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B7E350-4F4E-A24E-8958-4CC4AB3B5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⑤経路探索・目標動作決定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ブロック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設計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504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5BEF1B8-26B4-954D-9E23-608FB52D86D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〇〇</a:t>
            </a:r>
          </a:p>
        </p:txBody>
      </p:sp>
    </p:spTree>
    <p:extLst>
      <p:ext uri="{BB962C8B-B14F-4D97-AF65-F5344CB8AC3E}">
        <p14:creationId xmlns:p14="http://schemas.microsoft.com/office/powerpoint/2010/main" val="232749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DB300F03-4C5E-674D-B96A-1E15E26AB9EC}"/>
              </a:ext>
            </a:extLst>
          </p:cNvPr>
          <p:cNvSpPr/>
          <p:nvPr/>
        </p:nvSpPr>
        <p:spPr>
          <a:xfrm>
            <a:off x="1919536" y="472578"/>
            <a:ext cx="6264696" cy="3154489"/>
          </a:xfrm>
          <a:prstGeom prst="rect">
            <a:avLst/>
          </a:prstGeom>
          <a:solidFill>
            <a:srgbClr val="FFE1E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>
                <a:solidFill>
                  <a:schemeClr val="tx1"/>
                </a:solidFill>
              </a:rPr>
              <a:t>司令</a:t>
            </a:r>
            <a:r>
              <a:rPr kumimoji="1" lang="ja-JP" altLang="en-US">
                <a:solidFill>
                  <a:schemeClr val="tx1"/>
                </a:solidFill>
              </a:rPr>
              <a:t>システム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036" name="正方形/長方形 1035">
            <a:extLst>
              <a:ext uri="{FF2B5EF4-FFF2-40B4-BE49-F238E27FC236}">
                <a16:creationId xmlns:a16="http://schemas.microsoft.com/office/drawing/2014/main" id="{9A96743D-2EF0-CA4D-8317-F317A7F33559}"/>
              </a:ext>
            </a:extLst>
          </p:cNvPr>
          <p:cNvSpPr/>
          <p:nvPr/>
        </p:nvSpPr>
        <p:spPr>
          <a:xfrm>
            <a:off x="1919536" y="3715242"/>
            <a:ext cx="9433048" cy="31427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走行体システム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EFFED2E-5A01-2546-9CC2-866160CB40A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α</a:t>
            </a:r>
            <a:r>
              <a:rPr lang="ja-JP" altLang="en-US">
                <a:solidFill>
                  <a:schemeClr val="tx1"/>
                </a:solidFill>
              </a:rPr>
              <a:t>版システム図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6F8EC8A-F153-E145-875F-699F7446706A}"/>
              </a:ext>
            </a:extLst>
          </p:cNvPr>
          <p:cNvSpPr/>
          <p:nvPr/>
        </p:nvSpPr>
        <p:spPr>
          <a:xfrm rot="16200000">
            <a:off x="231837" y="1124745"/>
            <a:ext cx="1440160" cy="35106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100">
                <a:solidFill>
                  <a:schemeClr val="tx1"/>
                </a:solidFill>
              </a:rPr>
              <a:t>カメラ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ja-JP" altLang="en-US" sz="1100">
                <a:solidFill>
                  <a:schemeClr val="tx1"/>
                </a:solidFill>
              </a:rPr>
              <a:t>システム</a:t>
            </a:r>
            <a:endParaRPr kumimoji="1" lang="ja-JP" altLang="en-US" sz="1100" dirty="0" err="1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181B61C-BC7C-1B49-AD43-3A2B61F785E4}"/>
              </a:ext>
            </a:extLst>
          </p:cNvPr>
          <p:cNvSpPr/>
          <p:nvPr/>
        </p:nvSpPr>
        <p:spPr>
          <a:xfrm rot="16200000">
            <a:off x="846078" y="1124745"/>
            <a:ext cx="1440160" cy="35106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100">
                <a:solidFill>
                  <a:schemeClr val="tx1"/>
                </a:solidFill>
              </a:rPr>
              <a:t>ルーター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C955D44-17C3-C342-82F4-90F6416F8A9D}"/>
              </a:ext>
            </a:extLst>
          </p:cNvPr>
          <p:cNvCxnSpPr/>
          <p:nvPr/>
        </p:nvCxnSpPr>
        <p:spPr>
          <a:xfrm>
            <a:off x="1127448" y="1300275"/>
            <a:ext cx="263180" cy="0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E42E045-F4E0-5640-A60A-2AD3535FE4D8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V="1">
            <a:off x="1741689" y="1300275"/>
            <a:ext cx="474858" cy="1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2" name="グループ化 1031">
            <a:extLst>
              <a:ext uri="{FF2B5EF4-FFF2-40B4-BE49-F238E27FC236}">
                <a16:creationId xmlns:a16="http://schemas.microsoft.com/office/drawing/2014/main" id="{6A6EEDA1-C898-8A46-88B1-261173F7B119}"/>
              </a:ext>
            </a:extLst>
          </p:cNvPr>
          <p:cNvGrpSpPr/>
          <p:nvPr/>
        </p:nvGrpSpPr>
        <p:grpSpPr>
          <a:xfrm>
            <a:off x="2216547" y="572000"/>
            <a:ext cx="4896544" cy="3735438"/>
            <a:chOff x="1559496" y="572000"/>
            <a:chExt cx="4896544" cy="3735438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4BDF2E3F-A899-A444-9D13-523C14A2FD59}"/>
                </a:ext>
              </a:extLst>
            </p:cNvPr>
            <p:cNvSpPr/>
            <p:nvPr/>
          </p:nvSpPr>
          <p:spPr>
            <a:xfrm rot="16200000">
              <a:off x="1310761" y="1124745"/>
              <a:ext cx="848531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Ethernet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E7F0AA64-DB6B-304D-9E7B-7549A8096DE0}"/>
                </a:ext>
              </a:extLst>
            </p:cNvPr>
            <p:cNvSpPr/>
            <p:nvPr/>
          </p:nvSpPr>
          <p:spPr>
            <a:xfrm rot="16200000">
              <a:off x="2030841" y="1124745"/>
              <a:ext cx="848531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画像取得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100" dirty="0" err="1">
                  <a:solidFill>
                    <a:schemeClr val="tx1"/>
                  </a:solidFill>
                </a:rPr>
                <a:t>fromURL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0C75E1E4-D1FF-FA45-82EB-FF167B5E2B98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1910557" y="1300275"/>
              <a:ext cx="369019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A9B14F8D-40E6-F346-9916-BA55292B72DD}"/>
                </a:ext>
              </a:extLst>
            </p:cNvPr>
            <p:cNvSpPr/>
            <p:nvPr/>
          </p:nvSpPr>
          <p:spPr>
            <a:xfrm>
              <a:off x="3215680" y="572001"/>
              <a:ext cx="1440160" cy="7687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数字カード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の推定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(CNN)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FB6ECDE2-E0EA-1C4D-A9C9-B8D8EBC56B3E}"/>
                </a:ext>
              </a:extLst>
            </p:cNvPr>
            <p:cNvSpPr/>
            <p:nvPr/>
          </p:nvSpPr>
          <p:spPr>
            <a:xfrm>
              <a:off x="3221792" y="1436097"/>
              <a:ext cx="1440160" cy="7687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カラーブロック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の推定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000" dirty="0">
                  <a:solidFill>
                    <a:schemeClr val="tx1"/>
                  </a:solidFill>
                </a:rPr>
                <a:t>(Computer Visio</a:t>
              </a:r>
            </a:p>
            <a:p>
              <a:pPr algn="ctr"/>
              <a:r>
                <a:rPr lang="en-US" altLang="ja-JP" sz="1000" dirty="0">
                  <a:solidFill>
                    <a:schemeClr val="tx1"/>
                  </a:solidFill>
                </a:rPr>
                <a:t>o</a:t>
              </a:r>
              <a:r>
                <a:rPr kumimoji="1" lang="en-US" altLang="ja-JP" sz="1000" dirty="0">
                  <a:solidFill>
                    <a:schemeClr val="tx1"/>
                  </a:solidFill>
                </a:rPr>
                <a:t>r</a:t>
              </a:r>
            </a:p>
            <a:p>
              <a:pPr algn="ctr"/>
              <a:r>
                <a:rPr lang="en-US" altLang="ja-JP" sz="1000" dirty="0">
                  <a:solidFill>
                    <a:schemeClr val="tx1"/>
                  </a:solidFill>
                </a:rPr>
                <a:t>CNN</a:t>
              </a:r>
              <a:r>
                <a:rPr kumimoji="1" lang="en-US" altLang="ja-JP" sz="1000" dirty="0">
                  <a:solidFill>
                    <a:schemeClr val="tx1"/>
                  </a:solidFill>
                </a:rPr>
                <a:t>)</a:t>
              </a:r>
            </a:p>
          </p:txBody>
        </p:sp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8D976FF4-4AA2-4041-BD66-FF75FFBAFC2A}"/>
                </a:ext>
              </a:extLst>
            </p:cNvPr>
            <p:cNvGrpSpPr/>
            <p:nvPr/>
          </p:nvGrpSpPr>
          <p:grpSpPr>
            <a:xfrm>
              <a:off x="2864619" y="980728"/>
              <a:ext cx="375810" cy="839752"/>
              <a:chOff x="6858499" y="2276872"/>
              <a:chExt cx="1145363" cy="2959577"/>
            </a:xfrm>
            <a:solidFill>
              <a:schemeClr val="bg1"/>
            </a:solidFill>
          </p:grpSpPr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94593010-A7A8-6A40-BB97-A03AD8BA8F68}"/>
                  </a:ext>
                </a:extLst>
              </p:cNvPr>
              <p:cNvCxnSpPr/>
              <p:nvPr/>
            </p:nvCxnSpPr>
            <p:spPr>
              <a:xfrm>
                <a:off x="6858499" y="2276872"/>
                <a:ext cx="1145363" cy="0"/>
              </a:xfrm>
              <a:prstGeom prst="line">
                <a:avLst/>
              </a:prstGeom>
              <a:grpFill/>
              <a:ln w="19050" cap="rnd">
                <a:solidFill>
                  <a:schemeClr val="accent1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C62242E3-A477-FF48-855F-093FA0CFC87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378711" y="3756661"/>
                <a:ext cx="2959577" cy="0"/>
              </a:xfrm>
              <a:prstGeom prst="line">
                <a:avLst/>
              </a:prstGeom>
              <a:grpFill/>
              <a:ln w="19050" cap="rnd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CE796C2D-6D6A-0D4D-92B3-8AED05385947}"/>
                </a:ext>
              </a:extLst>
            </p:cNvPr>
            <p:cNvCxnSpPr>
              <a:cxnSpLocks/>
            </p:cNvCxnSpPr>
            <p:nvPr/>
          </p:nvCxnSpPr>
          <p:spPr>
            <a:xfrm>
              <a:off x="2864619" y="1820480"/>
              <a:ext cx="351061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E2027621-03C0-2F42-8832-54251DE0675E}"/>
                </a:ext>
              </a:extLst>
            </p:cNvPr>
            <p:cNvCxnSpPr>
              <a:cxnSpLocks/>
            </p:cNvCxnSpPr>
            <p:nvPr/>
          </p:nvCxnSpPr>
          <p:spPr>
            <a:xfrm>
              <a:off x="2630637" y="1310540"/>
              <a:ext cx="233982" cy="0"/>
            </a:xfrm>
            <a:prstGeom prst="straightConnector1">
              <a:avLst/>
            </a:prstGeom>
            <a:ln w="19050">
              <a:headEnd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47AC8F3B-CB2C-1C46-8930-FA238812184B}"/>
                </a:ext>
              </a:extLst>
            </p:cNvPr>
            <p:cNvSpPr/>
            <p:nvPr/>
          </p:nvSpPr>
          <p:spPr>
            <a:xfrm>
              <a:off x="5015880" y="572000"/>
              <a:ext cx="1440160" cy="22809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ブロック並べ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経路探索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(A* search)</a:t>
              </a:r>
            </a:p>
          </p:txBody>
        </p: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27B0508D-3C81-9448-AF75-A81B50C2EEE6}"/>
                </a:ext>
              </a:extLst>
            </p:cNvPr>
            <p:cNvCxnSpPr>
              <a:cxnSpLocks/>
            </p:cNvCxnSpPr>
            <p:nvPr/>
          </p:nvCxnSpPr>
          <p:spPr>
            <a:xfrm>
              <a:off x="4655840" y="1820480"/>
              <a:ext cx="351061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C92FBBE7-B739-D349-BA1E-1974E9A4C161}"/>
                </a:ext>
              </a:extLst>
            </p:cNvPr>
            <p:cNvCxnSpPr>
              <a:cxnSpLocks/>
            </p:cNvCxnSpPr>
            <p:nvPr/>
          </p:nvCxnSpPr>
          <p:spPr>
            <a:xfrm>
              <a:off x="4655840" y="956384"/>
              <a:ext cx="351061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99D41376-BE8A-F540-9BB0-CE19EE74381C}"/>
                </a:ext>
              </a:extLst>
            </p:cNvPr>
            <p:cNvSpPr/>
            <p:nvPr/>
          </p:nvSpPr>
          <p:spPr>
            <a:xfrm>
              <a:off x="3215680" y="2348880"/>
              <a:ext cx="1008112" cy="504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走行体の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位置取得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9BB3F302-7901-0349-954E-BC3538C32627}"/>
                </a:ext>
              </a:extLst>
            </p:cNvPr>
            <p:cNvCxnSpPr>
              <a:cxnSpLocks/>
            </p:cNvCxnSpPr>
            <p:nvPr/>
          </p:nvCxnSpPr>
          <p:spPr>
            <a:xfrm>
              <a:off x="4232771" y="2600908"/>
              <a:ext cx="77413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FCD6134E-B0EE-614F-8EA2-37F0B42D0DFA}"/>
                </a:ext>
              </a:extLst>
            </p:cNvPr>
            <p:cNvSpPr/>
            <p:nvPr/>
          </p:nvSpPr>
          <p:spPr>
            <a:xfrm>
              <a:off x="3217551" y="3956377"/>
              <a:ext cx="2446401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Bluetooth</a:t>
              </a:r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C02DE10B-F676-9C47-A9A0-62B11226428E}"/>
                </a:ext>
              </a:extLst>
            </p:cNvPr>
            <p:cNvSpPr/>
            <p:nvPr/>
          </p:nvSpPr>
          <p:spPr>
            <a:xfrm>
              <a:off x="3229331" y="3161607"/>
              <a:ext cx="2422840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Bluetooth</a:t>
              </a:r>
            </a:p>
          </p:txBody>
        </p:sp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8AD7BE0A-79C3-FD4F-89C8-2176D9FF085C}"/>
                </a:ext>
              </a:extLst>
            </p:cNvPr>
            <p:cNvCxnSpPr>
              <a:cxnSpLocks/>
              <a:endCxn id="59" idx="2"/>
            </p:cNvCxnSpPr>
            <p:nvPr/>
          </p:nvCxnSpPr>
          <p:spPr>
            <a:xfrm flipV="1">
              <a:off x="4440283" y="3512668"/>
              <a:ext cx="468" cy="419366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矢印コネクタ 66">
              <a:extLst>
                <a:ext uri="{FF2B5EF4-FFF2-40B4-BE49-F238E27FC236}">
                  <a16:creationId xmlns:a16="http://schemas.microsoft.com/office/drawing/2014/main" id="{58B8FEB4-B8DE-FD49-81C8-9EC08816B1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9736" y="2844779"/>
              <a:ext cx="0" cy="316828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矢印コネクタ 68">
              <a:extLst>
                <a:ext uri="{FF2B5EF4-FFF2-40B4-BE49-F238E27FC236}">
                  <a16:creationId xmlns:a16="http://schemas.microsoft.com/office/drawing/2014/main" id="{A5F90F65-0547-CC47-8D2D-2C3144A8973A}"/>
                </a:ext>
              </a:extLst>
            </p:cNvPr>
            <p:cNvCxnSpPr>
              <a:cxnSpLocks/>
            </p:cNvCxnSpPr>
            <p:nvPr/>
          </p:nvCxnSpPr>
          <p:spPr>
            <a:xfrm>
              <a:off x="5375920" y="2852937"/>
              <a:ext cx="0" cy="316828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0FDD658B-A2CC-7245-8DFD-60815F4B0478}"/>
              </a:ext>
            </a:extLst>
          </p:cNvPr>
          <p:cNvCxnSpPr>
            <a:cxnSpLocks/>
            <a:endCxn id="58" idx="2"/>
          </p:cNvCxnSpPr>
          <p:nvPr/>
        </p:nvCxnSpPr>
        <p:spPr>
          <a:xfrm flipV="1">
            <a:off x="5096867" y="4307438"/>
            <a:ext cx="936" cy="895614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C399165E-24EE-5B49-B9E1-5846024EC1E2}"/>
              </a:ext>
            </a:extLst>
          </p:cNvPr>
          <p:cNvCxnSpPr>
            <a:cxnSpLocks/>
          </p:cNvCxnSpPr>
          <p:nvPr/>
        </p:nvCxnSpPr>
        <p:spPr>
          <a:xfrm>
            <a:off x="6022640" y="4307438"/>
            <a:ext cx="0" cy="540415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3AB49827-6DFB-2045-984F-8C1F46BB9A6F}"/>
              </a:ext>
            </a:extLst>
          </p:cNvPr>
          <p:cNvSpPr/>
          <p:nvPr/>
        </p:nvSpPr>
        <p:spPr>
          <a:xfrm>
            <a:off x="3440683" y="4820473"/>
            <a:ext cx="1440160" cy="76876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100">
                <a:solidFill>
                  <a:schemeClr val="tx1"/>
                </a:solidFill>
              </a:rPr>
              <a:t>自己位置推定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(</a:t>
            </a:r>
            <a:r>
              <a:rPr lang="en-US" altLang="ja-JP" sz="1100" dirty="0" err="1">
                <a:solidFill>
                  <a:schemeClr val="tx1"/>
                </a:solidFill>
              </a:rPr>
              <a:t>Kalman</a:t>
            </a:r>
            <a:r>
              <a:rPr lang="en-US" altLang="ja-JP" sz="1100" dirty="0">
                <a:solidFill>
                  <a:schemeClr val="tx1"/>
                </a:solidFill>
              </a:rPr>
              <a:t> Filter)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CF825F77-4BA7-ED4F-A4FA-47AF9472B67F}"/>
              </a:ext>
            </a:extLst>
          </p:cNvPr>
          <p:cNvSpPr/>
          <p:nvPr/>
        </p:nvSpPr>
        <p:spPr>
          <a:xfrm>
            <a:off x="3440683" y="5743111"/>
            <a:ext cx="1440160" cy="76876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100">
                <a:solidFill>
                  <a:schemeClr val="tx1"/>
                </a:solidFill>
              </a:rPr>
              <a:t>ライン推定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(</a:t>
            </a:r>
            <a:r>
              <a:rPr lang="ja-JP" altLang="en-US" sz="1100">
                <a:solidFill>
                  <a:schemeClr val="tx1"/>
                </a:solidFill>
              </a:rPr>
              <a:t>ニューラル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ja-JP" altLang="en-US" sz="1100">
                <a:solidFill>
                  <a:schemeClr val="tx1"/>
                </a:solidFill>
              </a:rPr>
              <a:t>ネットワーク</a:t>
            </a:r>
            <a:r>
              <a:rPr lang="en-US" altLang="ja-JP" sz="1100" dirty="0">
                <a:solidFill>
                  <a:schemeClr val="tx1"/>
                </a:solidFill>
              </a:rPr>
              <a:t>??)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12E145D7-9DCC-6D44-AFD5-4FB2F71D0609}"/>
              </a:ext>
            </a:extLst>
          </p:cNvPr>
          <p:cNvCxnSpPr>
            <a:cxnSpLocks/>
          </p:cNvCxnSpPr>
          <p:nvPr/>
        </p:nvCxnSpPr>
        <p:spPr>
          <a:xfrm flipV="1">
            <a:off x="2687198" y="6122568"/>
            <a:ext cx="753485" cy="9853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9AE8D64D-5FB9-5142-BF6F-6AEAF823498B}"/>
              </a:ext>
            </a:extLst>
          </p:cNvPr>
          <p:cNvCxnSpPr>
            <a:cxnSpLocks/>
          </p:cNvCxnSpPr>
          <p:nvPr/>
        </p:nvCxnSpPr>
        <p:spPr>
          <a:xfrm>
            <a:off x="2687198" y="5013176"/>
            <a:ext cx="753485" cy="1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4FD697CC-C8CC-7848-89C2-3BAE3DC8D0E8}"/>
              </a:ext>
            </a:extLst>
          </p:cNvPr>
          <p:cNvGrpSpPr/>
          <p:nvPr/>
        </p:nvGrpSpPr>
        <p:grpSpPr>
          <a:xfrm>
            <a:off x="3064873" y="5445225"/>
            <a:ext cx="375810" cy="692124"/>
            <a:chOff x="6858499" y="2276872"/>
            <a:chExt cx="1145363" cy="2959577"/>
          </a:xfrm>
          <a:solidFill>
            <a:schemeClr val="bg1"/>
          </a:solidFill>
        </p:grpSpPr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3BABA7F0-0122-8346-AC3E-035B13322D7A}"/>
                </a:ext>
              </a:extLst>
            </p:cNvPr>
            <p:cNvCxnSpPr/>
            <p:nvPr/>
          </p:nvCxnSpPr>
          <p:spPr>
            <a:xfrm>
              <a:off x="6858499" y="2276872"/>
              <a:ext cx="1145363" cy="0"/>
            </a:xfrm>
            <a:prstGeom prst="line">
              <a:avLst/>
            </a:prstGeom>
            <a:grpFill/>
            <a:ln w="19050" cap="rnd">
              <a:solidFill>
                <a:schemeClr val="accent1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CCC5EF9F-F13F-8549-B737-FE939D82498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378711" y="3756661"/>
              <a:ext cx="2959577" cy="0"/>
            </a:xfrm>
            <a:prstGeom prst="line">
              <a:avLst/>
            </a:prstGeom>
            <a:grpFill/>
            <a:ln w="19050" cap="rnd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18510E2F-F315-6B48-A5FC-6A08BCB8C9A4}"/>
              </a:ext>
            </a:extLst>
          </p:cNvPr>
          <p:cNvCxnSpPr>
            <a:cxnSpLocks/>
          </p:cNvCxnSpPr>
          <p:nvPr/>
        </p:nvCxnSpPr>
        <p:spPr>
          <a:xfrm>
            <a:off x="4888863" y="5204856"/>
            <a:ext cx="774130" cy="0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991B49FD-B796-0D40-9F72-56F5010F4667}"/>
              </a:ext>
            </a:extLst>
          </p:cNvPr>
          <p:cNvCxnSpPr>
            <a:cxnSpLocks/>
          </p:cNvCxnSpPr>
          <p:nvPr/>
        </p:nvCxnSpPr>
        <p:spPr>
          <a:xfrm>
            <a:off x="4888863" y="6127494"/>
            <a:ext cx="774130" cy="0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AD45177B-D6BC-3B4D-A0E9-D1B3DD1048C5}"/>
              </a:ext>
            </a:extLst>
          </p:cNvPr>
          <p:cNvCxnSpPr>
            <a:cxnSpLocks/>
          </p:cNvCxnSpPr>
          <p:nvPr/>
        </p:nvCxnSpPr>
        <p:spPr>
          <a:xfrm>
            <a:off x="7111010" y="6044673"/>
            <a:ext cx="774130" cy="0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A373726B-E3DC-F548-B330-C7DA7105410B}"/>
              </a:ext>
            </a:extLst>
          </p:cNvPr>
          <p:cNvSpPr/>
          <p:nvPr/>
        </p:nvSpPr>
        <p:spPr>
          <a:xfrm>
            <a:off x="5675086" y="4834162"/>
            <a:ext cx="1440160" cy="16988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100">
                <a:solidFill>
                  <a:schemeClr val="tx1"/>
                </a:solidFill>
              </a:rPr>
              <a:t>目標運動量の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100">
                <a:solidFill>
                  <a:schemeClr val="tx1"/>
                </a:solidFill>
              </a:rPr>
              <a:t>判定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A0F5CE7-513F-AE47-A57A-8B354721724E}"/>
              </a:ext>
            </a:extLst>
          </p:cNvPr>
          <p:cNvSpPr/>
          <p:nvPr/>
        </p:nvSpPr>
        <p:spPr>
          <a:xfrm rot="16200000">
            <a:off x="2159649" y="5951964"/>
            <a:ext cx="768767" cy="35106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Color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Sensor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851518B-85C5-3D4C-B596-19BB33220289}"/>
              </a:ext>
            </a:extLst>
          </p:cNvPr>
          <p:cNvSpPr/>
          <p:nvPr/>
        </p:nvSpPr>
        <p:spPr>
          <a:xfrm rot="16200000">
            <a:off x="2159649" y="5029326"/>
            <a:ext cx="768767" cy="35106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21E0CB5D-F19C-4F42-B9C3-71C5F6A46C26}"/>
              </a:ext>
            </a:extLst>
          </p:cNvPr>
          <p:cNvSpPr/>
          <p:nvPr/>
        </p:nvSpPr>
        <p:spPr>
          <a:xfrm rot="16200000">
            <a:off x="9022492" y="5508081"/>
            <a:ext cx="1726278" cy="3510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PWM_GEN</a:t>
            </a: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70A0A0D6-4095-644F-9E05-521362C08BC4}"/>
              </a:ext>
            </a:extLst>
          </p:cNvPr>
          <p:cNvCxnSpPr>
            <a:cxnSpLocks/>
          </p:cNvCxnSpPr>
          <p:nvPr/>
        </p:nvCxnSpPr>
        <p:spPr>
          <a:xfrm>
            <a:off x="9343258" y="6044673"/>
            <a:ext cx="366842" cy="0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24DE1073-C04E-8145-991F-C8E226827FF5}"/>
              </a:ext>
            </a:extLst>
          </p:cNvPr>
          <p:cNvSpPr/>
          <p:nvPr/>
        </p:nvSpPr>
        <p:spPr>
          <a:xfrm rot="16200000">
            <a:off x="10432630" y="5508081"/>
            <a:ext cx="768767" cy="35106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Motors</a:t>
            </a: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C1AACA67-F0A0-EF42-A587-59B1744A87F3}"/>
              </a:ext>
            </a:extLst>
          </p:cNvPr>
          <p:cNvCxnSpPr>
            <a:cxnSpLocks/>
          </p:cNvCxnSpPr>
          <p:nvPr/>
        </p:nvCxnSpPr>
        <p:spPr>
          <a:xfrm>
            <a:off x="10061162" y="5683611"/>
            <a:ext cx="580321" cy="0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155DFE3D-0463-1943-80FB-B341FAEC17BA}"/>
              </a:ext>
            </a:extLst>
          </p:cNvPr>
          <p:cNvSpPr/>
          <p:nvPr/>
        </p:nvSpPr>
        <p:spPr>
          <a:xfrm>
            <a:off x="7889237" y="3956377"/>
            <a:ext cx="1440160" cy="12018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100">
                <a:solidFill>
                  <a:schemeClr val="tx1"/>
                </a:solidFill>
              </a:rPr>
              <a:t>走行体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100">
                <a:solidFill>
                  <a:schemeClr val="tx1"/>
                </a:solidFill>
              </a:rPr>
              <a:t>物理モデル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48AC5AFF-6459-B846-BC0F-534F0AD7F3F7}"/>
              </a:ext>
            </a:extLst>
          </p:cNvPr>
          <p:cNvSpPr/>
          <p:nvPr/>
        </p:nvSpPr>
        <p:spPr>
          <a:xfrm>
            <a:off x="7889237" y="5468609"/>
            <a:ext cx="1440160" cy="11521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100">
                <a:solidFill>
                  <a:schemeClr val="tx1"/>
                </a:solidFill>
              </a:rPr>
              <a:t>走行体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ja-JP" altLang="en-US" sz="1100">
                <a:solidFill>
                  <a:schemeClr val="tx1"/>
                </a:solidFill>
              </a:rPr>
              <a:t>制御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DC56E049-88E5-CB48-AADC-D31FB1E0A5C1}"/>
              </a:ext>
            </a:extLst>
          </p:cNvPr>
          <p:cNvGrpSpPr/>
          <p:nvPr/>
        </p:nvGrpSpPr>
        <p:grpSpPr>
          <a:xfrm>
            <a:off x="8443826" y="5158214"/>
            <a:ext cx="330982" cy="316828"/>
            <a:chOff x="8256240" y="2020356"/>
            <a:chExt cx="330982" cy="316828"/>
          </a:xfrm>
        </p:grpSpPr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2B4833A7-5DD6-7042-8379-6820E00C98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56240" y="2020356"/>
              <a:ext cx="0" cy="316828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5652B8CC-858A-C944-847A-A21A8DE91185}"/>
                </a:ext>
              </a:extLst>
            </p:cNvPr>
            <p:cNvCxnSpPr>
              <a:cxnSpLocks/>
            </p:cNvCxnSpPr>
            <p:nvPr/>
          </p:nvCxnSpPr>
          <p:spPr>
            <a:xfrm>
              <a:off x="8587222" y="2020356"/>
              <a:ext cx="0" cy="316828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5" name="角丸四角形 1034">
            <a:extLst>
              <a:ext uri="{FF2B5EF4-FFF2-40B4-BE49-F238E27FC236}">
                <a16:creationId xmlns:a16="http://schemas.microsoft.com/office/drawing/2014/main" id="{D2D7D303-E91F-844B-BA92-707DFB4B499D}"/>
              </a:ext>
            </a:extLst>
          </p:cNvPr>
          <p:cNvSpPr/>
          <p:nvPr/>
        </p:nvSpPr>
        <p:spPr>
          <a:xfrm>
            <a:off x="2216548" y="4469411"/>
            <a:ext cx="2792370" cy="2151326"/>
          </a:xfrm>
          <a:prstGeom prst="roundRect">
            <a:avLst>
              <a:gd name="adj" fmla="val 4978"/>
            </a:avLst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認知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91" name="角丸四角形 90">
            <a:extLst>
              <a:ext uri="{FF2B5EF4-FFF2-40B4-BE49-F238E27FC236}">
                <a16:creationId xmlns:a16="http://schemas.microsoft.com/office/drawing/2014/main" id="{DA542AF9-A939-B04E-A163-0EF4DDCE077D}"/>
              </a:ext>
            </a:extLst>
          </p:cNvPr>
          <p:cNvSpPr/>
          <p:nvPr/>
        </p:nvSpPr>
        <p:spPr>
          <a:xfrm>
            <a:off x="5519936" y="4469410"/>
            <a:ext cx="1750461" cy="2151327"/>
          </a:xfrm>
          <a:prstGeom prst="roundRect">
            <a:avLst>
              <a:gd name="adj" fmla="val 4978"/>
            </a:avLst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判断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92" name="角丸四角形 91">
            <a:extLst>
              <a:ext uri="{FF2B5EF4-FFF2-40B4-BE49-F238E27FC236}">
                <a16:creationId xmlns:a16="http://schemas.microsoft.com/office/drawing/2014/main" id="{6D0A4D57-DF17-3E45-8DE0-28A7D58186A0}"/>
              </a:ext>
            </a:extLst>
          </p:cNvPr>
          <p:cNvSpPr/>
          <p:nvPr/>
        </p:nvSpPr>
        <p:spPr>
          <a:xfrm>
            <a:off x="7692530" y="3789040"/>
            <a:ext cx="3444030" cy="2952328"/>
          </a:xfrm>
          <a:prstGeom prst="roundRect">
            <a:avLst>
              <a:gd name="adj" fmla="val 4978"/>
            </a:avLst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kumimoji="1" lang="ja-JP" altLang="en-US">
                <a:solidFill>
                  <a:schemeClr val="tx1"/>
                </a:solidFill>
              </a:rPr>
              <a:t>操作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6E4A1B11-38F4-AD45-87E0-D196CD7B6C22}"/>
              </a:ext>
            </a:extLst>
          </p:cNvPr>
          <p:cNvSpPr/>
          <p:nvPr/>
        </p:nvSpPr>
        <p:spPr>
          <a:xfrm>
            <a:off x="9890720" y="631836"/>
            <a:ext cx="1440160" cy="76876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20190508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Kaoru Ota</a:t>
            </a:r>
            <a:endParaRPr kumimoji="1" lang="en-US" altLang="ja-JP" sz="10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DBA78A03-1570-114B-9FD5-B782F05B2557}"/>
              </a:ext>
            </a:extLst>
          </p:cNvPr>
          <p:cNvSpPr/>
          <p:nvPr/>
        </p:nvSpPr>
        <p:spPr>
          <a:xfrm>
            <a:off x="8418214" y="1322055"/>
            <a:ext cx="3222402" cy="76876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000" dirty="0">
                <a:solidFill>
                  <a:schemeClr val="tx1"/>
                </a:solidFill>
              </a:rPr>
              <a:t>システムの目的：チャレンジの場の提供</a:t>
            </a:r>
            <a:endParaRPr kumimoji="1" lang="en-US" altLang="ja-JP" sz="1000" dirty="0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C02DE10B-F676-9C47-A9A0-62B11226428E}"/>
              </a:ext>
            </a:extLst>
          </p:cNvPr>
          <p:cNvSpPr/>
          <p:nvPr/>
        </p:nvSpPr>
        <p:spPr>
          <a:xfrm>
            <a:off x="5962009" y="6043615"/>
            <a:ext cx="866314" cy="3510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ライン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トレース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70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EFFED2E-5A01-2546-9CC2-866160CB40A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設計ブロック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776386" y="472578"/>
            <a:ext cx="10576198" cy="6385422"/>
            <a:chOff x="776386" y="472578"/>
            <a:chExt cx="10576198" cy="6385422"/>
          </a:xfrm>
        </p:grpSpPr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DB300F03-4C5E-674D-B96A-1E15E26AB9EC}"/>
                </a:ext>
              </a:extLst>
            </p:cNvPr>
            <p:cNvSpPr/>
            <p:nvPr/>
          </p:nvSpPr>
          <p:spPr>
            <a:xfrm>
              <a:off x="1919536" y="472578"/>
              <a:ext cx="6264696" cy="31544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ja-JP" altLang="en-US">
                  <a:solidFill>
                    <a:schemeClr val="tx1"/>
                  </a:solidFill>
                </a:rPr>
                <a:t>司令</a:t>
              </a:r>
              <a:r>
                <a:rPr kumimoji="1" lang="ja-JP" altLang="en-US">
                  <a:solidFill>
                    <a:schemeClr val="tx1"/>
                  </a:solidFill>
                </a:rPr>
                <a:t>システム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036" name="正方形/長方形 1035">
              <a:extLst>
                <a:ext uri="{FF2B5EF4-FFF2-40B4-BE49-F238E27FC236}">
                  <a16:creationId xmlns:a16="http://schemas.microsoft.com/office/drawing/2014/main" id="{9A96743D-2EF0-CA4D-8317-F317A7F33559}"/>
                </a:ext>
              </a:extLst>
            </p:cNvPr>
            <p:cNvSpPr/>
            <p:nvPr/>
          </p:nvSpPr>
          <p:spPr>
            <a:xfrm>
              <a:off x="1919536" y="3715242"/>
              <a:ext cx="9433048" cy="31427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kumimoji="1" lang="ja-JP" altLang="en-US">
                  <a:solidFill>
                    <a:schemeClr val="tx1"/>
                  </a:solidFill>
                </a:rPr>
                <a:t>走行体システム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76F8EC8A-F153-E145-875F-699F7446706A}"/>
                </a:ext>
              </a:extLst>
            </p:cNvPr>
            <p:cNvSpPr/>
            <p:nvPr/>
          </p:nvSpPr>
          <p:spPr>
            <a:xfrm rot="16200000">
              <a:off x="231837" y="1124745"/>
              <a:ext cx="1440160" cy="3510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カメラ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システム</a:t>
              </a:r>
              <a:endParaRPr kumimoji="1" lang="ja-JP" altLang="en-US" sz="1100" dirty="0" err="1">
                <a:solidFill>
                  <a:schemeClr val="tx1"/>
                </a:solidFill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2181B61C-BC7C-1B49-AD43-3A2B61F785E4}"/>
                </a:ext>
              </a:extLst>
            </p:cNvPr>
            <p:cNvSpPr/>
            <p:nvPr/>
          </p:nvSpPr>
          <p:spPr>
            <a:xfrm rot="16200000">
              <a:off x="846078" y="1124745"/>
              <a:ext cx="1440160" cy="3510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ルーター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EC955D44-17C3-C342-82F4-90F6416F8A9D}"/>
                </a:ext>
              </a:extLst>
            </p:cNvPr>
            <p:cNvCxnSpPr/>
            <p:nvPr/>
          </p:nvCxnSpPr>
          <p:spPr>
            <a:xfrm>
              <a:off x="1127448" y="1300275"/>
              <a:ext cx="26318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DE42E045-F4E0-5640-A60A-2AD3535FE4D8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 flipV="1">
              <a:off x="1741689" y="1300275"/>
              <a:ext cx="474858" cy="1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2" name="グループ化 1031">
              <a:extLst>
                <a:ext uri="{FF2B5EF4-FFF2-40B4-BE49-F238E27FC236}">
                  <a16:creationId xmlns:a16="http://schemas.microsoft.com/office/drawing/2014/main" id="{6A6EEDA1-C898-8A46-88B1-261173F7B119}"/>
                </a:ext>
              </a:extLst>
            </p:cNvPr>
            <p:cNvGrpSpPr/>
            <p:nvPr/>
          </p:nvGrpSpPr>
          <p:grpSpPr>
            <a:xfrm>
              <a:off x="2216547" y="572000"/>
              <a:ext cx="4896544" cy="3735438"/>
              <a:chOff x="1559496" y="572000"/>
              <a:chExt cx="4896544" cy="3735438"/>
            </a:xfrm>
          </p:grpSpPr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4BDF2E3F-A899-A444-9D13-523C14A2FD59}"/>
                  </a:ext>
                </a:extLst>
              </p:cNvPr>
              <p:cNvSpPr/>
              <p:nvPr/>
            </p:nvSpPr>
            <p:spPr>
              <a:xfrm rot="16200000">
                <a:off x="1310761" y="1124745"/>
                <a:ext cx="848531" cy="3510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altLang="ja-JP" sz="1100" dirty="0">
                    <a:solidFill>
                      <a:schemeClr val="tx1"/>
                    </a:solidFill>
                  </a:rPr>
                  <a:t>Ethernet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E7F0AA64-DB6B-304D-9E7B-7549A8096DE0}"/>
                  </a:ext>
                </a:extLst>
              </p:cNvPr>
              <p:cNvSpPr/>
              <p:nvPr/>
            </p:nvSpPr>
            <p:spPr>
              <a:xfrm rot="16200000">
                <a:off x="2030841" y="1124745"/>
                <a:ext cx="848531" cy="3510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画像取得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ja-JP" sz="1100" dirty="0" err="1">
                    <a:solidFill>
                      <a:schemeClr val="tx1"/>
                    </a:solidFill>
                  </a:rPr>
                  <a:t>fromURL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直線矢印コネクタ 16">
                <a:extLst>
                  <a:ext uri="{FF2B5EF4-FFF2-40B4-BE49-F238E27FC236}">
                    <a16:creationId xmlns:a16="http://schemas.microsoft.com/office/drawing/2014/main" id="{0C75E1E4-D1FF-FA45-82EB-FF167B5E2B98}"/>
                  </a:ext>
                </a:extLst>
              </p:cNvPr>
              <p:cNvCxnSpPr>
                <a:cxnSpLocks/>
                <a:stCxn id="10" idx="2"/>
              </p:cNvCxnSpPr>
              <p:nvPr/>
            </p:nvCxnSpPr>
            <p:spPr>
              <a:xfrm>
                <a:off x="1910557" y="1300275"/>
                <a:ext cx="369019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A9B14F8D-40E6-F346-9916-BA55292B72DD}"/>
                  </a:ext>
                </a:extLst>
              </p:cNvPr>
              <p:cNvSpPr/>
              <p:nvPr/>
            </p:nvSpPr>
            <p:spPr>
              <a:xfrm>
                <a:off x="3215680" y="572001"/>
                <a:ext cx="1440160" cy="7687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数字カード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の推定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ja-JP" sz="1100" dirty="0">
                    <a:solidFill>
                      <a:schemeClr val="tx1"/>
                    </a:solidFill>
                  </a:rPr>
                  <a:t>(CNN)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FB6ECDE2-E0EA-1C4D-A9C9-B8D8EBC56B3E}"/>
                  </a:ext>
                </a:extLst>
              </p:cNvPr>
              <p:cNvSpPr/>
              <p:nvPr/>
            </p:nvSpPr>
            <p:spPr>
              <a:xfrm>
                <a:off x="3221792" y="1436097"/>
                <a:ext cx="1440160" cy="7687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カラーブロック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の推定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ja-JP" sz="1000" dirty="0">
                    <a:solidFill>
                      <a:schemeClr val="tx1"/>
                    </a:solidFill>
                  </a:rPr>
                  <a:t>(Computer Visio</a:t>
                </a:r>
              </a:p>
              <a:p>
                <a:pPr algn="ctr"/>
                <a:r>
                  <a:rPr lang="en-US" altLang="ja-JP" sz="1000" dirty="0">
                    <a:solidFill>
                      <a:schemeClr val="tx1"/>
                    </a:solidFill>
                  </a:rPr>
                  <a:t>o</a:t>
                </a:r>
                <a:r>
                  <a:rPr kumimoji="1" lang="en-US" altLang="ja-JP" sz="1000" dirty="0">
                    <a:solidFill>
                      <a:schemeClr val="tx1"/>
                    </a:solidFill>
                  </a:rPr>
                  <a:t>r</a:t>
                </a:r>
              </a:p>
              <a:p>
                <a:pPr algn="ctr"/>
                <a:r>
                  <a:rPr lang="en-US" altLang="ja-JP" sz="1000" dirty="0">
                    <a:solidFill>
                      <a:schemeClr val="tx1"/>
                    </a:solidFill>
                  </a:rPr>
                  <a:t>CNN</a:t>
                </a:r>
                <a:r>
                  <a:rPr kumimoji="1" lang="en-US" altLang="ja-JP" sz="1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  <p:grpSp>
            <p:nvGrpSpPr>
              <p:cNvPr id="25" name="グループ化 24">
                <a:extLst>
                  <a:ext uri="{FF2B5EF4-FFF2-40B4-BE49-F238E27FC236}">
                    <a16:creationId xmlns:a16="http://schemas.microsoft.com/office/drawing/2014/main" id="{8D976FF4-4AA2-4041-BD66-FF75FFBAFC2A}"/>
                  </a:ext>
                </a:extLst>
              </p:cNvPr>
              <p:cNvGrpSpPr/>
              <p:nvPr/>
            </p:nvGrpSpPr>
            <p:grpSpPr>
              <a:xfrm>
                <a:off x="2864619" y="980728"/>
                <a:ext cx="375810" cy="839752"/>
                <a:chOff x="6858499" y="2276872"/>
                <a:chExt cx="1145363" cy="2959577"/>
              </a:xfrm>
              <a:solidFill>
                <a:schemeClr val="bg1"/>
              </a:solidFill>
            </p:grpSpPr>
            <p:cxnSp>
              <p:nvCxnSpPr>
                <p:cNvPr id="26" name="直線コネクタ 25">
                  <a:extLst>
                    <a:ext uri="{FF2B5EF4-FFF2-40B4-BE49-F238E27FC236}">
                      <a16:creationId xmlns:a16="http://schemas.microsoft.com/office/drawing/2014/main" id="{94593010-A7A8-6A40-BB97-A03AD8BA8F68}"/>
                    </a:ext>
                  </a:extLst>
                </p:cNvPr>
                <p:cNvCxnSpPr/>
                <p:nvPr/>
              </p:nvCxnSpPr>
              <p:spPr>
                <a:xfrm>
                  <a:off x="6858499" y="2276872"/>
                  <a:ext cx="1145363" cy="0"/>
                </a:xfrm>
                <a:prstGeom prst="line">
                  <a:avLst/>
                </a:prstGeom>
                <a:grpFill/>
                <a:ln w="19050" cap="rnd">
                  <a:solidFill>
                    <a:schemeClr val="accent1"/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線コネクタ 26">
                  <a:extLst>
                    <a:ext uri="{FF2B5EF4-FFF2-40B4-BE49-F238E27FC236}">
                      <a16:creationId xmlns:a16="http://schemas.microsoft.com/office/drawing/2014/main" id="{C62242E3-A477-FF48-855F-093FA0CFC8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378711" y="3756661"/>
                  <a:ext cx="2959577" cy="0"/>
                </a:xfrm>
                <a:prstGeom prst="line">
                  <a:avLst/>
                </a:prstGeom>
                <a:grpFill/>
                <a:ln w="19050" cap="rnd">
                  <a:solidFill>
                    <a:schemeClr val="accent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直線矢印コネクタ 28">
                <a:extLst>
                  <a:ext uri="{FF2B5EF4-FFF2-40B4-BE49-F238E27FC236}">
                    <a16:creationId xmlns:a16="http://schemas.microsoft.com/office/drawing/2014/main" id="{CE796C2D-6D6A-0D4D-92B3-8AED053859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4619" y="1820480"/>
                <a:ext cx="351061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矢印コネクタ 30">
                <a:extLst>
                  <a:ext uri="{FF2B5EF4-FFF2-40B4-BE49-F238E27FC236}">
                    <a16:creationId xmlns:a16="http://schemas.microsoft.com/office/drawing/2014/main" id="{E2027621-03C0-2F42-8832-54251DE067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0637" y="1310540"/>
                <a:ext cx="233982" cy="0"/>
              </a:xfrm>
              <a:prstGeom prst="straightConnector1">
                <a:avLst/>
              </a:prstGeom>
              <a:ln w="19050">
                <a:headEnd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47AC8F3B-CB2C-1C46-8930-FA238812184B}"/>
                  </a:ext>
                </a:extLst>
              </p:cNvPr>
              <p:cNvSpPr/>
              <p:nvPr/>
            </p:nvSpPr>
            <p:spPr>
              <a:xfrm>
                <a:off x="5015880" y="572000"/>
                <a:ext cx="1440160" cy="228093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ブロック並べ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経路探索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ja-JP" sz="1100" dirty="0">
                    <a:solidFill>
                      <a:schemeClr val="tx1"/>
                    </a:solidFill>
                  </a:rPr>
                  <a:t>(A* search)</a:t>
                </a:r>
              </a:p>
            </p:txBody>
          </p:sp>
          <p:cxnSp>
            <p:nvCxnSpPr>
              <p:cNvPr id="34" name="直線矢印コネクタ 33">
                <a:extLst>
                  <a:ext uri="{FF2B5EF4-FFF2-40B4-BE49-F238E27FC236}">
                    <a16:creationId xmlns:a16="http://schemas.microsoft.com/office/drawing/2014/main" id="{27B0508D-3C81-9448-AF75-A81B50C2EE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5840" y="1820480"/>
                <a:ext cx="351061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矢印コネクタ 34">
                <a:extLst>
                  <a:ext uri="{FF2B5EF4-FFF2-40B4-BE49-F238E27FC236}">
                    <a16:creationId xmlns:a16="http://schemas.microsoft.com/office/drawing/2014/main" id="{C92FBBE7-B739-D349-BA1E-1974E9A4C1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5840" y="956384"/>
                <a:ext cx="351061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99D41376-BE8A-F540-9BB0-CE19EE74381C}"/>
                  </a:ext>
                </a:extLst>
              </p:cNvPr>
              <p:cNvSpPr/>
              <p:nvPr/>
            </p:nvSpPr>
            <p:spPr>
              <a:xfrm>
                <a:off x="3215680" y="2348880"/>
                <a:ext cx="1008112" cy="50405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走行体の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位置取得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" name="直線矢印コネクタ 39">
                <a:extLst>
                  <a:ext uri="{FF2B5EF4-FFF2-40B4-BE49-F238E27FC236}">
                    <a16:creationId xmlns:a16="http://schemas.microsoft.com/office/drawing/2014/main" id="{9BB3F302-7901-0349-954E-BC3538C326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2771" y="2600908"/>
                <a:ext cx="774130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FCD6134E-B0EE-614F-8EA2-37F0B42D0DFA}"/>
                  </a:ext>
                </a:extLst>
              </p:cNvPr>
              <p:cNvSpPr/>
              <p:nvPr/>
            </p:nvSpPr>
            <p:spPr>
              <a:xfrm>
                <a:off x="3217551" y="3956377"/>
                <a:ext cx="2446401" cy="3510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en-US" altLang="ja-JP" sz="1100" dirty="0">
                    <a:solidFill>
                      <a:schemeClr val="tx1"/>
                    </a:solidFill>
                  </a:rPr>
                  <a:t>Bluetooth</a:t>
                </a:r>
              </a:p>
            </p:txBody>
          </p:sp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C02DE10B-F676-9C47-A9A0-62B11226428E}"/>
                  </a:ext>
                </a:extLst>
              </p:cNvPr>
              <p:cNvSpPr/>
              <p:nvPr/>
            </p:nvSpPr>
            <p:spPr>
              <a:xfrm>
                <a:off x="3229331" y="3161607"/>
                <a:ext cx="2422840" cy="3510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en-US" altLang="ja-JP" sz="1100" dirty="0">
                    <a:solidFill>
                      <a:schemeClr val="tx1"/>
                    </a:solidFill>
                  </a:rPr>
                  <a:t>Bluetooth</a:t>
                </a:r>
              </a:p>
            </p:txBody>
          </p:sp>
          <p:cxnSp>
            <p:nvCxnSpPr>
              <p:cNvPr id="63" name="直線矢印コネクタ 62">
                <a:extLst>
                  <a:ext uri="{FF2B5EF4-FFF2-40B4-BE49-F238E27FC236}">
                    <a16:creationId xmlns:a16="http://schemas.microsoft.com/office/drawing/2014/main" id="{8AD7BE0A-79C3-FD4F-89C8-2176D9FF085C}"/>
                  </a:ext>
                </a:extLst>
              </p:cNvPr>
              <p:cNvCxnSpPr>
                <a:cxnSpLocks/>
                <a:endCxn id="59" idx="2"/>
              </p:cNvCxnSpPr>
              <p:nvPr/>
            </p:nvCxnSpPr>
            <p:spPr>
              <a:xfrm flipV="1">
                <a:off x="4440283" y="3512668"/>
                <a:ext cx="468" cy="419366"/>
              </a:xfrm>
              <a:prstGeom prst="straightConnector1">
                <a:avLst/>
              </a:prstGeom>
              <a:ln w="19050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矢印コネクタ 66">
                <a:extLst>
                  <a:ext uri="{FF2B5EF4-FFF2-40B4-BE49-F238E27FC236}">
                    <a16:creationId xmlns:a16="http://schemas.microsoft.com/office/drawing/2014/main" id="{58B8FEB4-B8DE-FD49-81C8-9EC08816B1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19736" y="2844779"/>
                <a:ext cx="0" cy="316828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矢印コネクタ 68">
                <a:extLst>
                  <a:ext uri="{FF2B5EF4-FFF2-40B4-BE49-F238E27FC236}">
                    <a16:creationId xmlns:a16="http://schemas.microsoft.com/office/drawing/2014/main" id="{A5F90F65-0547-CC47-8D2D-2C3144A897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5920" y="2852937"/>
                <a:ext cx="0" cy="316828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0FDD658B-A2CC-7245-8DFD-60815F4B0478}"/>
                </a:ext>
              </a:extLst>
            </p:cNvPr>
            <p:cNvCxnSpPr>
              <a:cxnSpLocks/>
              <a:endCxn id="58" idx="2"/>
            </p:cNvCxnSpPr>
            <p:nvPr/>
          </p:nvCxnSpPr>
          <p:spPr>
            <a:xfrm flipV="1">
              <a:off x="5096867" y="4307438"/>
              <a:ext cx="936" cy="895614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矢印コネクタ 69">
              <a:extLst>
                <a:ext uri="{FF2B5EF4-FFF2-40B4-BE49-F238E27FC236}">
                  <a16:creationId xmlns:a16="http://schemas.microsoft.com/office/drawing/2014/main" id="{C399165E-24EE-5B49-B9E1-5846024EC1E2}"/>
                </a:ext>
              </a:extLst>
            </p:cNvPr>
            <p:cNvCxnSpPr>
              <a:cxnSpLocks/>
            </p:cNvCxnSpPr>
            <p:nvPr/>
          </p:nvCxnSpPr>
          <p:spPr>
            <a:xfrm>
              <a:off x="6022640" y="4307438"/>
              <a:ext cx="0" cy="540415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3AB49827-6DFB-2045-984F-8C1F46BB9A6F}"/>
                </a:ext>
              </a:extLst>
            </p:cNvPr>
            <p:cNvSpPr/>
            <p:nvPr/>
          </p:nvSpPr>
          <p:spPr>
            <a:xfrm>
              <a:off x="3440683" y="4820473"/>
              <a:ext cx="1440160" cy="7687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自己位置推定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(</a:t>
              </a:r>
              <a:r>
                <a:rPr lang="en-US" altLang="ja-JP" sz="1100" dirty="0" err="1">
                  <a:solidFill>
                    <a:schemeClr val="tx1"/>
                  </a:solidFill>
                </a:rPr>
                <a:t>Kalman</a:t>
              </a:r>
              <a:r>
                <a:rPr lang="en-US" altLang="ja-JP" sz="1100" dirty="0">
                  <a:solidFill>
                    <a:schemeClr val="tx1"/>
                  </a:solidFill>
                </a:rPr>
                <a:t> Filter)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CF825F77-4BA7-ED4F-A4FA-47AF9472B67F}"/>
                </a:ext>
              </a:extLst>
            </p:cNvPr>
            <p:cNvSpPr/>
            <p:nvPr/>
          </p:nvSpPr>
          <p:spPr>
            <a:xfrm>
              <a:off x="3440683" y="5743111"/>
              <a:ext cx="1440160" cy="7687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ライン推定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(</a:t>
              </a:r>
              <a:r>
                <a:rPr lang="ja-JP" altLang="en-US" sz="1100">
                  <a:solidFill>
                    <a:schemeClr val="tx1"/>
                  </a:solidFill>
                </a:rPr>
                <a:t>ニューラル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ネットワーク</a:t>
              </a:r>
              <a:r>
                <a:rPr lang="en-US" altLang="ja-JP" sz="1100" dirty="0">
                  <a:solidFill>
                    <a:schemeClr val="tx1"/>
                  </a:solidFill>
                </a:rPr>
                <a:t>??)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12E145D7-9DCC-6D44-AFD5-4FB2F71D06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7198" y="6122568"/>
              <a:ext cx="753485" cy="9853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9AE8D64D-5FB9-5142-BF6F-6AEAF823498B}"/>
                </a:ext>
              </a:extLst>
            </p:cNvPr>
            <p:cNvCxnSpPr>
              <a:cxnSpLocks/>
            </p:cNvCxnSpPr>
            <p:nvPr/>
          </p:nvCxnSpPr>
          <p:spPr>
            <a:xfrm>
              <a:off x="2687198" y="5013176"/>
              <a:ext cx="753485" cy="1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4FD697CC-C8CC-7848-89C2-3BAE3DC8D0E8}"/>
                </a:ext>
              </a:extLst>
            </p:cNvPr>
            <p:cNvGrpSpPr/>
            <p:nvPr/>
          </p:nvGrpSpPr>
          <p:grpSpPr>
            <a:xfrm>
              <a:off x="3064873" y="5445225"/>
              <a:ext cx="375810" cy="692124"/>
              <a:chOff x="6858499" y="2276872"/>
              <a:chExt cx="1145363" cy="2959577"/>
            </a:xfrm>
            <a:solidFill>
              <a:schemeClr val="bg1"/>
            </a:solidFill>
          </p:grpSpPr>
          <p:cxnSp>
            <p:nvCxnSpPr>
              <p:cNvPr id="51" name="直線コネクタ 50">
                <a:extLst>
                  <a:ext uri="{FF2B5EF4-FFF2-40B4-BE49-F238E27FC236}">
                    <a16:creationId xmlns:a16="http://schemas.microsoft.com/office/drawing/2014/main" id="{3BABA7F0-0122-8346-AC3E-035B13322D7A}"/>
                  </a:ext>
                </a:extLst>
              </p:cNvPr>
              <p:cNvCxnSpPr/>
              <p:nvPr/>
            </p:nvCxnSpPr>
            <p:spPr>
              <a:xfrm>
                <a:off x="6858499" y="2276872"/>
                <a:ext cx="1145363" cy="0"/>
              </a:xfrm>
              <a:prstGeom prst="line">
                <a:avLst/>
              </a:prstGeom>
              <a:grpFill/>
              <a:ln w="19050" cap="rnd">
                <a:solidFill>
                  <a:schemeClr val="accent1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>
                <a:extLst>
                  <a:ext uri="{FF2B5EF4-FFF2-40B4-BE49-F238E27FC236}">
                    <a16:creationId xmlns:a16="http://schemas.microsoft.com/office/drawing/2014/main" id="{CCC5EF9F-F13F-8549-B737-FE939D82498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378711" y="3756661"/>
                <a:ext cx="2959577" cy="0"/>
              </a:xfrm>
              <a:prstGeom prst="line">
                <a:avLst/>
              </a:prstGeom>
              <a:grpFill/>
              <a:ln w="19050" cap="rnd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18510E2F-F315-6B48-A5FC-6A08BCB8C9A4}"/>
                </a:ext>
              </a:extLst>
            </p:cNvPr>
            <p:cNvCxnSpPr>
              <a:cxnSpLocks/>
            </p:cNvCxnSpPr>
            <p:nvPr/>
          </p:nvCxnSpPr>
          <p:spPr>
            <a:xfrm>
              <a:off x="4888863" y="5204856"/>
              <a:ext cx="77413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矢印コネクタ 54">
              <a:extLst>
                <a:ext uri="{FF2B5EF4-FFF2-40B4-BE49-F238E27FC236}">
                  <a16:creationId xmlns:a16="http://schemas.microsoft.com/office/drawing/2014/main" id="{991B49FD-B796-0D40-9F72-56F5010F4667}"/>
                </a:ext>
              </a:extLst>
            </p:cNvPr>
            <p:cNvCxnSpPr>
              <a:cxnSpLocks/>
            </p:cNvCxnSpPr>
            <p:nvPr/>
          </p:nvCxnSpPr>
          <p:spPr>
            <a:xfrm>
              <a:off x="4888863" y="6127494"/>
              <a:ext cx="77413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AD45177B-D6BC-3B4D-A0E9-D1B3DD1048C5}"/>
                </a:ext>
              </a:extLst>
            </p:cNvPr>
            <p:cNvCxnSpPr>
              <a:cxnSpLocks/>
            </p:cNvCxnSpPr>
            <p:nvPr/>
          </p:nvCxnSpPr>
          <p:spPr>
            <a:xfrm>
              <a:off x="7111010" y="6044673"/>
              <a:ext cx="77413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A373726B-E3DC-F548-B330-C7DA7105410B}"/>
                </a:ext>
              </a:extLst>
            </p:cNvPr>
            <p:cNvSpPr/>
            <p:nvPr/>
          </p:nvSpPr>
          <p:spPr>
            <a:xfrm>
              <a:off x="5675086" y="4834162"/>
              <a:ext cx="1440160" cy="16988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目標運動量の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判定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CA0F5CE7-513F-AE47-A57A-8B354721724E}"/>
                </a:ext>
              </a:extLst>
            </p:cNvPr>
            <p:cNvSpPr/>
            <p:nvPr/>
          </p:nvSpPr>
          <p:spPr>
            <a:xfrm rot="16200000">
              <a:off x="2159649" y="5951964"/>
              <a:ext cx="768767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Color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Sensor</a:t>
              </a: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3851518B-85C5-3D4C-B596-19BB33220289}"/>
                </a:ext>
              </a:extLst>
            </p:cNvPr>
            <p:cNvSpPr/>
            <p:nvPr/>
          </p:nvSpPr>
          <p:spPr>
            <a:xfrm rot="16200000">
              <a:off x="2159649" y="5029326"/>
              <a:ext cx="768767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Motor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Encoder</a:t>
              </a:r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21E0CB5D-F19C-4F42-B9C3-71C5F6A46C26}"/>
                </a:ext>
              </a:extLst>
            </p:cNvPr>
            <p:cNvSpPr/>
            <p:nvPr/>
          </p:nvSpPr>
          <p:spPr>
            <a:xfrm rot="16200000">
              <a:off x="9022492" y="5508081"/>
              <a:ext cx="1726278" cy="35106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PWM_GEN</a:t>
              </a:r>
            </a:p>
          </p:txBody>
        </p:sp>
        <p:cxnSp>
          <p:nvCxnSpPr>
            <p:cNvPr id="73" name="直線矢印コネクタ 72">
              <a:extLst>
                <a:ext uri="{FF2B5EF4-FFF2-40B4-BE49-F238E27FC236}">
                  <a16:creationId xmlns:a16="http://schemas.microsoft.com/office/drawing/2014/main" id="{70A0A0D6-4095-644F-9E05-521362C08BC4}"/>
                </a:ext>
              </a:extLst>
            </p:cNvPr>
            <p:cNvCxnSpPr>
              <a:cxnSpLocks/>
            </p:cNvCxnSpPr>
            <p:nvPr/>
          </p:nvCxnSpPr>
          <p:spPr>
            <a:xfrm>
              <a:off x="9343258" y="6044673"/>
              <a:ext cx="366842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24DE1073-C04E-8145-991F-C8E226827FF5}"/>
                </a:ext>
              </a:extLst>
            </p:cNvPr>
            <p:cNvSpPr/>
            <p:nvPr/>
          </p:nvSpPr>
          <p:spPr>
            <a:xfrm rot="16200000">
              <a:off x="10432630" y="5508081"/>
              <a:ext cx="768767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Motors</a:t>
              </a:r>
            </a:p>
          </p:txBody>
        </p:sp>
        <p:cxnSp>
          <p:nvCxnSpPr>
            <p:cNvPr id="76" name="直線矢印コネクタ 75">
              <a:extLst>
                <a:ext uri="{FF2B5EF4-FFF2-40B4-BE49-F238E27FC236}">
                  <a16:creationId xmlns:a16="http://schemas.microsoft.com/office/drawing/2014/main" id="{C1AACA67-F0A0-EF42-A587-59B1744A87F3}"/>
                </a:ext>
              </a:extLst>
            </p:cNvPr>
            <p:cNvCxnSpPr>
              <a:cxnSpLocks/>
            </p:cNvCxnSpPr>
            <p:nvPr/>
          </p:nvCxnSpPr>
          <p:spPr>
            <a:xfrm>
              <a:off x="10061162" y="5683611"/>
              <a:ext cx="580321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155DFE3D-0463-1943-80FB-B341FAEC17BA}"/>
                </a:ext>
              </a:extLst>
            </p:cNvPr>
            <p:cNvSpPr/>
            <p:nvPr/>
          </p:nvSpPr>
          <p:spPr>
            <a:xfrm>
              <a:off x="7889237" y="3956377"/>
              <a:ext cx="1440160" cy="12018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走行体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物理モデル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48AC5AFF-6459-B846-BC0F-534F0AD7F3F7}"/>
                </a:ext>
              </a:extLst>
            </p:cNvPr>
            <p:cNvSpPr/>
            <p:nvPr/>
          </p:nvSpPr>
          <p:spPr>
            <a:xfrm>
              <a:off x="7889237" y="5468609"/>
              <a:ext cx="1440160" cy="11521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走行体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制御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86" name="グループ化 85">
              <a:extLst>
                <a:ext uri="{FF2B5EF4-FFF2-40B4-BE49-F238E27FC236}">
                  <a16:creationId xmlns:a16="http://schemas.microsoft.com/office/drawing/2014/main" id="{DC56E049-88E5-CB48-AADC-D31FB1E0A5C1}"/>
                </a:ext>
              </a:extLst>
            </p:cNvPr>
            <p:cNvGrpSpPr/>
            <p:nvPr/>
          </p:nvGrpSpPr>
          <p:grpSpPr>
            <a:xfrm>
              <a:off x="8443826" y="5158214"/>
              <a:ext cx="330982" cy="316828"/>
              <a:chOff x="8256240" y="2020356"/>
              <a:chExt cx="330982" cy="316828"/>
            </a:xfrm>
          </p:grpSpPr>
          <p:cxnSp>
            <p:nvCxnSpPr>
              <p:cNvPr id="87" name="直線矢印コネクタ 86">
                <a:extLst>
                  <a:ext uri="{FF2B5EF4-FFF2-40B4-BE49-F238E27FC236}">
                    <a16:creationId xmlns:a16="http://schemas.microsoft.com/office/drawing/2014/main" id="{2B4833A7-5DD6-7042-8379-6820E00C98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6240" y="2020356"/>
                <a:ext cx="0" cy="316828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矢印コネクタ 87">
                <a:extLst>
                  <a:ext uri="{FF2B5EF4-FFF2-40B4-BE49-F238E27FC236}">
                    <a16:creationId xmlns:a16="http://schemas.microsoft.com/office/drawing/2014/main" id="{5652B8CC-858A-C944-847A-A21A8DE911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87222" y="2020356"/>
                <a:ext cx="0" cy="316828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5" name="角丸四角形 1034">
              <a:extLst>
                <a:ext uri="{FF2B5EF4-FFF2-40B4-BE49-F238E27FC236}">
                  <a16:creationId xmlns:a16="http://schemas.microsoft.com/office/drawing/2014/main" id="{D2D7D303-E91F-844B-BA92-707DFB4B499D}"/>
                </a:ext>
              </a:extLst>
            </p:cNvPr>
            <p:cNvSpPr/>
            <p:nvPr/>
          </p:nvSpPr>
          <p:spPr>
            <a:xfrm>
              <a:off x="2216548" y="4469411"/>
              <a:ext cx="2792370" cy="2151326"/>
            </a:xfrm>
            <a:prstGeom prst="roundRect">
              <a:avLst>
                <a:gd name="adj" fmla="val 4978"/>
              </a:avLst>
            </a:prstGeom>
            <a:noFill/>
            <a:ln w="381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ja-JP" altLang="en-US" sz="1400">
                  <a:solidFill>
                    <a:schemeClr val="tx1"/>
                  </a:solidFill>
                </a:rPr>
                <a:t>認知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91" name="角丸四角形 90">
              <a:extLst>
                <a:ext uri="{FF2B5EF4-FFF2-40B4-BE49-F238E27FC236}">
                  <a16:creationId xmlns:a16="http://schemas.microsoft.com/office/drawing/2014/main" id="{DA542AF9-A939-B04E-A163-0EF4DDCE077D}"/>
                </a:ext>
              </a:extLst>
            </p:cNvPr>
            <p:cNvSpPr/>
            <p:nvPr/>
          </p:nvSpPr>
          <p:spPr>
            <a:xfrm>
              <a:off x="5519936" y="4469410"/>
              <a:ext cx="1750461" cy="2151327"/>
            </a:xfrm>
            <a:prstGeom prst="roundRect">
              <a:avLst>
                <a:gd name="adj" fmla="val 4978"/>
              </a:avLst>
            </a:prstGeom>
            <a:noFill/>
            <a:ln w="381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ja-JP" altLang="en-US" sz="1400">
                  <a:solidFill>
                    <a:schemeClr val="tx1"/>
                  </a:solidFill>
                </a:rPr>
                <a:t>判断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92" name="角丸四角形 91">
              <a:extLst>
                <a:ext uri="{FF2B5EF4-FFF2-40B4-BE49-F238E27FC236}">
                  <a16:creationId xmlns:a16="http://schemas.microsoft.com/office/drawing/2014/main" id="{6D0A4D57-DF17-3E45-8DE0-28A7D58186A0}"/>
                </a:ext>
              </a:extLst>
            </p:cNvPr>
            <p:cNvSpPr/>
            <p:nvPr/>
          </p:nvSpPr>
          <p:spPr>
            <a:xfrm>
              <a:off x="7692530" y="3789040"/>
              <a:ext cx="3444030" cy="2952328"/>
            </a:xfrm>
            <a:prstGeom prst="roundRect">
              <a:avLst>
                <a:gd name="adj" fmla="val 4978"/>
              </a:avLst>
            </a:prstGeom>
            <a:noFill/>
            <a:ln w="381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r>
                <a:rPr kumimoji="1" lang="ja-JP" altLang="en-US">
                  <a:solidFill>
                    <a:schemeClr val="tx1"/>
                  </a:solidFill>
                </a:rPr>
                <a:t>操作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C02DE10B-F676-9C47-A9A0-62B11226428E}"/>
                </a:ext>
              </a:extLst>
            </p:cNvPr>
            <p:cNvSpPr/>
            <p:nvPr/>
          </p:nvSpPr>
          <p:spPr>
            <a:xfrm>
              <a:off x="5962009" y="6043615"/>
              <a:ext cx="866314" cy="35106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 dirty="0">
                  <a:solidFill>
                    <a:schemeClr val="tx1"/>
                  </a:solidFill>
                </a:rPr>
                <a:t>ライン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100" dirty="0">
                  <a:solidFill>
                    <a:schemeClr val="tx1"/>
                  </a:solidFill>
                </a:rPr>
                <a:t>トレース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68" name="フリーフォーム 67"/>
          <p:cNvSpPr/>
          <p:nvPr/>
        </p:nvSpPr>
        <p:spPr>
          <a:xfrm>
            <a:off x="503853" y="326571"/>
            <a:ext cx="6158204" cy="4077478"/>
          </a:xfrm>
          <a:custGeom>
            <a:avLst/>
            <a:gdLst>
              <a:gd name="connsiteX0" fmla="*/ 0 w 6148873"/>
              <a:gd name="connsiteY0" fmla="*/ 1828800 h 4077478"/>
              <a:gd name="connsiteX1" fmla="*/ 2985796 w 6148873"/>
              <a:gd name="connsiteY1" fmla="*/ 1828800 h 4077478"/>
              <a:gd name="connsiteX2" fmla="*/ 2985796 w 6148873"/>
              <a:gd name="connsiteY2" fmla="*/ 4077478 h 4077478"/>
              <a:gd name="connsiteX3" fmla="*/ 6148873 w 6148873"/>
              <a:gd name="connsiteY3" fmla="*/ 4077478 h 4077478"/>
              <a:gd name="connsiteX4" fmla="*/ 6148873 w 6148873"/>
              <a:gd name="connsiteY4" fmla="*/ 2631233 h 4077478"/>
              <a:gd name="connsiteX5" fmla="*/ 4488024 w 6148873"/>
              <a:gd name="connsiteY5" fmla="*/ 2631233 h 4077478"/>
              <a:gd name="connsiteX6" fmla="*/ 4488024 w 6148873"/>
              <a:gd name="connsiteY6" fmla="*/ 1959429 h 4077478"/>
              <a:gd name="connsiteX7" fmla="*/ 3191069 w 6148873"/>
              <a:gd name="connsiteY7" fmla="*/ 1959429 h 4077478"/>
              <a:gd name="connsiteX8" fmla="*/ 3191069 w 6148873"/>
              <a:gd name="connsiteY8" fmla="*/ 0 h 4077478"/>
              <a:gd name="connsiteX9" fmla="*/ 55983 w 6148873"/>
              <a:gd name="connsiteY9" fmla="*/ 0 h 4077478"/>
              <a:gd name="connsiteX10" fmla="*/ 0 w 6148873"/>
              <a:gd name="connsiteY10" fmla="*/ 1828800 h 4077478"/>
              <a:gd name="connsiteX0" fmla="*/ 9331 w 6158204"/>
              <a:gd name="connsiteY0" fmla="*/ 1828800 h 4077478"/>
              <a:gd name="connsiteX1" fmla="*/ 2995127 w 6158204"/>
              <a:gd name="connsiteY1" fmla="*/ 1828800 h 4077478"/>
              <a:gd name="connsiteX2" fmla="*/ 2995127 w 6158204"/>
              <a:gd name="connsiteY2" fmla="*/ 4077478 h 4077478"/>
              <a:gd name="connsiteX3" fmla="*/ 6158204 w 6158204"/>
              <a:gd name="connsiteY3" fmla="*/ 4077478 h 4077478"/>
              <a:gd name="connsiteX4" fmla="*/ 6158204 w 6158204"/>
              <a:gd name="connsiteY4" fmla="*/ 2631233 h 4077478"/>
              <a:gd name="connsiteX5" fmla="*/ 4497355 w 6158204"/>
              <a:gd name="connsiteY5" fmla="*/ 2631233 h 4077478"/>
              <a:gd name="connsiteX6" fmla="*/ 4497355 w 6158204"/>
              <a:gd name="connsiteY6" fmla="*/ 1959429 h 4077478"/>
              <a:gd name="connsiteX7" fmla="*/ 3200400 w 6158204"/>
              <a:gd name="connsiteY7" fmla="*/ 1959429 h 4077478"/>
              <a:gd name="connsiteX8" fmla="*/ 3200400 w 6158204"/>
              <a:gd name="connsiteY8" fmla="*/ 0 h 4077478"/>
              <a:gd name="connsiteX9" fmla="*/ 0 w 6158204"/>
              <a:gd name="connsiteY9" fmla="*/ 0 h 4077478"/>
              <a:gd name="connsiteX10" fmla="*/ 9331 w 6158204"/>
              <a:gd name="connsiteY10" fmla="*/ 1828800 h 4077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58204" h="4077478">
                <a:moveTo>
                  <a:pt x="9331" y="1828800"/>
                </a:moveTo>
                <a:lnTo>
                  <a:pt x="2995127" y="1828800"/>
                </a:lnTo>
                <a:lnTo>
                  <a:pt x="2995127" y="4077478"/>
                </a:lnTo>
                <a:lnTo>
                  <a:pt x="6158204" y="4077478"/>
                </a:lnTo>
                <a:lnTo>
                  <a:pt x="6158204" y="2631233"/>
                </a:lnTo>
                <a:lnTo>
                  <a:pt x="4497355" y="2631233"/>
                </a:lnTo>
                <a:lnTo>
                  <a:pt x="4497355" y="1959429"/>
                </a:lnTo>
                <a:lnTo>
                  <a:pt x="3200400" y="1959429"/>
                </a:lnTo>
                <a:lnTo>
                  <a:pt x="3200400" y="0"/>
                </a:lnTo>
                <a:lnTo>
                  <a:pt x="0" y="0"/>
                </a:lnTo>
                <a:cubicBezTo>
                  <a:pt x="3110" y="609600"/>
                  <a:pt x="6221" y="1219200"/>
                  <a:pt x="9331" y="1828800"/>
                </a:cubicBezTo>
                <a:close/>
              </a:path>
            </a:pathLst>
          </a:custGeom>
          <a:solidFill>
            <a:srgbClr val="70AD47">
              <a:alpha val="20000"/>
            </a:srgbClr>
          </a:solidFill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 err="1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71" name="フリーフォーム 70"/>
          <p:cNvSpPr/>
          <p:nvPr/>
        </p:nvSpPr>
        <p:spPr>
          <a:xfrm>
            <a:off x="5515521" y="372749"/>
            <a:ext cx="1840448" cy="5498048"/>
          </a:xfrm>
          <a:custGeom>
            <a:avLst/>
            <a:gdLst>
              <a:gd name="connsiteX0" fmla="*/ 0 w 1840448"/>
              <a:gd name="connsiteY0" fmla="*/ 5498048 h 5498048"/>
              <a:gd name="connsiteX1" fmla="*/ 1840448 w 1840448"/>
              <a:gd name="connsiteY1" fmla="*/ 5498048 h 5498048"/>
              <a:gd name="connsiteX2" fmla="*/ 1840448 w 1840448"/>
              <a:gd name="connsiteY2" fmla="*/ 0 h 5498048"/>
              <a:gd name="connsiteX3" fmla="*/ 17473 w 1840448"/>
              <a:gd name="connsiteY3" fmla="*/ 0 h 5498048"/>
              <a:gd name="connsiteX4" fmla="*/ 17473 w 1840448"/>
              <a:gd name="connsiteY4" fmla="*/ 2504408 h 5498048"/>
              <a:gd name="connsiteX5" fmla="*/ 1432754 w 1840448"/>
              <a:gd name="connsiteY5" fmla="*/ 2504408 h 5498048"/>
              <a:gd name="connsiteX6" fmla="*/ 1421106 w 1840448"/>
              <a:gd name="connsiteY6" fmla="*/ 2591771 h 5498048"/>
              <a:gd name="connsiteX7" fmla="*/ 1421106 w 1840448"/>
              <a:gd name="connsiteY7" fmla="*/ 4339032 h 5498048"/>
              <a:gd name="connsiteX8" fmla="*/ 17473 w 1840448"/>
              <a:gd name="connsiteY8" fmla="*/ 4339032 h 5498048"/>
              <a:gd name="connsiteX9" fmla="*/ 17473 w 1840448"/>
              <a:gd name="connsiteY9" fmla="*/ 5468927 h 5498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40448" h="5498048">
                <a:moveTo>
                  <a:pt x="0" y="5498048"/>
                </a:moveTo>
                <a:lnTo>
                  <a:pt x="1840448" y="5498048"/>
                </a:lnTo>
                <a:lnTo>
                  <a:pt x="1840448" y="0"/>
                </a:lnTo>
                <a:lnTo>
                  <a:pt x="17473" y="0"/>
                </a:lnTo>
                <a:lnTo>
                  <a:pt x="17473" y="2504408"/>
                </a:lnTo>
                <a:lnTo>
                  <a:pt x="1432754" y="2504408"/>
                </a:lnTo>
                <a:cubicBezTo>
                  <a:pt x="1426801" y="2593708"/>
                  <a:pt x="1456116" y="2591771"/>
                  <a:pt x="1421106" y="2591771"/>
                </a:cubicBezTo>
                <a:lnTo>
                  <a:pt x="1421106" y="4339032"/>
                </a:lnTo>
                <a:lnTo>
                  <a:pt x="17473" y="4339032"/>
                </a:lnTo>
                <a:lnTo>
                  <a:pt x="17473" y="5468927"/>
                </a:lnTo>
              </a:path>
            </a:pathLst>
          </a:custGeom>
          <a:solidFill>
            <a:srgbClr val="5B9BD5">
              <a:alpha val="20000"/>
            </a:srgbClr>
          </a:solidFill>
          <a:ln w="57150"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フリーフォーム 76"/>
          <p:cNvSpPr/>
          <p:nvPr/>
        </p:nvSpPr>
        <p:spPr>
          <a:xfrm>
            <a:off x="5500688" y="3781425"/>
            <a:ext cx="3998714" cy="2962275"/>
          </a:xfrm>
          <a:custGeom>
            <a:avLst/>
            <a:gdLst>
              <a:gd name="connsiteX0" fmla="*/ 0 w 3998714"/>
              <a:gd name="connsiteY0" fmla="*/ 2181225 h 2962275"/>
              <a:gd name="connsiteX1" fmla="*/ 2185987 w 3998714"/>
              <a:gd name="connsiteY1" fmla="*/ 2181225 h 2962275"/>
              <a:gd name="connsiteX2" fmla="*/ 2185987 w 3998714"/>
              <a:gd name="connsiteY2" fmla="*/ 0 h 2962275"/>
              <a:gd name="connsiteX3" fmla="*/ 3986212 w 3998714"/>
              <a:gd name="connsiteY3" fmla="*/ 0 h 2962275"/>
              <a:gd name="connsiteX4" fmla="*/ 3971925 w 3998714"/>
              <a:gd name="connsiteY4" fmla="*/ 152400 h 2962275"/>
              <a:gd name="connsiteX5" fmla="*/ 3971925 w 3998714"/>
              <a:gd name="connsiteY5" fmla="*/ 2962275 h 2962275"/>
              <a:gd name="connsiteX6" fmla="*/ 19050 w 3998714"/>
              <a:gd name="connsiteY6" fmla="*/ 2962275 h 2962275"/>
              <a:gd name="connsiteX7" fmla="*/ 0 w 3998714"/>
              <a:gd name="connsiteY7" fmla="*/ 2181225 h 2962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98714" h="2962275">
                <a:moveTo>
                  <a:pt x="0" y="2181225"/>
                </a:moveTo>
                <a:lnTo>
                  <a:pt x="2185987" y="2181225"/>
                </a:lnTo>
                <a:lnTo>
                  <a:pt x="2185987" y="0"/>
                </a:lnTo>
                <a:lnTo>
                  <a:pt x="3986212" y="0"/>
                </a:lnTo>
                <a:cubicBezTo>
                  <a:pt x="3981336" y="151186"/>
                  <a:pt x="4025491" y="125620"/>
                  <a:pt x="3971925" y="152400"/>
                </a:cubicBezTo>
                <a:lnTo>
                  <a:pt x="3971925" y="2962275"/>
                </a:lnTo>
                <a:lnTo>
                  <a:pt x="19050" y="2962275"/>
                </a:lnTo>
                <a:lnTo>
                  <a:pt x="0" y="2181225"/>
                </a:lnTo>
                <a:close/>
              </a:path>
            </a:pathLst>
          </a:custGeom>
          <a:solidFill>
            <a:srgbClr val="FF0000">
              <a:alpha val="10196"/>
            </a:srgb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791744" y="260648"/>
            <a:ext cx="1708944" cy="2016224"/>
          </a:xfrm>
          <a:prstGeom prst="rect">
            <a:avLst/>
          </a:prstGeom>
          <a:solidFill>
            <a:srgbClr val="7030A0">
              <a:alpha val="10196"/>
            </a:srgbClr>
          </a:solidFill>
          <a:ln w="381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2936627" y="4501250"/>
            <a:ext cx="2161175" cy="2240118"/>
          </a:xfrm>
          <a:prstGeom prst="rect">
            <a:avLst/>
          </a:prstGeom>
          <a:solidFill>
            <a:schemeClr val="accent4">
              <a:alpha val="10196"/>
            </a:schemeClr>
          </a:solidFill>
          <a:ln w="38100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DBA78A03-1570-114B-9FD5-B782F05B2557}"/>
              </a:ext>
            </a:extLst>
          </p:cNvPr>
          <p:cNvSpPr/>
          <p:nvPr/>
        </p:nvSpPr>
        <p:spPr>
          <a:xfrm>
            <a:off x="8400256" y="3486471"/>
            <a:ext cx="1565986" cy="23588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ja-JP" altLang="en-US" sz="1000" b="1" dirty="0">
                <a:solidFill>
                  <a:schemeClr val="tx1"/>
                </a:solidFill>
              </a:rPr>
              <a:t>①走行体制御ブロック</a:t>
            </a:r>
            <a:endParaRPr kumimoji="1" lang="en-US" altLang="ja-JP" sz="1000" b="1" dirty="0">
              <a:solidFill>
                <a:schemeClr val="tx1"/>
              </a:solidFill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DBA78A03-1570-114B-9FD5-B782F05B2557}"/>
              </a:ext>
            </a:extLst>
          </p:cNvPr>
          <p:cNvSpPr/>
          <p:nvPr/>
        </p:nvSpPr>
        <p:spPr>
          <a:xfrm>
            <a:off x="353550" y="2247370"/>
            <a:ext cx="1862998" cy="23588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ja-JP" altLang="en-US" sz="1000" b="1" dirty="0">
                <a:solidFill>
                  <a:schemeClr val="tx1"/>
                </a:solidFill>
              </a:rPr>
              <a:t>③データ通信ブロック</a:t>
            </a:r>
            <a:endParaRPr kumimoji="1" lang="en-US" altLang="ja-JP" sz="1000" b="1" dirty="0">
              <a:solidFill>
                <a:schemeClr val="tx1"/>
              </a:solidFill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DBA78A03-1570-114B-9FD5-B782F05B2557}"/>
              </a:ext>
            </a:extLst>
          </p:cNvPr>
          <p:cNvSpPr/>
          <p:nvPr/>
        </p:nvSpPr>
        <p:spPr>
          <a:xfrm>
            <a:off x="3786045" y="0"/>
            <a:ext cx="2432095" cy="23588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ja-JP" altLang="en-US" sz="1000" b="1" dirty="0">
                <a:solidFill>
                  <a:schemeClr val="tx1"/>
                </a:solidFill>
              </a:rPr>
              <a:t>④画像処理・</a:t>
            </a:r>
            <a:r>
              <a:rPr lang="en-US" altLang="ja-JP" sz="1000" b="1" dirty="0">
                <a:solidFill>
                  <a:schemeClr val="tx1"/>
                </a:solidFill>
              </a:rPr>
              <a:t>Deep Learning</a:t>
            </a:r>
            <a:r>
              <a:rPr lang="ja-JP" altLang="en-US" sz="1000" b="1" dirty="0">
                <a:solidFill>
                  <a:schemeClr val="tx1"/>
                </a:solidFill>
              </a:rPr>
              <a:t>ブロック</a:t>
            </a:r>
            <a:endParaRPr kumimoji="1" lang="en-US" altLang="ja-JP" sz="1000" b="1" dirty="0">
              <a:solidFill>
                <a:schemeClr val="tx1"/>
              </a:solidFill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DBA78A03-1570-114B-9FD5-B782F05B2557}"/>
              </a:ext>
            </a:extLst>
          </p:cNvPr>
          <p:cNvSpPr/>
          <p:nvPr/>
        </p:nvSpPr>
        <p:spPr>
          <a:xfrm>
            <a:off x="7416649" y="1813942"/>
            <a:ext cx="2432095" cy="23588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ja-JP" altLang="en-US" sz="1000" b="1" dirty="0">
                <a:solidFill>
                  <a:schemeClr val="tx1"/>
                </a:solidFill>
              </a:rPr>
              <a:t>⑤経路探索・目標動作決定ブロック</a:t>
            </a:r>
            <a:endParaRPr kumimoji="1" lang="en-US" altLang="ja-JP" sz="1000" b="1" dirty="0">
              <a:solidFill>
                <a:schemeClr val="tx1"/>
              </a:solidFill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DBA78A03-1570-114B-9FD5-B782F05B2557}"/>
              </a:ext>
            </a:extLst>
          </p:cNvPr>
          <p:cNvSpPr/>
          <p:nvPr/>
        </p:nvSpPr>
        <p:spPr>
          <a:xfrm>
            <a:off x="929347" y="4149483"/>
            <a:ext cx="2432095" cy="23588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ja-JP" altLang="en-US" sz="1000" b="1" dirty="0">
                <a:solidFill>
                  <a:schemeClr val="tx1"/>
                </a:solidFill>
              </a:rPr>
              <a:t>②自己位置・ライン推定ブロック</a:t>
            </a:r>
            <a:endParaRPr kumimoji="1" lang="en-US" altLang="ja-JP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01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EFFED2E-5A01-2546-9CC2-866160CB40A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開発環境案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2" name="グループ化 1"/>
          <p:cNvGrpSpPr/>
          <p:nvPr/>
        </p:nvGrpSpPr>
        <p:grpSpPr>
          <a:xfrm>
            <a:off x="776386" y="472578"/>
            <a:ext cx="10576198" cy="6385422"/>
            <a:chOff x="776386" y="472578"/>
            <a:chExt cx="10576198" cy="6385422"/>
          </a:xfrm>
        </p:grpSpPr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DB300F03-4C5E-674D-B96A-1E15E26AB9EC}"/>
                </a:ext>
              </a:extLst>
            </p:cNvPr>
            <p:cNvSpPr/>
            <p:nvPr/>
          </p:nvSpPr>
          <p:spPr>
            <a:xfrm>
              <a:off x="1919536" y="472578"/>
              <a:ext cx="6264696" cy="31544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ja-JP" altLang="en-US">
                  <a:solidFill>
                    <a:schemeClr val="tx1"/>
                  </a:solidFill>
                </a:rPr>
                <a:t>司令</a:t>
              </a:r>
              <a:r>
                <a:rPr kumimoji="1" lang="ja-JP" altLang="en-US">
                  <a:solidFill>
                    <a:schemeClr val="tx1"/>
                  </a:solidFill>
                </a:rPr>
                <a:t>システム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036" name="正方形/長方形 1035">
              <a:extLst>
                <a:ext uri="{FF2B5EF4-FFF2-40B4-BE49-F238E27FC236}">
                  <a16:creationId xmlns:a16="http://schemas.microsoft.com/office/drawing/2014/main" id="{9A96743D-2EF0-CA4D-8317-F317A7F33559}"/>
                </a:ext>
              </a:extLst>
            </p:cNvPr>
            <p:cNvSpPr/>
            <p:nvPr/>
          </p:nvSpPr>
          <p:spPr>
            <a:xfrm>
              <a:off x="1919536" y="3715242"/>
              <a:ext cx="9433048" cy="31427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kumimoji="1" lang="ja-JP" altLang="en-US">
                  <a:solidFill>
                    <a:schemeClr val="tx1"/>
                  </a:solidFill>
                </a:rPr>
                <a:t>走行体システム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76F8EC8A-F153-E145-875F-699F7446706A}"/>
                </a:ext>
              </a:extLst>
            </p:cNvPr>
            <p:cNvSpPr/>
            <p:nvPr/>
          </p:nvSpPr>
          <p:spPr>
            <a:xfrm rot="16200000">
              <a:off x="231837" y="1124745"/>
              <a:ext cx="1440160" cy="3510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カメラ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システム</a:t>
              </a:r>
              <a:endParaRPr kumimoji="1" lang="ja-JP" altLang="en-US" sz="1100" dirty="0" err="1">
                <a:solidFill>
                  <a:schemeClr val="tx1"/>
                </a:solidFill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2181B61C-BC7C-1B49-AD43-3A2B61F785E4}"/>
                </a:ext>
              </a:extLst>
            </p:cNvPr>
            <p:cNvSpPr/>
            <p:nvPr/>
          </p:nvSpPr>
          <p:spPr>
            <a:xfrm rot="16200000">
              <a:off x="846078" y="1124745"/>
              <a:ext cx="1440160" cy="3510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ルーター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EC955D44-17C3-C342-82F4-90F6416F8A9D}"/>
                </a:ext>
              </a:extLst>
            </p:cNvPr>
            <p:cNvCxnSpPr/>
            <p:nvPr/>
          </p:nvCxnSpPr>
          <p:spPr>
            <a:xfrm>
              <a:off x="1127448" y="1300275"/>
              <a:ext cx="26318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DE42E045-F4E0-5640-A60A-2AD3535FE4D8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 flipV="1">
              <a:off x="1741689" y="1300275"/>
              <a:ext cx="474858" cy="1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2" name="グループ化 1031">
              <a:extLst>
                <a:ext uri="{FF2B5EF4-FFF2-40B4-BE49-F238E27FC236}">
                  <a16:creationId xmlns:a16="http://schemas.microsoft.com/office/drawing/2014/main" id="{6A6EEDA1-C898-8A46-88B1-261173F7B119}"/>
                </a:ext>
              </a:extLst>
            </p:cNvPr>
            <p:cNvGrpSpPr/>
            <p:nvPr/>
          </p:nvGrpSpPr>
          <p:grpSpPr>
            <a:xfrm>
              <a:off x="2216547" y="572000"/>
              <a:ext cx="4896544" cy="3735438"/>
              <a:chOff x="1559496" y="572000"/>
              <a:chExt cx="4896544" cy="3735438"/>
            </a:xfrm>
          </p:grpSpPr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4BDF2E3F-A899-A444-9D13-523C14A2FD59}"/>
                  </a:ext>
                </a:extLst>
              </p:cNvPr>
              <p:cNvSpPr/>
              <p:nvPr/>
            </p:nvSpPr>
            <p:spPr>
              <a:xfrm rot="16200000">
                <a:off x="1310761" y="1124745"/>
                <a:ext cx="848531" cy="3510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altLang="ja-JP" sz="1100" dirty="0">
                    <a:solidFill>
                      <a:schemeClr val="tx1"/>
                    </a:solidFill>
                  </a:rPr>
                  <a:t>Ethernet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E7F0AA64-DB6B-304D-9E7B-7549A8096DE0}"/>
                  </a:ext>
                </a:extLst>
              </p:cNvPr>
              <p:cNvSpPr/>
              <p:nvPr/>
            </p:nvSpPr>
            <p:spPr>
              <a:xfrm rot="16200000">
                <a:off x="2030841" y="1124745"/>
                <a:ext cx="848531" cy="3510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画像取得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ja-JP" sz="1100" dirty="0" err="1">
                    <a:solidFill>
                      <a:schemeClr val="tx1"/>
                    </a:solidFill>
                  </a:rPr>
                  <a:t>fromURL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直線矢印コネクタ 16">
                <a:extLst>
                  <a:ext uri="{FF2B5EF4-FFF2-40B4-BE49-F238E27FC236}">
                    <a16:creationId xmlns:a16="http://schemas.microsoft.com/office/drawing/2014/main" id="{0C75E1E4-D1FF-FA45-82EB-FF167B5E2B98}"/>
                  </a:ext>
                </a:extLst>
              </p:cNvPr>
              <p:cNvCxnSpPr>
                <a:cxnSpLocks/>
                <a:stCxn id="10" idx="2"/>
              </p:cNvCxnSpPr>
              <p:nvPr/>
            </p:nvCxnSpPr>
            <p:spPr>
              <a:xfrm>
                <a:off x="1910557" y="1300275"/>
                <a:ext cx="369019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A9B14F8D-40E6-F346-9916-BA55292B72DD}"/>
                  </a:ext>
                </a:extLst>
              </p:cNvPr>
              <p:cNvSpPr/>
              <p:nvPr/>
            </p:nvSpPr>
            <p:spPr>
              <a:xfrm>
                <a:off x="3215680" y="572001"/>
                <a:ext cx="1440160" cy="7687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数字カード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の推定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ja-JP" sz="1100" dirty="0">
                    <a:solidFill>
                      <a:schemeClr val="tx1"/>
                    </a:solidFill>
                  </a:rPr>
                  <a:t>(CNN)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FB6ECDE2-E0EA-1C4D-A9C9-B8D8EBC56B3E}"/>
                  </a:ext>
                </a:extLst>
              </p:cNvPr>
              <p:cNvSpPr/>
              <p:nvPr/>
            </p:nvSpPr>
            <p:spPr>
              <a:xfrm>
                <a:off x="3221792" y="1436097"/>
                <a:ext cx="1440160" cy="7687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カラーブロック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の推定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ja-JP" sz="1000" dirty="0">
                    <a:solidFill>
                      <a:schemeClr val="tx1"/>
                    </a:solidFill>
                  </a:rPr>
                  <a:t>(Computer Visio</a:t>
                </a:r>
              </a:p>
              <a:p>
                <a:pPr algn="ctr"/>
                <a:r>
                  <a:rPr lang="en-US" altLang="ja-JP" sz="1000" dirty="0">
                    <a:solidFill>
                      <a:schemeClr val="tx1"/>
                    </a:solidFill>
                  </a:rPr>
                  <a:t>o</a:t>
                </a:r>
                <a:r>
                  <a:rPr kumimoji="1" lang="en-US" altLang="ja-JP" sz="1000" dirty="0">
                    <a:solidFill>
                      <a:schemeClr val="tx1"/>
                    </a:solidFill>
                  </a:rPr>
                  <a:t>r</a:t>
                </a:r>
              </a:p>
              <a:p>
                <a:pPr algn="ctr"/>
                <a:r>
                  <a:rPr lang="en-US" altLang="ja-JP" sz="1000" dirty="0">
                    <a:solidFill>
                      <a:schemeClr val="tx1"/>
                    </a:solidFill>
                  </a:rPr>
                  <a:t>CNN</a:t>
                </a:r>
                <a:r>
                  <a:rPr kumimoji="1" lang="en-US" altLang="ja-JP" sz="1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  <p:grpSp>
            <p:nvGrpSpPr>
              <p:cNvPr id="25" name="グループ化 24">
                <a:extLst>
                  <a:ext uri="{FF2B5EF4-FFF2-40B4-BE49-F238E27FC236}">
                    <a16:creationId xmlns:a16="http://schemas.microsoft.com/office/drawing/2014/main" id="{8D976FF4-4AA2-4041-BD66-FF75FFBAFC2A}"/>
                  </a:ext>
                </a:extLst>
              </p:cNvPr>
              <p:cNvGrpSpPr/>
              <p:nvPr/>
            </p:nvGrpSpPr>
            <p:grpSpPr>
              <a:xfrm>
                <a:off x="2864619" y="980728"/>
                <a:ext cx="375810" cy="839752"/>
                <a:chOff x="6858499" y="2276872"/>
                <a:chExt cx="1145363" cy="2959577"/>
              </a:xfrm>
              <a:solidFill>
                <a:schemeClr val="bg1"/>
              </a:solidFill>
            </p:grpSpPr>
            <p:cxnSp>
              <p:nvCxnSpPr>
                <p:cNvPr id="26" name="直線コネクタ 25">
                  <a:extLst>
                    <a:ext uri="{FF2B5EF4-FFF2-40B4-BE49-F238E27FC236}">
                      <a16:creationId xmlns:a16="http://schemas.microsoft.com/office/drawing/2014/main" id="{94593010-A7A8-6A40-BB97-A03AD8BA8F68}"/>
                    </a:ext>
                  </a:extLst>
                </p:cNvPr>
                <p:cNvCxnSpPr/>
                <p:nvPr/>
              </p:nvCxnSpPr>
              <p:spPr>
                <a:xfrm>
                  <a:off x="6858499" y="2276872"/>
                  <a:ext cx="1145363" cy="0"/>
                </a:xfrm>
                <a:prstGeom prst="line">
                  <a:avLst/>
                </a:prstGeom>
                <a:grpFill/>
                <a:ln w="19050" cap="rnd">
                  <a:solidFill>
                    <a:schemeClr val="accent1"/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線コネクタ 26">
                  <a:extLst>
                    <a:ext uri="{FF2B5EF4-FFF2-40B4-BE49-F238E27FC236}">
                      <a16:creationId xmlns:a16="http://schemas.microsoft.com/office/drawing/2014/main" id="{C62242E3-A477-FF48-855F-093FA0CFC8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378711" y="3756661"/>
                  <a:ext cx="2959577" cy="0"/>
                </a:xfrm>
                <a:prstGeom prst="line">
                  <a:avLst/>
                </a:prstGeom>
                <a:grpFill/>
                <a:ln w="19050" cap="rnd">
                  <a:solidFill>
                    <a:schemeClr val="accent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直線矢印コネクタ 28">
                <a:extLst>
                  <a:ext uri="{FF2B5EF4-FFF2-40B4-BE49-F238E27FC236}">
                    <a16:creationId xmlns:a16="http://schemas.microsoft.com/office/drawing/2014/main" id="{CE796C2D-6D6A-0D4D-92B3-8AED053859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4619" y="1820480"/>
                <a:ext cx="351061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矢印コネクタ 30">
                <a:extLst>
                  <a:ext uri="{FF2B5EF4-FFF2-40B4-BE49-F238E27FC236}">
                    <a16:creationId xmlns:a16="http://schemas.microsoft.com/office/drawing/2014/main" id="{E2027621-03C0-2F42-8832-54251DE067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0637" y="1310540"/>
                <a:ext cx="233982" cy="0"/>
              </a:xfrm>
              <a:prstGeom prst="straightConnector1">
                <a:avLst/>
              </a:prstGeom>
              <a:ln w="19050">
                <a:headEnd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47AC8F3B-CB2C-1C46-8930-FA238812184B}"/>
                  </a:ext>
                </a:extLst>
              </p:cNvPr>
              <p:cNvSpPr/>
              <p:nvPr/>
            </p:nvSpPr>
            <p:spPr>
              <a:xfrm>
                <a:off x="5015880" y="572000"/>
                <a:ext cx="1440160" cy="228093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ブロック並べ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経路探索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ja-JP" sz="1100" dirty="0">
                    <a:solidFill>
                      <a:schemeClr val="tx1"/>
                    </a:solidFill>
                  </a:rPr>
                  <a:t>(A* search)</a:t>
                </a:r>
              </a:p>
            </p:txBody>
          </p:sp>
          <p:cxnSp>
            <p:nvCxnSpPr>
              <p:cNvPr id="34" name="直線矢印コネクタ 33">
                <a:extLst>
                  <a:ext uri="{FF2B5EF4-FFF2-40B4-BE49-F238E27FC236}">
                    <a16:creationId xmlns:a16="http://schemas.microsoft.com/office/drawing/2014/main" id="{27B0508D-3C81-9448-AF75-A81B50C2EE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5840" y="1820480"/>
                <a:ext cx="351061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矢印コネクタ 34">
                <a:extLst>
                  <a:ext uri="{FF2B5EF4-FFF2-40B4-BE49-F238E27FC236}">
                    <a16:creationId xmlns:a16="http://schemas.microsoft.com/office/drawing/2014/main" id="{C92FBBE7-B739-D349-BA1E-1974E9A4C1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5840" y="956384"/>
                <a:ext cx="351061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99D41376-BE8A-F540-9BB0-CE19EE74381C}"/>
                  </a:ext>
                </a:extLst>
              </p:cNvPr>
              <p:cNvSpPr/>
              <p:nvPr/>
            </p:nvSpPr>
            <p:spPr>
              <a:xfrm>
                <a:off x="3215680" y="2348880"/>
                <a:ext cx="1008112" cy="50405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走行体の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位置取得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" name="直線矢印コネクタ 39">
                <a:extLst>
                  <a:ext uri="{FF2B5EF4-FFF2-40B4-BE49-F238E27FC236}">
                    <a16:creationId xmlns:a16="http://schemas.microsoft.com/office/drawing/2014/main" id="{9BB3F302-7901-0349-954E-BC3538C326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2771" y="2600908"/>
                <a:ext cx="774130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FCD6134E-B0EE-614F-8EA2-37F0B42D0DFA}"/>
                  </a:ext>
                </a:extLst>
              </p:cNvPr>
              <p:cNvSpPr/>
              <p:nvPr/>
            </p:nvSpPr>
            <p:spPr>
              <a:xfrm>
                <a:off x="3217551" y="3956377"/>
                <a:ext cx="2446401" cy="3510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en-US" altLang="ja-JP" sz="1100" dirty="0">
                    <a:solidFill>
                      <a:schemeClr val="tx1"/>
                    </a:solidFill>
                  </a:rPr>
                  <a:t>Bluetooth</a:t>
                </a:r>
              </a:p>
            </p:txBody>
          </p:sp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C02DE10B-F676-9C47-A9A0-62B11226428E}"/>
                  </a:ext>
                </a:extLst>
              </p:cNvPr>
              <p:cNvSpPr/>
              <p:nvPr/>
            </p:nvSpPr>
            <p:spPr>
              <a:xfrm>
                <a:off x="3229331" y="3161607"/>
                <a:ext cx="2422840" cy="3510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en-US" altLang="ja-JP" sz="1100" dirty="0">
                    <a:solidFill>
                      <a:schemeClr val="tx1"/>
                    </a:solidFill>
                  </a:rPr>
                  <a:t>Bluetooth</a:t>
                </a:r>
              </a:p>
            </p:txBody>
          </p:sp>
          <p:cxnSp>
            <p:nvCxnSpPr>
              <p:cNvPr id="63" name="直線矢印コネクタ 62">
                <a:extLst>
                  <a:ext uri="{FF2B5EF4-FFF2-40B4-BE49-F238E27FC236}">
                    <a16:creationId xmlns:a16="http://schemas.microsoft.com/office/drawing/2014/main" id="{8AD7BE0A-79C3-FD4F-89C8-2176D9FF085C}"/>
                  </a:ext>
                </a:extLst>
              </p:cNvPr>
              <p:cNvCxnSpPr>
                <a:cxnSpLocks/>
                <a:endCxn id="59" idx="2"/>
              </p:cNvCxnSpPr>
              <p:nvPr/>
            </p:nvCxnSpPr>
            <p:spPr>
              <a:xfrm flipV="1">
                <a:off x="4440283" y="3512668"/>
                <a:ext cx="468" cy="419366"/>
              </a:xfrm>
              <a:prstGeom prst="straightConnector1">
                <a:avLst/>
              </a:prstGeom>
              <a:ln w="19050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矢印コネクタ 66">
                <a:extLst>
                  <a:ext uri="{FF2B5EF4-FFF2-40B4-BE49-F238E27FC236}">
                    <a16:creationId xmlns:a16="http://schemas.microsoft.com/office/drawing/2014/main" id="{58B8FEB4-B8DE-FD49-81C8-9EC08816B1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19736" y="2844779"/>
                <a:ext cx="0" cy="316828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矢印コネクタ 68">
                <a:extLst>
                  <a:ext uri="{FF2B5EF4-FFF2-40B4-BE49-F238E27FC236}">
                    <a16:creationId xmlns:a16="http://schemas.microsoft.com/office/drawing/2014/main" id="{A5F90F65-0547-CC47-8D2D-2C3144A897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5920" y="2852937"/>
                <a:ext cx="0" cy="316828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0FDD658B-A2CC-7245-8DFD-60815F4B0478}"/>
                </a:ext>
              </a:extLst>
            </p:cNvPr>
            <p:cNvCxnSpPr>
              <a:cxnSpLocks/>
              <a:endCxn id="58" idx="2"/>
            </p:cNvCxnSpPr>
            <p:nvPr/>
          </p:nvCxnSpPr>
          <p:spPr>
            <a:xfrm flipV="1">
              <a:off x="5096867" y="4307438"/>
              <a:ext cx="936" cy="895614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矢印コネクタ 69">
              <a:extLst>
                <a:ext uri="{FF2B5EF4-FFF2-40B4-BE49-F238E27FC236}">
                  <a16:creationId xmlns:a16="http://schemas.microsoft.com/office/drawing/2014/main" id="{C399165E-24EE-5B49-B9E1-5846024EC1E2}"/>
                </a:ext>
              </a:extLst>
            </p:cNvPr>
            <p:cNvCxnSpPr>
              <a:cxnSpLocks/>
            </p:cNvCxnSpPr>
            <p:nvPr/>
          </p:nvCxnSpPr>
          <p:spPr>
            <a:xfrm>
              <a:off x="6022640" y="4307438"/>
              <a:ext cx="0" cy="540415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3AB49827-6DFB-2045-984F-8C1F46BB9A6F}"/>
                </a:ext>
              </a:extLst>
            </p:cNvPr>
            <p:cNvSpPr/>
            <p:nvPr/>
          </p:nvSpPr>
          <p:spPr>
            <a:xfrm>
              <a:off x="3440683" y="4820473"/>
              <a:ext cx="1440160" cy="7687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自己位置推定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(</a:t>
              </a:r>
              <a:r>
                <a:rPr lang="en-US" altLang="ja-JP" sz="1100" dirty="0" err="1">
                  <a:solidFill>
                    <a:schemeClr val="tx1"/>
                  </a:solidFill>
                </a:rPr>
                <a:t>Kalman</a:t>
              </a:r>
              <a:r>
                <a:rPr lang="en-US" altLang="ja-JP" sz="1100" dirty="0">
                  <a:solidFill>
                    <a:schemeClr val="tx1"/>
                  </a:solidFill>
                </a:rPr>
                <a:t> Filter)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CF825F77-4BA7-ED4F-A4FA-47AF9472B67F}"/>
                </a:ext>
              </a:extLst>
            </p:cNvPr>
            <p:cNvSpPr/>
            <p:nvPr/>
          </p:nvSpPr>
          <p:spPr>
            <a:xfrm>
              <a:off x="3440683" y="5743111"/>
              <a:ext cx="1440160" cy="7687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ライン推定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(</a:t>
              </a:r>
              <a:r>
                <a:rPr lang="ja-JP" altLang="en-US" sz="1100">
                  <a:solidFill>
                    <a:schemeClr val="tx1"/>
                  </a:solidFill>
                </a:rPr>
                <a:t>ニューラル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ネットワーク</a:t>
              </a:r>
              <a:r>
                <a:rPr lang="en-US" altLang="ja-JP" sz="1100" dirty="0">
                  <a:solidFill>
                    <a:schemeClr val="tx1"/>
                  </a:solidFill>
                </a:rPr>
                <a:t>??)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12E145D7-9DCC-6D44-AFD5-4FB2F71D06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7198" y="6122568"/>
              <a:ext cx="753485" cy="9853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9AE8D64D-5FB9-5142-BF6F-6AEAF823498B}"/>
                </a:ext>
              </a:extLst>
            </p:cNvPr>
            <p:cNvCxnSpPr>
              <a:cxnSpLocks/>
            </p:cNvCxnSpPr>
            <p:nvPr/>
          </p:nvCxnSpPr>
          <p:spPr>
            <a:xfrm>
              <a:off x="2687198" y="5013176"/>
              <a:ext cx="753485" cy="1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4FD697CC-C8CC-7848-89C2-3BAE3DC8D0E8}"/>
                </a:ext>
              </a:extLst>
            </p:cNvPr>
            <p:cNvGrpSpPr/>
            <p:nvPr/>
          </p:nvGrpSpPr>
          <p:grpSpPr>
            <a:xfrm>
              <a:off x="3064873" y="5445225"/>
              <a:ext cx="375810" cy="692124"/>
              <a:chOff x="6858499" y="2276872"/>
              <a:chExt cx="1145363" cy="2959577"/>
            </a:xfrm>
            <a:solidFill>
              <a:schemeClr val="bg1"/>
            </a:solidFill>
          </p:grpSpPr>
          <p:cxnSp>
            <p:nvCxnSpPr>
              <p:cNvPr id="51" name="直線コネクタ 50">
                <a:extLst>
                  <a:ext uri="{FF2B5EF4-FFF2-40B4-BE49-F238E27FC236}">
                    <a16:creationId xmlns:a16="http://schemas.microsoft.com/office/drawing/2014/main" id="{3BABA7F0-0122-8346-AC3E-035B13322D7A}"/>
                  </a:ext>
                </a:extLst>
              </p:cNvPr>
              <p:cNvCxnSpPr/>
              <p:nvPr/>
            </p:nvCxnSpPr>
            <p:spPr>
              <a:xfrm>
                <a:off x="6858499" y="2276872"/>
                <a:ext cx="1145363" cy="0"/>
              </a:xfrm>
              <a:prstGeom prst="line">
                <a:avLst/>
              </a:prstGeom>
              <a:grpFill/>
              <a:ln w="19050" cap="rnd">
                <a:solidFill>
                  <a:schemeClr val="accent1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>
                <a:extLst>
                  <a:ext uri="{FF2B5EF4-FFF2-40B4-BE49-F238E27FC236}">
                    <a16:creationId xmlns:a16="http://schemas.microsoft.com/office/drawing/2014/main" id="{CCC5EF9F-F13F-8549-B737-FE939D82498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378711" y="3756661"/>
                <a:ext cx="2959577" cy="0"/>
              </a:xfrm>
              <a:prstGeom prst="line">
                <a:avLst/>
              </a:prstGeom>
              <a:grpFill/>
              <a:ln w="19050" cap="rnd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18510E2F-F315-6B48-A5FC-6A08BCB8C9A4}"/>
                </a:ext>
              </a:extLst>
            </p:cNvPr>
            <p:cNvCxnSpPr>
              <a:cxnSpLocks/>
            </p:cNvCxnSpPr>
            <p:nvPr/>
          </p:nvCxnSpPr>
          <p:spPr>
            <a:xfrm>
              <a:off x="4888863" y="5204856"/>
              <a:ext cx="77413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矢印コネクタ 54">
              <a:extLst>
                <a:ext uri="{FF2B5EF4-FFF2-40B4-BE49-F238E27FC236}">
                  <a16:creationId xmlns:a16="http://schemas.microsoft.com/office/drawing/2014/main" id="{991B49FD-B796-0D40-9F72-56F5010F4667}"/>
                </a:ext>
              </a:extLst>
            </p:cNvPr>
            <p:cNvCxnSpPr>
              <a:cxnSpLocks/>
            </p:cNvCxnSpPr>
            <p:nvPr/>
          </p:nvCxnSpPr>
          <p:spPr>
            <a:xfrm>
              <a:off x="4888863" y="6127494"/>
              <a:ext cx="77413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AD45177B-D6BC-3B4D-A0E9-D1B3DD1048C5}"/>
                </a:ext>
              </a:extLst>
            </p:cNvPr>
            <p:cNvCxnSpPr>
              <a:cxnSpLocks/>
            </p:cNvCxnSpPr>
            <p:nvPr/>
          </p:nvCxnSpPr>
          <p:spPr>
            <a:xfrm>
              <a:off x="7111010" y="6044673"/>
              <a:ext cx="77413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A373726B-E3DC-F548-B330-C7DA7105410B}"/>
                </a:ext>
              </a:extLst>
            </p:cNvPr>
            <p:cNvSpPr/>
            <p:nvPr/>
          </p:nvSpPr>
          <p:spPr>
            <a:xfrm>
              <a:off x="5675086" y="4834162"/>
              <a:ext cx="1440160" cy="16988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目標運動量の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判定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CA0F5CE7-513F-AE47-A57A-8B354721724E}"/>
                </a:ext>
              </a:extLst>
            </p:cNvPr>
            <p:cNvSpPr/>
            <p:nvPr/>
          </p:nvSpPr>
          <p:spPr>
            <a:xfrm rot="16200000">
              <a:off x="2159649" y="5951964"/>
              <a:ext cx="768767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Color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Sensor</a:t>
              </a: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3851518B-85C5-3D4C-B596-19BB33220289}"/>
                </a:ext>
              </a:extLst>
            </p:cNvPr>
            <p:cNvSpPr/>
            <p:nvPr/>
          </p:nvSpPr>
          <p:spPr>
            <a:xfrm rot="16200000">
              <a:off x="2159649" y="5029326"/>
              <a:ext cx="768767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Motor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Encoder</a:t>
              </a:r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21E0CB5D-F19C-4F42-B9C3-71C5F6A46C26}"/>
                </a:ext>
              </a:extLst>
            </p:cNvPr>
            <p:cNvSpPr/>
            <p:nvPr/>
          </p:nvSpPr>
          <p:spPr>
            <a:xfrm rot="16200000">
              <a:off x="9022492" y="5508081"/>
              <a:ext cx="1726278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PWM_GEN</a:t>
              </a:r>
            </a:p>
          </p:txBody>
        </p:sp>
        <p:cxnSp>
          <p:nvCxnSpPr>
            <p:cNvPr id="73" name="直線矢印コネクタ 72">
              <a:extLst>
                <a:ext uri="{FF2B5EF4-FFF2-40B4-BE49-F238E27FC236}">
                  <a16:creationId xmlns:a16="http://schemas.microsoft.com/office/drawing/2014/main" id="{70A0A0D6-4095-644F-9E05-521362C08BC4}"/>
                </a:ext>
              </a:extLst>
            </p:cNvPr>
            <p:cNvCxnSpPr>
              <a:cxnSpLocks/>
            </p:cNvCxnSpPr>
            <p:nvPr/>
          </p:nvCxnSpPr>
          <p:spPr>
            <a:xfrm>
              <a:off x="9343258" y="6044673"/>
              <a:ext cx="366842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24DE1073-C04E-8145-991F-C8E226827FF5}"/>
                </a:ext>
              </a:extLst>
            </p:cNvPr>
            <p:cNvSpPr/>
            <p:nvPr/>
          </p:nvSpPr>
          <p:spPr>
            <a:xfrm rot="16200000">
              <a:off x="10432630" y="5508081"/>
              <a:ext cx="768767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Motors</a:t>
              </a:r>
            </a:p>
          </p:txBody>
        </p:sp>
        <p:cxnSp>
          <p:nvCxnSpPr>
            <p:cNvPr id="76" name="直線矢印コネクタ 75">
              <a:extLst>
                <a:ext uri="{FF2B5EF4-FFF2-40B4-BE49-F238E27FC236}">
                  <a16:creationId xmlns:a16="http://schemas.microsoft.com/office/drawing/2014/main" id="{C1AACA67-F0A0-EF42-A587-59B1744A87F3}"/>
                </a:ext>
              </a:extLst>
            </p:cNvPr>
            <p:cNvCxnSpPr>
              <a:cxnSpLocks/>
            </p:cNvCxnSpPr>
            <p:nvPr/>
          </p:nvCxnSpPr>
          <p:spPr>
            <a:xfrm>
              <a:off x="10061162" y="5683611"/>
              <a:ext cx="580321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155DFE3D-0463-1943-80FB-B341FAEC17BA}"/>
                </a:ext>
              </a:extLst>
            </p:cNvPr>
            <p:cNvSpPr/>
            <p:nvPr/>
          </p:nvSpPr>
          <p:spPr>
            <a:xfrm>
              <a:off x="7889237" y="3956377"/>
              <a:ext cx="1440160" cy="12018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走行体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物理モデル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48AC5AFF-6459-B846-BC0F-534F0AD7F3F7}"/>
                </a:ext>
              </a:extLst>
            </p:cNvPr>
            <p:cNvSpPr/>
            <p:nvPr/>
          </p:nvSpPr>
          <p:spPr>
            <a:xfrm>
              <a:off x="7889237" y="5468609"/>
              <a:ext cx="1440160" cy="11521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走行体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制御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86" name="グループ化 85">
              <a:extLst>
                <a:ext uri="{FF2B5EF4-FFF2-40B4-BE49-F238E27FC236}">
                  <a16:creationId xmlns:a16="http://schemas.microsoft.com/office/drawing/2014/main" id="{DC56E049-88E5-CB48-AADC-D31FB1E0A5C1}"/>
                </a:ext>
              </a:extLst>
            </p:cNvPr>
            <p:cNvGrpSpPr/>
            <p:nvPr/>
          </p:nvGrpSpPr>
          <p:grpSpPr>
            <a:xfrm>
              <a:off x="8443826" y="5158214"/>
              <a:ext cx="330982" cy="316828"/>
              <a:chOff x="8256240" y="2020356"/>
              <a:chExt cx="330982" cy="316828"/>
            </a:xfrm>
          </p:grpSpPr>
          <p:cxnSp>
            <p:nvCxnSpPr>
              <p:cNvPr id="87" name="直線矢印コネクタ 86">
                <a:extLst>
                  <a:ext uri="{FF2B5EF4-FFF2-40B4-BE49-F238E27FC236}">
                    <a16:creationId xmlns:a16="http://schemas.microsoft.com/office/drawing/2014/main" id="{2B4833A7-5DD6-7042-8379-6820E00C98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6240" y="2020356"/>
                <a:ext cx="0" cy="316828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矢印コネクタ 87">
                <a:extLst>
                  <a:ext uri="{FF2B5EF4-FFF2-40B4-BE49-F238E27FC236}">
                    <a16:creationId xmlns:a16="http://schemas.microsoft.com/office/drawing/2014/main" id="{5652B8CC-858A-C944-847A-A21A8DE911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87222" y="2020356"/>
                <a:ext cx="0" cy="316828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C02DE10B-F676-9C47-A9A0-62B11226428E}"/>
                </a:ext>
              </a:extLst>
            </p:cNvPr>
            <p:cNvSpPr/>
            <p:nvPr/>
          </p:nvSpPr>
          <p:spPr>
            <a:xfrm>
              <a:off x="5962009" y="6043615"/>
              <a:ext cx="866314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 dirty="0">
                  <a:solidFill>
                    <a:schemeClr val="tx1"/>
                  </a:solidFill>
                </a:rPr>
                <a:t>ライン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100" dirty="0">
                  <a:solidFill>
                    <a:schemeClr val="tx1"/>
                  </a:solidFill>
                </a:rPr>
                <a:t>トレース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角丸四角形 2"/>
          <p:cNvSpPr/>
          <p:nvPr/>
        </p:nvSpPr>
        <p:spPr>
          <a:xfrm>
            <a:off x="1892510" y="348777"/>
            <a:ext cx="8595978" cy="3278290"/>
          </a:xfrm>
          <a:prstGeom prst="roundRect">
            <a:avLst>
              <a:gd name="adj" fmla="val 4883"/>
            </a:avLst>
          </a:prstGeom>
          <a:solidFill>
            <a:srgbClr val="5B9BD5">
              <a:alpha val="10196"/>
            </a:srgbClr>
          </a:solidFill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kumimoji="1" lang="en-US" altLang="ja-JP" b="1" dirty="0">
                <a:solidFill>
                  <a:schemeClr val="tx1"/>
                </a:solidFill>
              </a:rPr>
              <a:t>Python</a:t>
            </a:r>
          </a:p>
          <a:p>
            <a:pPr algn="r"/>
            <a:r>
              <a:rPr lang="en-US" altLang="ja-JP" b="1" dirty="0">
                <a:solidFill>
                  <a:schemeClr val="tx1"/>
                </a:solidFill>
              </a:rPr>
              <a:t>(Anaconda</a:t>
            </a:r>
          </a:p>
          <a:p>
            <a:pPr algn="r"/>
            <a:r>
              <a:rPr lang="en-US" altLang="ja-JP" b="1" dirty="0" err="1">
                <a:solidFill>
                  <a:schemeClr val="tx1"/>
                </a:solidFill>
              </a:rPr>
              <a:t>Jupyter</a:t>
            </a:r>
            <a:r>
              <a:rPr lang="en-US" altLang="ja-JP" b="1" dirty="0">
                <a:solidFill>
                  <a:schemeClr val="tx1"/>
                </a:solidFill>
              </a:rPr>
              <a:t> notebook)</a:t>
            </a:r>
            <a:endParaRPr kumimoji="1" lang="ja-JP" altLang="en-US" b="1" dirty="0" err="1">
              <a:solidFill>
                <a:schemeClr val="tx1"/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7543312" y="3789038"/>
            <a:ext cx="1983368" cy="2987963"/>
          </a:xfrm>
          <a:prstGeom prst="roundRect">
            <a:avLst>
              <a:gd name="adj" fmla="val 4883"/>
            </a:avLst>
          </a:prstGeom>
          <a:solidFill>
            <a:srgbClr val="FF0000">
              <a:alpha val="10196"/>
            </a:srgbClr>
          </a:solidFill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en-US" altLang="ja-JP" b="1" dirty="0" err="1">
                <a:solidFill>
                  <a:schemeClr val="tx1"/>
                </a:solidFill>
              </a:rPr>
              <a:t>Matlab</a:t>
            </a:r>
            <a:r>
              <a:rPr kumimoji="1" lang="en-US" altLang="ja-JP" b="1" dirty="0">
                <a:solidFill>
                  <a:schemeClr val="tx1"/>
                </a:solidFill>
              </a:rPr>
              <a:t> Simulink</a:t>
            </a:r>
            <a:endParaRPr kumimoji="1" lang="ja-JP" altLang="en-US" b="1" dirty="0" err="1">
              <a:solidFill>
                <a:schemeClr val="tx1"/>
              </a:solidFill>
            </a:endParaRPr>
          </a:p>
        </p:txBody>
      </p:sp>
      <p:sp>
        <p:nvSpPr>
          <p:cNvPr id="66" name="角丸四角形 65"/>
          <p:cNvSpPr/>
          <p:nvPr/>
        </p:nvSpPr>
        <p:spPr>
          <a:xfrm>
            <a:off x="9552384" y="4149080"/>
            <a:ext cx="1089099" cy="2627921"/>
          </a:xfrm>
          <a:prstGeom prst="roundRect">
            <a:avLst>
              <a:gd name="adj" fmla="val 4883"/>
            </a:avLst>
          </a:prstGeom>
          <a:solidFill>
            <a:schemeClr val="accent6">
              <a:alpha val="10196"/>
            </a:schemeClr>
          </a:solidFill>
          <a:ln w="381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C++</a:t>
            </a:r>
            <a:endParaRPr kumimoji="1" lang="ja-JP" altLang="en-US" b="1" dirty="0" err="1">
              <a:solidFill>
                <a:schemeClr val="tx1"/>
              </a:solidFill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2936627" y="3883957"/>
            <a:ext cx="4311501" cy="2893044"/>
          </a:xfrm>
          <a:prstGeom prst="roundRect">
            <a:avLst>
              <a:gd name="adj" fmla="val 4883"/>
            </a:avLst>
          </a:prstGeom>
          <a:solidFill>
            <a:schemeClr val="accent6">
              <a:alpha val="10196"/>
            </a:schemeClr>
          </a:solidFill>
          <a:ln w="381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b="1" dirty="0">
                <a:solidFill>
                  <a:schemeClr val="tx1"/>
                </a:solidFill>
              </a:rPr>
              <a:t>C++</a:t>
            </a:r>
            <a:endParaRPr kumimoji="1" lang="ja-JP" altLang="en-US" b="1" dirty="0" err="1">
              <a:solidFill>
                <a:schemeClr val="tx1"/>
              </a:solidFill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5447929" y="5877272"/>
            <a:ext cx="2016224" cy="774923"/>
          </a:xfrm>
          <a:prstGeom prst="roundRect">
            <a:avLst>
              <a:gd name="adj" fmla="val 4883"/>
            </a:avLst>
          </a:prstGeom>
          <a:solidFill>
            <a:srgbClr val="FF0000">
              <a:alpha val="10196"/>
            </a:srgbClr>
          </a:solidFill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en-US" altLang="ja-JP" b="1" dirty="0" err="1">
                <a:solidFill>
                  <a:schemeClr val="tx1"/>
                </a:solidFill>
              </a:rPr>
              <a:t>Matlab</a:t>
            </a:r>
            <a:r>
              <a:rPr kumimoji="1" lang="en-US" altLang="ja-JP" b="1" dirty="0">
                <a:solidFill>
                  <a:schemeClr val="tx1"/>
                </a:solidFill>
              </a:rPr>
              <a:t> Simulink</a:t>
            </a:r>
            <a:endParaRPr kumimoji="1" lang="ja-JP" altLang="en-US" b="1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85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EFFED2E-5A01-2546-9CC2-866160CB40A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機能展開図　</a:t>
            </a:r>
            <a:r>
              <a:rPr lang="ja-JP" altLang="en-US">
                <a:solidFill>
                  <a:schemeClr val="tx1"/>
                </a:solidFill>
              </a:rPr>
              <a:t>走行体システム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14185C77-F8F9-DB40-8755-91B6255A1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022169"/>
              </p:ext>
            </p:extLst>
          </p:nvPr>
        </p:nvGraphicFramePr>
        <p:xfrm>
          <a:off x="1055440" y="908720"/>
          <a:ext cx="9289032" cy="5570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0296">
                  <a:extLst>
                    <a:ext uri="{9D8B030D-6E8A-4147-A177-3AD203B41FA5}">
                      <a16:colId xmlns:a16="http://schemas.microsoft.com/office/drawing/2014/main" val="101036353"/>
                    </a:ext>
                  </a:extLst>
                </a:gridCol>
                <a:gridCol w="5035224">
                  <a:extLst>
                    <a:ext uri="{9D8B030D-6E8A-4147-A177-3AD203B41FA5}">
                      <a16:colId xmlns:a16="http://schemas.microsoft.com/office/drawing/2014/main" val="3538990000"/>
                    </a:ext>
                  </a:extLst>
                </a:gridCol>
                <a:gridCol w="295738">
                  <a:extLst>
                    <a:ext uri="{9D8B030D-6E8A-4147-A177-3AD203B41FA5}">
                      <a16:colId xmlns:a16="http://schemas.microsoft.com/office/drawing/2014/main" val="154693120"/>
                    </a:ext>
                  </a:extLst>
                </a:gridCol>
                <a:gridCol w="797774">
                  <a:extLst>
                    <a:ext uri="{9D8B030D-6E8A-4147-A177-3AD203B41FA5}">
                      <a16:colId xmlns:a16="http://schemas.microsoft.com/office/drawing/2014/main" val="36523148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一次機能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二次機能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420660"/>
                  </a:ext>
                </a:extLst>
              </a:tr>
              <a:tr h="129540">
                <a:tc rowSpan="4">
                  <a:txBody>
                    <a:bodyPr/>
                    <a:lstStyle/>
                    <a:p>
                      <a:pPr algn="l"/>
                      <a:r>
                        <a:rPr kumimoji="1" lang="ja-JP" altLang="en-US" sz="1100">
                          <a:latin typeface="+mn-ea"/>
                          <a:ea typeface="+mn-ea"/>
                        </a:rPr>
                        <a:t>ラインと色を</a:t>
                      </a:r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推定する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>
                          <a:latin typeface="+mn-ea"/>
                          <a:ea typeface="+mn-ea"/>
                        </a:rPr>
                        <a:t>RGB</a:t>
                      </a:r>
                      <a:r>
                        <a:rPr kumimoji="1" lang="ja-JP" altLang="en-US" sz="1100">
                          <a:latin typeface="+mn-ea"/>
                          <a:ea typeface="+mn-ea"/>
                        </a:rPr>
                        <a:t>を</a:t>
                      </a:r>
                      <a:r>
                        <a:rPr kumimoji="1" lang="en-US" altLang="ja-JP" sz="1100" dirty="0">
                          <a:latin typeface="+mn-ea"/>
                          <a:ea typeface="+mn-ea"/>
                        </a:rPr>
                        <a:t>HSV</a:t>
                      </a:r>
                      <a:r>
                        <a:rPr kumimoji="1" lang="ja-JP" altLang="en-US" sz="1100">
                          <a:latin typeface="+mn-ea"/>
                          <a:ea typeface="+mn-ea"/>
                        </a:rPr>
                        <a:t>に変換する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284991"/>
                  </a:ext>
                </a:extLst>
              </a:tr>
              <a:tr h="1295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>
                          <a:latin typeface="+mn-ea"/>
                          <a:ea typeface="+mn-ea"/>
                        </a:rPr>
                        <a:t>HSV</a:t>
                      </a:r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の輝度情報からラインを推定する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837139"/>
                  </a:ext>
                </a:extLst>
              </a:tr>
              <a:tr h="1295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カラーセンサーを垂直に保つ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3472638"/>
                  </a:ext>
                </a:extLst>
              </a:tr>
              <a:tr h="3886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カラーセンサーを水平に保つ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3170136"/>
                  </a:ext>
                </a:extLst>
              </a:tr>
              <a:tr h="180020">
                <a:tc rowSpan="4">
                  <a:txBody>
                    <a:bodyPr/>
                    <a:lstStyle/>
                    <a:p>
                      <a:pPr algn="l"/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状態モデルを更新する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走行体の座標を計算する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9230765"/>
                  </a:ext>
                </a:extLst>
              </a:tr>
              <a:tr h="18002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走行体の進行角度を計算する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4863759"/>
                  </a:ext>
                </a:extLst>
              </a:tr>
              <a:tr h="180020">
                <a:tc vMerge="1">
                  <a:txBody>
                    <a:bodyPr/>
                    <a:lstStyle/>
                    <a:p>
                      <a:pPr algn="l"/>
                      <a:endParaRPr kumimoji="1" lang="ja-JP" altLang="en-US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車速を計算する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6630008"/>
                  </a:ext>
                </a:extLst>
              </a:tr>
              <a:tr h="18002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ヨーレートを計算する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2741577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>
                          <a:latin typeface="+mn-ea"/>
                          <a:ea typeface="+mn-ea"/>
                        </a:rPr>
                        <a:t>センサ故障を推定する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>
                          <a:latin typeface="+mn-ea"/>
                          <a:ea typeface="+mn-ea"/>
                        </a:rPr>
                        <a:t>センサ出力パターンを監視する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449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>
                          <a:latin typeface="+mn-ea"/>
                          <a:ea typeface="+mn-ea"/>
                        </a:rPr>
                        <a:t>目標加速度を</a:t>
                      </a:r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決める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走行体の座標から走行アリアを判定する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782388"/>
                  </a:ext>
                </a:extLst>
              </a:tr>
              <a:tr h="180020">
                <a:tc rowSpan="2">
                  <a:txBody>
                    <a:bodyPr/>
                    <a:lstStyle/>
                    <a:p>
                      <a:pPr algn="l"/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目標ヨーレートを決める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ライントレースをする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186628"/>
                  </a:ext>
                </a:extLst>
              </a:tr>
              <a:tr h="180020">
                <a:tc vMerge="1">
                  <a:txBody>
                    <a:bodyPr/>
                    <a:lstStyle/>
                    <a:p>
                      <a:pPr algn="l"/>
                      <a:endParaRPr kumimoji="1" lang="ja-JP" altLang="en-US" sz="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マップトレース</a:t>
                      </a:r>
                      <a:r>
                        <a:rPr kumimoji="1" lang="ja-JP" altLang="en-US" sz="1100">
                          <a:latin typeface="+mn-ea"/>
                          <a:ea typeface="+mn-ea"/>
                        </a:rPr>
                        <a:t>をする</a:t>
                      </a:r>
                      <a:endParaRPr kumimoji="1" lang="ja-JP" altLang="en-US" sz="1100" i="1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763337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走行軌道曲率を計算する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車速とコースの</a:t>
                      </a:r>
                      <a:r>
                        <a:rPr kumimoji="1" lang="ja-JP" altLang="en-US" sz="1100">
                          <a:latin typeface="+mn-ea"/>
                          <a:ea typeface="+mn-ea"/>
                        </a:rPr>
                        <a:t>曲率から基準ヨーレートを</a:t>
                      </a:r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計算する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9807397"/>
                  </a:ext>
                </a:extLst>
              </a:tr>
              <a:tr h="180020">
                <a:tc rowSpan="2">
                  <a:txBody>
                    <a:bodyPr/>
                    <a:lstStyle/>
                    <a:p>
                      <a:pPr algn="l"/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航法を選択する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ライン喪失を検出する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6837021"/>
                  </a:ext>
                </a:extLst>
              </a:tr>
              <a:tr h="180020">
                <a:tc vMerge="1">
                  <a:txBody>
                    <a:bodyPr/>
                    <a:lstStyle/>
                    <a:p>
                      <a:pPr algn="l"/>
                      <a:endParaRPr kumimoji="1" lang="ja-JP" altLang="en-US" sz="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ライン復帰を検出する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0943750"/>
                  </a:ext>
                </a:extLst>
              </a:tr>
              <a:tr h="180020">
                <a:tc rowSpan="2">
                  <a:txBody>
                    <a:bodyPr/>
                    <a:lstStyle/>
                    <a:p>
                      <a:pPr algn="l"/>
                      <a:r>
                        <a:rPr kumimoji="1" lang="ja-JP" altLang="en-US" sz="1100">
                          <a:latin typeface="+mn-ea"/>
                          <a:ea typeface="+mn-ea"/>
                        </a:rPr>
                        <a:t>前後加速度を</a:t>
                      </a:r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作る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5533117"/>
                  </a:ext>
                </a:extLst>
              </a:tr>
              <a:tr h="180020">
                <a:tc vMerge="1">
                  <a:txBody>
                    <a:bodyPr/>
                    <a:lstStyle/>
                    <a:p>
                      <a:pPr algn="l"/>
                      <a:endParaRPr kumimoji="1" lang="ja-JP" altLang="en-US" sz="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373813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>
                          <a:latin typeface="+mn-ea"/>
                          <a:ea typeface="+mn-ea"/>
                        </a:rPr>
                        <a:t>横加速度を</a:t>
                      </a:r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作る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3958487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データをコマンドシステムに送る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データを</a:t>
                      </a:r>
                      <a:r>
                        <a:rPr kumimoji="1" lang="en-US" altLang="ja-JP" sz="1100" dirty="0">
                          <a:latin typeface="+mn-ea"/>
                          <a:ea typeface="+mn-ea"/>
                        </a:rPr>
                        <a:t>Bluetooth</a:t>
                      </a:r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を介してシリアル送信する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497096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データをコマンドシステムから受ける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データを</a:t>
                      </a:r>
                      <a:r>
                        <a:rPr kumimoji="1" lang="en-US" altLang="ja-JP" sz="1100" dirty="0">
                          <a:latin typeface="+mn-ea"/>
                          <a:ea typeface="+mn-ea"/>
                        </a:rPr>
                        <a:t>Bluetooth</a:t>
                      </a:r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を介してシリアル受信する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5393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914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EFFED2E-5A01-2546-9CC2-866160CB40A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>
                <a:solidFill>
                  <a:schemeClr val="tx1"/>
                </a:solidFill>
              </a:rPr>
              <a:t>機能を洗い出す「走行する」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DF99433B-A77D-2A48-B3F5-A042DE64B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678792"/>
              </p:ext>
            </p:extLst>
          </p:nvPr>
        </p:nvGraphicFramePr>
        <p:xfrm>
          <a:off x="551384" y="1628800"/>
          <a:ext cx="10059535" cy="3261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46968">
                  <a:extLst>
                    <a:ext uri="{9D8B030D-6E8A-4147-A177-3AD203B41FA5}">
                      <a16:colId xmlns:a16="http://schemas.microsoft.com/office/drawing/2014/main" val="3785133965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320256873"/>
                    </a:ext>
                  </a:extLst>
                </a:gridCol>
                <a:gridCol w="2232247">
                  <a:extLst>
                    <a:ext uri="{9D8B030D-6E8A-4147-A177-3AD203B41FA5}">
                      <a16:colId xmlns:a16="http://schemas.microsoft.com/office/drawing/2014/main" val="1118577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次機能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２次機能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JIRA</a:t>
                      </a:r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632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目標加速度と目標ヨーレートからモーター</a:t>
                      </a:r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PWM</a:t>
                      </a:r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値を決める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400" dirty="0">
                          <a:hlinkClick r:id="rId3"/>
                        </a:rPr>
                        <a:t>https://kaoruota.atlassian.net/browse/KP-146</a:t>
                      </a:r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5159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走行体のブレを抑える</a:t>
                      </a:r>
                      <a:endParaRPr kumimoji="1" lang="en-US" altLang="ja-JP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一次フィルタで</a:t>
                      </a:r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PWM</a:t>
                      </a:r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の変化をなまらす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067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779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8637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717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248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976862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DEC94C1-38B0-BE4D-B8B1-0936BF476735}"/>
              </a:ext>
            </a:extLst>
          </p:cNvPr>
          <p:cNvSpPr/>
          <p:nvPr/>
        </p:nvSpPr>
        <p:spPr>
          <a:xfrm>
            <a:off x="335360" y="836712"/>
            <a:ext cx="3960440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上位機能：走行する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745A5CC-5033-0A4F-B80B-925A50F69D7B}"/>
              </a:ext>
            </a:extLst>
          </p:cNvPr>
          <p:cNvSpPr/>
          <p:nvPr/>
        </p:nvSpPr>
        <p:spPr>
          <a:xfrm>
            <a:off x="5303912" y="484847"/>
            <a:ext cx="4392488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ja-JP" altLang="en-US">
                <a:solidFill>
                  <a:schemeClr val="tx1"/>
                </a:solidFill>
              </a:rPr>
              <a:t>非機能要求：電池容量によらず一定速度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A5D4D4D-3C0D-9B42-A52E-A861CFB7D837}"/>
              </a:ext>
            </a:extLst>
          </p:cNvPr>
          <p:cNvSpPr/>
          <p:nvPr/>
        </p:nvSpPr>
        <p:spPr>
          <a:xfrm>
            <a:off x="5336941" y="1060911"/>
            <a:ext cx="4392488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ja-JP" altLang="en-US">
                <a:solidFill>
                  <a:schemeClr val="tx1"/>
                </a:solidFill>
              </a:rPr>
              <a:t>非機能要求：キビキビ動く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88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EFFED2E-5A01-2546-9CC2-866160CB40A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>
                <a:solidFill>
                  <a:schemeClr val="tx1"/>
                </a:solidFill>
              </a:rPr>
              <a:t>機能の洗い出し「ラインをトレースする」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DF99433B-A77D-2A48-B3F5-A042DE64B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661845"/>
              </p:ext>
            </p:extLst>
          </p:nvPr>
        </p:nvGraphicFramePr>
        <p:xfrm>
          <a:off x="695400" y="1628800"/>
          <a:ext cx="10801200" cy="422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0">
                  <a:extLst>
                    <a:ext uri="{9D8B030D-6E8A-4147-A177-3AD203B41FA5}">
                      <a16:colId xmlns:a16="http://schemas.microsoft.com/office/drawing/2014/main" val="3785133965"/>
                    </a:ext>
                  </a:extLst>
                </a:gridCol>
                <a:gridCol w="4680520">
                  <a:extLst>
                    <a:ext uri="{9D8B030D-6E8A-4147-A177-3AD203B41FA5}">
                      <a16:colId xmlns:a16="http://schemas.microsoft.com/office/drawing/2014/main" val="320256873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1118577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次機能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２次機能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JIRA</a:t>
                      </a:r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632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ラインを推定する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RGB</a:t>
                      </a:r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を正規化する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5159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↑</a:t>
                      </a:r>
                      <a:endParaRPr kumimoji="1" lang="en-US" altLang="ja-JP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RGB</a:t>
                      </a:r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を</a:t>
                      </a:r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HSV</a:t>
                      </a:r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に変換する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067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↑</a:t>
                      </a:r>
                      <a:endParaRPr kumimoji="1" lang="en-US" altLang="ja-JP" sz="1400" dirty="0"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HSV</a:t>
                      </a:r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の輝度情報からラインを推定する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53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↑</a:t>
                      </a:r>
                      <a:endParaRPr kumimoji="1" lang="en-US" altLang="ja-JP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>
                          <a:latin typeface="+mn-ea"/>
                          <a:ea typeface="+mn-ea"/>
                        </a:rPr>
                        <a:t>カラーセンサーを垂直に保つ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779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↑</a:t>
                      </a:r>
                      <a:endParaRPr kumimoji="1" lang="en-US" altLang="ja-JP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外乱の影響を抑える</a:t>
                      </a:r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フィルタ</a:t>
                      </a:r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)</a:t>
                      </a:r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768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目標ヨーレートを決定する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PI</a:t>
                      </a:r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制御</a:t>
                      </a:r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?</a:t>
                      </a:r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709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>
                          <a:latin typeface="+mn-ea"/>
                          <a:ea typeface="+mn-ea"/>
                        </a:rPr>
                        <a:t>↑</a:t>
                      </a:r>
                      <a:endParaRPr kumimoji="1" lang="en-US" altLang="ja-JP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コース形状に合わせて基準ヨーレートを変更する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8272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走行する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293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0420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178922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DEC94C1-38B0-BE4D-B8B1-0936BF476735}"/>
              </a:ext>
            </a:extLst>
          </p:cNvPr>
          <p:cNvSpPr/>
          <p:nvPr/>
        </p:nvSpPr>
        <p:spPr>
          <a:xfrm>
            <a:off x="335360" y="836712"/>
            <a:ext cx="3960440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上位機能：ラインをトレースする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745A5CC-5033-0A4F-B80B-925A50F69D7B}"/>
              </a:ext>
            </a:extLst>
          </p:cNvPr>
          <p:cNvSpPr/>
          <p:nvPr/>
        </p:nvSpPr>
        <p:spPr>
          <a:xfrm>
            <a:off x="5231904" y="836712"/>
            <a:ext cx="3960440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ja-JP" altLang="en-US">
                <a:solidFill>
                  <a:schemeClr val="tx1"/>
                </a:solidFill>
              </a:rPr>
              <a:t>非機能要求：安定している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84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tx1"/>
          </a:solidFill>
        </a:ln>
      </a:spPr>
      <a:bodyPr rtlCol="0" anchor="t" anchorCtr="0"/>
      <a:lstStyle>
        <a:defPPr algn="ctr">
          <a:defRPr kumimoji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3200</TotalTime>
  <Words>1559</Words>
  <Application>Microsoft Office PowerPoint</Application>
  <PresentationFormat>ワイド画面</PresentationFormat>
  <Paragraphs>508</Paragraphs>
  <Slides>32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32</vt:i4>
      </vt:variant>
    </vt:vector>
  </HeadingPairs>
  <TitlesOfParts>
    <vt:vector size="36" baseType="lpstr">
      <vt:lpstr>游ゴシック</vt:lpstr>
      <vt:lpstr>游ゴシック Light</vt:lpstr>
      <vt:lpstr>Arial</vt:lpstr>
      <vt:lpstr>Office テーマ</vt:lpstr>
      <vt:lpstr>チームひろじれん 設計ノート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①走行体ブロック 設計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②自己位置・ライン推定 ブロック 設計</vt:lpstr>
      <vt:lpstr>PowerPoint プレゼンテーション</vt:lpstr>
      <vt:lpstr>③データ通信ブロック 設計</vt:lpstr>
      <vt:lpstr>PowerPoint プレゼンテーション</vt:lpstr>
      <vt:lpstr>④画像処理・Deep Learningブロック 設計</vt:lpstr>
      <vt:lpstr>PowerPoint プレゼンテーション</vt:lpstr>
      <vt:lpstr>⑤経路探索・目標動作決定 ブロック 設計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Ota Kaoru (太田 薫)</cp:lastModifiedBy>
  <cp:revision>276</cp:revision>
  <dcterms:created xsi:type="dcterms:W3CDTF">2019-04-11T12:00:35Z</dcterms:created>
  <dcterms:modified xsi:type="dcterms:W3CDTF">2019-06-07T03:33:24Z</dcterms:modified>
</cp:coreProperties>
</file>