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58" r:id="rId3"/>
    <p:sldId id="268" r:id="rId4"/>
    <p:sldId id="269" r:id="rId5"/>
    <p:sldId id="271" r:id="rId6"/>
    <p:sldId id="272" r:id="rId7"/>
    <p:sldId id="270"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68"/>
            <p14:sldId id="269"/>
            <p14:sldId id="271"/>
            <p14:sldId id="272"/>
            <p14:sldId id="270"/>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05" autoAdjust="0"/>
    <p:restoredTop sz="94660"/>
  </p:normalViewPr>
  <p:slideViewPr>
    <p:cSldViewPr showGuides="1">
      <p:cViewPr varScale="1">
        <p:scale>
          <a:sx n="104" d="100"/>
          <a:sy n="104" d="100"/>
        </p:scale>
        <p:origin x="224" y="43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アドバンスト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250</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ひろしま自動車産学官連携推進会議</a:t>
            </a:r>
            <a:endParaRPr lang="ja-JP" altLang="en-US" sz="24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中四国</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広島県広島市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solidFill>
                  <a:prstClr val="black"/>
                </a:solidFill>
                <a:latin typeface="HG丸ｺﾞｼｯｸM-PRO" panose="020F0600000000000000" pitchFamily="50" charset="-128"/>
                <a:ea typeface="HG丸ｺﾞｼｯｸM-PRO" panose="020F0600000000000000" pitchFamily="50" charset="-128"/>
              </a:rPr>
              <a:t>チームひろじれん</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1.</a:t>
            </a:r>
            <a:r>
              <a:rPr lang="ja-JP" altLang="en-US" u="sng">
                <a:solidFill>
                  <a:prstClr val="black"/>
                </a:solidFill>
                <a:latin typeface="HG丸ｺﾞｼｯｸM-PRO" panose="020F0600000000000000" pitchFamily="50" charset="-128"/>
                <a:ea typeface="HG丸ｺﾞｼｯｸM-PRO" panose="020F0600000000000000" pitchFamily="50" charset="-128"/>
              </a:rPr>
              <a:t>要求モデル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要求図では、システムの機能は導出されていないがステークホルダー要求、プロジェクトのコンセプトも示している。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ユースケース図では、司令システムと走行体システムの振る舞いと周辺との関係を分析した。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機能フロー図を</a:t>
            </a: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のアクティビティ図で表現した。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2.</a:t>
            </a:r>
            <a:r>
              <a:rPr lang="ja-JP" altLang="en-US" u="sng">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ゲームの要素定義では、実際に存在する要素</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a:solidFill>
                  <a:prstClr val="black"/>
                </a:solidFill>
                <a:latin typeface="HG丸ｺﾞｼｯｸM-PRO" panose="020F0600000000000000" pitchFamily="50" charset="-128"/>
                <a:ea typeface="HG丸ｺﾞｼｯｸM-PRO" panose="020F0600000000000000" pitchFamily="50" charset="-128"/>
              </a:rPr>
              <a:t>ブロックや、ライン</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a:solidFill>
                  <a:prstClr val="black"/>
                </a:solidFill>
                <a:latin typeface="HG丸ｺﾞｼｯｸM-PRO" panose="020F0600000000000000" pitchFamily="50" charset="-128"/>
                <a:ea typeface="HG丸ｺﾞｼｯｸM-PRO" panose="020F0600000000000000" pitchFamily="50" charset="-128"/>
              </a:rPr>
              <a:t>だけではなく、システムがゲームを解法するのに必要な要素</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a:solidFill>
                  <a:prstClr val="black"/>
                </a:solidFill>
                <a:latin typeface="HG丸ｺﾞｼｯｸM-PRO" panose="020F0600000000000000" pitchFamily="50" charset="-128"/>
                <a:ea typeface="HG丸ｺﾞｼｯｸM-PRO" panose="020F0600000000000000" pitchFamily="50" charset="-128"/>
              </a:rPr>
              <a:t>マップやノード</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a:solidFill>
                  <a:prstClr val="black"/>
                </a:solidFill>
                <a:latin typeface="HG丸ｺﾞｼｯｸM-PRO" panose="020F0600000000000000" pitchFamily="50" charset="-128"/>
                <a:ea typeface="HG丸ｺﾞｼｯｸM-PRO" panose="020F0600000000000000" pitchFamily="50" charset="-128"/>
              </a:rPr>
              <a:t>も定義した。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走行体の動作定義では、状態遷移図を用いて動作の分析を試みた。明確に動作を表現する事が出来た。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指針はプロジェクトのコンセプトから導出し、ゲームの解法として有効性があるかを検証した。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解法は、ゲームの解法に必要な要素とそれぞれの振る舞いをシーケンス図で分析した。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3.</a:t>
            </a:r>
            <a:r>
              <a:rPr lang="ja-JP" altLang="en-US" u="sng">
                <a:solidFill>
                  <a:prstClr val="black"/>
                </a:solidFill>
                <a:latin typeface="HG丸ｺﾞｼｯｸM-PRO" panose="020F0600000000000000" pitchFamily="50" charset="-128"/>
                <a:ea typeface="HG丸ｺﾞｼｯｸM-PRO" panose="020F0600000000000000" pitchFamily="50" charset="-128"/>
              </a:rPr>
              <a:t>設計モデル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構造モデルは、システム全体を</a:t>
            </a: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のブロック図で記述している。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振る舞いモデルはブロック運搬の経路探索を中心に記述している。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4.</a:t>
            </a:r>
            <a:r>
              <a:rPr lang="ja-JP" altLang="en-US" u="sng">
                <a:solidFill>
                  <a:prstClr val="black"/>
                </a:solidFill>
                <a:latin typeface="HG丸ｺﾞｼｯｸM-PRO" panose="020F0600000000000000" pitchFamily="50" charset="-128"/>
                <a:ea typeface="HG丸ｺﾞｼｯｸM-PRO" panose="020F0600000000000000" pitchFamily="50" charset="-128"/>
              </a:rPr>
              <a:t>制御モデル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制御戦略では、要求モデル、分析モデルで抽出した機能を実現するための要素技術を示している。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要素技術では、画像処理と畳み込みニューラルネットワークを中心に記述している。</a:t>
            </a:r>
            <a:endParaRPr lang="ja-JP" altLang="en-US" dirty="0">
              <a:latin typeface="HG丸ｺﾞｼｯｸM-PRO" panose="020F0600000000000000" pitchFamily="50" charset="-128"/>
              <a:ea typeface="HG丸ｺﾞｼｯｸM-PRO" panose="020F0600000000000000" pitchFamily="50" charset="-128"/>
            </a:endParaRP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チームの活動目標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ロボコン活動を通じて、</a:t>
            </a:r>
            <a:r>
              <a:rPr lang="en-US" altLang="ja-JP" dirty="0">
                <a:latin typeface="HG丸ｺﾞｼｯｸM-PRO" panose="020F0600000000000000" pitchFamily="50" charset="-128"/>
                <a:ea typeface="HG丸ｺﾞｼｯｸM-PRO" panose="020F0600000000000000" pitchFamily="50" charset="-128"/>
              </a:rPr>
              <a:t>MBD</a:t>
            </a:r>
            <a:r>
              <a:rPr lang="ja-JP" altLang="en-US">
                <a:latin typeface="HG丸ｺﾞｼｯｸM-PRO" panose="020F0600000000000000" pitchFamily="50" charset="-128"/>
                <a:ea typeface="HG丸ｺﾞｼｯｸM-PRO" panose="020F0600000000000000" pitchFamily="50" charset="-128"/>
              </a:rPr>
              <a:t>設計技術の習得を目指す。</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これまで学んできた制御則を実機に実装し、制御設計の経験を積む。</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設計目標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シンプルに設計する。</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チームメンバと意気込み</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難所をクリアして「完走」を目指します。</a:t>
            </a:r>
            <a:endParaRPr lang="en-US" altLang="ja-JP" dirty="0">
              <a:latin typeface="HG丸ｺﾞｼｯｸM-PRO" panose="020F0600000000000000" pitchFamily="50" charset="-128"/>
              <a:ea typeface="HG丸ｺﾞｼｯｸM-PRO" panose="020F0600000000000000" pitchFamily="50" charset="-128"/>
            </a:endParaRP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モデリング言語は</a:t>
            </a:r>
            <a:r>
              <a:rPr lang="en-US" altLang="ja-JP" dirty="0" err="1">
                <a:latin typeface="HG丸ｺﾞｼｯｸM-PRO" panose="020F0600000000000000" pitchFamily="50" charset="-128"/>
                <a:ea typeface="HG丸ｺﾞｼｯｸM-PRO" panose="020F0600000000000000" pitchFamily="50" charset="-128"/>
              </a:rPr>
              <a:t>SysML</a:t>
            </a:r>
            <a:r>
              <a:rPr lang="ja-JP" altLang="en-US">
                <a:latin typeface="HG丸ｺﾞｼｯｸM-PRO" panose="020F0600000000000000" pitchFamily="50" charset="-128"/>
                <a:ea typeface="HG丸ｺﾞｼｯｸM-PRO" panose="020F0600000000000000" pitchFamily="50" charset="-128"/>
              </a:rPr>
              <a:t>を選択した。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要求モデルでは、プロジェクトの目的から目標、システムの目的、目標まで導出した。システムは「司令システム」と「走行体システム」で構成し、それぞれの振る舞いを機能フロー図で記述している。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分析モデルでは、走行体からみたゲームの要素と司令システムから見たゲームの要素を分析した。解法の指針は、プロジェクトのコンセプト「シンプルに設計する」に基づいて決定した。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設計モデルでは、プロジェクトのコンセプトとステークホルダーの要求から設計方針を決めた。構造モデルでは、要求モデル、分析モデルで導出した機能を「司令システム」と「走行体システム」に割り当て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制御モデルでは重点技術である、画像処理と</a:t>
            </a:r>
            <a:r>
              <a:rPr lang="en-US" altLang="ja-JP" dirty="0">
                <a:latin typeface="HG丸ｺﾞｼｯｸM-PRO" panose="020F0600000000000000" pitchFamily="50" charset="-128"/>
                <a:ea typeface="HG丸ｺﾞｼｯｸM-PRO" panose="020F0600000000000000" pitchFamily="50" charset="-128"/>
              </a:rPr>
              <a:t>AI</a:t>
            </a:r>
            <a:r>
              <a:rPr lang="ja-JP" altLang="en-US">
                <a:latin typeface="HG丸ｺﾞｼｯｸM-PRO" panose="020F0600000000000000" pitchFamily="50" charset="-128"/>
                <a:ea typeface="HG丸ｺﾞｼｯｸM-PRO" panose="020F0600000000000000" pitchFamily="50" charset="-128"/>
              </a:rPr>
              <a:t>を有効的に活用した制御戦略について述べた。</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1C793C28-C890-0D4A-A0F8-F68ACE2A35C0}"/>
              </a:ext>
            </a:extLst>
          </p:cNvPr>
          <p:cNvGrpSpPr/>
          <p:nvPr/>
        </p:nvGrpSpPr>
        <p:grpSpPr>
          <a:xfrm>
            <a:off x="-7912" y="-23936"/>
            <a:ext cx="12809512" cy="9631312"/>
            <a:chOff x="-7912" y="-23936"/>
            <a:chExt cx="12809512" cy="9631312"/>
          </a:xfrm>
        </p:grpSpPr>
        <p:pic>
          <p:nvPicPr>
            <p:cNvPr id="9" name="図 8">
              <a:extLst>
                <a:ext uri="{FF2B5EF4-FFF2-40B4-BE49-F238E27FC236}">
                  <a16:creationId xmlns:a16="http://schemas.microsoft.com/office/drawing/2014/main" id="{6D2005CC-1B1B-714A-B1B8-3D874B53E0B7}"/>
                </a:ext>
              </a:extLst>
            </p:cNvPr>
            <p:cNvPicPr>
              <a:picLocks noChangeAspect="1"/>
            </p:cNvPicPr>
            <p:nvPr/>
          </p:nvPicPr>
          <p:blipFill rotWithShape="1">
            <a:blip r:embed="rId2"/>
            <a:srcRect l="2367" t="3149" r="3282" b="2185"/>
            <a:stretch/>
          </p:blipFill>
          <p:spPr>
            <a:xfrm>
              <a:off x="76757" y="31885"/>
              <a:ext cx="6180027" cy="7573350"/>
            </a:xfrm>
            <a:prstGeom prst="rect">
              <a:avLst/>
            </a:prstGeom>
          </p:spPr>
        </p:pic>
        <p:sp>
          <p:nvSpPr>
            <p:cNvPr id="10" name="正方形/長方形 9">
              <a:extLst>
                <a:ext uri="{FF2B5EF4-FFF2-40B4-BE49-F238E27FC236}">
                  <a16:creationId xmlns:a16="http://schemas.microsoft.com/office/drawing/2014/main" id="{674DA4E7-FA13-384D-8ABE-920E9C2F691A}"/>
                </a:ext>
              </a:extLst>
            </p:cNvPr>
            <p:cNvSpPr/>
            <p:nvPr/>
          </p:nvSpPr>
          <p:spPr>
            <a:xfrm>
              <a:off x="6400800" y="5381"/>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1.</a:t>
              </a:r>
              <a:r>
                <a:rPr lang="ja-JP" altLang="en-US" b="1">
                  <a:solidFill>
                    <a:schemeClr val="tx1"/>
                  </a:solidFill>
                  <a:latin typeface="+mj-ea"/>
                  <a:ea typeface="+mj-ea"/>
                </a:rPr>
                <a:t>要求モデル</a:t>
              </a:r>
            </a:p>
          </p:txBody>
        </p:sp>
        <p:pic>
          <p:nvPicPr>
            <p:cNvPr id="11" name="図 10">
              <a:extLst>
                <a:ext uri="{FF2B5EF4-FFF2-40B4-BE49-F238E27FC236}">
                  <a16:creationId xmlns:a16="http://schemas.microsoft.com/office/drawing/2014/main" id="{5E78AB9C-204A-8B40-90CC-8AC8B3227148}"/>
                </a:ext>
              </a:extLst>
            </p:cNvPr>
            <p:cNvPicPr>
              <a:picLocks noChangeAspect="1"/>
            </p:cNvPicPr>
            <p:nvPr/>
          </p:nvPicPr>
          <p:blipFill rotWithShape="1">
            <a:blip r:embed="rId3"/>
            <a:srcRect l="830" t="14563" r="2367" b="9111"/>
            <a:stretch/>
          </p:blipFill>
          <p:spPr>
            <a:xfrm>
              <a:off x="-7912" y="8204840"/>
              <a:ext cx="6311410" cy="1402536"/>
            </a:xfrm>
            <a:prstGeom prst="rect">
              <a:avLst/>
            </a:prstGeom>
          </p:spPr>
        </p:pic>
        <p:pic>
          <p:nvPicPr>
            <p:cNvPr id="12" name="図 11">
              <a:extLst>
                <a:ext uri="{FF2B5EF4-FFF2-40B4-BE49-F238E27FC236}">
                  <a16:creationId xmlns:a16="http://schemas.microsoft.com/office/drawing/2014/main" id="{C7475352-090F-3A45-8C32-8250BE8E1EAA}"/>
                </a:ext>
              </a:extLst>
            </p:cNvPr>
            <p:cNvPicPr>
              <a:picLocks noChangeAspect="1"/>
            </p:cNvPicPr>
            <p:nvPr/>
          </p:nvPicPr>
          <p:blipFill rotWithShape="1">
            <a:blip r:embed="rId4"/>
            <a:srcRect l="5019" t="4670" r="8618" b="5000"/>
            <a:stretch/>
          </p:blipFill>
          <p:spPr>
            <a:xfrm>
              <a:off x="6303498" y="1416223"/>
              <a:ext cx="6498102" cy="8152599"/>
            </a:xfrm>
            <a:prstGeom prst="rect">
              <a:avLst/>
            </a:prstGeom>
          </p:spPr>
        </p:pic>
        <p:sp>
          <p:nvSpPr>
            <p:cNvPr id="13" name="正方形/長方形 12">
              <a:extLst>
                <a:ext uri="{FF2B5EF4-FFF2-40B4-BE49-F238E27FC236}">
                  <a16:creationId xmlns:a16="http://schemas.microsoft.com/office/drawing/2014/main" id="{6D1DCD3A-410C-E947-AD12-846621CA88C5}"/>
                </a:ext>
              </a:extLst>
            </p:cNvPr>
            <p:cNvSpPr/>
            <p:nvPr/>
          </p:nvSpPr>
          <p:spPr>
            <a:xfrm>
              <a:off x="6400800" y="496307"/>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①システムの目的を定義するために、我々の活動</a:t>
              </a:r>
              <a:r>
                <a:rPr lang="en-US" altLang="ja-JP" sz="1100" dirty="0">
                  <a:solidFill>
                    <a:schemeClr val="tx1"/>
                  </a:solidFill>
                  <a:latin typeface="+mn-ea"/>
                </a:rPr>
                <a:t>(</a:t>
              </a:r>
              <a:r>
                <a:rPr lang="ja-JP" altLang="en-US" sz="1100">
                  <a:solidFill>
                    <a:schemeClr val="tx1"/>
                  </a:solidFill>
                  <a:latin typeface="+mn-ea"/>
                </a:rPr>
                <a:t>プロジェクト</a:t>
              </a:r>
              <a:r>
                <a:rPr lang="en-US" altLang="ja-JP" sz="1100" dirty="0">
                  <a:solidFill>
                    <a:schemeClr val="tx1"/>
                  </a:solidFill>
                  <a:latin typeface="+mn-ea"/>
                </a:rPr>
                <a:t>)</a:t>
              </a:r>
              <a:r>
                <a:rPr lang="ja-JP" altLang="en-US" sz="1100">
                  <a:solidFill>
                    <a:schemeClr val="tx1"/>
                  </a:solidFill>
                  <a:latin typeface="+mn-ea"/>
                </a:rPr>
                <a:t>の目的と目標を始めに定義した。</a:t>
              </a:r>
              <a:endParaRPr lang="en-US" altLang="ja-JP" sz="1100" dirty="0">
                <a:solidFill>
                  <a:schemeClr val="tx1"/>
                </a:solidFill>
                <a:latin typeface="+mn-ea"/>
              </a:endParaRPr>
            </a:p>
            <a:p>
              <a:r>
                <a:rPr lang="ja-JP" altLang="en-US" sz="1100">
                  <a:solidFill>
                    <a:schemeClr val="tx1"/>
                  </a:solidFill>
                  <a:latin typeface="+mn-ea"/>
                </a:rPr>
                <a:t>②①の目的と目標からシステムの目的と目標を導出した。</a:t>
              </a:r>
              <a:endParaRPr lang="en-US" altLang="ja-JP" sz="1100" dirty="0">
                <a:solidFill>
                  <a:schemeClr val="tx1"/>
                </a:solidFill>
                <a:latin typeface="+mn-ea"/>
              </a:endParaRPr>
            </a:p>
            <a:p>
              <a:r>
                <a:rPr lang="ja-JP" altLang="en-US" sz="1100">
                  <a:solidFill>
                    <a:schemeClr val="tx1"/>
                  </a:solidFill>
                  <a:latin typeface="+mn-ea"/>
                </a:rPr>
                <a:t>③システムの目標から機能要求を分析、定義した。</a:t>
              </a:r>
              <a:endParaRPr lang="en-US" altLang="ja-JP" sz="1100" dirty="0">
                <a:solidFill>
                  <a:schemeClr val="tx1"/>
                </a:solidFill>
                <a:latin typeface="+mn-ea"/>
              </a:endParaRPr>
            </a:p>
            <a:p>
              <a:endParaRPr lang="ja-JP" altLang="en-US" sz="1100">
                <a:solidFill>
                  <a:schemeClr val="tx1"/>
                </a:solidFill>
                <a:latin typeface="+mn-ea"/>
              </a:endParaRPr>
            </a:p>
          </p:txBody>
        </p:sp>
        <p:sp>
          <p:nvSpPr>
            <p:cNvPr id="14" name="正方形/長方形 13">
              <a:extLst>
                <a:ext uri="{FF2B5EF4-FFF2-40B4-BE49-F238E27FC236}">
                  <a16:creationId xmlns:a16="http://schemas.microsoft.com/office/drawing/2014/main" id="{8BBB3061-8C45-FC48-9C60-3D5E181ED4B2}"/>
                </a:ext>
              </a:extLst>
            </p:cNvPr>
            <p:cNvSpPr/>
            <p:nvPr/>
          </p:nvSpPr>
          <p:spPr>
            <a:xfrm>
              <a:off x="37202" y="2359933"/>
              <a:ext cx="102738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1.1</a:t>
              </a:r>
              <a:r>
                <a:rPr lang="ja-JP" altLang="en-US" sz="1400" b="1">
                  <a:solidFill>
                    <a:schemeClr val="tx1"/>
                  </a:solidFill>
                  <a:latin typeface="+mj-ea"/>
                  <a:ea typeface="+mj-ea"/>
                </a:rPr>
                <a:t>要求図</a:t>
              </a:r>
            </a:p>
          </p:txBody>
        </p:sp>
        <p:sp>
          <p:nvSpPr>
            <p:cNvPr id="15" name="正方形/長方形 14">
              <a:extLst>
                <a:ext uri="{FF2B5EF4-FFF2-40B4-BE49-F238E27FC236}">
                  <a16:creationId xmlns:a16="http://schemas.microsoft.com/office/drawing/2014/main" id="{830C0ACE-877E-7E4C-A867-56BA5C52707A}"/>
                </a:ext>
              </a:extLst>
            </p:cNvPr>
            <p:cNvSpPr/>
            <p:nvPr/>
          </p:nvSpPr>
          <p:spPr>
            <a:xfrm>
              <a:off x="1529205" y="19208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16" name="正方形/長方形 15">
              <a:extLst>
                <a:ext uri="{FF2B5EF4-FFF2-40B4-BE49-F238E27FC236}">
                  <a16:creationId xmlns:a16="http://schemas.microsoft.com/office/drawing/2014/main" id="{FDF22F9D-8F79-154A-8F30-20B35670CB2E}"/>
                </a:ext>
              </a:extLst>
            </p:cNvPr>
            <p:cNvSpPr/>
            <p:nvPr/>
          </p:nvSpPr>
          <p:spPr>
            <a:xfrm>
              <a:off x="3113381" y="2664152"/>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7" name="正方形/長方形 16">
              <a:extLst>
                <a:ext uri="{FF2B5EF4-FFF2-40B4-BE49-F238E27FC236}">
                  <a16:creationId xmlns:a16="http://schemas.microsoft.com/office/drawing/2014/main" id="{3614EDD1-6DF2-A347-AC0B-B737362CA98C}"/>
                </a:ext>
              </a:extLst>
            </p:cNvPr>
            <p:cNvSpPr/>
            <p:nvPr/>
          </p:nvSpPr>
          <p:spPr>
            <a:xfrm>
              <a:off x="4816624" y="5316477"/>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8" name="正方形/長方形 17">
              <a:extLst>
                <a:ext uri="{FF2B5EF4-FFF2-40B4-BE49-F238E27FC236}">
                  <a16:creationId xmlns:a16="http://schemas.microsoft.com/office/drawing/2014/main" id="{6D96CA68-D9FC-8F45-B8F3-6A0334F180B3}"/>
                </a:ext>
              </a:extLst>
            </p:cNvPr>
            <p:cNvSpPr/>
            <p:nvPr/>
          </p:nvSpPr>
          <p:spPr>
            <a:xfrm>
              <a:off x="8345016" y="-23936"/>
              <a:ext cx="4450499" cy="44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要求モデルを</a:t>
              </a:r>
              <a:r>
                <a:rPr lang="en-US" altLang="ja-JP" sz="1100" dirty="0">
                  <a:solidFill>
                    <a:schemeClr val="tx1"/>
                  </a:solidFill>
                  <a:latin typeface="+mn-ea"/>
                </a:rPr>
                <a:t>SYSML</a:t>
              </a:r>
              <a:r>
                <a:rPr lang="ja-JP" altLang="en-US" sz="1100">
                  <a:solidFill>
                    <a:schemeClr val="tx1"/>
                  </a:solidFill>
                  <a:latin typeface="+mn-ea"/>
                </a:rPr>
                <a:t>の</a:t>
              </a:r>
              <a:endParaRPr lang="en-US" altLang="ja-JP" sz="1100" dirty="0">
                <a:solidFill>
                  <a:schemeClr val="tx1"/>
                </a:solidFill>
                <a:latin typeface="+mn-ea"/>
              </a:endParaRPr>
            </a:p>
            <a:p>
              <a:r>
                <a:rPr lang="en-US" altLang="ja-JP" sz="1100" dirty="0">
                  <a:solidFill>
                    <a:schemeClr val="tx1"/>
                  </a:solidFill>
                  <a:latin typeface="+mn-ea"/>
                </a:rPr>
                <a:t>A.</a:t>
              </a:r>
              <a:r>
                <a:rPr lang="ja-JP" altLang="en-US" sz="1100">
                  <a:solidFill>
                    <a:schemeClr val="tx1"/>
                  </a:solidFill>
                  <a:latin typeface="+mn-ea"/>
                </a:rPr>
                <a:t>要求図、</a:t>
              </a:r>
              <a:r>
                <a:rPr lang="en-US" altLang="ja-JP" sz="1100" dirty="0">
                  <a:solidFill>
                    <a:schemeClr val="tx1"/>
                  </a:solidFill>
                  <a:latin typeface="+mn-ea"/>
                </a:rPr>
                <a:t>B.</a:t>
              </a:r>
              <a:r>
                <a:rPr lang="ja-JP" altLang="en-US" sz="1100">
                  <a:solidFill>
                    <a:schemeClr val="tx1"/>
                  </a:solidFill>
                  <a:latin typeface="+mn-ea"/>
                </a:rPr>
                <a:t>ユースケース図、</a:t>
              </a:r>
              <a:r>
                <a:rPr lang="en-US" altLang="ja-JP" sz="1100" dirty="0">
                  <a:solidFill>
                    <a:schemeClr val="tx1"/>
                  </a:solidFill>
                  <a:latin typeface="+mn-ea"/>
                </a:rPr>
                <a:t>C.</a:t>
              </a:r>
              <a:r>
                <a:rPr lang="ja-JP" altLang="en-US" sz="1100">
                  <a:solidFill>
                    <a:schemeClr val="tx1"/>
                  </a:solidFill>
                  <a:latin typeface="+mn-ea"/>
                </a:rPr>
                <a:t>機能フロー図で示す。</a:t>
              </a:r>
            </a:p>
          </p:txBody>
        </p:sp>
        <p:sp>
          <p:nvSpPr>
            <p:cNvPr id="19" name="正方形/長方形 18">
              <a:extLst>
                <a:ext uri="{FF2B5EF4-FFF2-40B4-BE49-F238E27FC236}">
                  <a16:creationId xmlns:a16="http://schemas.microsoft.com/office/drawing/2014/main" id="{FA19EC76-8760-0443-8451-66DAF236D59C}"/>
                </a:ext>
              </a:extLst>
            </p:cNvPr>
            <p:cNvSpPr/>
            <p:nvPr/>
          </p:nvSpPr>
          <p:spPr>
            <a:xfrm>
              <a:off x="64096" y="7752928"/>
              <a:ext cx="216301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1.2</a:t>
              </a:r>
              <a:r>
                <a:rPr lang="ja-JP" altLang="en-US" sz="1400" b="1">
                  <a:solidFill>
                    <a:schemeClr val="tx1"/>
                  </a:solidFill>
                  <a:latin typeface="+mj-ea"/>
                  <a:ea typeface="+mj-ea"/>
                </a:rPr>
                <a:t>ユースケース図</a:t>
              </a:r>
            </a:p>
          </p:txBody>
        </p:sp>
        <p:sp>
          <p:nvSpPr>
            <p:cNvPr id="20" name="正方形/長方形 19">
              <a:extLst>
                <a:ext uri="{FF2B5EF4-FFF2-40B4-BE49-F238E27FC236}">
                  <a16:creationId xmlns:a16="http://schemas.microsoft.com/office/drawing/2014/main" id="{5FAFB1FB-05E1-0043-8B34-0B93E115E33E}"/>
                </a:ext>
              </a:extLst>
            </p:cNvPr>
            <p:cNvSpPr/>
            <p:nvPr/>
          </p:nvSpPr>
          <p:spPr>
            <a:xfrm>
              <a:off x="6412158" y="1128192"/>
              <a:ext cx="2004866"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1.3</a:t>
              </a:r>
              <a:r>
                <a:rPr lang="ja-JP" altLang="en-US" sz="1400" b="1">
                  <a:solidFill>
                    <a:schemeClr val="tx1"/>
                  </a:solidFill>
                  <a:latin typeface="+mj-ea"/>
                  <a:ea typeface="+mj-ea"/>
                </a:rPr>
                <a:t>機能フロー図</a:t>
              </a:r>
            </a:p>
          </p:txBody>
        </p:sp>
        <p:sp>
          <p:nvSpPr>
            <p:cNvPr id="21" name="正方形/長方形 20">
              <a:extLst>
                <a:ext uri="{FF2B5EF4-FFF2-40B4-BE49-F238E27FC236}">
                  <a16:creationId xmlns:a16="http://schemas.microsoft.com/office/drawing/2014/main" id="{D62C7745-9E62-2A4D-BA07-33314011B5B8}"/>
                </a:ext>
              </a:extLst>
            </p:cNvPr>
            <p:cNvSpPr/>
            <p:nvPr/>
          </p:nvSpPr>
          <p:spPr>
            <a:xfrm>
              <a:off x="8473186" y="1156856"/>
              <a:ext cx="4322330" cy="275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キャリブレーション後からガレージまでの機能フロー図を示す。</a:t>
              </a:r>
            </a:p>
          </p:txBody>
        </p:sp>
        <p:sp>
          <p:nvSpPr>
            <p:cNvPr id="22" name="正方形/長方形 21">
              <a:extLst>
                <a:ext uri="{FF2B5EF4-FFF2-40B4-BE49-F238E27FC236}">
                  <a16:creationId xmlns:a16="http://schemas.microsoft.com/office/drawing/2014/main" id="{75643CA5-5849-7243-BBCE-1B159A35BB7B}"/>
                </a:ext>
              </a:extLst>
            </p:cNvPr>
            <p:cNvSpPr/>
            <p:nvPr/>
          </p:nvSpPr>
          <p:spPr>
            <a:xfrm>
              <a:off x="2224336" y="7680920"/>
              <a:ext cx="4079162" cy="400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システムを司令システム</a:t>
              </a:r>
              <a:r>
                <a:rPr lang="en-US" altLang="ja-JP" sz="1100" dirty="0">
                  <a:solidFill>
                    <a:schemeClr val="tx1"/>
                  </a:solidFill>
                  <a:latin typeface="+mn-ea"/>
                </a:rPr>
                <a:t>(Bluetooth</a:t>
              </a:r>
              <a:r>
                <a:rPr lang="ja-JP" altLang="en-US" sz="1100">
                  <a:solidFill>
                    <a:schemeClr val="tx1"/>
                  </a:solidFill>
                  <a:latin typeface="+mn-ea"/>
                </a:rPr>
                <a:t>機器</a:t>
              </a:r>
              <a:r>
                <a:rPr lang="en-US" altLang="ja-JP" sz="1100" dirty="0">
                  <a:solidFill>
                    <a:schemeClr val="tx1"/>
                  </a:solidFill>
                  <a:latin typeface="+mn-ea"/>
                </a:rPr>
                <a:t>)</a:t>
              </a:r>
              <a:r>
                <a:rPr lang="ja-JP" altLang="en-US" sz="1100">
                  <a:solidFill>
                    <a:schemeClr val="tx1"/>
                  </a:solidFill>
                  <a:latin typeface="+mn-ea"/>
                </a:rPr>
                <a:t>と走行体システムで構成するコンセプトとし、それぞれの振る舞いを定義した。</a:t>
              </a:r>
            </a:p>
          </p:txBody>
        </p:sp>
        <p:sp>
          <p:nvSpPr>
            <p:cNvPr id="23" name="正方形/長方形 22">
              <a:extLst>
                <a:ext uri="{FF2B5EF4-FFF2-40B4-BE49-F238E27FC236}">
                  <a16:creationId xmlns:a16="http://schemas.microsoft.com/office/drawing/2014/main" id="{FE277487-5F37-5B4B-A7CA-C2611594F981}"/>
                </a:ext>
              </a:extLst>
            </p:cNvPr>
            <p:cNvSpPr/>
            <p:nvPr/>
          </p:nvSpPr>
          <p:spPr>
            <a:xfrm>
              <a:off x="4096544" y="9391352"/>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ユースケース記述は割愛する</a:t>
              </a:r>
            </a:p>
          </p:txBody>
        </p:sp>
      </p:gr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94E414-6F64-D84E-813B-678A886B45AC}"/>
              </a:ext>
            </a:extLst>
          </p:cNvPr>
          <p:cNvPicPr>
            <a:picLocks noChangeAspect="1"/>
          </p:cNvPicPr>
          <p:nvPr/>
        </p:nvPicPr>
        <p:blipFill rotWithShape="1">
          <a:blip r:embed="rId2"/>
          <a:srcRect l="1876" t="5021" r="2181" b="3692"/>
          <a:stretch/>
        </p:blipFill>
        <p:spPr>
          <a:xfrm>
            <a:off x="-7912" y="5846654"/>
            <a:ext cx="5241591" cy="3016410"/>
          </a:xfrm>
          <a:prstGeom prst="rect">
            <a:avLst/>
          </a:prstGeom>
        </p:spPr>
      </p:pic>
      <p:pic>
        <p:nvPicPr>
          <p:cNvPr id="9" name="図 8">
            <a:extLst>
              <a:ext uri="{FF2B5EF4-FFF2-40B4-BE49-F238E27FC236}">
                <a16:creationId xmlns:a16="http://schemas.microsoft.com/office/drawing/2014/main" id="{4E0A8C1D-E51D-8D46-91DE-E2840671EA4D}"/>
              </a:ext>
            </a:extLst>
          </p:cNvPr>
          <p:cNvPicPr>
            <a:picLocks noChangeAspect="1"/>
          </p:cNvPicPr>
          <p:nvPr/>
        </p:nvPicPr>
        <p:blipFill rotWithShape="1">
          <a:blip r:embed="rId3"/>
          <a:srcRect l="995" t="7091" r="2075" b="4928"/>
          <a:stretch/>
        </p:blipFill>
        <p:spPr>
          <a:xfrm>
            <a:off x="5151" y="533706"/>
            <a:ext cx="5218304" cy="2265283"/>
          </a:xfrm>
          <a:prstGeom prst="rect">
            <a:avLst/>
          </a:prstGeom>
        </p:spPr>
      </p:pic>
      <p:sp>
        <p:nvSpPr>
          <p:cNvPr id="10" name="正方形/長方形 9">
            <a:extLst>
              <a:ext uri="{FF2B5EF4-FFF2-40B4-BE49-F238E27FC236}">
                <a16:creationId xmlns:a16="http://schemas.microsoft.com/office/drawing/2014/main" id="{3C7EEDFF-0EDE-144B-8CAC-8A5BA8322D56}"/>
              </a:ext>
            </a:extLst>
          </p:cNvPr>
          <p:cNvSpPr/>
          <p:nvPr/>
        </p:nvSpPr>
        <p:spPr>
          <a:xfrm>
            <a:off x="7385827" y="-3648100"/>
            <a:ext cx="1904813"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n-ea"/>
              </a:rPr>
              <a:t>分析モデル</a:t>
            </a:r>
          </a:p>
        </p:txBody>
      </p:sp>
      <p:sp>
        <p:nvSpPr>
          <p:cNvPr id="11" name="正方形/長方形 10">
            <a:extLst>
              <a:ext uri="{FF2B5EF4-FFF2-40B4-BE49-F238E27FC236}">
                <a16:creationId xmlns:a16="http://schemas.microsoft.com/office/drawing/2014/main" id="{3133D18B-3901-5A4A-AEB8-A3BF07F19332}"/>
              </a:ext>
            </a:extLst>
          </p:cNvPr>
          <p:cNvSpPr/>
          <p:nvPr/>
        </p:nvSpPr>
        <p:spPr>
          <a:xfrm>
            <a:off x="7264624" y="-23936"/>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プロジェクトのコンセプト「シンプルに設計する」から</a:t>
            </a:r>
            <a:r>
              <a:rPr lang="en-US" altLang="ja-JP" sz="1200" dirty="0">
                <a:solidFill>
                  <a:schemeClr val="tx1"/>
                </a:solidFill>
                <a:latin typeface="+mn-ea"/>
              </a:rPr>
              <a:t>4</a:t>
            </a:r>
            <a:r>
              <a:rPr lang="ja-JP" altLang="en-US" sz="1200">
                <a:solidFill>
                  <a:schemeClr val="tx1"/>
                </a:solidFill>
                <a:latin typeface="+mn-ea"/>
              </a:rPr>
              <a:t>つの指針を定義した。</a:t>
            </a:r>
          </a:p>
        </p:txBody>
      </p:sp>
      <p:sp>
        <p:nvSpPr>
          <p:cNvPr id="12" name="正方形/長方形 11">
            <a:extLst>
              <a:ext uri="{FF2B5EF4-FFF2-40B4-BE49-F238E27FC236}">
                <a16:creationId xmlns:a16="http://schemas.microsoft.com/office/drawing/2014/main" id="{047DEA36-93FD-D746-B502-19EAEF535270}"/>
              </a:ext>
            </a:extLst>
          </p:cNvPr>
          <p:cNvSpPr/>
          <p:nvPr/>
        </p:nvSpPr>
        <p:spPr>
          <a:xfrm>
            <a:off x="1945172"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2.1</a:t>
            </a:r>
            <a:r>
              <a:rPr lang="ja-JP" altLang="en-US" sz="1400" b="1">
                <a:solidFill>
                  <a:schemeClr val="tx1"/>
                </a:solidFill>
                <a:latin typeface="+mj-ea"/>
                <a:ea typeface="+mj-ea"/>
              </a:rPr>
              <a:t>ゲームの要素定義</a:t>
            </a:r>
          </a:p>
        </p:txBody>
      </p:sp>
      <p:sp>
        <p:nvSpPr>
          <p:cNvPr id="13" name="正方形/長方形 12">
            <a:extLst>
              <a:ext uri="{FF2B5EF4-FFF2-40B4-BE49-F238E27FC236}">
                <a16:creationId xmlns:a16="http://schemas.microsoft.com/office/drawing/2014/main" id="{B0C3F868-3EE3-7547-813C-2483038F451E}"/>
              </a:ext>
            </a:extLst>
          </p:cNvPr>
          <p:cNvSpPr/>
          <p:nvPr/>
        </p:nvSpPr>
        <p:spPr>
          <a:xfrm>
            <a:off x="-7912" y="5622704"/>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2.2</a:t>
            </a:r>
            <a:r>
              <a:rPr lang="ja-JP" altLang="en-US" sz="1400" b="1">
                <a:solidFill>
                  <a:schemeClr val="tx1"/>
                </a:solidFill>
                <a:latin typeface="+mj-ea"/>
                <a:ea typeface="+mj-ea"/>
              </a:rPr>
              <a:t>走行体の動作定義</a:t>
            </a:r>
          </a:p>
        </p:txBody>
      </p:sp>
      <p:sp>
        <p:nvSpPr>
          <p:cNvPr id="14" name="正方形/長方形 13">
            <a:extLst>
              <a:ext uri="{FF2B5EF4-FFF2-40B4-BE49-F238E27FC236}">
                <a16:creationId xmlns:a16="http://schemas.microsoft.com/office/drawing/2014/main" id="{B4EFC76E-FE2D-5040-B757-B85C2E17AAA4}"/>
              </a:ext>
            </a:extLst>
          </p:cNvPr>
          <p:cNvSpPr/>
          <p:nvPr/>
        </p:nvSpPr>
        <p:spPr>
          <a:xfrm>
            <a:off x="5268663"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2.3</a:t>
            </a:r>
            <a:r>
              <a:rPr lang="ja-JP" altLang="en-US" sz="1400" b="1">
                <a:solidFill>
                  <a:schemeClr val="tx1"/>
                </a:solidFill>
                <a:latin typeface="+mj-ea"/>
                <a:ea typeface="+mj-ea"/>
              </a:rPr>
              <a:t>指針</a:t>
            </a:r>
          </a:p>
        </p:txBody>
      </p:sp>
      <p:graphicFrame>
        <p:nvGraphicFramePr>
          <p:cNvPr id="15" name="表 14">
            <a:extLst>
              <a:ext uri="{FF2B5EF4-FFF2-40B4-BE49-F238E27FC236}">
                <a16:creationId xmlns:a16="http://schemas.microsoft.com/office/drawing/2014/main" id="{3084A95A-18E0-6441-A12C-236C5229354D}"/>
              </a:ext>
            </a:extLst>
          </p:cNvPr>
          <p:cNvGraphicFramePr>
            <a:graphicFrameLocks noGrp="1"/>
          </p:cNvGraphicFramePr>
          <p:nvPr>
            <p:extLst>
              <p:ext uri="{D42A27DB-BD31-4B8C-83A1-F6EECF244321}">
                <p14:modId xmlns:p14="http://schemas.microsoft.com/office/powerpoint/2010/main" val="295490860"/>
              </p:ext>
            </p:extLst>
          </p:nvPr>
        </p:nvGraphicFramePr>
        <p:xfrm>
          <a:off x="5580454" y="307971"/>
          <a:ext cx="6869018" cy="1295400"/>
        </p:xfrm>
        <a:graphic>
          <a:graphicData uri="http://schemas.openxmlformats.org/drawingml/2006/table">
            <a:tbl>
              <a:tblPr firstRow="1" bandRow="1">
                <a:tableStyleId>{5940675A-B579-460E-94D1-54222C63F5DA}</a:tableStyleId>
              </a:tblPr>
              <a:tblGrid>
                <a:gridCol w="290043">
                  <a:extLst>
                    <a:ext uri="{9D8B030D-6E8A-4147-A177-3AD203B41FA5}">
                      <a16:colId xmlns:a16="http://schemas.microsoft.com/office/drawing/2014/main" val="383421816"/>
                    </a:ext>
                  </a:extLst>
                </a:gridCol>
                <a:gridCol w="1246749">
                  <a:extLst>
                    <a:ext uri="{9D8B030D-6E8A-4147-A177-3AD203B41FA5}">
                      <a16:colId xmlns:a16="http://schemas.microsoft.com/office/drawing/2014/main" val="1627974610"/>
                    </a:ext>
                  </a:extLst>
                </a:gridCol>
                <a:gridCol w="3274334">
                  <a:extLst>
                    <a:ext uri="{9D8B030D-6E8A-4147-A177-3AD203B41FA5}">
                      <a16:colId xmlns:a16="http://schemas.microsoft.com/office/drawing/2014/main" val="3840063680"/>
                    </a:ext>
                  </a:extLst>
                </a:gridCol>
                <a:gridCol w="2057892">
                  <a:extLst>
                    <a:ext uri="{9D8B030D-6E8A-4147-A177-3AD203B41FA5}">
                      <a16:colId xmlns:a16="http://schemas.microsoft.com/office/drawing/2014/main" val="4054473112"/>
                    </a:ext>
                  </a:extLst>
                </a:gridCol>
              </a:tblGrid>
              <a:tr h="221651">
                <a:tc>
                  <a:txBody>
                    <a:bodyPr/>
                    <a:lstStyle/>
                    <a:p>
                      <a:pPr algn="ctr"/>
                      <a:endParaRPr kumimoji="1" lang="ja-JP" altLang="en-US" sz="1100">
                        <a:latin typeface="+mn-lt"/>
                      </a:endParaRPr>
                    </a:p>
                  </a:txBody>
                  <a:tcPr anchor="ctr">
                    <a:solidFill>
                      <a:schemeClr val="bg1">
                        <a:lumMod val="95000"/>
                      </a:schemeClr>
                    </a:solidFill>
                  </a:tcPr>
                </a:tc>
                <a:tc>
                  <a:txBody>
                    <a:bodyPr/>
                    <a:lstStyle/>
                    <a:p>
                      <a:pPr algn="ctr"/>
                      <a:r>
                        <a:rPr kumimoji="1" lang="ja-JP" altLang="en-US" sz="1100">
                          <a:latin typeface="+mn-lt"/>
                        </a:rPr>
                        <a:t>コンセプト</a:t>
                      </a:r>
                    </a:p>
                  </a:txBody>
                  <a:tcPr anchor="ctr"/>
                </a:tc>
                <a:tc>
                  <a:txBody>
                    <a:bodyPr/>
                    <a:lstStyle/>
                    <a:p>
                      <a:pPr algn="ctr"/>
                      <a:r>
                        <a:rPr kumimoji="1" lang="ja-JP" altLang="en-US" sz="1100">
                          <a:latin typeface="+mn-lt"/>
                        </a:rPr>
                        <a:t>指針</a:t>
                      </a:r>
                    </a:p>
                  </a:txBody>
                  <a:tcPr anchor="ctr"/>
                </a:tc>
                <a:tc>
                  <a:txBody>
                    <a:bodyPr/>
                    <a:lstStyle/>
                    <a:p>
                      <a:pPr algn="ctr"/>
                      <a:r>
                        <a:rPr kumimoji="1" lang="ja-JP" altLang="en-US" sz="1100">
                          <a:latin typeface="+mn-lt"/>
                        </a:rPr>
                        <a:t>有効性</a:t>
                      </a:r>
                    </a:p>
                  </a:txBody>
                  <a:tcPr anchor="ctr"/>
                </a:tc>
                <a:extLst>
                  <a:ext uri="{0D108BD9-81ED-4DB2-BD59-A6C34878D82A}">
                    <a16:rowId xmlns:a16="http://schemas.microsoft.com/office/drawing/2014/main" val="2167842571"/>
                  </a:ext>
                </a:extLst>
              </a:tr>
              <a:tr h="221651">
                <a:tc>
                  <a:txBody>
                    <a:bodyPr/>
                    <a:lstStyle/>
                    <a:p>
                      <a:pPr algn="ctr"/>
                      <a:r>
                        <a:rPr kumimoji="1" lang="ja-JP" altLang="en-US" sz="1100">
                          <a:latin typeface="+mn-lt"/>
                        </a:rPr>
                        <a:t>①</a:t>
                      </a:r>
                    </a:p>
                  </a:txBody>
                  <a:tcPr anchor="ctr">
                    <a:solidFill>
                      <a:schemeClr val="bg1">
                        <a:lumMod val="95000"/>
                      </a:schemeClr>
                    </a:solidFill>
                  </a:tcPr>
                </a:tc>
                <a:tc>
                  <a:txBody>
                    <a:bodyPr/>
                    <a:lstStyle/>
                    <a:p>
                      <a:r>
                        <a:rPr kumimoji="1" lang="ja-JP" altLang="en-US" sz="1100">
                          <a:latin typeface="+mn-lt"/>
                        </a:rPr>
                        <a:t>単純に解く</a:t>
                      </a:r>
                    </a:p>
                  </a:txBody>
                  <a:tcPr anchor="ctr"/>
                </a:tc>
                <a:tc>
                  <a:txBody>
                    <a:bodyPr/>
                    <a:lstStyle/>
                    <a:p>
                      <a:r>
                        <a:rPr kumimoji="1" lang="ja-JP" altLang="en-US" sz="1100">
                          <a:latin typeface="+mn-lt"/>
                        </a:rPr>
                        <a:t>フルビンゴのみを狙う</a:t>
                      </a:r>
                    </a:p>
                  </a:txBody>
                  <a:tcPr anchor="ctr"/>
                </a:tc>
                <a:tc>
                  <a:txBody>
                    <a:bodyPr/>
                    <a:lstStyle/>
                    <a:p>
                      <a:r>
                        <a:rPr kumimoji="1" lang="ja-JP" altLang="en-US" sz="1100">
                          <a:latin typeface="+mn-lt"/>
                        </a:rPr>
                        <a:t>検索の組み合わせの削減</a:t>
                      </a:r>
                    </a:p>
                  </a:txBody>
                  <a:tcPr anchor="ctr"/>
                </a:tc>
                <a:extLst>
                  <a:ext uri="{0D108BD9-81ED-4DB2-BD59-A6C34878D82A}">
                    <a16:rowId xmlns:a16="http://schemas.microsoft.com/office/drawing/2014/main" val="2854543546"/>
                  </a:ext>
                </a:extLst>
              </a:tr>
              <a:tr h="221651">
                <a:tc>
                  <a:txBody>
                    <a:bodyPr/>
                    <a:lstStyle/>
                    <a:p>
                      <a:pPr algn="ctr"/>
                      <a:r>
                        <a:rPr kumimoji="1" lang="ja-JP" altLang="en-US" sz="1100">
                          <a:latin typeface="+mn-lt"/>
                        </a:rPr>
                        <a:t>②</a:t>
                      </a:r>
                    </a:p>
                  </a:txBody>
                  <a:tcPr anchor="ctr">
                    <a:solidFill>
                      <a:schemeClr val="bg1">
                        <a:lumMod val="95000"/>
                      </a:schemeClr>
                    </a:solidFill>
                  </a:tcPr>
                </a:tc>
                <a:tc>
                  <a:txBody>
                    <a:bodyPr/>
                    <a:lstStyle/>
                    <a:p>
                      <a:r>
                        <a:rPr kumimoji="1" lang="ja-JP" altLang="en-US" sz="1100">
                          <a:latin typeface="+mn-lt"/>
                        </a:rPr>
                        <a:t>単純に動作する</a:t>
                      </a:r>
                    </a:p>
                  </a:txBody>
                  <a:tcPr anchor="ctr"/>
                </a:tc>
                <a:tc>
                  <a:txBody>
                    <a:bodyPr/>
                    <a:lstStyle/>
                    <a:p>
                      <a:r>
                        <a:rPr kumimoji="1" lang="ja-JP" altLang="en-US" sz="1100">
                          <a:latin typeface="+mn-lt"/>
                        </a:rPr>
                        <a:t>ブロックが置かれた交差サークルは通過しない</a:t>
                      </a:r>
                    </a:p>
                  </a:txBody>
                  <a:tcPr anchor="ctr"/>
                </a:tc>
                <a:tc>
                  <a:txBody>
                    <a:bodyPr/>
                    <a:lstStyle/>
                    <a:p>
                      <a:r>
                        <a:rPr kumimoji="1" lang="ja-JP" altLang="en-US" sz="1100">
                          <a:latin typeface="+mn-lt"/>
                        </a:rPr>
                        <a:t>単純な動作による品質向上</a:t>
                      </a:r>
                    </a:p>
                  </a:txBody>
                  <a:tcPr anchor="ctr"/>
                </a:tc>
                <a:extLst>
                  <a:ext uri="{0D108BD9-81ED-4DB2-BD59-A6C34878D82A}">
                    <a16:rowId xmlns:a16="http://schemas.microsoft.com/office/drawing/2014/main" val="3577970640"/>
                  </a:ext>
                </a:extLst>
              </a:tr>
              <a:tr h="221651">
                <a:tc>
                  <a:txBody>
                    <a:bodyPr/>
                    <a:lstStyle/>
                    <a:p>
                      <a:pPr algn="ctr"/>
                      <a:r>
                        <a:rPr kumimoji="1" lang="ja-JP" altLang="en-US" sz="1100">
                          <a:latin typeface="+mn-lt"/>
                        </a:rPr>
                        <a:t>③</a:t>
                      </a:r>
                    </a:p>
                  </a:txBody>
                  <a:tcPr anchor="ctr">
                    <a:solidFill>
                      <a:schemeClr val="bg1">
                        <a:lumMod val="95000"/>
                      </a:schemeClr>
                    </a:solidFill>
                  </a:tcPr>
                </a:tc>
                <a:tc>
                  <a:txBody>
                    <a:bodyPr/>
                    <a:lstStyle/>
                    <a:p>
                      <a:r>
                        <a:rPr kumimoji="1" lang="ja-JP" altLang="en-US" sz="1100">
                          <a:latin typeface="+mn-lt"/>
                        </a:rPr>
                        <a:t>単純に探索する</a:t>
                      </a:r>
                    </a:p>
                  </a:txBody>
                  <a:tcPr anchor="ctr"/>
                </a:tc>
                <a:tc>
                  <a:txBody>
                    <a:bodyPr/>
                    <a:lstStyle/>
                    <a:p>
                      <a:r>
                        <a:rPr kumimoji="1" lang="ja-JP" altLang="en-US" sz="1100">
                          <a:latin typeface="+mn-lt"/>
                        </a:rPr>
                        <a:t>運搬経路は</a:t>
                      </a:r>
                      <a:r>
                        <a:rPr kumimoji="1" lang="en-US" altLang="ja-JP" sz="1100" dirty="0">
                          <a:latin typeface="+mn-lt"/>
                        </a:rPr>
                        <a:t>A*</a:t>
                      </a:r>
                      <a:r>
                        <a:rPr kumimoji="1" lang="ja-JP" altLang="en-US" sz="1100">
                          <a:latin typeface="+mn-lt"/>
                        </a:rPr>
                        <a:t>探索を繰り返す事によって行う</a:t>
                      </a:r>
                    </a:p>
                  </a:txBody>
                  <a:tcPr anchor="ctr"/>
                </a:tc>
                <a:tc>
                  <a:txBody>
                    <a:bodyPr/>
                    <a:lstStyle/>
                    <a:p>
                      <a:r>
                        <a:rPr kumimoji="1" lang="ja-JP" altLang="en-US" sz="1100">
                          <a:latin typeface="+mn-lt"/>
                        </a:rPr>
                        <a:t>開発工数の削減</a:t>
                      </a:r>
                    </a:p>
                  </a:txBody>
                  <a:tcPr anchor="ctr"/>
                </a:tc>
                <a:extLst>
                  <a:ext uri="{0D108BD9-81ED-4DB2-BD59-A6C34878D82A}">
                    <a16:rowId xmlns:a16="http://schemas.microsoft.com/office/drawing/2014/main" val="2706944577"/>
                  </a:ext>
                </a:extLst>
              </a:tr>
              <a:tr h="221651">
                <a:tc>
                  <a:txBody>
                    <a:bodyPr/>
                    <a:lstStyle/>
                    <a:p>
                      <a:pPr algn="ctr"/>
                      <a:r>
                        <a:rPr kumimoji="1" lang="ja-JP" altLang="en-US" sz="1100">
                          <a:latin typeface="+mn-lt"/>
                        </a:rPr>
                        <a:t>④</a:t>
                      </a:r>
                    </a:p>
                  </a:txBody>
                  <a:tcPr anchor="ctr">
                    <a:solidFill>
                      <a:schemeClr val="bg1">
                        <a:lumMod val="95000"/>
                      </a:schemeClr>
                    </a:solidFill>
                  </a:tcPr>
                </a:tc>
                <a:tc>
                  <a:txBody>
                    <a:bodyPr/>
                    <a:lstStyle/>
                    <a:p>
                      <a:r>
                        <a:rPr kumimoji="1" lang="ja-JP" altLang="en-US" sz="1100">
                          <a:latin typeface="+mn-lt"/>
                        </a:rPr>
                        <a:t>単純に実装する</a:t>
                      </a:r>
                    </a:p>
                  </a:txBody>
                  <a:tcPr anchor="ctr"/>
                </a:tc>
                <a:tc>
                  <a:txBody>
                    <a:bodyPr/>
                    <a:lstStyle/>
                    <a:p>
                      <a:r>
                        <a:rPr kumimoji="1" lang="ja-JP" altLang="en-US" sz="1100">
                          <a:latin typeface="+mn-lt"/>
                        </a:rPr>
                        <a:t>機能実現は</a:t>
                      </a:r>
                      <a:r>
                        <a:rPr kumimoji="1" lang="en-US" altLang="ja-JP" sz="1100" dirty="0">
                          <a:latin typeface="+mn-lt"/>
                        </a:rPr>
                        <a:t>Python</a:t>
                      </a:r>
                      <a:r>
                        <a:rPr kumimoji="1" lang="ja-JP" altLang="en-US" sz="1100">
                          <a:latin typeface="+mn-lt"/>
                        </a:rPr>
                        <a:t>のライブラリや</a:t>
                      </a:r>
                      <a:r>
                        <a:rPr kumimoji="1" lang="en-US" altLang="ja-JP" sz="1100" dirty="0">
                          <a:latin typeface="+mn-lt"/>
                        </a:rPr>
                        <a:t>IP</a:t>
                      </a:r>
                      <a:r>
                        <a:rPr kumimoji="1" lang="ja-JP" altLang="en-US" sz="1100">
                          <a:latin typeface="+mn-lt"/>
                        </a:rPr>
                        <a:t>を活用する</a:t>
                      </a:r>
                    </a:p>
                  </a:txBody>
                  <a:tcPr anchor="ctr"/>
                </a:tc>
                <a:tc>
                  <a:txBody>
                    <a:bodyPr/>
                    <a:lstStyle/>
                    <a:p>
                      <a:r>
                        <a:rPr kumimoji="1" lang="ja-JP" altLang="en-US" sz="1100">
                          <a:latin typeface="+mn-lt"/>
                        </a:rPr>
                        <a:t>検証工数の削減</a:t>
                      </a:r>
                    </a:p>
                  </a:txBody>
                  <a:tcPr anchor="ctr"/>
                </a:tc>
                <a:extLst>
                  <a:ext uri="{0D108BD9-81ED-4DB2-BD59-A6C34878D82A}">
                    <a16:rowId xmlns:a16="http://schemas.microsoft.com/office/drawing/2014/main" val="915333071"/>
                  </a:ext>
                </a:extLst>
              </a:tr>
            </a:tbl>
          </a:graphicData>
        </a:graphic>
      </p:graphicFrame>
      <p:pic>
        <p:nvPicPr>
          <p:cNvPr id="16" name="図 15">
            <a:extLst>
              <a:ext uri="{FF2B5EF4-FFF2-40B4-BE49-F238E27FC236}">
                <a16:creationId xmlns:a16="http://schemas.microsoft.com/office/drawing/2014/main" id="{EBC7BDCC-ED47-5240-B5BC-4EE0E8D3F388}"/>
              </a:ext>
            </a:extLst>
          </p:cNvPr>
          <p:cNvPicPr>
            <a:picLocks noChangeAspect="1"/>
          </p:cNvPicPr>
          <p:nvPr/>
        </p:nvPicPr>
        <p:blipFill rotWithShape="1">
          <a:blip r:embed="rId4"/>
          <a:srcRect l="1002" t="5751" r="1818" b="3500"/>
          <a:stretch/>
        </p:blipFill>
        <p:spPr>
          <a:xfrm>
            <a:off x="5287275" y="1955235"/>
            <a:ext cx="7487970" cy="7613818"/>
          </a:xfrm>
          <a:prstGeom prst="rect">
            <a:avLst/>
          </a:prstGeom>
          <a:ln w="19050">
            <a:solidFill>
              <a:schemeClr val="tx1">
                <a:lumMod val="50000"/>
                <a:lumOff val="50000"/>
              </a:schemeClr>
            </a:solidFill>
          </a:ln>
        </p:spPr>
      </p:pic>
      <p:sp>
        <p:nvSpPr>
          <p:cNvPr id="17" name="正方形/長方形 16">
            <a:extLst>
              <a:ext uri="{FF2B5EF4-FFF2-40B4-BE49-F238E27FC236}">
                <a16:creationId xmlns:a16="http://schemas.microsoft.com/office/drawing/2014/main" id="{19AAEDCC-61F1-5146-AB8C-91CE59556A93}"/>
              </a:ext>
            </a:extLst>
          </p:cNvPr>
          <p:cNvSpPr/>
          <p:nvPr/>
        </p:nvSpPr>
        <p:spPr>
          <a:xfrm>
            <a:off x="1936304" y="275878"/>
            <a:ext cx="3448502" cy="261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ゲームの構成要素を</a:t>
            </a:r>
            <a:r>
              <a:rPr lang="en-US" altLang="ja-JP" sz="1100" dirty="0">
                <a:solidFill>
                  <a:schemeClr val="tx1"/>
                </a:solidFill>
                <a:latin typeface="+mn-ea"/>
              </a:rPr>
              <a:t>SYSML</a:t>
            </a:r>
            <a:r>
              <a:rPr lang="ja-JP" altLang="en-US" sz="1100">
                <a:solidFill>
                  <a:schemeClr val="tx1"/>
                </a:solidFill>
                <a:latin typeface="+mn-ea"/>
              </a:rPr>
              <a:t>のブロック図で示す。</a:t>
            </a:r>
          </a:p>
        </p:txBody>
      </p:sp>
      <p:sp>
        <p:nvSpPr>
          <p:cNvPr id="18" name="正方形/長方形 17">
            <a:extLst>
              <a:ext uri="{FF2B5EF4-FFF2-40B4-BE49-F238E27FC236}">
                <a16:creationId xmlns:a16="http://schemas.microsoft.com/office/drawing/2014/main" id="{6D81FAC6-9C0D-1643-997F-5DDFAB3CCC1F}"/>
              </a:ext>
            </a:extLst>
          </p:cNvPr>
          <p:cNvSpPr/>
          <p:nvPr/>
        </p:nvSpPr>
        <p:spPr>
          <a:xfrm>
            <a:off x="2545904" y="2930666"/>
            <a:ext cx="2740501" cy="396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①ブロックサークルと交差サークルは</a:t>
            </a:r>
            <a:endParaRPr lang="en-US" altLang="ja-JP" sz="1100" dirty="0">
              <a:solidFill>
                <a:schemeClr val="tx1"/>
              </a:solidFill>
              <a:latin typeface="+mn-ea"/>
            </a:endParaRPr>
          </a:p>
          <a:p>
            <a:r>
              <a:rPr lang="ja-JP" altLang="en-US" sz="1100">
                <a:solidFill>
                  <a:schemeClr val="tx1"/>
                </a:solidFill>
                <a:latin typeface="+mn-ea"/>
              </a:rPr>
              <a:t>　司令システム内では　接点</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a:t>
            </a:r>
            <a:r>
              <a:rPr lang="ja-JP" altLang="en-US" sz="1100">
                <a:solidFill>
                  <a:schemeClr val="tx1"/>
                </a:solidFill>
                <a:latin typeface="+mn-ea"/>
              </a:rPr>
              <a:t>と</a:t>
            </a:r>
            <a:endParaRPr lang="en-US" altLang="ja-JP" sz="1100" dirty="0">
              <a:solidFill>
                <a:schemeClr val="tx1"/>
              </a:solidFill>
              <a:latin typeface="+mn-ea"/>
            </a:endParaRPr>
          </a:p>
          <a:p>
            <a:r>
              <a:rPr lang="ja-JP" altLang="en-US" sz="1100">
                <a:solidFill>
                  <a:schemeClr val="tx1"/>
                </a:solidFill>
                <a:latin typeface="+mn-ea"/>
              </a:rPr>
              <a:t>　して扱う。</a:t>
            </a:r>
          </a:p>
        </p:txBody>
      </p:sp>
      <p:sp>
        <p:nvSpPr>
          <p:cNvPr id="19" name="正方形/長方形 18">
            <a:extLst>
              <a:ext uri="{FF2B5EF4-FFF2-40B4-BE49-F238E27FC236}">
                <a16:creationId xmlns:a16="http://schemas.microsoft.com/office/drawing/2014/main" id="{4FE67FA6-EC68-994F-91B6-CD9B7366D29D}"/>
              </a:ext>
            </a:extLst>
          </p:cNvPr>
          <p:cNvSpPr/>
          <p:nvPr/>
        </p:nvSpPr>
        <p:spPr>
          <a:xfrm>
            <a:off x="3113381" y="942184"/>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pSp>
        <p:nvGrpSpPr>
          <p:cNvPr id="20" name="グループ化 19">
            <a:extLst>
              <a:ext uri="{FF2B5EF4-FFF2-40B4-BE49-F238E27FC236}">
                <a16:creationId xmlns:a16="http://schemas.microsoft.com/office/drawing/2014/main" id="{5E10A166-FAB5-C345-85D6-043AE686CCFA}"/>
              </a:ext>
            </a:extLst>
          </p:cNvPr>
          <p:cNvGrpSpPr/>
          <p:nvPr/>
        </p:nvGrpSpPr>
        <p:grpSpPr>
          <a:xfrm>
            <a:off x="19948" y="2949420"/>
            <a:ext cx="2548394" cy="2520737"/>
            <a:chOff x="19948" y="2631372"/>
            <a:chExt cx="2548394" cy="2520737"/>
          </a:xfrm>
        </p:grpSpPr>
        <p:sp>
          <p:nvSpPr>
            <p:cNvPr id="21" name="円/楕円 20">
              <a:extLst>
                <a:ext uri="{FF2B5EF4-FFF2-40B4-BE49-F238E27FC236}">
                  <a16:creationId xmlns:a16="http://schemas.microsoft.com/office/drawing/2014/main" id="{85121D5B-4D72-BB49-8FBF-9E86A64806C3}"/>
                </a:ext>
              </a:extLst>
            </p:cNvPr>
            <p:cNvSpPr/>
            <p:nvPr/>
          </p:nvSpPr>
          <p:spPr>
            <a:xfrm>
              <a:off x="1157836" y="3018570"/>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5</a:t>
              </a:r>
              <a:endParaRPr kumimoji="1" lang="ja-JP" altLang="en-US" sz="800" dirty="0" err="1">
                <a:solidFill>
                  <a:schemeClr val="tx1"/>
                </a:solidFill>
              </a:endParaRPr>
            </a:p>
          </p:txBody>
        </p:sp>
        <p:sp>
          <p:nvSpPr>
            <p:cNvPr id="22" name="円/楕円 21">
              <a:extLst>
                <a:ext uri="{FF2B5EF4-FFF2-40B4-BE49-F238E27FC236}">
                  <a16:creationId xmlns:a16="http://schemas.microsoft.com/office/drawing/2014/main" id="{AAB9B28F-6A32-FD46-B8E8-ECBC73F8FEDB}"/>
                </a:ext>
              </a:extLst>
            </p:cNvPr>
            <p:cNvSpPr/>
            <p:nvPr/>
          </p:nvSpPr>
          <p:spPr>
            <a:xfrm>
              <a:off x="1157836" y="4535753"/>
              <a:ext cx="244962" cy="2449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18</a:t>
              </a:r>
              <a:endParaRPr kumimoji="1" lang="ja-JP" altLang="en-US" sz="800" dirty="0" err="1">
                <a:solidFill>
                  <a:schemeClr val="tx1"/>
                </a:solidFill>
              </a:endParaRPr>
            </a:p>
          </p:txBody>
        </p:sp>
        <p:sp>
          <p:nvSpPr>
            <p:cNvPr id="23" name="円/楕円 22">
              <a:extLst>
                <a:ext uri="{FF2B5EF4-FFF2-40B4-BE49-F238E27FC236}">
                  <a16:creationId xmlns:a16="http://schemas.microsoft.com/office/drawing/2014/main" id="{FA800E41-224E-4B4E-8BCC-9217BF8A978D}"/>
                </a:ext>
              </a:extLst>
            </p:cNvPr>
            <p:cNvSpPr/>
            <p:nvPr/>
          </p:nvSpPr>
          <p:spPr>
            <a:xfrm>
              <a:off x="1994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0</a:t>
              </a:r>
              <a:endParaRPr kumimoji="1" lang="ja-JP" altLang="en-US" sz="800" dirty="0" err="1">
                <a:solidFill>
                  <a:schemeClr val="tx1"/>
                </a:solidFill>
              </a:endParaRPr>
            </a:p>
          </p:txBody>
        </p:sp>
        <p:sp>
          <p:nvSpPr>
            <p:cNvPr id="24" name="円/楕円 23">
              <a:extLst>
                <a:ext uri="{FF2B5EF4-FFF2-40B4-BE49-F238E27FC236}">
                  <a16:creationId xmlns:a16="http://schemas.microsoft.com/office/drawing/2014/main" id="{ECD6764E-ABCE-B441-8ACA-1488C1CFC644}"/>
                </a:ext>
              </a:extLst>
            </p:cNvPr>
            <p:cNvSpPr/>
            <p:nvPr/>
          </p:nvSpPr>
          <p:spPr>
            <a:xfrm>
              <a:off x="77854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a:t>
              </a:r>
              <a:endParaRPr kumimoji="1" lang="ja-JP" altLang="en-US" sz="800" dirty="0" err="1">
                <a:solidFill>
                  <a:schemeClr val="tx1"/>
                </a:solidFill>
              </a:endParaRPr>
            </a:p>
          </p:txBody>
        </p:sp>
        <p:sp>
          <p:nvSpPr>
            <p:cNvPr id="25" name="円/楕円 24">
              <a:extLst>
                <a:ext uri="{FF2B5EF4-FFF2-40B4-BE49-F238E27FC236}">
                  <a16:creationId xmlns:a16="http://schemas.microsoft.com/office/drawing/2014/main" id="{2F82A46B-D9A4-F946-819A-C10D8A7E00EE}"/>
                </a:ext>
              </a:extLst>
            </p:cNvPr>
            <p:cNvSpPr/>
            <p:nvPr/>
          </p:nvSpPr>
          <p:spPr>
            <a:xfrm>
              <a:off x="399244" y="3018570"/>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4</a:t>
              </a:r>
              <a:endParaRPr kumimoji="1" lang="ja-JP" altLang="en-US" sz="800" dirty="0" err="1">
                <a:solidFill>
                  <a:schemeClr val="tx1"/>
                </a:solidFill>
              </a:endParaRPr>
            </a:p>
          </p:txBody>
        </p:sp>
        <p:sp>
          <p:nvSpPr>
            <p:cNvPr id="26" name="円/楕円 25">
              <a:extLst>
                <a:ext uri="{FF2B5EF4-FFF2-40B4-BE49-F238E27FC236}">
                  <a16:creationId xmlns:a16="http://schemas.microsoft.com/office/drawing/2014/main" id="{A1C8FD4E-4C7A-2F49-BD74-A5EC12882A4B}"/>
                </a:ext>
              </a:extLst>
            </p:cNvPr>
            <p:cNvSpPr/>
            <p:nvPr/>
          </p:nvSpPr>
          <p:spPr>
            <a:xfrm>
              <a:off x="1994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7</a:t>
              </a:r>
              <a:endParaRPr kumimoji="1" lang="ja-JP" altLang="en-US" sz="800" dirty="0" err="1">
                <a:solidFill>
                  <a:schemeClr val="tx1"/>
                </a:solidFill>
              </a:endParaRPr>
            </a:p>
          </p:txBody>
        </p:sp>
        <p:sp>
          <p:nvSpPr>
            <p:cNvPr id="27" name="円/楕円 26">
              <a:extLst>
                <a:ext uri="{FF2B5EF4-FFF2-40B4-BE49-F238E27FC236}">
                  <a16:creationId xmlns:a16="http://schemas.microsoft.com/office/drawing/2014/main" id="{A30CA8FE-DCF4-774F-ADC5-590779FBDA3A}"/>
                </a:ext>
              </a:extLst>
            </p:cNvPr>
            <p:cNvSpPr/>
            <p:nvPr/>
          </p:nvSpPr>
          <p:spPr>
            <a:xfrm>
              <a:off x="77854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8</a:t>
              </a:r>
              <a:endParaRPr kumimoji="1" lang="ja-JP" altLang="en-US" sz="800" dirty="0" err="1">
                <a:solidFill>
                  <a:schemeClr val="tx1"/>
                </a:solidFill>
              </a:endParaRPr>
            </a:p>
          </p:txBody>
        </p:sp>
        <p:sp>
          <p:nvSpPr>
            <p:cNvPr id="28" name="円/楕円 27">
              <a:extLst>
                <a:ext uri="{FF2B5EF4-FFF2-40B4-BE49-F238E27FC236}">
                  <a16:creationId xmlns:a16="http://schemas.microsoft.com/office/drawing/2014/main" id="{9C96F6AA-BC4C-164A-BCAA-E4644A663186}"/>
                </a:ext>
              </a:extLst>
            </p:cNvPr>
            <p:cNvSpPr/>
            <p:nvPr/>
          </p:nvSpPr>
          <p:spPr>
            <a:xfrm>
              <a:off x="19948" y="4148555"/>
              <a:ext cx="244962" cy="244962"/>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13</a:t>
              </a:r>
              <a:endParaRPr kumimoji="1" lang="ja-JP" altLang="en-US" sz="800" dirty="0" err="1">
                <a:solidFill>
                  <a:schemeClr val="tx1"/>
                </a:solidFill>
              </a:endParaRPr>
            </a:p>
          </p:txBody>
        </p:sp>
        <p:sp>
          <p:nvSpPr>
            <p:cNvPr id="29" name="円/楕円 28">
              <a:extLst>
                <a:ext uri="{FF2B5EF4-FFF2-40B4-BE49-F238E27FC236}">
                  <a16:creationId xmlns:a16="http://schemas.microsoft.com/office/drawing/2014/main" id="{1617FECC-BE45-B347-82F4-E5A2DCA83B20}"/>
                </a:ext>
              </a:extLst>
            </p:cNvPr>
            <p:cNvSpPr/>
            <p:nvPr/>
          </p:nvSpPr>
          <p:spPr>
            <a:xfrm>
              <a:off x="778540"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14</a:t>
              </a:r>
              <a:endParaRPr kumimoji="1" lang="ja-JP" altLang="en-US" sz="800" dirty="0" err="1">
                <a:solidFill>
                  <a:schemeClr val="tx1"/>
                </a:solidFill>
              </a:endParaRPr>
            </a:p>
          </p:txBody>
        </p:sp>
        <p:sp>
          <p:nvSpPr>
            <p:cNvPr id="30" name="円/楕円 29">
              <a:extLst>
                <a:ext uri="{FF2B5EF4-FFF2-40B4-BE49-F238E27FC236}">
                  <a16:creationId xmlns:a16="http://schemas.microsoft.com/office/drawing/2014/main" id="{B3C63E7C-24F0-C04D-AEF0-D394E5202D2C}"/>
                </a:ext>
              </a:extLst>
            </p:cNvPr>
            <p:cNvSpPr/>
            <p:nvPr/>
          </p:nvSpPr>
          <p:spPr>
            <a:xfrm>
              <a:off x="1994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20</a:t>
              </a:r>
              <a:endParaRPr kumimoji="1" lang="ja-JP" altLang="en-US" sz="800" dirty="0" err="1">
                <a:solidFill>
                  <a:schemeClr val="tx1"/>
                </a:solidFill>
              </a:endParaRPr>
            </a:p>
          </p:txBody>
        </p:sp>
        <p:sp>
          <p:nvSpPr>
            <p:cNvPr id="31" name="円/楕円 30">
              <a:extLst>
                <a:ext uri="{FF2B5EF4-FFF2-40B4-BE49-F238E27FC236}">
                  <a16:creationId xmlns:a16="http://schemas.microsoft.com/office/drawing/2014/main" id="{B829A067-044A-C446-A4C8-92EE96850473}"/>
                </a:ext>
              </a:extLst>
            </p:cNvPr>
            <p:cNvSpPr/>
            <p:nvPr/>
          </p:nvSpPr>
          <p:spPr>
            <a:xfrm>
              <a:off x="77854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21</a:t>
              </a:r>
              <a:endParaRPr kumimoji="1" lang="ja-JP" altLang="en-US" sz="800" dirty="0" err="1">
                <a:solidFill>
                  <a:schemeClr val="tx1"/>
                </a:solidFill>
              </a:endParaRPr>
            </a:p>
          </p:txBody>
        </p:sp>
        <p:sp>
          <p:nvSpPr>
            <p:cNvPr id="32" name="円/楕円 31">
              <a:extLst>
                <a:ext uri="{FF2B5EF4-FFF2-40B4-BE49-F238E27FC236}">
                  <a16:creationId xmlns:a16="http://schemas.microsoft.com/office/drawing/2014/main" id="{D456EBB7-C559-F24E-A1AA-A8090809C990}"/>
                </a:ext>
              </a:extLst>
            </p:cNvPr>
            <p:cNvSpPr/>
            <p:nvPr/>
          </p:nvSpPr>
          <p:spPr>
            <a:xfrm>
              <a:off x="399244" y="3777162"/>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11</a:t>
              </a:r>
              <a:endParaRPr kumimoji="1" lang="ja-JP" altLang="en-US" sz="800" dirty="0" err="1">
                <a:solidFill>
                  <a:schemeClr val="tx1"/>
                </a:solidFill>
              </a:endParaRPr>
            </a:p>
          </p:txBody>
        </p:sp>
        <p:sp>
          <p:nvSpPr>
            <p:cNvPr id="33" name="円/楕円 32">
              <a:extLst>
                <a:ext uri="{FF2B5EF4-FFF2-40B4-BE49-F238E27FC236}">
                  <a16:creationId xmlns:a16="http://schemas.microsoft.com/office/drawing/2014/main" id="{5F36EC07-0F98-3D47-94AB-49B471FA6F05}"/>
                </a:ext>
              </a:extLst>
            </p:cNvPr>
            <p:cNvSpPr/>
            <p:nvPr/>
          </p:nvSpPr>
          <p:spPr>
            <a:xfrm>
              <a:off x="399244" y="4535753"/>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17</a:t>
              </a:r>
              <a:endParaRPr kumimoji="1" lang="ja-JP" altLang="en-US" sz="800" dirty="0" err="1">
                <a:solidFill>
                  <a:schemeClr val="tx1"/>
                </a:solidFill>
              </a:endParaRPr>
            </a:p>
          </p:txBody>
        </p:sp>
        <p:cxnSp>
          <p:nvCxnSpPr>
            <p:cNvPr id="34" name="直線コネクタ 33">
              <a:extLst>
                <a:ext uri="{FF2B5EF4-FFF2-40B4-BE49-F238E27FC236}">
                  <a16:creationId xmlns:a16="http://schemas.microsoft.com/office/drawing/2014/main" id="{1C761D64-A0C7-FC48-A183-1B9EE7535B8A}"/>
                </a:ext>
              </a:extLst>
            </p:cNvPr>
            <p:cNvCxnSpPr/>
            <p:nvPr/>
          </p:nvCxnSpPr>
          <p:spPr>
            <a:xfrm flipV="1">
              <a:off x="14242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933D210-14FA-8C43-A45E-87918310E9D8}"/>
                </a:ext>
              </a:extLst>
            </p:cNvPr>
            <p:cNvCxnSpPr>
              <a:stCxn id="26" idx="0"/>
              <a:endCxn id="23" idx="4"/>
            </p:cNvCxnSpPr>
            <p:nvPr/>
          </p:nvCxnSpPr>
          <p:spPr>
            <a:xfrm flipV="1">
              <a:off x="14242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38449B9-9933-FC42-8C99-14F17B7DBDAF}"/>
                </a:ext>
              </a:extLst>
            </p:cNvPr>
            <p:cNvCxnSpPr>
              <a:stCxn id="23" idx="6"/>
              <a:endCxn id="24" idx="2"/>
            </p:cNvCxnSpPr>
            <p:nvPr/>
          </p:nvCxnSpPr>
          <p:spPr>
            <a:xfrm>
              <a:off x="26491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BA42B-F063-CE48-856D-50AE39A4CE4F}"/>
                </a:ext>
              </a:extLst>
            </p:cNvPr>
            <p:cNvCxnSpPr>
              <a:stCxn id="25" idx="1"/>
              <a:endCxn id="23" idx="5"/>
            </p:cNvCxnSpPr>
            <p:nvPr/>
          </p:nvCxnSpPr>
          <p:spPr>
            <a:xfrm flipH="1" flipV="1">
              <a:off x="22903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7F0C84A-4FAC-524D-A0A1-93D5A77D2793}"/>
                </a:ext>
              </a:extLst>
            </p:cNvPr>
            <p:cNvCxnSpPr>
              <a:stCxn id="25" idx="7"/>
              <a:endCxn id="24" idx="3"/>
            </p:cNvCxnSpPr>
            <p:nvPr/>
          </p:nvCxnSpPr>
          <p:spPr>
            <a:xfrm flipV="1">
              <a:off x="60833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CA3761E-DC9E-6F44-BA9B-2C6B30DA3370}"/>
                </a:ext>
              </a:extLst>
            </p:cNvPr>
            <p:cNvCxnSpPr>
              <a:stCxn id="26" idx="7"/>
              <a:endCxn id="25" idx="3"/>
            </p:cNvCxnSpPr>
            <p:nvPr/>
          </p:nvCxnSpPr>
          <p:spPr>
            <a:xfrm flipV="1">
              <a:off x="22903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D08C3FD-6317-7A42-85F1-F43AF86C64E2}"/>
                </a:ext>
              </a:extLst>
            </p:cNvPr>
            <p:cNvCxnSpPr>
              <a:cxnSpLocks/>
              <a:stCxn id="25" idx="5"/>
              <a:endCxn id="27" idx="1"/>
            </p:cNvCxnSpPr>
            <p:nvPr/>
          </p:nvCxnSpPr>
          <p:spPr>
            <a:xfrm>
              <a:off x="60833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59F13E4-AD94-174B-885B-34866B0949BD}"/>
                </a:ext>
              </a:extLst>
            </p:cNvPr>
            <p:cNvCxnSpPr>
              <a:cxnSpLocks/>
              <a:stCxn id="30" idx="0"/>
              <a:endCxn id="28" idx="4"/>
            </p:cNvCxnSpPr>
            <p:nvPr/>
          </p:nvCxnSpPr>
          <p:spPr>
            <a:xfrm flipV="1">
              <a:off x="14242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0CEE064-D629-A444-B2E4-D82CA677B034}"/>
                </a:ext>
              </a:extLst>
            </p:cNvPr>
            <p:cNvCxnSpPr>
              <a:cxnSpLocks/>
              <a:stCxn id="28" idx="7"/>
              <a:endCxn id="32" idx="3"/>
            </p:cNvCxnSpPr>
            <p:nvPr/>
          </p:nvCxnSpPr>
          <p:spPr>
            <a:xfrm flipV="1">
              <a:off x="22903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567A7F9-7755-C443-A11E-D7F970FFC3C8}"/>
                </a:ext>
              </a:extLst>
            </p:cNvPr>
            <p:cNvCxnSpPr>
              <a:cxnSpLocks/>
              <a:stCxn id="32" idx="7"/>
              <a:endCxn id="27" idx="3"/>
            </p:cNvCxnSpPr>
            <p:nvPr/>
          </p:nvCxnSpPr>
          <p:spPr>
            <a:xfrm flipV="1">
              <a:off x="60833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C46A706-9B6B-044C-9101-D093F5FF95C8}"/>
                </a:ext>
              </a:extLst>
            </p:cNvPr>
            <p:cNvCxnSpPr>
              <a:cxnSpLocks/>
              <a:stCxn id="32" idx="1"/>
              <a:endCxn id="26" idx="5"/>
            </p:cNvCxnSpPr>
            <p:nvPr/>
          </p:nvCxnSpPr>
          <p:spPr>
            <a:xfrm flipH="1" flipV="1">
              <a:off x="22903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B14D7FE-9125-4947-8705-F3DA61E14547}"/>
                </a:ext>
              </a:extLst>
            </p:cNvPr>
            <p:cNvCxnSpPr>
              <a:cxnSpLocks/>
              <a:stCxn id="28" idx="5"/>
              <a:endCxn id="33" idx="1"/>
            </p:cNvCxnSpPr>
            <p:nvPr/>
          </p:nvCxnSpPr>
          <p:spPr>
            <a:xfrm>
              <a:off x="22903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E02250BC-AA0E-FC4A-9A4B-45A9204EE0A0}"/>
                </a:ext>
              </a:extLst>
            </p:cNvPr>
            <p:cNvCxnSpPr>
              <a:cxnSpLocks/>
              <a:stCxn id="30" idx="7"/>
              <a:endCxn id="33" idx="3"/>
            </p:cNvCxnSpPr>
            <p:nvPr/>
          </p:nvCxnSpPr>
          <p:spPr>
            <a:xfrm flipV="1">
              <a:off x="22903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ECE3049-0381-E74F-99E5-5BAB7B7C8394}"/>
                </a:ext>
              </a:extLst>
            </p:cNvPr>
            <p:cNvCxnSpPr>
              <a:cxnSpLocks/>
              <a:stCxn id="28" idx="6"/>
              <a:endCxn id="29" idx="2"/>
            </p:cNvCxnSpPr>
            <p:nvPr/>
          </p:nvCxnSpPr>
          <p:spPr>
            <a:xfrm>
              <a:off x="26491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343B635-7C38-EC4D-B899-801C935BBA64}"/>
                </a:ext>
              </a:extLst>
            </p:cNvPr>
            <p:cNvCxnSpPr>
              <a:cxnSpLocks/>
              <a:stCxn id="30" idx="6"/>
              <a:endCxn id="31" idx="2"/>
            </p:cNvCxnSpPr>
            <p:nvPr/>
          </p:nvCxnSpPr>
          <p:spPr>
            <a:xfrm>
              <a:off x="26491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74D3160A-4352-244C-AAA4-079CB999C105}"/>
                </a:ext>
              </a:extLst>
            </p:cNvPr>
            <p:cNvCxnSpPr>
              <a:cxnSpLocks/>
              <a:stCxn id="33" idx="5"/>
              <a:endCxn id="31" idx="1"/>
            </p:cNvCxnSpPr>
            <p:nvPr/>
          </p:nvCxnSpPr>
          <p:spPr>
            <a:xfrm>
              <a:off x="60833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CA405B4-5179-6643-B87A-7E5CE2969437}"/>
                </a:ext>
              </a:extLst>
            </p:cNvPr>
            <p:cNvCxnSpPr>
              <a:cxnSpLocks/>
              <a:stCxn id="33" idx="7"/>
              <a:endCxn id="29" idx="3"/>
            </p:cNvCxnSpPr>
            <p:nvPr/>
          </p:nvCxnSpPr>
          <p:spPr>
            <a:xfrm flipV="1">
              <a:off x="60833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1F0FC83D-ACC3-BD48-969B-B10BD22C3E0D}"/>
                </a:ext>
              </a:extLst>
            </p:cNvPr>
            <p:cNvCxnSpPr>
              <a:cxnSpLocks/>
            </p:cNvCxnSpPr>
            <p:nvPr/>
          </p:nvCxnSpPr>
          <p:spPr>
            <a:xfrm flipV="1">
              <a:off x="90102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D1E6C0E-BDBD-464F-A314-1E6C6A9AC8AE}"/>
                </a:ext>
              </a:extLst>
            </p:cNvPr>
            <p:cNvCxnSpPr>
              <a:cxnSpLocks/>
              <a:stCxn id="29" idx="1"/>
              <a:endCxn id="32" idx="5"/>
            </p:cNvCxnSpPr>
            <p:nvPr/>
          </p:nvCxnSpPr>
          <p:spPr>
            <a:xfrm flipH="1" flipV="1">
              <a:off x="60833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83C91D3-0856-3F40-B32F-81C24E543AC1}"/>
                </a:ext>
              </a:extLst>
            </p:cNvPr>
            <p:cNvCxnSpPr>
              <a:cxnSpLocks/>
            </p:cNvCxnSpPr>
            <p:nvPr/>
          </p:nvCxnSpPr>
          <p:spPr>
            <a:xfrm flipV="1">
              <a:off x="90102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E9A4E5C-8210-C44D-80CF-2CE7F979DC7E}"/>
                </a:ext>
              </a:extLst>
            </p:cNvPr>
            <p:cNvCxnSpPr>
              <a:cxnSpLocks/>
            </p:cNvCxnSpPr>
            <p:nvPr/>
          </p:nvCxnSpPr>
          <p:spPr>
            <a:xfrm flipV="1">
              <a:off x="90102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円/楕円 54">
              <a:extLst>
                <a:ext uri="{FF2B5EF4-FFF2-40B4-BE49-F238E27FC236}">
                  <a16:creationId xmlns:a16="http://schemas.microsoft.com/office/drawing/2014/main" id="{22A28E10-4CB0-7649-BC6E-E07553016D48}"/>
                </a:ext>
              </a:extLst>
            </p:cNvPr>
            <p:cNvSpPr/>
            <p:nvPr/>
          </p:nvSpPr>
          <p:spPr>
            <a:xfrm>
              <a:off x="156478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a:t>
              </a:r>
              <a:endParaRPr kumimoji="1" lang="ja-JP" altLang="en-US" sz="800" dirty="0" err="1">
                <a:solidFill>
                  <a:schemeClr val="tx1"/>
                </a:solidFill>
              </a:endParaRPr>
            </a:p>
          </p:txBody>
        </p:sp>
        <p:sp>
          <p:nvSpPr>
            <p:cNvPr id="56" name="円/楕円 55">
              <a:extLst>
                <a:ext uri="{FF2B5EF4-FFF2-40B4-BE49-F238E27FC236}">
                  <a16:creationId xmlns:a16="http://schemas.microsoft.com/office/drawing/2014/main" id="{10C88401-BA8A-F244-B968-BD10C74AC43F}"/>
                </a:ext>
              </a:extLst>
            </p:cNvPr>
            <p:cNvSpPr/>
            <p:nvPr/>
          </p:nvSpPr>
          <p:spPr>
            <a:xfrm>
              <a:off x="232338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3</a:t>
              </a:r>
              <a:endParaRPr kumimoji="1" lang="ja-JP" altLang="en-US" sz="800" dirty="0" err="1">
                <a:solidFill>
                  <a:schemeClr val="tx1"/>
                </a:solidFill>
              </a:endParaRPr>
            </a:p>
          </p:txBody>
        </p:sp>
        <p:sp>
          <p:nvSpPr>
            <p:cNvPr id="57" name="円/楕円 56">
              <a:extLst>
                <a:ext uri="{FF2B5EF4-FFF2-40B4-BE49-F238E27FC236}">
                  <a16:creationId xmlns:a16="http://schemas.microsoft.com/office/drawing/2014/main" id="{ED0630CD-9905-FA4B-BE3D-A597047F679A}"/>
                </a:ext>
              </a:extLst>
            </p:cNvPr>
            <p:cNvSpPr/>
            <p:nvPr/>
          </p:nvSpPr>
          <p:spPr>
            <a:xfrm>
              <a:off x="1944084" y="3018570"/>
              <a:ext cx="244962" cy="244962"/>
            </a:xfrm>
            <a:prstGeom prst="ellipse">
              <a:avLst/>
            </a:prstGeom>
            <a:solidFill>
              <a:srgbClr val="FF0000"/>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6</a:t>
              </a:r>
              <a:endParaRPr kumimoji="1" lang="ja-JP" altLang="en-US" sz="800" dirty="0" err="1">
                <a:solidFill>
                  <a:schemeClr val="tx1"/>
                </a:solidFill>
              </a:endParaRPr>
            </a:p>
          </p:txBody>
        </p:sp>
        <p:sp>
          <p:nvSpPr>
            <p:cNvPr id="58" name="円/楕円 57">
              <a:extLst>
                <a:ext uri="{FF2B5EF4-FFF2-40B4-BE49-F238E27FC236}">
                  <a16:creationId xmlns:a16="http://schemas.microsoft.com/office/drawing/2014/main" id="{5A5AB14A-B921-8F48-9B86-EDA89C12D7E0}"/>
                </a:ext>
              </a:extLst>
            </p:cNvPr>
            <p:cNvSpPr/>
            <p:nvPr/>
          </p:nvSpPr>
          <p:spPr>
            <a:xfrm>
              <a:off x="156478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9</a:t>
              </a:r>
              <a:endParaRPr kumimoji="1" lang="ja-JP" altLang="en-US" sz="800" dirty="0" err="1">
                <a:solidFill>
                  <a:schemeClr val="tx1"/>
                </a:solidFill>
              </a:endParaRPr>
            </a:p>
          </p:txBody>
        </p:sp>
        <p:sp>
          <p:nvSpPr>
            <p:cNvPr id="59" name="円/楕円 58">
              <a:extLst>
                <a:ext uri="{FF2B5EF4-FFF2-40B4-BE49-F238E27FC236}">
                  <a16:creationId xmlns:a16="http://schemas.microsoft.com/office/drawing/2014/main" id="{1510B356-49D5-2C40-9197-ABF5738548B8}"/>
                </a:ext>
              </a:extLst>
            </p:cNvPr>
            <p:cNvSpPr/>
            <p:nvPr/>
          </p:nvSpPr>
          <p:spPr>
            <a:xfrm>
              <a:off x="232338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10</a:t>
              </a:r>
              <a:endParaRPr kumimoji="1" lang="ja-JP" altLang="en-US" sz="800" dirty="0" err="1">
                <a:solidFill>
                  <a:schemeClr val="tx1"/>
                </a:solidFill>
              </a:endParaRPr>
            </a:p>
          </p:txBody>
        </p:sp>
        <p:sp>
          <p:nvSpPr>
            <p:cNvPr id="60" name="円/楕円 59">
              <a:extLst>
                <a:ext uri="{FF2B5EF4-FFF2-40B4-BE49-F238E27FC236}">
                  <a16:creationId xmlns:a16="http://schemas.microsoft.com/office/drawing/2014/main" id="{43571CDF-CAB6-404A-9627-312E04654B1F}"/>
                </a:ext>
              </a:extLst>
            </p:cNvPr>
            <p:cNvSpPr/>
            <p:nvPr/>
          </p:nvSpPr>
          <p:spPr>
            <a:xfrm>
              <a:off x="1564788"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15</a:t>
              </a:r>
              <a:endParaRPr kumimoji="1" lang="ja-JP" altLang="en-US" sz="800" dirty="0" err="1">
                <a:solidFill>
                  <a:schemeClr val="tx1"/>
                </a:solidFill>
              </a:endParaRPr>
            </a:p>
          </p:txBody>
        </p:sp>
        <p:sp>
          <p:nvSpPr>
            <p:cNvPr id="61" name="円/楕円 60">
              <a:extLst>
                <a:ext uri="{FF2B5EF4-FFF2-40B4-BE49-F238E27FC236}">
                  <a16:creationId xmlns:a16="http://schemas.microsoft.com/office/drawing/2014/main" id="{5DB58381-34E8-CC4F-A3B9-B882C14EC3ED}"/>
                </a:ext>
              </a:extLst>
            </p:cNvPr>
            <p:cNvSpPr/>
            <p:nvPr/>
          </p:nvSpPr>
          <p:spPr>
            <a:xfrm>
              <a:off x="2323380" y="4148555"/>
              <a:ext cx="244962" cy="24496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16</a:t>
              </a:r>
              <a:endParaRPr kumimoji="1" lang="ja-JP" altLang="en-US" sz="800" dirty="0" err="1">
                <a:solidFill>
                  <a:schemeClr val="tx1"/>
                </a:solidFill>
              </a:endParaRPr>
            </a:p>
          </p:txBody>
        </p:sp>
        <p:sp>
          <p:nvSpPr>
            <p:cNvPr id="62" name="円/楕円 61">
              <a:extLst>
                <a:ext uri="{FF2B5EF4-FFF2-40B4-BE49-F238E27FC236}">
                  <a16:creationId xmlns:a16="http://schemas.microsoft.com/office/drawing/2014/main" id="{FB35C3EE-CB51-AE44-907E-60795F09B27F}"/>
                </a:ext>
              </a:extLst>
            </p:cNvPr>
            <p:cNvSpPr/>
            <p:nvPr/>
          </p:nvSpPr>
          <p:spPr>
            <a:xfrm>
              <a:off x="156478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22</a:t>
              </a:r>
              <a:endParaRPr kumimoji="1" lang="ja-JP" altLang="en-US" sz="800" dirty="0" err="1">
                <a:solidFill>
                  <a:schemeClr val="tx1"/>
                </a:solidFill>
              </a:endParaRPr>
            </a:p>
          </p:txBody>
        </p:sp>
        <p:sp>
          <p:nvSpPr>
            <p:cNvPr id="63" name="円/楕円 62">
              <a:extLst>
                <a:ext uri="{FF2B5EF4-FFF2-40B4-BE49-F238E27FC236}">
                  <a16:creationId xmlns:a16="http://schemas.microsoft.com/office/drawing/2014/main" id="{6249C26E-3CFC-5742-A23C-E9DDEF245C3E}"/>
                </a:ext>
              </a:extLst>
            </p:cNvPr>
            <p:cNvSpPr/>
            <p:nvPr/>
          </p:nvSpPr>
          <p:spPr>
            <a:xfrm>
              <a:off x="232338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23</a:t>
              </a:r>
              <a:endParaRPr kumimoji="1" lang="ja-JP" altLang="en-US" sz="800" dirty="0" err="1">
                <a:solidFill>
                  <a:schemeClr val="tx1"/>
                </a:solidFill>
              </a:endParaRPr>
            </a:p>
          </p:txBody>
        </p:sp>
        <p:sp>
          <p:nvSpPr>
            <p:cNvPr id="64" name="円/楕円 63">
              <a:extLst>
                <a:ext uri="{FF2B5EF4-FFF2-40B4-BE49-F238E27FC236}">
                  <a16:creationId xmlns:a16="http://schemas.microsoft.com/office/drawing/2014/main" id="{0832B1A2-6E40-0F48-9EBF-036F64672651}"/>
                </a:ext>
              </a:extLst>
            </p:cNvPr>
            <p:cNvSpPr/>
            <p:nvPr/>
          </p:nvSpPr>
          <p:spPr>
            <a:xfrm>
              <a:off x="1944084" y="3777162"/>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12</a:t>
              </a:r>
              <a:endParaRPr kumimoji="1" lang="ja-JP" altLang="en-US" sz="800" dirty="0" err="1">
                <a:solidFill>
                  <a:schemeClr val="tx1"/>
                </a:solidFill>
              </a:endParaRPr>
            </a:p>
          </p:txBody>
        </p:sp>
        <p:sp>
          <p:nvSpPr>
            <p:cNvPr id="65" name="円/楕円 64">
              <a:extLst>
                <a:ext uri="{FF2B5EF4-FFF2-40B4-BE49-F238E27FC236}">
                  <a16:creationId xmlns:a16="http://schemas.microsoft.com/office/drawing/2014/main" id="{B6F7F0B7-C93C-6549-AF93-83252FB49DF6}"/>
                </a:ext>
              </a:extLst>
            </p:cNvPr>
            <p:cNvSpPr/>
            <p:nvPr/>
          </p:nvSpPr>
          <p:spPr>
            <a:xfrm>
              <a:off x="1944084" y="4535753"/>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19</a:t>
              </a:r>
              <a:endParaRPr kumimoji="1" lang="ja-JP" altLang="en-US" sz="800" dirty="0" err="1">
                <a:solidFill>
                  <a:schemeClr val="tx1"/>
                </a:solidFill>
              </a:endParaRPr>
            </a:p>
          </p:txBody>
        </p:sp>
        <p:cxnSp>
          <p:nvCxnSpPr>
            <p:cNvPr id="66" name="直線コネクタ 65">
              <a:extLst>
                <a:ext uri="{FF2B5EF4-FFF2-40B4-BE49-F238E27FC236}">
                  <a16:creationId xmlns:a16="http://schemas.microsoft.com/office/drawing/2014/main" id="{449866D5-0939-7843-9FFE-819C1838D132}"/>
                </a:ext>
              </a:extLst>
            </p:cNvPr>
            <p:cNvCxnSpPr/>
            <p:nvPr/>
          </p:nvCxnSpPr>
          <p:spPr>
            <a:xfrm flipV="1">
              <a:off x="168726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98FDAD6E-3675-5E48-B192-CC77087267FA}"/>
                </a:ext>
              </a:extLst>
            </p:cNvPr>
            <p:cNvCxnSpPr>
              <a:stCxn id="58" idx="0"/>
              <a:endCxn id="55" idx="4"/>
            </p:cNvCxnSpPr>
            <p:nvPr/>
          </p:nvCxnSpPr>
          <p:spPr>
            <a:xfrm flipV="1">
              <a:off x="168726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849AD1C-92EA-8144-A527-036581CD4482}"/>
                </a:ext>
              </a:extLst>
            </p:cNvPr>
            <p:cNvCxnSpPr>
              <a:stCxn id="55" idx="6"/>
              <a:endCxn id="56" idx="2"/>
            </p:cNvCxnSpPr>
            <p:nvPr/>
          </p:nvCxnSpPr>
          <p:spPr>
            <a:xfrm>
              <a:off x="180975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1003331-E37A-5145-9ECA-67DB6617F259}"/>
                </a:ext>
              </a:extLst>
            </p:cNvPr>
            <p:cNvCxnSpPr>
              <a:stCxn id="57" idx="1"/>
              <a:endCxn id="55" idx="5"/>
            </p:cNvCxnSpPr>
            <p:nvPr/>
          </p:nvCxnSpPr>
          <p:spPr>
            <a:xfrm flipH="1" flipV="1">
              <a:off x="177387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FEFED65B-6199-FB47-9E87-529994029630}"/>
                </a:ext>
              </a:extLst>
            </p:cNvPr>
            <p:cNvCxnSpPr>
              <a:stCxn id="57" idx="7"/>
              <a:endCxn id="56" idx="3"/>
            </p:cNvCxnSpPr>
            <p:nvPr/>
          </p:nvCxnSpPr>
          <p:spPr>
            <a:xfrm flipV="1">
              <a:off x="215317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4A50DF4-6EB5-3843-9D50-905290244791}"/>
                </a:ext>
              </a:extLst>
            </p:cNvPr>
            <p:cNvCxnSpPr>
              <a:stCxn id="58" idx="7"/>
              <a:endCxn id="57" idx="3"/>
            </p:cNvCxnSpPr>
            <p:nvPr/>
          </p:nvCxnSpPr>
          <p:spPr>
            <a:xfrm flipV="1">
              <a:off x="177387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A8C77A55-C6CA-6647-83EB-7B344FFA489F}"/>
                </a:ext>
              </a:extLst>
            </p:cNvPr>
            <p:cNvCxnSpPr>
              <a:cxnSpLocks/>
              <a:stCxn id="57" idx="5"/>
              <a:endCxn id="59" idx="1"/>
            </p:cNvCxnSpPr>
            <p:nvPr/>
          </p:nvCxnSpPr>
          <p:spPr>
            <a:xfrm>
              <a:off x="215317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F2737AD-B00F-554C-A85D-4ABE9A4DC79E}"/>
                </a:ext>
              </a:extLst>
            </p:cNvPr>
            <p:cNvCxnSpPr>
              <a:cxnSpLocks/>
              <a:stCxn id="62" idx="0"/>
              <a:endCxn id="60" idx="4"/>
            </p:cNvCxnSpPr>
            <p:nvPr/>
          </p:nvCxnSpPr>
          <p:spPr>
            <a:xfrm flipV="1">
              <a:off x="168726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BEDA4C1-F05A-F84B-B12D-99AE4DF8C8EF}"/>
                </a:ext>
              </a:extLst>
            </p:cNvPr>
            <p:cNvCxnSpPr>
              <a:cxnSpLocks/>
              <a:stCxn id="60" idx="7"/>
              <a:endCxn id="64" idx="3"/>
            </p:cNvCxnSpPr>
            <p:nvPr/>
          </p:nvCxnSpPr>
          <p:spPr>
            <a:xfrm flipV="1">
              <a:off x="177387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1DE8D3A-BB35-5E4C-A636-B8AAD394AA20}"/>
                </a:ext>
              </a:extLst>
            </p:cNvPr>
            <p:cNvCxnSpPr>
              <a:cxnSpLocks/>
              <a:stCxn id="64" idx="7"/>
              <a:endCxn id="59" idx="3"/>
            </p:cNvCxnSpPr>
            <p:nvPr/>
          </p:nvCxnSpPr>
          <p:spPr>
            <a:xfrm flipV="1">
              <a:off x="215317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8749F68-8894-2F4B-B215-81C4227A9F51}"/>
                </a:ext>
              </a:extLst>
            </p:cNvPr>
            <p:cNvCxnSpPr>
              <a:cxnSpLocks/>
              <a:stCxn id="64" idx="1"/>
              <a:endCxn id="58" idx="5"/>
            </p:cNvCxnSpPr>
            <p:nvPr/>
          </p:nvCxnSpPr>
          <p:spPr>
            <a:xfrm flipH="1" flipV="1">
              <a:off x="177387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9C627C1-028B-B148-984C-6D0D4C7E50E1}"/>
                </a:ext>
              </a:extLst>
            </p:cNvPr>
            <p:cNvCxnSpPr>
              <a:cxnSpLocks/>
              <a:stCxn id="60" idx="5"/>
              <a:endCxn id="65" idx="1"/>
            </p:cNvCxnSpPr>
            <p:nvPr/>
          </p:nvCxnSpPr>
          <p:spPr>
            <a:xfrm>
              <a:off x="177387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2631D02-B69F-2E44-A1FD-B387FEE33233}"/>
                </a:ext>
              </a:extLst>
            </p:cNvPr>
            <p:cNvCxnSpPr>
              <a:cxnSpLocks/>
              <a:stCxn id="62" idx="7"/>
              <a:endCxn id="65" idx="3"/>
            </p:cNvCxnSpPr>
            <p:nvPr/>
          </p:nvCxnSpPr>
          <p:spPr>
            <a:xfrm flipV="1">
              <a:off x="177387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FD1C3D9A-32EF-7347-9F4C-CC36570705A6}"/>
                </a:ext>
              </a:extLst>
            </p:cNvPr>
            <p:cNvCxnSpPr>
              <a:cxnSpLocks/>
              <a:stCxn id="60" idx="6"/>
              <a:endCxn id="61" idx="2"/>
            </p:cNvCxnSpPr>
            <p:nvPr/>
          </p:nvCxnSpPr>
          <p:spPr>
            <a:xfrm>
              <a:off x="180975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13AB0E-90A2-7A4D-82D0-856E58BD275D}"/>
                </a:ext>
              </a:extLst>
            </p:cNvPr>
            <p:cNvCxnSpPr>
              <a:cxnSpLocks/>
              <a:stCxn id="62" idx="6"/>
              <a:endCxn id="63" idx="2"/>
            </p:cNvCxnSpPr>
            <p:nvPr/>
          </p:nvCxnSpPr>
          <p:spPr>
            <a:xfrm>
              <a:off x="180975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74A5E75-4C4F-C44E-9823-5D34F69F36B5}"/>
                </a:ext>
              </a:extLst>
            </p:cNvPr>
            <p:cNvCxnSpPr>
              <a:cxnSpLocks/>
              <a:stCxn id="65" idx="5"/>
              <a:endCxn id="63" idx="1"/>
            </p:cNvCxnSpPr>
            <p:nvPr/>
          </p:nvCxnSpPr>
          <p:spPr>
            <a:xfrm>
              <a:off x="215317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EE5FAD5-3544-8445-A2A2-7AC18F2C0D96}"/>
                </a:ext>
              </a:extLst>
            </p:cNvPr>
            <p:cNvCxnSpPr>
              <a:cxnSpLocks/>
              <a:stCxn id="65" idx="7"/>
              <a:endCxn id="61" idx="3"/>
            </p:cNvCxnSpPr>
            <p:nvPr/>
          </p:nvCxnSpPr>
          <p:spPr>
            <a:xfrm flipV="1">
              <a:off x="215317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8F19146-1830-7A42-A210-320AEEAD9DCC}"/>
                </a:ext>
              </a:extLst>
            </p:cNvPr>
            <p:cNvCxnSpPr>
              <a:cxnSpLocks/>
            </p:cNvCxnSpPr>
            <p:nvPr/>
          </p:nvCxnSpPr>
          <p:spPr>
            <a:xfrm flipV="1">
              <a:off x="244586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1F877E9-B316-BE4F-807E-5EEAFA6F86D9}"/>
                </a:ext>
              </a:extLst>
            </p:cNvPr>
            <p:cNvCxnSpPr>
              <a:cxnSpLocks/>
              <a:stCxn id="61" idx="1"/>
              <a:endCxn id="64" idx="5"/>
            </p:cNvCxnSpPr>
            <p:nvPr/>
          </p:nvCxnSpPr>
          <p:spPr>
            <a:xfrm flipH="1" flipV="1">
              <a:off x="215317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BCF329D-B276-7048-8984-469E48B40909}"/>
                </a:ext>
              </a:extLst>
            </p:cNvPr>
            <p:cNvCxnSpPr>
              <a:cxnSpLocks/>
            </p:cNvCxnSpPr>
            <p:nvPr/>
          </p:nvCxnSpPr>
          <p:spPr>
            <a:xfrm flipV="1">
              <a:off x="244586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771F4ADA-43E4-E244-92F2-1E4539E093F6}"/>
                </a:ext>
              </a:extLst>
            </p:cNvPr>
            <p:cNvCxnSpPr>
              <a:cxnSpLocks/>
            </p:cNvCxnSpPr>
            <p:nvPr/>
          </p:nvCxnSpPr>
          <p:spPr>
            <a:xfrm flipV="1">
              <a:off x="244586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85EE12C7-AEB4-3D4D-9888-EDE03472F680}"/>
                </a:ext>
              </a:extLst>
            </p:cNvPr>
            <p:cNvCxnSpPr>
              <a:cxnSpLocks/>
              <a:stCxn id="24" idx="6"/>
              <a:endCxn id="55" idx="2"/>
            </p:cNvCxnSpPr>
            <p:nvPr/>
          </p:nvCxnSpPr>
          <p:spPr>
            <a:xfrm>
              <a:off x="1023502" y="2753853"/>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DB0D9F5F-2D2B-1842-B36D-7F687B178673}"/>
                </a:ext>
              </a:extLst>
            </p:cNvPr>
            <p:cNvCxnSpPr>
              <a:cxnSpLocks/>
              <a:stCxn id="24" idx="5"/>
              <a:endCxn id="21" idx="1"/>
            </p:cNvCxnSpPr>
            <p:nvPr/>
          </p:nvCxnSpPr>
          <p:spPr>
            <a:xfrm>
              <a:off x="987628" y="2840460"/>
              <a:ext cx="206081"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B1D2B7A-9F57-314E-948D-CAD04DC6BD1D}"/>
                </a:ext>
              </a:extLst>
            </p:cNvPr>
            <p:cNvCxnSpPr>
              <a:cxnSpLocks/>
              <a:stCxn id="55" idx="3"/>
              <a:endCxn id="21" idx="7"/>
            </p:cNvCxnSpPr>
            <p:nvPr/>
          </p:nvCxnSpPr>
          <p:spPr>
            <a:xfrm flipH="1">
              <a:off x="1366924" y="2840460"/>
              <a:ext cx="233738"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E0FC9007-4FE8-8A45-BFB7-BFCD17FB09EC}"/>
                </a:ext>
              </a:extLst>
            </p:cNvPr>
            <p:cNvCxnSpPr>
              <a:cxnSpLocks/>
              <a:stCxn id="21" idx="3"/>
              <a:endCxn id="27" idx="7"/>
            </p:cNvCxnSpPr>
            <p:nvPr/>
          </p:nvCxnSpPr>
          <p:spPr>
            <a:xfrm flipH="1">
              <a:off x="987628" y="3227658"/>
              <a:ext cx="206081"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1DCE965-B68D-2547-A2FA-F0C4DD17D84C}"/>
                </a:ext>
              </a:extLst>
            </p:cNvPr>
            <p:cNvCxnSpPr>
              <a:cxnSpLocks/>
              <a:stCxn id="21" idx="5"/>
              <a:endCxn id="58" idx="1"/>
            </p:cNvCxnSpPr>
            <p:nvPr/>
          </p:nvCxnSpPr>
          <p:spPr>
            <a:xfrm>
              <a:off x="1366924" y="3227658"/>
              <a:ext cx="233738"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FC274A09-E970-0442-B543-69DFA93F38B2}"/>
                </a:ext>
              </a:extLst>
            </p:cNvPr>
            <p:cNvCxnSpPr>
              <a:cxnSpLocks/>
              <a:stCxn id="27" idx="6"/>
              <a:endCxn id="58" idx="2"/>
            </p:cNvCxnSpPr>
            <p:nvPr/>
          </p:nvCxnSpPr>
          <p:spPr>
            <a:xfrm>
              <a:off x="1023502" y="3520347"/>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AE48DADE-7877-E244-8EA3-A3EB087A3CCB}"/>
                </a:ext>
              </a:extLst>
            </p:cNvPr>
            <p:cNvCxnSpPr>
              <a:cxnSpLocks/>
              <a:stCxn id="29" idx="6"/>
              <a:endCxn id="60" idx="2"/>
            </p:cNvCxnSpPr>
            <p:nvPr/>
          </p:nvCxnSpPr>
          <p:spPr>
            <a:xfrm>
              <a:off x="1023502" y="4271036"/>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FB578B01-A364-DD4E-B515-1318DADBCB6C}"/>
                </a:ext>
              </a:extLst>
            </p:cNvPr>
            <p:cNvCxnSpPr>
              <a:cxnSpLocks/>
              <a:stCxn id="27" idx="5"/>
              <a:endCxn id="60" idx="1"/>
            </p:cNvCxnSpPr>
            <p:nvPr/>
          </p:nvCxnSpPr>
          <p:spPr>
            <a:xfrm>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DFFFF0D-92C2-9E46-A6C6-53FE36224D13}"/>
                </a:ext>
              </a:extLst>
            </p:cNvPr>
            <p:cNvCxnSpPr>
              <a:cxnSpLocks/>
              <a:stCxn id="58" idx="3"/>
              <a:endCxn id="29" idx="7"/>
            </p:cNvCxnSpPr>
            <p:nvPr/>
          </p:nvCxnSpPr>
          <p:spPr>
            <a:xfrm flipH="1">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601891F-395D-094A-8696-86E4EF3184AF}"/>
                </a:ext>
              </a:extLst>
            </p:cNvPr>
            <p:cNvCxnSpPr>
              <a:cxnSpLocks/>
              <a:stCxn id="22" idx="1"/>
              <a:endCxn id="29" idx="5"/>
            </p:cNvCxnSpPr>
            <p:nvPr/>
          </p:nvCxnSpPr>
          <p:spPr>
            <a:xfrm flipH="1" flipV="1">
              <a:off x="987628"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DAEBE35A-BFEE-1E48-9779-F27996159AE6}"/>
                </a:ext>
              </a:extLst>
            </p:cNvPr>
            <p:cNvCxnSpPr>
              <a:cxnSpLocks/>
              <a:stCxn id="22" idx="7"/>
              <a:endCxn id="60" idx="3"/>
            </p:cNvCxnSpPr>
            <p:nvPr/>
          </p:nvCxnSpPr>
          <p:spPr>
            <a:xfrm flipV="1">
              <a:off x="1366924" y="4357644"/>
              <a:ext cx="233738"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80F7FF04-AAA5-3846-B0B2-CFAED5ADDD0E}"/>
                </a:ext>
              </a:extLst>
            </p:cNvPr>
            <p:cNvCxnSpPr>
              <a:cxnSpLocks/>
              <a:stCxn id="31" idx="6"/>
              <a:endCxn id="62" idx="2"/>
            </p:cNvCxnSpPr>
            <p:nvPr/>
          </p:nvCxnSpPr>
          <p:spPr>
            <a:xfrm>
              <a:off x="1023502" y="5029628"/>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50A6F54F-0B35-6B4F-8760-EF05C2094DB7}"/>
                </a:ext>
              </a:extLst>
            </p:cNvPr>
            <p:cNvCxnSpPr>
              <a:cxnSpLocks/>
              <a:stCxn id="22" idx="5"/>
              <a:endCxn id="62" idx="1"/>
            </p:cNvCxnSpPr>
            <p:nvPr/>
          </p:nvCxnSpPr>
          <p:spPr>
            <a:xfrm>
              <a:off x="1366924" y="4744841"/>
              <a:ext cx="233738"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F96A49E7-C09B-3E4C-B88C-413F628D2D2D}"/>
                </a:ext>
              </a:extLst>
            </p:cNvPr>
            <p:cNvCxnSpPr>
              <a:cxnSpLocks/>
              <a:stCxn id="22" idx="3"/>
              <a:endCxn id="31" idx="7"/>
            </p:cNvCxnSpPr>
            <p:nvPr/>
          </p:nvCxnSpPr>
          <p:spPr>
            <a:xfrm flipH="1">
              <a:off x="987628"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D18C6F0F-5F16-B741-9D05-050EEC9432DC}"/>
                </a:ext>
              </a:extLst>
            </p:cNvPr>
            <p:cNvCxnSpPr>
              <a:cxnSpLocks/>
              <a:stCxn id="26" idx="6"/>
              <a:endCxn id="27" idx="2"/>
            </p:cNvCxnSpPr>
            <p:nvPr/>
          </p:nvCxnSpPr>
          <p:spPr>
            <a:xfrm>
              <a:off x="26491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A71EBA9-8035-164A-9F73-92B466C09CE9}"/>
                </a:ext>
              </a:extLst>
            </p:cNvPr>
            <p:cNvCxnSpPr>
              <a:cxnSpLocks/>
              <a:stCxn id="58" idx="6"/>
              <a:endCxn id="59" idx="2"/>
            </p:cNvCxnSpPr>
            <p:nvPr/>
          </p:nvCxnSpPr>
          <p:spPr>
            <a:xfrm>
              <a:off x="180975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654B8AC8-121C-E94F-B210-941F1B091034}"/>
              </a:ext>
            </a:extLst>
          </p:cNvPr>
          <p:cNvGrpSpPr/>
          <p:nvPr/>
        </p:nvGrpSpPr>
        <p:grpSpPr>
          <a:xfrm>
            <a:off x="2706419" y="3545706"/>
            <a:ext cx="1233132" cy="506312"/>
            <a:chOff x="2717523" y="3288432"/>
            <a:chExt cx="1233132" cy="506312"/>
          </a:xfrm>
        </p:grpSpPr>
        <p:sp>
          <p:nvSpPr>
            <p:cNvPr id="104" name="円/楕円 103">
              <a:extLst>
                <a:ext uri="{FF2B5EF4-FFF2-40B4-BE49-F238E27FC236}">
                  <a16:creationId xmlns:a16="http://schemas.microsoft.com/office/drawing/2014/main" id="{C7A4B650-B82C-4540-B2B7-C800F0F40174}"/>
                </a:ext>
              </a:extLst>
            </p:cNvPr>
            <p:cNvSpPr/>
            <p:nvPr/>
          </p:nvSpPr>
          <p:spPr>
            <a:xfrm>
              <a:off x="2717523" y="3288432"/>
              <a:ext cx="115588" cy="10258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5" name="円/楕円 104">
              <a:extLst>
                <a:ext uri="{FF2B5EF4-FFF2-40B4-BE49-F238E27FC236}">
                  <a16:creationId xmlns:a16="http://schemas.microsoft.com/office/drawing/2014/main" id="{6E2DF8E6-35DF-FE40-B366-A84B28121846}"/>
                </a:ext>
              </a:extLst>
            </p:cNvPr>
            <p:cNvSpPr/>
            <p:nvPr/>
          </p:nvSpPr>
          <p:spPr>
            <a:xfrm>
              <a:off x="2717523" y="3423008"/>
              <a:ext cx="115588" cy="102586"/>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6" name="円/楕円 105">
              <a:extLst>
                <a:ext uri="{FF2B5EF4-FFF2-40B4-BE49-F238E27FC236}">
                  <a16:creationId xmlns:a16="http://schemas.microsoft.com/office/drawing/2014/main" id="{B0080E49-61AD-8442-9825-68EE1ECF7D0A}"/>
                </a:ext>
              </a:extLst>
            </p:cNvPr>
            <p:cNvSpPr/>
            <p:nvPr/>
          </p:nvSpPr>
          <p:spPr>
            <a:xfrm>
              <a:off x="2717523" y="3557583"/>
              <a:ext cx="115588" cy="102586"/>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7" name="円/楕円 106">
              <a:extLst>
                <a:ext uri="{FF2B5EF4-FFF2-40B4-BE49-F238E27FC236}">
                  <a16:creationId xmlns:a16="http://schemas.microsoft.com/office/drawing/2014/main" id="{9B495506-1B2A-1B49-84C2-06884A68F251}"/>
                </a:ext>
              </a:extLst>
            </p:cNvPr>
            <p:cNvSpPr/>
            <p:nvPr/>
          </p:nvSpPr>
          <p:spPr>
            <a:xfrm>
              <a:off x="2717523" y="3692158"/>
              <a:ext cx="115588" cy="102586"/>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8" name="正方形/長方形 107">
              <a:extLst>
                <a:ext uri="{FF2B5EF4-FFF2-40B4-BE49-F238E27FC236}">
                  <a16:creationId xmlns:a16="http://schemas.microsoft.com/office/drawing/2014/main" id="{103A40BC-CBE5-2C4F-9426-79D9C9A2817D}"/>
                </a:ext>
              </a:extLst>
            </p:cNvPr>
            <p:cNvSpPr/>
            <p:nvPr/>
          </p:nvSpPr>
          <p:spPr>
            <a:xfrm>
              <a:off x="2851754" y="3299613"/>
              <a:ext cx="832170"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ノード</a:t>
              </a:r>
              <a:endParaRPr kumimoji="1" lang="ja-JP" altLang="en-US" sz="800">
                <a:solidFill>
                  <a:schemeClr val="tx1"/>
                </a:solidFill>
              </a:endParaRPr>
            </a:p>
          </p:txBody>
        </p:sp>
        <p:sp>
          <p:nvSpPr>
            <p:cNvPr id="109" name="正方形/長方形 108">
              <a:extLst>
                <a:ext uri="{FF2B5EF4-FFF2-40B4-BE49-F238E27FC236}">
                  <a16:creationId xmlns:a16="http://schemas.microsoft.com/office/drawing/2014/main" id="{37EB4930-5A69-CF45-877B-562216336D7C}"/>
                </a:ext>
              </a:extLst>
            </p:cNvPr>
            <p:cNvSpPr/>
            <p:nvPr/>
          </p:nvSpPr>
          <p:spPr>
            <a:xfrm>
              <a:off x="2851754" y="3434189"/>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スタートノード</a:t>
              </a:r>
              <a:endParaRPr kumimoji="1" lang="ja-JP" altLang="en-US" sz="800">
                <a:solidFill>
                  <a:schemeClr val="tx1"/>
                </a:solidFill>
              </a:endParaRPr>
            </a:p>
          </p:txBody>
        </p:sp>
        <p:sp>
          <p:nvSpPr>
            <p:cNvPr id="110" name="正方形/長方形 109">
              <a:extLst>
                <a:ext uri="{FF2B5EF4-FFF2-40B4-BE49-F238E27FC236}">
                  <a16:creationId xmlns:a16="http://schemas.microsoft.com/office/drawing/2014/main" id="{DA01FD75-1796-6248-BF7E-F32BAA650323}"/>
                </a:ext>
              </a:extLst>
            </p:cNvPr>
            <p:cNvSpPr/>
            <p:nvPr/>
          </p:nvSpPr>
          <p:spPr>
            <a:xfrm>
              <a:off x="2851754" y="3568764"/>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ゴールノード</a:t>
              </a:r>
              <a:endParaRPr kumimoji="1" lang="ja-JP" altLang="en-US" sz="800">
                <a:solidFill>
                  <a:schemeClr val="tx1"/>
                </a:solidFill>
              </a:endParaRPr>
            </a:p>
          </p:txBody>
        </p:sp>
        <p:sp>
          <p:nvSpPr>
            <p:cNvPr id="111" name="正方形/長方形 110">
              <a:extLst>
                <a:ext uri="{FF2B5EF4-FFF2-40B4-BE49-F238E27FC236}">
                  <a16:creationId xmlns:a16="http://schemas.microsoft.com/office/drawing/2014/main" id="{4B306676-6FD0-AD43-92F2-0A6D36ADA9E3}"/>
                </a:ext>
              </a:extLst>
            </p:cNvPr>
            <p:cNvSpPr/>
            <p:nvPr/>
          </p:nvSpPr>
          <p:spPr>
            <a:xfrm>
              <a:off x="2851754" y="3703340"/>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赤ノード</a:t>
              </a:r>
              <a:endParaRPr kumimoji="1" lang="ja-JP" altLang="en-US" sz="800">
                <a:solidFill>
                  <a:schemeClr val="tx1"/>
                </a:solidFill>
              </a:endParaRPr>
            </a:p>
          </p:txBody>
        </p:sp>
      </p:grpSp>
      <p:sp>
        <p:nvSpPr>
          <p:cNvPr id="112" name="正方形/長方形 111">
            <a:extLst>
              <a:ext uri="{FF2B5EF4-FFF2-40B4-BE49-F238E27FC236}">
                <a16:creationId xmlns:a16="http://schemas.microsoft.com/office/drawing/2014/main" id="{66FA283C-85DC-DA4E-8CDB-EE54499B81B7}"/>
              </a:ext>
            </a:extLst>
          </p:cNvPr>
          <p:cNvSpPr/>
          <p:nvPr/>
        </p:nvSpPr>
        <p:spPr>
          <a:xfrm>
            <a:off x="258301" y="3053566"/>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13" name="正方形/長方形 112">
            <a:extLst>
              <a:ext uri="{FF2B5EF4-FFF2-40B4-BE49-F238E27FC236}">
                <a16:creationId xmlns:a16="http://schemas.microsoft.com/office/drawing/2014/main" id="{6004F940-729D-0C45-80EE-E30BA514A0C4}"/>
              </a:ext>
            </a:extLst>
          </p:cNvPr>
          <p:cNvSpPr/>
          <p:nvPr/>
        </p:nvSpPr>
        <p:spPr>
          <a:xfrm>
            <a:off x="2512368" y="4182544"/>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②左図の実線と点線はノード間の接続を　</a:t>
            </a:r>
            <a:endParaRPr lang="en-US" altLang="ja-JP" sz="1100" dirty="0">
              <a:solidFill>
                <a:schemeClr val="tx1"/>
              </a:solidFill>
              <a:latin typeface="+mn-ea"/>
            </a:endParaRPr>
          </a:p>
          <a:p>
            <a:r>
              <a:rPr lang="ja-JP" altLang="en-US" sz="1100">
                <a:solidFill>
                  <a:schemeClr val="tx1"/>
                </a:solidFill>
                <a:latin typeface="+mn-ea"/>
              </a:rPr>
              <a:t>　示す。実線は実コース上にラインが</a:t>
            </a:r>
            <a:endParaRPr lang="en-US" altLang="ja-JP" sz="1100" dirty="0">
              <a:solidFill>
                <a:schemeClr val="tx1"/>
              </a:solidFill>
              <a:latin typeface="+mn-ea"/>
            </a:endParaRPr>
          </a:p>
          <a:p>
            <a:r>
              <a:rPr lang="ja-JP" altLang="en-US" sz="1100">
                <a:solidFill>
                  <a:schemeClr val="tx1"/>
                </a:solidFill>
                <a:latin typeface="+mn-ea"/>
              </a:rPr>
              <a:t>　存在し、点線はラインが存在しない。</a:t>
            </a:r>
          </a:p>
        </p:txBody>
      </p:sp>
      <p:grpSp>
        <p:nvGrpSpPr>
          <p:cNvPr id="114" name="グループ化 113">
            <a:extLst>
              <a:ext uri="{FF2B5EF4-FFF2-40B4-BE49-F238E27FC236}">
                <a16:creationId xmlns:a16="http://schemas.microsoft.com/office/drawing/2014/main" id="{1C89AB4A-4CED-D94C-94DA-8E4FBB83DD2F}"/>
              </a:ext>
            </a:extLst>
          </p:cNvPr>
          <p:cNvGrpSpPr/>
          <p:nvPr/>
        </p:nvGrpSpPr>
        <p:grpSpPr>
          <a:xfrm>
            <a:off x="3808512" y="3545706"/>
            <a:ext cx="1233132" cy="530580"/>
            <a:chOff x="4291413" y="3859510"/>
            <a:chExt cx="1233132" cy="530580"/>
          </a:xfrm>
        </p:grpSpPr>
        <p:sp>
          <p:nvSpPr>
            <p:cNvPr id="115" name="円/楕円 114">
              <a:extLst>
                <a:ext uri="{FF2B5EF4-FFF2-40B4-BE49-F238E27FC236}">
                  <a16:creationId xmlns:a16="http://schemas.microsoft.com/office/drawing/2014/main" id="{89E25F22-7E53-084C-9780-D6063F668103}"/>
                </a:ext>
              </a:extLst>
            </p:cNvPr>
            <p:cNvSpPr/>
            <p:nvPr/>
          </p:nvSpPr>
          <p:spPr>
            <a:xfrm>
              <a:off x="4291413" y="3859510"/>
              <a:ext cx="115588" cy="102586"/>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6" name="円/楕円 115">
              <a:extLst>
                <a:ext uri="{FF2B5EF4-FFF2-40B4-BE49-F238E27FC236}">
                  <a16:creationId xmlns:a16="http://schemas.microsoft.com/office/drawing/2014/main" id="{10EC2810-2B4F-F247-B842-00E24923F5C5}"/>
                </a:ext>
              </a:extLst>
            </p:cNvPr>
            <p:cNvSpPr/>
            <p:nvPr/>
          </p:nvSpPr>
          <p:spPr>
            <a:xfrm>
              <a:off x="4291413" y="3994085"/>
              <a:ext cx="115588" cy="10258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7" name="円/楕円 116">
              <a:extLst>
                <a:ext uri="{FF2B5EF4-FFF2-40B4-BE49-F238E27FC236}">
                  <a16:creationId xmlns:a16="http://schemas.microsoft.com/office/drawing/2014/main" id="{AF9D90ED-6464-1E49-AEF9-74E4D1F9E4EF}"/>
                </a:ext>
              </a:extLst>
            </p:cNvPr>
            <p:cNvSpPr/>
            <p:nvPr/>
          </p:nvSpPr>
          <p:spPr>
            <a:xfrm>
              <a:off x="4291413" y="4128661"/>
              <a:ext cx="115588" cy="102586"/>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8" name="円/楕円 117">
              <a:extLst>
                <a:ext uri="{FF2B5EF4-FFF2-40B4-BE49-F238E27FC236}">
                  <a16:creationId xmlns:a16="http://schemas.microsoft.com/office/drawing/2014/main" id="{40D46FC8-5ABC-754F-A06C-FB4F0F3120D7}"/>
                </a:ext>
              </a:extLst>
            </p:cNvPr>
            <p:cNvSpPr/>
            <p:nvPr/>
          </p:nvSpPr>
          <p:spPr>
            <a:xfrm>
              <a:off x="4291413" y="4287504"/>
              <a:ext cx="115588" cy="102586"/>
            </a:xfrm>
            <a:prstGeom prst="ellipse">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9" name="正方形/長方形 118">
              <a:extLst>
                <a:ext uri="{FF2B5EF4-FFF2-40B4-BE49-F238E27FC236}">
                  <a16:creationId xmlns:a16="http://schemas.microsoft.com/office/drawing/2014/main" id="{B1307BEE-CDA5-7146-8A78-179B5588DB45}"/>
                </a:ext>
              </a:extLst>
            </p:cNvPr>
            <p:cNvSpPr/>
            <p:nvPr/>
          </p:nvSpPr>
          <p:spPr>
            <a:xfrm>
              <a:off x="4425644" y="3870691"/>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青ノード</a:t>
              </a:r>
              <a:endParaRPr kumimoji="1" lang="ja-JP" altLang="en-US" sz="800">
                <a:solidFill>
                  <a:schemeClr val="tx1"/>
                </a:solidFill>
              </a:endParaRPr>
            </a:p>
          </p:txBody>
        </p:sp>
        <p:sp>
          <p:nvSpPr>
            <p:cNvPr id="120" name="正方形/長方形 119">
              <a:extLst>
                <a:ext uri="{FF2B5EF4-FFF2-40B4-BE49-F238E27FC236}">
                  <a16:creationId xmlns:a16="http://schemas.microsoft.com/office/drawing/2014/main" id="{494179DC-E90A-6048-B648-6FF86918F30C}"/>
                </a:ext>
              </a:extLst>
            </p:cNvPr>
            <p:cNvSpPr/>
            <p:nvPr/>
          </p:nvSpPr>
          <p:spPr>
            <a:xfrm>
              <a:off x="4425644" y="4005266"/>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121" name="正方形/長方形 120">
              <a:extLst>
                <a:ext uri="{FF2B5EF4-FFF2-40B4-BE49-F238E27FC236}">
                  <a16:creationId xmlns:a16="http://schemas.microsoft.com/office/drawing/2014/main" id="{1C5B2D28-36C7-3949-8A04-59DCD196AE01}"/>
                </a:ext>
              </a:extLst>
            </p:cNvPr>
            <p:cNvSpPr/>
            <p:nvPr/>
          </p:nvSpPr>
          <p:spPr>
            <a:xfrm>
              <a:off x="4425644" y="4139842"/>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122" name="正方形/長方形 121">
              <a:extLst>
                <a:ext uri="{FF2B5EF4-FFF2-40B4-BE49-F238E27FC236}">
                  <a16:creationId xmlns:a16="http://schemas.microsoft.com/office/drawing/2014/main" id="{6E49142A-4FEF-1E4A-A222-A75BBC62AC78}"/>
                </a:ext>
              </a:extLst>
            </p:cNvPr>
            <p:cNvSpPr/>
            <p:nvPr/>
          </p:nvSpPr>
          <p:spPr>
            <a:xfrm>
              <a:off x="4425644" y="4298685"/>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ボーナスノード</a:t>
              </a:r>
              <a:endParaRPr lang="en-US" altLang="ja-JP" sz="800" dirty="0">
                <a:solidFill>
                  <a:schemeClr val="tx1"/>
                </a:solidFill>
              </a:endParaRPr>
            </a:p>
          </p:txBody>
        </p:sp>
      </p:grpSp>
      <p:sp>
        <p:nvSpPr>
          <p:cNvPr id="123" name="正方形/長方形 122">
            <a:extLst>
              <a:ext uri="{FF2B5EF4-FFF2-40B4-BE49-F238E27FC236}">
                <a16:creationId xmlns:a16="http://schemas.microsoft.com/office/drawing/2014/main" id="{CB1B7454-6083-7F4E-B0CF-0EBAD638A1AE}"/>
              </a:ext>
            </a:extLst>
          </p:cNvPr>
          <p:cNvSpPr/>
          <p:nvPr/>
        </p:nvSpPr>
        <p:spPr>
          <a:xfrm>
            <a:off x="2512368" y="4830616"/>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③司令システムはブロック運搬経路を</a:t>
            </a:r>
            <a:endParaRPr lang="en-US" altLang="ja-JP" sz="1100" dirty="0">
              <a:solidFill>
                <a:schemeClr val="tx1"/>
              </a:solidFill>
              <a:latin typeface="+mn-ea"/>
            </a:endParaRPr>
          </a:p>
          <a:p>
            <a:r>
              <a:rPr lang="ja-JP" altLang="en-US" sz="1100">
                <a:solidFill>
                  <a:schemeClr val="tx1"/>
                </a:solidFill>
                <a:latin typeface="+mn-ea"/>
              </a:rPr>
              <a:t>　探索するためにマップを持つ。マップ</a:t>
            </a:r>
            <a:endParaRPr lang="en-US" altLang="ja-JP" sz="1100" dirty="0">
              <a:solidFill>
                <a:schemeClr val="tx1"/>
              </a:solidFill>
              <a:latin typeface="+mn-ea"/>
            </a:endParaRPr>
          </a:p>
          <a:p>
            <a:r>
              <a:rPr lang="ja-JP" altLang="en-US" sz="1100">
                <a:solidFill>
                  <a:schemeClr val="tx1"/>
                </a:solidFill>
                <a:latin typeface="+mn-ea"/>
              </a:rPr>
              <a:t>　はブロックが無いノードの集合である。</a:t>
            </a:r>
          </a:p>
        </p:txBody>
      </p:sp>
      <p:sp>
        <p:nvSpPr>
          <p:cNvPr id="124" name="正方形/長方形 123">
            <a:extLst>
              <a:ext uri="{FF2B5EF4-FFF2-40B4-BE49-F238E27FC236}">
                <a16:creationId xmlns:a16="http://schemas.microsoft.com/office/drawing/2014/main" id="{07F055CB-B060-B449-AD80-74000EE004A5}"/>
              </a:ext>
            </a:extLst>
          </p:cNvPr>
          <p:cNvSpPr/>
          <p:nvPr/>
        </p:nvSpPr>
        <p:spPr>
          <a:xfrm>
            <a:off x="3329405" y="94226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25" name="正方形/長方形 124">
            <a:extLst>
              <a:ext uri="{FF2B5EF4-FFF2-40B4-BE49-F238E27FC236}">
                <a16:creationId xmlns:a16="http://schemas.microsoft.com/office/drawing/2014/main" id="{5A127A7B-2CF6-1D43-8473-88E25A667A12}"/>
              </a:ext>
            </a:extLst>
          </p:cNvPr>
          <p:cNvSpPr/>
          <p:nvPr/>
        </p:nvSpPr>
        <p:spPr>
          <a:xfrm>
            <a:off x="469343" y="1785449"/>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26" name="正方形/長方形 125">
            <a:extLst>
              <a:ext uri="{FF2B5EF4-FFF2-40B4-BE49-F238E27FC236}">
                <a16:creationId xmlns:a16="http://schemas.microsoft.com/office/drawing/2014/main" id="{DB1C1B93-5253-7846-B92D-1A1B27CC9BB1}"/>
              </a:ext>
            </a:extLst>
          </p:cNvPr>
          <p:cNvSpPr/>
          <p:nvPr/>
        </p:nvSpPr>
        <p:spPr>
          <a:xfrm>
            <a:off x="5268663" y="168092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2.4</a:t>
            </a:r>
            <a:r>
              <a:rPr lang="ja-JP" altLang="en-US" b="1">
                <a:solidFill>
                  <a:schemeClr val="tx1"/>
                </a:solidFill>
                <a:latin typeface="+mj-ea"/>
                <a:ea typeface="+mj-ea"/>
              </a:rPr>
              <a:t>解法</a:t>
            </a:r>
          </a:p>
        </p:txBody>
      </p:sp>
      <p:sp>
        <p:nvSpPr>
          <p:cNvPr id="127" name="正方形/長方形 126">
            <a:extLst>
              <a:ext uri="{FF2B5EF4-FFF2-40B4-BE49-F238E27FC236}">
                <a16:creationId xmlns:a16="http://schemas.microsoft.com/office/drawing/2014/main" id="{65C3D6E4-0B09-E144-92A5-863D3C82DDEC}"/>
              </a:ext>
            </a:extLst>
          </p:cNvPr>
          <p:cNvSpPr/>
          <p:nvPr/>
        </p:nvSpPr>
        <p:spPr>
          <a:xfrm>
            <a:off x="2008312" y="5622704"/>
            <a:ext cx="3240360" cy="28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走行体の動作を状態遷移図で示す。</a:t>
            </a:r>
          </a:p>
        </p:txBody>
      </p:sp>
      <p:sp>
        <p:nvSpPr>
          <p:cNvPr id="128" name="正方形/長方形 127">
            <a:extLst>
              <a:ext uri="{FF2B5EF4-FFF2-40B4-BE49-F238E27FC236}">
                <a16:creationId xmlns:a16="http://schemas.microsoft.com/office/drawing/2014/main" id="{FF30A8A8-2422-0247-96A7-825CD0F0C36D}"/>
              </a:ext>
            </a:extLst>
          </p:cNvPr>
          <p:cNvSpPr/>
          <p:nvPr/>
        </p:nvSpPr>
        <p:spPr>
          <a:xfrm>
            <a:off x="2797542" y="5985473"/>
            <a:ext cx="2425913" cy="293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トリガーや遷移ガードなどは割愛</a:t>
            </a:r>
          </a:p>
        </p:txBody>
      </p:sp>
      <p:sp>
        <p:nvSpPr>
          <p:cNvPr id="129" name="正方形/長方形 128">
            <a:extLst>
              <a:ext uri="{FF2B5EF4-FFF2-40B4-BE49-F238E27FC236}">
                <a16:creationId xmlns:a16="http://schemas.microsoft.com/office/drawing/2014/main" id="{5FF08984-F71B-0543-908A-15A18242BA28}"/>
              </a:ext>
            </a:extLst>
          </p:cNvPr>
          <p:cNvSpPr/>
          <p:nvPr/>
        </p:nvSpPr>
        <p:spPr>
          <a:xfrm>
            <a:off x="55005" y="8982482"/>
            <a:ext cx="5121659" cy="60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①プロジェクトのコンセプト「単純化する」からブロックを避けるなどの</a:t>
            </a:r>
            <a:endParaRPr lang="en-US" altLang="ja-JP" sz="1100" dirty="0">
              <a:solidFill>
                <a:schemeClr val="tx1"/>
              </a:solidFill>
              <a:latin typeface="+mn-ea"/>
            </a:endParaRPr>
          </a:p>
          <a:p>
            <a:r>
              <a:rPr lang="ja-JP" altLang="en-US" sz="1100">
                <a:solidFill>
                  <a:schemeClr val="tx1"/>
                </a:solidFill>
                <a:latin typeface="+mn-ea"/>
              </a:rPr>
              <a:t>　複雑な動作は排除した。</a:t>
            </a:r>
            <a:endParaRPr lang="en-US" altLang="ja-JP" sz="1100" dirty="0">
              <a:solidFill>
                <a:schemeClr val="tx1"/>
              </a:solidFill>
              <a:latin typeface="+mn-ea"/>
            </a:endParaRPr>
          </a:p>
          <a:p>
            <a:r>
              <a:rPr lang="ja-JP" altLang="en-US" sz="1100">
                <a:solidFill>
                  <a:schemeClr val="tx1"/>
                </a:solidFill>
                <a:latin typeface="+mn-ea"/>
              </a:rPr>
              <a:t>②単純化のため、コマンド受信（更新）と動作を繰り返す。</a:t>
            </a:r>
          </a:p>
        </p:txBody>
      </p:sp>
      <p:sp>
        <p:nvSpPr>
          <p:cNvPr id="130" name="正方形/長方形 129">
            <a:extLst>
              <a:ext uri="{FF2B5EF4-FFF2-40B4-BE49-F238E27FC236}">
                <a16:creationId xmlns:a16="http://schemas.microsoft.com/office/drawing/2014/main" id="{CD7E9C85-8914-B548-8BA7-37CD73EDDA1F}"/>
              </a:ext>
            </a:extLst>
          </p:cNvPr>
          <p:cNvSpPr/>
          <p:nvPr/>
        </p:nvSpPr>
        <p:spPr>
          <a:xfrm>
            <a:off x="7181388" y="1584695"/>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解法をシーケンス図で示す。</a:t>
            </a:r>
          </a:p>
        </p:txBody>
      </p:sp>
      <p:sp>
        <p:nvSpPr>
          <p:cNvPr id="131" name="正方形/長方形 130">
            <a:extLst>
              <a:ext uri="{FF2B5EF4-FFF2-40B4-BE49-F238E27FC236}">
                <a16:creationId xmlns:a16="http://schemas.microsoft.com/office/drawing/2014/main" id="{CD2FDF94-62F6-5D46-ADE0-1F83D724F259}"/>
              </a:ext>
            </a:extLst>
          </p:cNvPr>
          <p:cNvSpPr/>
          <p:nvPr/>
        </p:nvSpPr>
        <p:spPr>
          <a:xfrm>
            <a:off x="0" y="-9992"/>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a:t>
            </a:r>
            <a:r>
              <a:rPr lang="ja-JP" altLang="en-US" b="1">
                <a:solidFill>
                  <a:schemeClr val="tx1"/>
                </a:solidFill>
                <a:latin typeface="+mj-ea"/>
                <a:ea typeface="+mj-ea"/>
              </a:rPr>
              <a:t>分析モデル</a:t>
            </a:r>
          </a:p>
        </p:txBody>
      </p:sp>
    </p:spTree>
    <p:extLst>
      <p:ext uri="{BB962C8B-B14F-4D97-AF65-F5344CB8AC3E}">
        <p14:creationId xmlns:p14="http://schemas.microsoft.com/office/powerpoint/2010/main" val="31151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 33">
            <a:extLst>
              <a:ext uri="{FF2B5EF4-FFF2-40B4-BE49-F238E27FC236}">
                <a16:creationId xmlns:a16="http://schemas.microsoft.com/office/drawing/2014/main" id="{3B328439-E557-6942-AA7F-45F5AB3DDC83}"/>
              </a:ext>
            </a:extLst>
          </p:cNvPr>
          <p:cNvPicPr>
            <a:picLocks noChangeAspect="1"/>
          </p:cNvPicPr>
          <p:nvPr/>
        </p:nvPicPr>
        <p:blipFill rotWithShape="1">
          <a:blip r:embed="rId2"/>
          <a:srcRect l="503" t="3345" r="1131" b="1687"/>
          <a:stretch/>
        </p:blipFill>
        <p:spPr>
          <a:xfrm>
            <a:off x="136104" y="1444285"/>
            <a:ext cx="12529392" cy="8108843"/>
          </a:xfrm>
          <a:prstGeom prst="rect">
            <a:avLst/>
          </a:prstGeom>
        </p:spPr>
      </p:pic>
      <p:sp>
        <p:nvSpPr>
          <p:cNvPr id="35" name="正方形/長方形 34">
            <a:extLst>
              <a:ext uri="{FF2B5EF4-FFF2-40B4-BE49-F238E27FC236}">
                <a16:creationId xmlns:a16="http://schemas.microsoft.com/office/drawing/2014/main" id="{23CDF55C-7D2D-E242-9EBB-CF594B4A58D2}"/>
              </a:ext>
            </a:extLst>
          </p:cNvPr>
          <p:cNvSpPr/>
          <p:nvPr/>
        </p:nvSpPr>
        <p:spPr>
          <a:xfrm>
            <a:off x="-7912" y="-2393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a:t>
            </a:r>
            <a:r>
              <a:rPr lang="ja-JP" altLang="en-US" b="1">
                <a:solidFill>
                  <a:schemeClr val="tx1"/>
                </a:solidFill>
              </a:rPr>
              <a:t>設計モデル</a:t>
            </a:r>
          </a:p>
        </p:txBody>
      </p:sp>
      <p:sp>
        <p:nvSpPr>
          <p:cNvPr id="36" name="正方形/長方形 35">
            <a:extLst>
              <a:ext uri="{FF2B5EF4-FFF2-40B4-BE49-F238E27FC236}">
                <a16:creationId xmlns:a16="http://schemas.microsoft.com/office/drawing/2014/main" id="{E6177C0D-476D-2748-9F12-1A118CA9794F}"/>
              </a:ext>
            </a:extLst>
          </p:cNvPr>
          <p:cNvSpPr/>
          <p:nvPr/>
        </p:nvSpPr>
        <p:spPr>
          <a:xfrm>
            <a:off x="1586340" y="-23936"/>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3.1</a:t>
            </a:r>
            <a:r>
              <a:rPr lang="ja-JP" altLang="en-US" sz="1400" b="1">
                <a:solidFill>
                  <a:schemeClr val="tx1"/>
                </a:solidFill>
                <a:latin typeface="+mj-ea"/>
                <a:ea typeface="+mj-ea"/>
              </a:rPr>
              <a:t>設計方針</a:t>
            </a:r>
          </a:p>
        </p:txBody>
      </p:sp>
      <p:sp>
        <p:nvSpPr>
          <p:cNvPr id="37" name="正方形/長方形 36">
            <a:extLst>
              <a:ext uri="{FF2B5EF4-FFF2-40B4-BE49-F238E27FC236}">
                <a16:creationId xmlns:a16="http://schemas.microsoft.com/office/drawing/2014/main" id="{107203A9-C40C-7F44-BB6C-C381C6F3DBB0}"/>
              </a:ext>
            </a:extLst>
          </p:cNvPr>
          <p:cNvSpPr/>
          <p:nvPr/>
        </p:nvSpPr>
        <p:spPr>
          <a:xfrm>
            <a:off x="1" y="1155619"/>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3.2</a:t>
            </a:r>
            <a:r>
              <a:rPr lang="ja-JP" altLang="en-US" sz="1400" b="1">
                <a:solidFill>
                  <a:schemeClr val="tx1"/>
                </a:solidFill>
                <a:latin typeface="+mj-ea"/>
                <a:ea typeface="+mj-ea"/>
              </a:rPr>
              <a:t>構造モデル</a:t>
            </a:r>
          </a:p>
        </p:txBody>
      </p:sp>
      <p:sp>
        <p:nvSpPr>
          <p:cNvPr id="38" name="正方形/長方形 37">
            <a:extLst>
              <a:ext uri="{FF2B5EF4-FFF2-40B4-BE49-F238E27FC236}">
                <a16:creationId xmlns:a16="http://schemas.microsoft.com/office/drawing/2014/main" id="{9768B19E-B4A4-854F-AE83-35CECFD3D82D}"/>
              </a:ext>
            </a:extLst>
          </p:cNvPr>
          <p:cNvSpPr/>
          <p:nvPr/>
        </p:nvSpPr>
        <p:spPr>
          <a:xfrm>
            <a:off x="1288232" y="1176630"/>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システム構造を</a:t>
            </a:r>
            <a:r>
              <a:rPr lang="en-US" altLang="ja-JP" sz="1100" dirty="0" err="1">
                <a:solidFill>
                  <a:schemeClr val="tx1"/>
                </a:solidFill>
                <a:latin typeface="+mn-ea"/>
              </a:rPr>
              <a:t>SysML</a:t>
            </a:r>
            <a:r>
              <a:rPr lang="ja-JP" altLang="en-US" sz="1100">
                <a:solidFill>
                  <a:schemeClr val="tx1"/>
                </a:solidFill>
                <a:latin typeface="+mn-ea"/>
              </a:rPr>
              <a:t>のブロック定義で示す。</a:t>
            </a:r>
          </a:p>
        </p:txBody>
      </p:sp>
      <p:sp>
        <p:nvSpPr>
          <p:cNvPr id="39" name="正方形/長方形 38">
            <a:extLst>
              <a:ext uri="{FF2B5EF4-FFF2-40B4-BE49-F238E27FC236}">
                <a16:creationId xmlns:a16="http://schemas.microsoft.com/office/drawing/2014/main" id="{8CE76ACA-48E0-D14E-8DC3-859F153F3842}"/>
              </a:ext>
            </a:extLst>
          </p:cNvPr>
          <p:cNvSpPr/>
          <p:nvPr/>
        </p:nvSpPr>
        <p:spPr>
          <a:xfrm>
            <a:off x="3060584" y="5145302"/>
            <a:ext cx="1912725"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b="1">
                <a:solidFill>
                  <a:schemeClr val="tx1"/>
                </a:solidFill>
                <a:latin typeface="+mj-ea"/>
                <a:ea typeface="+mj-ea"/>
              </a:rPr>
              <a:t>判断システム</a:t>
            </a:r>
          </a:p>
        </p:txBody>
      </p:sp>
      <p:sp>
        <p:nvSpPr>
          <p:cNvPr id="40" name="正方形/長方形 39">
            <a:extLst>
              <a:ext uri="{FF2B5EF4-FFF2-40B4-BE49-F238E27FC236}">
                <a16:creationId xmlns:a16="http://schemas.microsoft.com/office/drawing/2014/main" id="{EB54B360-9064-F843-B6B0-39E9DB2589C1}"/>
              </a:ext>
            </a:extLst>
          </p:cNvPr>
          <p:cNvSpPr/>
          <p:nvPr/>
        </p:nvSpPr>
        <p:spPr>
          <a:xfrm>
            <a:off x="2915416" y="-23936"/>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設計方針を示す。</a:t>
            </a:r>
          </a:p>
        </p:txBody>
      </p:sp>
      <p:graphicFrame>
        <p:nvGraphicFramePr>
          <p:cNvPr id="41" name="表 40">
            <a:extLst>
              <a:ext uri="{FF2B5EF4-FFF2-40B4-BE49-F238E27FC236}">
                <a16:creationId xmlns:a16="http://schemas.microsoft.com/office/drawing/2014/main" id="{7648B510-5993-6E4C-B180-6D77D5199B1E}"/>
              </a:ext>
            </a:extLst>
          </p:cNvPr>
          <p:cNvGraphicFramePr>
            <a:graphicFrameLocks noGrp="1"/>
          </p:cNvGraphicFramePr>
          <p:nvPr>
            <p:extLst>
              <p:ext uri="{D42A27DB-BD31-4B8C-83A1-F6EECF244321}">
                <p14:modId xmlns:p14="http://schemas.microsoft.com/office/powerpoint/2010/main" val="952792769"/>
              </p:ext>
            </p:extLst>
          </p:nvPr>
        </p:nvGraphicFramePr>
        <p:xfrm>
          <a:off x="1648590" y="305232"/>
          <a:ext cx="5149366" cy="822960"/>
        </p:xfrm>
        <a:graphic>
          <a:graphicData uri="http://schemas.openxmlformats.org/drawingml/2006/table">
            <a:tbl>
              <a:tblPr firstRow="1" bandRow="1">
                <a:tableStyleId>{5940675A-B579-460E-94D1-54222C63F5DA}</a:tableStyleId>
              </a:tblPr>
              <a:tblGrid>
                <a:gridCol w="1362393">
                  <a:extLst>
                    <a:ext uri="{9D8B030D-6E8A-4147-A177-3AD203B41FA5}">
                      <a16:colId xmlns:a16="http://schemas.microsoft.com/office/drawing/2014/main" val="2433606777"/>
                    </a:ext>
                  </a:extLst>
                </a:gridCol>
                <a:gridCol w="3464243">
                  <a:extLst>
                    <a:ext uri="{9D8B030D-6E8A-4147-A177-3AD203B41FA5}">
                      <a16:colId xmlns:a16="http://schemas.microsoft.com/office/drawing/2014/main" val="1581656731"/>
                    </a:ext>
                  </a:extLst>
                </a:gridCol>
                <a:gridCol w="32273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コンセプト</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シンプルに設計する</a:t>
                      </a:r>
                    </a:p>
                  </a:txBody>
                  <a:tcPr/>
                </a:tc>
                <a:tc>
                  <a:txBody>
                    <a:bodyPr/>
                    <a:lstStyle/>
                    <a:p>
                      <a:r>
                        <a:rPr kumimoji="1" lang="ja-JP" altLang="en-US" sz="1000">
                          <a:latin typeface="+mn-ea"/>
                          <a:ea typeface="+mn-ea"/>
                        </a:rPr>
                        <a:t>関連の強い機能をまとめ</a:t>
                      </a:r>
                      <a:r>
                        <a:rPr kumimoji="1" lang="en-US" altLang="ja-JP" sz="1000" dirty="0">
                          <a:latin typeface="+mn-ea"/>
                          <a:ea typeface="+mn-ea"/>
                        </a:rPr>
                        <a:t>4</a:t>
                      </a:r>
                      <a:r>
                        <a:rPr kumimoji="1" lang="ja-JP" altLang="en-US" sz="1000">
                          <a:latin typeface="+mn-ea"/>
                          <a:ea typeface="+mn-ea"/>
                        </a:rPr>
                        <a:t>つのサブシステムに割り当てる</a:t>
                      </a:r>
                    </a:p>
                  </a:txBody>
                  <a:tcPr/>
                </a:tc>
                <a:tc>
                  <a:txBody>
                    <a:bodyPr/>
                    <a:lstStyle/>
                    <a:p>
                      <a:r>
                        <a:rPr kumimoji="1" lang="ja-JP" altLang="en-US" sz="1200">
                          <a:latin typeface="+mn-ea"/>
                          <a:ea typeface="+mn-ea"/>
                        </a:rPr>
                        <a:t>①</a:t>
                      </a:r>
                    </a:p>
                  </a:txBody>
                  <a:tcPr/>
                </a:tc>
                <a:extLst>
                  <a:ext uri="{0D108BD9-81ED-4DB2-BD59-A6C34878D82A}">
                    <a16:rowId xmlns:a16="http://schemas.microsoft.com/office/drawing/2014/main" val="3890939684"/>
                  </a:ext>
                </a:extLst>
              </a:tr>
              <a:tr h="257073">
                <a:tc>
                  <a:txBody>
                    <a:bodyPr/>
                    <a:lstStyle/>
                    <a:p>
                      <a:r>
                        <a:rPr kumimoji="1" lang="ja-JP" altLang="en-US" sz="1000">
                          <a:latin typeface="+mn-ea"/>
                          <a:ea typeface="+mn-ea"/>
                        </a:rPr>
                        <a:t>単純化する</a:t>
                      </a:r>
                    </a:p>
                  </a:txBody>
                  <a:tcPr/>
                </a:tc>
                <a:tc>
                  <a:txBody>
                    <a:bodyPr/>
                    <a:lstStyle/>
                    <a:p>
                      <a:r>
                        <a:rPr kumimoji="1" lang="ja-JP" altLang="en-US" sz="1000">
                          <a:latin typeface="+mn-ea"/>
                          <a:ea typeface="+mn-ea"/>
                        </a:rPr>
                        <a:t>同じ要素・設計思想で複数の機能を実現する</a:t>
                      </a:r>
                    </a:p>
                  </a:txBody>
                  <a:tcPr/>
                </a:tc>
                <a:tc>
                  <a:txBody>
                    <a:bodyPr/>
                    <a:lstStyle/>
                    <a:p>
                      <a:r>
                        <a:rPr kumimoji="1" lang="ja-JP" altLang="en-US" sz="1200">
                          <a:latin typeface="+mn-ea"/>
                          <a:ea typeface="+mn-ea"/>
                        </a:rPr>
                        <a:t>②</a:t>
                      </a:r>
                    </a:p>
                  </a:txBody>
                  <a:tcPr/>
                </a:tc>
                <a:extLst>
                  <a:ext uri="{0D108BD9-81ED-4DB2-BD59-A6C34878D82A}">
                    <a16:rowId xmlns:a16="http://schemas.microsoft.com/office/drawing/2014/main" val="3286427755"/>
                  </a:ext>
                </a:extLst>
              </a:tr>
            </a:tbl>
          </a:graphicData>
        </a:graphic>
      </p:graphicFrame>
      <p:sp>
        <p:nvSpPr>
          <p:cNvPr id="42" name="正方形/長方形 41">
            <a:extLst>
              <a:ext uri="{FF2B5EF4-FFF2-40B4-BE49-F238E27FC236}">
                <a16:creationId xmlns:a16="http://schemas.microsoft.com/office/drawing/2014/main" id="{14E0A355-BFB0-244C-AE94-70CED8A83397}"/>
              </a:ext>
            </a:extLst>
          </p:cNvPr>
          <p:cNvSpPr/>
          <p:nvPr/>
        </p:nvSpPr>
        <p:spPr>
          <a:xfrm>
            <a:off x="4589182" y="2079326"/>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B5C1FE3-6238-D84F-B5DF-0899B6B3F64D}"/>
              </a:ext>
            </a:extLst>
          </p:cNvPr>
          <p:cNvSpPr/>
          <p:nvPr/>
        </p:nvSpPr>
        <p:spPr>
          <a:xfrm>
            <a:off x="4661190" y="3792488"/>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1712A97-C8E1-9A44-9CFB-455F4A18B4E9}"/>
              </a:ext>
            </a:extLst>
          </p:cNvPr>
          <p:cNvSpPr/>
          <p:nvPr/>
        </p:nvSpPr>
        <p:spPr>
          <a:xfrm>
            <a:off x="3952528" y="1503115"/>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
        <p:nvSpPr>
          <p:cNvPr id="45" name="正方形/長方形 44">
            <a:extLst>
              <a:ext uri="{FF2B5EF4-FFF2-40B4-BE49-F238E27FC236}">
                <a16:creationId xmlns:a16="http://schemas.microsoft.com/office/drawing/2014/main" id="{C940214E-9CC3-2A48-8CC8-61318D43420A}"/>
              </a:ext>
            </a:extLst>
          </p:cNvPr>
          <p:cNvSpPr/>
          <p:nvPr/>
        </p:nvSpPr>
        <p:spPr>
          <a:xfrm>
            <a:off x="1333050"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46" name="正方形/長方形 45">
            <a:extLst>
              <a:ext uri="{FF2B5EF4-FFF2-40B4-BE49-F238E27FC236}">
                <a16:creationId xmlns:a16="http://schemas.microsoft.com/office/drawing/2014/main" id="{39C50616-35C8-F145-AC35-8FF9A24EA3B6}"/>
              </a:ext>
            </a:extLst>
          </p:cNvPr>
          <p:cNvSpPr/>
          <p:nvPr/>
        </p:nvSpPr>
        <p:spPr>
          <a:xfrm>
            <a:off x="2753341"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47" name="正方形/長方形 46">
            <a:extLst>
              <a:ext uri="{FF2B5EF4-FFF2-40B4-BE49-F238E27FC236}">
                <a16:creationId xmlns:a16="http://schemas.microsoft.com/office/drawing/2014/main" id="{E58558FB-3EED-0A4E-A2A2-0291287ACC18}"/>
              </a:ext>
            </a:extLst>
          </p:cNvPr>
          <p:cNvSpPr/>
          <p:nvPr/>
        </p:nvSpPr>
        <p:spPr>
          <a:xfrm>
            <a:off x="9738117"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aphicFrame>
        <p:nvGraphicFramePr>
          <p:cNvPr id="48" name="表 47">
            <a:extLst>
              <a:ext uri="{FF2B5EF4-FFF2-40B4-BE49-F238E27FC236}">
                <a16:creationId xmlns:a16="http://schemas.microsoft.com/office/drawing/2014/main" id="{BDB94AEC-B13F-6444-9E3A-845AFB8C277A}"/>
              </a:ext>
            </a:extLst>
          </p:cNvPr>
          <p:cNvGraphicFramePr>
            <a:graphicFrameLocks noGrp="1"/>
          </p:cNvGraphicFramePr>
          <p:nvPr>
            <p:extLst>
              <p:ext uri="{D42A27DB-BD31-4B8C-83A1-F6EECF244321}">
                <p14:modId xmlns:p14="http://schemas.microsoft.com/office/powerpoint/2010/main" val="2857301144"/>
              </p:ext>
            </p:extLst>
          </p:nvPr>
        </p:nvGraphicFramePr>
        <p:xfrm>
          <a:off x="6932153" y="30912"/>
          <a:ext cx="5820110" cy="1097280"/>
        </p:xfrm>
        <a:graphic>
          <a:graphicData uri="http://schemas.openxmlformats.org/drawingml/2006/table">
            <a:tbl>
              <a:tblPr firstRow="1" bandRow="1">
                <a:tableStyleId>{5940675A-B579-460E-94D1-54222C63F5DA}</a:tableStyleId>
              </a:tblPr>
              <a:tblGrid>
                <a:gridCol w="1405240">
                  <a:extLst>
                    <a:ext uri="{9D8B030D-6E8A-4147-A177-3AD203B41FA5}">
                      <a16:colId xmlns:a16="http://schemas.microsoft.com/office/drawing/2014/main" val="2433606777"/>
                    </a:ext>
                  </a:extLst>
                </a:gridCol>
                <a:gridCol w="4038630">
                  <a:extLst>
                    <a:ext uri="{9D8B030D-6E8A-4147-A177-3AD203B41FA5}">
                      <a16:colId xmlns:a16="http://schemas.microsoft.com/office/drawing/2014/main" val="1581656731"/>
                    </a:ext>
                  </a:extLst>
                </a:gridCol>
                <a:gridCol w="37624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ステークホルダ要求</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画像処理の活用</a:t>
                      </a:r>
                    </a:p>
                  </a:txBody>
                  <a:tcPr/>
                </a:tc>
                <a:tc>
                  <a:txBody>
                    <a:bodyPr/>
                    <a:lstStyle/>
                    <a:p>
                      <a:r>
                        <a:rPr kumimoji="1" lang="ja-JP" altLang="en-US" sz="1000">
                          <a:latin typeface="+mn-ea"/>
                          <a:ea typeface="+mn-ea"/>
                        </a:rPr>
                        <a:t>数字の推定の前処理に画像処理を活用する</a:t>
                      </a:r>
                    </a:p>
                  </a:txBody>
                  <a:tcPr/>
                </a:tc>
                <a:tc>
                  <a:txBody>
                    <a:bodyPr/>
                    <a:lstStyle/>
                    <a:p>
                      <a:r>
                        <a:rPr kumimoji="1" lang="ja-JP" altLang="en-US" sz="1200">
                          <a:latin typeface="+mn-ea"/>
                          <a:ea typeface="+mn-ea"/>
                        </a:rPr>
                        <a:t>③</a:t>
                      </a:r>
                    </a:p>
                  </a:txBody>
                  <a:tcPr/>
                </a:tc>
                <a:extLst>
                  <a:ext uri="{0D108BD9-81ED-4DB2-BD59-A6C34878D82A}">
                    <a16:rowId xmlns:a16="http://schemas.microsoft.com/office/drawing/2014/main" val="3890939684"/>
                  </a:ext>
                </a:extLst>
              </a:tr>
              <a:tr h="257073">
                <a:tc>
                  <a:txBody>
                    <a:bodyPr/>
                    <a:lstStyle/>
                    <a:p>
                      <a:r>
                        <a:rPr kumimoji="1" lang="en-US" altLang="ja-JP" sz="1000" dirty="0">
                          <a:latin typeface="+mn-ea"/>
                          <a:ea typeface="+mn-ea"/>
                        </a:rPr>
                        <a:t>AI</a:t>
                      </a:r>
                      <a:r>
                        <a:rPr kumimoji="1" lang="ja-JP" altLang="en-US" sz="1000">
                          <a:latin typeface="+mn-ea"/>
                          <a:ea typeface="+mn-ea"/>
                        </a:rPr>
                        <a:t>の活用</a:t>
                      </a:r>
                    </a:p>
                  </a:txBody>
                  <a:tcPr/>
                </a:tc>
                <a:tc>
                  <a:txBody>
                    <a:bodyPr/>
                    <a:lstStyle/>
                    <a:p>
                      <a:r>
                        <a:rPr kumimoji="1" lang="ja-JP" altLang="en-US" sz="1000">
                          <a:latin typeface="+mn-ea"/>
                          <a:ea typeface="+mn-ea"/>
                        </a:rPr>
                        <a:t>数字推定とブロック色の推定にニューラルネットワークを活用する</a:t>
                      </a:r>
                    </a:p>
                  </a:txBody>
                  <a:tcPr/>
                </a:tc>
                <a:tc>
                  <a:txBody>
                    <a:bodyPr/>
                    <a:lstStyle/>
                    <a:p>
                      <a:r>
                        <a:rPr kumimoji="1" lang="ja-JP" altLang="en-US" sz="1200">
                          <a:latin typeface="+mn-ea"/>
                          <a:ea typeface="+mn-ea"/>
                        </a:rPr>
                        <a:t>④</a:t>
                      </a:r>
                    </a:p>
                  </a:txBody>
                  <a:tcPr/>
                </a:tc>
                <a:extLst>
                  <a:ext uri="{0D108BD9-81ED-4DB2-BD59-A6C34878D82A}">
                    <a16:rowId xmlns:a16="http://schemas.microsoft.com/office/drawing/2014/main" val="3286427755"/>
                  </a:ext>
                </a:extLst>
              </a:tr>
              <a:tr h="257073">
                <a:tc>
                  <a:txBody>
                    <a:bodyPr/>
                    <a:lstStyle/>
                    <a:p>
                      <a:r>
                        <a:rPr kumimoji="1" lang="en-US" altLang="ja-JP" sz="1000" dirty="0">
                          <a:latin typeface="+mn-ea"/>
                          <a:ea typeface="+mn-ea"/>
                        </a:rPr>
                        <a:t>MBD</a:t>
                      </a:r>
                      <a:r>
                        <a:rPr kumimoji="1" lang="ja-JP" altLang="en-US" sz="1000">
                          <a:latin typeface="+mn-ea"/>
                          <a:ea typeface="+mn-ea"/>
                        </a:rPr>
                        <a:t>開発</a:t>
                      </a:r>
                    </a:p>
                  </a:txBody>
                  <a:tcPr/>
                </a:tc>
                <a:tc>
                  <a:txBody>
                    <a:bodyPr/>
                    <a:lstStyle/>
                    <a:p>
                      <a:r>
                        <a:rPr kumimoji="1" lang="ja-JP" altLang="en-US" sz="1000">
                          <a:latin typeface="+mn-ea"/>
                          <a:ea typeface="+mn-ea"/>
                        </a:rPr>
                        <a:t>走行体の制御設計に</a:t>
                      </a:r>
                      <a:r>
                        <a:rPr kumimoji="1" lang="en-US" altLang="ja-JP" sz="1000" dirty="0" err="1">
                          <a:latin typeface="+mn-ea"/>
                          <a:ea typeface="+mn-ea"/>
                        </a:rPr>
                        <a:t>Matlab</a:t>
                      </a:r>
                      <a:r>
                        <a:rPr kumimoji="1" lang="en-US" altLang="ja-JP" sz="1000" dirty="0">
                          <a:latin typeface="+mn-ea"/>
                          <a:ea typeface="+mn-ea"/>
                        </a:rPr>
                        <a:t> Simulink  </a:t>
                      </a:r>
                      <a:r>
                        <a:rPr kumimoji="1" lang="ja-JP" altLang="en-US" sz="1000">
                          <a:latin typeface="+mn-ea"/>
                          <a:ea typeface="+mn-ea"/>
                        </a:rPr>
                        <a:t>を活用する</a:t>
                      </a:r>
                      <a:endParaRPr kumimoji="1" lang="en-US" altLang="ja-JP" sz="1000" dirty="0">
                        <a:latin typeface="+mn-ea"/>
                        <a:ea typeface="+mn-ea"/>
                      </a:endParaRPr>
                    </a:p>
                  </a:txBody>
                  <a:tcPr/>
                </a:tc>
                <a:tc>
                  <a:txBody>
                    <a:bodyPr/>
                    <a:lstStyle/>
                    <a:p>
                      <a:r>
                        <a:rPr kumimoji="1" lang="ja-JP" altLang="en-US" sz="1200">
                          <a:latin typeface="+mn-ea"/>
                          <a:ea typeface="+mn-ea"/>
                        </a:rPr>
                        <a:t>⑤</a:t>
                      </a:r>
                    </a:p>
                  </a:txBody>
                  <a:tcPr/>
                </a:tc>
                <a:extLst>
                  <a:ext uri="{0D108BD9-81ED-4DB2-BD59-A6C34878D82A}">
                    <a16:rowId xmlns:a16="http://schemas.microsoft.com/office/drawing/2014/main" val="1812514023"/>
                  </a:ext>
                </a:extLst>
              </a:tr>
            </a:tbl>
          </a:graphicData>
        </a:graphic>
      </p:graphicFrame>
      <p:sp>
        <p:nvSpPr>
          <p:cNvPr id="49" name="正方形/長方形 48">
            <a:extLst>
              <a:ext uri="{FF2B5EF4-FFF2-40B4-BE49-F238E27FC236}">
                <a16:creationId xmlns:a16="http://schemas.microsoft.com/office/drawing/2014/main" id="{46678B9E-2B14-D742-8760-7242BAFD4029}"/>
              </a:ext>
            </a:extLst>
          </p:cNvPr>
          <p:cNvSpPr/>
          <p:nvPr/>
        </p:nvSpPr>
        <p:spPr>
          <a:xfrm>
            <a:off x="1192818" y="3347022"/>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③画像処理の活用</a:t>
            </a:r>
          </a:p>
        </p:txBody>
      </p:sp>
      <p:sp>
        <p:nvSpPr>
          <p:cNvPr id="50" name="正方形/長方形 49">
            <a:extLst>
              <a:ext uri="{FF2B5EF4-FFF2-40B4-BE49-F238E27FC236}">
                <a16:creationId xmlns:a16="http://schemas.microsoft.com/office/drawing/2014/main" id="{18B5D130-839C-924E-9C76-B15AC70AEE32}"/>
              </a:ext>
            </a:extLst>
          </p:cNvPr>
          <p:cNvSpPr/>
          <p:nvPr/>
        </p:nvSpPr>
        <p:spPr>
          <a:xfrm>
            <a:off x="10721280" y="6528792"/>
            <a:ext cx="1811618"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41D4951-AAAE-FA46-8125-9EAA2E714EBC}"/>
              </a:ext>
            </a:extLst>
          </p:cNvPr>
          <p:cNvSpPr/>
          <p:nvPr/>
        </p:nvSpPr>
        <p:spPr>
          <a:xfrm>
            <a:off x="6508714" y="1488232"/>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②単純化</a:t>
            </a:r>
          </a:p>
        </p:txBody>
      </p:sp>
      <p:sp>
        <p:nvSpPr>
          <p:cNvPr id="52" name="正方形/長方形 51">
            <a:extLst>
              <a:ext uri="{FF2B5EF4-FFF2-40B4-BE49-F238E27FC236}">
                <a16:creationId xmlns:a16="http://schemas.microsoft.com/office/drawing/2014/main" id="{DA64FDC6-DF19-4748-A20B-DADF3429D552}"/>
              </a:ext>
            </a:extLst>
          </p:cNvPr>
          <p:cNvSpPr/>
          <p:nvPr/>
        </p:nvSpPr>
        <p:spPr>
          <a:xfrm>
            <a:off x="4522785" y="3028465"/>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②単純化</a:t>
            </a:r>
          </a:p>
        </p:txBody>
      </p:sp>
      <p:sp>
        <p:nvSpPr>
          <p:cNvPr id="53" name="正方形/長方形 52">
            <a:extLst>
              <a:ext uri="{FF2B5EF4-FFF2-40B4-BE49-F238E27FC236}">
                <a16:creationId xmlns:a16="http://schemas.microsoft.com/office/drawing/2014/main" id="{EAFF7984-7315-474E-B846-FBBE9421A929}"/>
              </a:ext>
            </a:extLst>
          </p:cNvPr>
          <p:cNvSpPr/>
          <p:nvPr/>
        </p:nvSpPr>
        <p:spPr>
          <a:xfrm>
            <a:off x="4518886" y="3258366"/>
            <a:ext cx="1089826"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④</a:t>
            </a:r>
            <a:r>
              <a:rPr lang="en-US" altLang="ja-JP" sz="1400" b="1" dirty="0">
                <a:solidFill>
                  <a:srgbClr val="FF0000"/>
                </a:solidFill>
                <a:latin typeface="+mn-ea"/>
              </a:rPr>
              <a:t>AI</a:t>
            </a:r>
            <a:r>
              <a:rPr lang="ja-JP" altLang="en-US" sz="1400" b="1">
                <a:solidFill>
                  <a:srgbClr val="FF0000"/>
                </a:solidFill>
                <a:latin typeface="+mn-ea"/>
              </a:rPr>
              <a:t>の活用</a:t>
            </a:r>
          </a:p>
        </p:txBody>
      </p:sp>
      <p:sp>
        <p:nvSpPr>
          <p:cNvPr id="54" name="正方形/長方形 53">
            <a:extLst>
              <a:ext uri="{FF2B5EF4-FFF2-40B4-BE49-F238E27FC236}">
                <a16:creationId xmlns:a16="http://schemas.microsoft.com/office/drawing/2014/main" id="{77277233-2B12-EF42-84DB-888762949EF2}"/>
              </a:ext>
            </a:extLst>
          </p:cNvPr>
          <p:cNvSpPr/>
          <p:nvPr/>
        </p:nvSpPr>
        <p:spPr>
          <a:xfrm>
            <a:off x="9455562" y="7204775"/>
            <a:ext cx="1265717" cy="26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⑤</a:t>
            </a:r>
            <a:r>
              <a:rPr lang="en-US" altLang="ja-JP" sz="1400" b="1" dirty="0">
                <a:solidFill>
                  <a:srgbClr val="FF0000"/>
                </a:solidFill>
                <a:latin typeface="+mn-ea"/>
              </a:rPr>
              <a:t>MBD</a:t>
            </a:r>
            <a:r>
              <a:rPr lang="ja-JP" altLang="en-US" sz="1400" b="1">
                <a:solidFill>
                  <a:srgbClr val="FF0000"/>
                </a:solidFill>
                <a:latin typeface="+mn-ea"/>
              </a:rPr>
              <a:t>開発</a:t>
            </a:r>
          </a:p>
        </p:txBody>
      </p:sp>
      <p:sp>
        <p:nvSpPr>
          <p:cNvPr id="55" name="正方形/長方形 54">
            <a:extLst>
              <a:ext uri="{FF2B5EF4-FFF2-40B4-BE49-F238E27FC236}">
                <a16:creationId xmlns:a16="http://schemas.microsoft.com/office/drawing/2014/main" id="{1446EB63-FC78-174F-9B64-27D6C4A1EEB3}"/>
              </a:ext>
            </a:extLst>
          </p:cNvPr>
          <p:cNvSpPr/>
          <p:nvPr/>
        </p:nvSpPr>
        <p:spPr>
          <a:xfrm>
            <a:off x="1264702" y="4807349"/>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AA0B009-C398-DF4B-8C80-2A252A6E59CA}"/>
              </a:ext>
            </a:extLst>
          </p:cNvPr>
          <p:cNvPicPr>
            <a:picLocks noChangeAspect="1"/>
          </p:cNvPicPr>
          <p:nvPr/>
        </p:nvPicPr>
        <p:blipFill rotWithShape="1">
          <a:blip r:embed="rId2"/>
          <a:srcRect l="710" t="6500" r="54208" b="4251"/>
          <a:stretch/>
        </p:blipFill>
        <p:spPr>
          <a:xfrm>
            <a:off x="58673" y="3480665"/>
            <a:ext cx="3821847" cy="6063998"/>
          </a:xfrm>
          <a:prstGeom prst="rect">
            <a:avLst/>
          </a:prstGeom>
          <a:ln w="19050">
            <a:solidFill>
              <a:schemeClr val="tx1">
                <a:lumMod val="50000"/>
                <a:lumOff val="50000"/>
              </a:schemeClr>
            </a:solidFill>
          </a:ln>
        </p:spPr>
      </p:pic>
      <p:pic>
        <p:nvPicPr>
          <p:cNvPr id="9" name="図 8">
            <a:extLst>
              <a:ext uri="{FF2B5EF4-FFF2-40B4-BE49-F238E27FC236}">
                <a16:creationId xmlns:a16="http://schemas.microsoft.com/office/drawing/2014/main" id="{4B1150D1-8BA9-E04F-A725-637B3B15041A}"/>
              </a:ext>
            </a:extLst>
          </p:cNvPr>
          <p:cNvPicPr>
            <a:picLocks noChangeAspect="1"/>
          </p:cNvPicPr>
          <p:nvPr/>
        </p:nvPicPr>
        <p:blipFill rotWithShape="1">
          <a:blip r:embed="rId3"/>
          <a:srcRect l="1041" t="2973" r="6248" b="1778"/>
          <a:stretch/>
        </p:blipFill>
        <p:spPr>
          <a:xfrm>
            <a:off x="6105183" y="40061"/>
            <a:ext cx="6688832" cy="9544737"/>
          </a:xfrm>
          <a:prstGeom prst="rect">
            <a:avLst/>
          </a:prstGeom>
          <a:ln w="19050">
            <a:solidFill>
              <a:schemeClr val="tx1">
                <a:lumMod val="50000"/>
                <a:lumOff val="50000"/>
              </a:schemeClr>
            </a:solidFill>
          </a:ln>
        </p:spPr>
      </p:pic>
      <p:sp>
        <p:nvSpPr>
          <p:cNvPr id="10" name="正方形/長方形 9">
            <a:extLst>
              <a:ext uri="{FF2B5EF4-FFF2-40B4-BE49-F238E27FC236}">
                <a16:creationId xmlns:a16="http://schemas.microsoft.com/office/drawing/2014/main" id="{2BAA0901-40B7-0249-A10B-8081A5E271F2}"/>
              </a:ext>
            </a:extLst>
          </p:cNvPr>
          <p:cNvSpPr/>
          <p:nvPr/>
        </p:nvSpPr>
        <p:spPr>
          <a:xfrm>
            <a:off x="0" y="-23936"/>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a:t>
            </a:r>
            <a:r>
              <a:rPr lang="ja-JP" altLang="en-US" sz="1400" b="1">
                <a:solidFill>
                  <a:schemeClr val="tx1"/>
                </a:solidFill>
                <a:latin typeface="+mj-ea"/>
                <a:ea typeface="+mj-ea"/>
              </a:rPr>
              <a:t>振る舞いモデル</a:t>
            </a:r>
          </a:p>
        </p:txBody>
      </p:sp>
      <p:sp>
        <p:nvSpPr>
          <p:cNvPr id="11" name="正方形/長方形 10">
            <a:extLst>
              <a:ext uri="{FF2B5EF4-FFF2-40B4-BE49-F238E27FC236}">
                <a16:creationId xmlns:a16="http://schemas.microsoft.com/office/drawing/2014/main" id="{7458F920-F175-9041-92A0-3215D8EE8C4D}"/>
              </a:ext>
            </a:extLst>
          </p:cNvPr>
          <p:cNvSpPr/>
          <p:nvPr/>
        </p:nvSpPr>
        <p:spPr>
          <a:xfrm>
            <a:off x="1720280" y="0"/>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ブロック並べの経路探索の振る舞いを</a:t>
            </a:r>
            <a:r>
              <a:rPr lang="en-US" altLang="ja-JP" sz="1100" dirty="0" err="1">
                <a:solidFill>
                  <a:schemeClr val="tx1"/>
                </a:solidFill>
                <a:latin typeface="+mn-ea"/>
              </a:rPr>
              <a:t>SysML</a:t>
            </a:r>
            <a:r>
              <a:rPr lang="ja-JP" altLang="en-US" sz="1100">
                <a:solidFill>
                  <a:schemeClr val="tx1"/>
                </a:solidFill>
                <a:latin typeface="+mn-ea"/>
              </a:rPr>
              <a:t>のシーケンス図で示す。</a:t>
            </a:r>
          </a:p>
        </p:txBody>
      </p:sp>
      <p:sp>
        <p:nvSpPr>
          <p:cNvPr id="12" name="正方形/長方形 11">
            <a:extLst>
              <a:ext uri="{FF2B5EF4-FFF2-40B4-BE49-F238E27FC236}">
                <a16:creationId xmlns:a16="http://schemas.microsoft.com/office/drawing/2014/main" id="{21BAFB97-B9FF-5146-A7E6-6EE4660EA9BC}"/>
              </a:ext>
            </a:extLst>
          </p:cNvPr>
          <p:cNvSpPr/>
          <p:nvPr/>
        </p:nvSpPr>
        <p:spPr>
          <a:xfrm>
            <a:off x="136017" y="344354"/>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3.3.1</a:t>
            </a:r>
            <a:r>
              <a:rPr lang="ja-JP" altLang="en-US" sz="1400" b="1">
                <a:solidFill>
                  <a:schemeClr val="tx1"/>
                </a:solidFill>
                <a:latin typeface="+mj-ea"/>
                <a:ea typeface="+mj-ea"/>
              </a:rPr>
              <a:t>運搬先の決定</a:t>
            </a:r>
          </a:p>
        </p:txBody>
      </p:sp>
      <p:grpSp>
        <p:nvGrpSpPr>
          <p:cNvPr id="13" name="グループ化 12">
            <a:extLst>
              <a:ext uri="{FF2B5EF4-FFF2-40B4-BE49-F238E27FC236}">
                <a16:creationId xmlns:a16="http://schemas.microsoft.com/office/drawing/2014/main" id="{BA3DDBA5-790B-F244-B6C9-F7364FB49CF6}"/>
              </a:ext>
            </a:extLst>
          </p:cNvPr>
          <p:cNvGrpSpPr/>
          <p:nvPr/>
        </p:nvGrpSpPr>
        <p:grpSpPr>
          <a:xfrm>
            <a:off x="208112" y="625068"/>
            <a:ext cx="3145319" cy="2764202"/>
            <a:chOff x="4808204" y="575369"/>
            <a:chExt cx="6688396" cy="5877967"/>
          </a:xfrm>
        </p:grpSpPr>
        <p:grpSp>
          <p:nvGrpSpPr>
            <p:cNvPr id="14" name="グループ化 13">
              <a:extLst>
                <a:ext uri="{FF2B5EF4-FFF2-40B4-BE49-F238E27FC236}">
                  <a16:creationId xmlns:a16="http://schemas.microsoft.com/office/drawing/2014/main" id="{92C16169-394A-644D-A886-E851224F0A53}"/>
                </a:ext>
              </a:extLst>
            </p:cNvPr>
            <p:cNvGrpSpPr/>
            <p:nvPr/>
          </p:nvGrpSpPr>
          <p:grpSpPr>
            <a:xfrm>
              <a:off x="5690955" y="710698"/>
              <a:ext cx="5805645" cy="5742638"/>
              <a:chOff x="5816969" y="692696"/>
              <a:chExt cx="5805645" cy="5742638"/>
            </a:xfrm>
          </p:grpSpPr>
          <p:sp>
            <p:nvSpPr>
              <p:cNvPr id="39" name="円/楕円 38">
                <a:extLst>
                  <a:ext uri="{FF2B5EF4-FFF2-40B4-BE49-F238E27FC236}">
                    <a16:creationId xmlns:a16="http://schemas.microsoft.com/office/drawing/2014/main" id="{711CF5B8-4716-FE45-9A80-C960F9110A9F}"/>
                  </a:ext>
                </a:extLst>
              </p:cNvPr>
              <p:cNvSpPr/>
              <p:nvPr/>
            </p:nvSpPr>
            <p:spPr>
              <a:xfrm>
                <a:off x="8409257" y="1574794"/>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40" name="円/楕円 39">
                <a:extLst>
                  <a:ext uri="{FF2B5EF4-FFF2-40B4-BE49-F238E27FC236}">
                    <a16:creationId xmlns:a16="http://schemas.microsoft.com/office/drawing/2014/main" id="{707ADCAF-83D4-8A42-BF1C-0512DAF5008D}"/>
                  </a:ext>
                </a:extLst>
              </p:cNvPr>
              <p:cNvSpPr/>
              <p:nvPr/>
            </p:nvSpPr>
            <p:spPr>
              <a:xfrm>
                <a:off x="8409257" y="5031178"/>
                <a:ext cx="558062" cy="5580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grpSp>
            <p:nvGrpSpPr>
              <p:cNvPr id="41" name="グループ化 40">
                <a:extLst>
                  <a:ext uri="{FF2B5EF4-FFF2-40B4-BE49-F238E27FC236}">
                    <a16:creationId xmlns:a16="http://schemas.microsoft.com/office/drawing/2014/main" id="{6808196A-395E-ED4F-9541-BA4277924EE7}"/>
                  </a:ext>
                </a:extLst>
              </p:cNvPr>
              <p:cNvGrpSpPr/>
              <p:nvPr/>
            </p:nvGrpSpPr>
            <p:grpSpPr>
              <a:xfrm>
                <a:off x="5816969" y="692696"/>
                <a:ext cx="2286254" cy="5742638"/>
                <a:chOff x="5816969" y="692696"/>
                <a:chExt cx="2286254" cy="5742638"/>
              </a:xfrm>
            </p:grpSpPr>
            <p:sp>
              <p:nvSpPr>
                <p:cNvPr id="89" name="円/楕円 88">
                  <a:extLst>
                    <a:ext uri="{FF2B5EF4-FFF2-40B4-BE49-F238E27FC236}">
                      <a16:creationId xmlns:a16="http://schemas.microsoft.com/office/drawing/2014/main" id="{7A9A2E46-C1E6-F443-8F36-D7FAAB9E4C09}"/>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0</a:t>
                  </a:r>
                  <a:endParaRPr kumimoji="1" lang="ja-JP" altLang="en-US" sz="1000" dirty="0" err="1">
                    <a:solidFill>
                      <a:schemeClr val="tx1"/>
                    </a:solidFill>
                    <a:latin typeface="+mn-ea"/>
                  </a:endParaRPr>
                </a:p>
              </p:txBody>
            </p:sp>
            <p:sp>
              <p:nvSpPr>
                <p:cNvPr id="90" name="円/楕円 89">
                  <a:extLst>
                    <a:ext uri="{FF2B5EF4-FFF2-40B4-BE49-F238E27FC236}">
                      <a16:creationId xmlns:a16="http://schemas.microsoft.com/office/drawing/2014/main" id="{E239AD64-1BDF-BD44-B831-FAB326AA5CB2}"/>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91" name="円/楕円 90">
                  <a:extLst>
                    <a:ext uri="{FF2B5EF4-FFF2-40B4-BE49-F238E27FC236}">
                      <a16:creationId xmlns:a16="http://schemas.microsoft.com/office/drawing/2014/main" id="{3B49525A-5343-B94D-9DA9-474FA52D5E32}"/>
                    </a:ext>
                  </a:extLst>
                </p:cNvPr>
                <p:cNvSpPr/>
                <p:nvPr/>
              </p:nvSpPr>
              <p:spPr>
                <a:xfrm>
                  <a:off x="6681065" y="1574794"/>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92" name="円/楕円 91">
                  <a:extLst>
                    <a:ext uri="{FF2B5EF4-FFF2-40B4-BE49-F238E27FC236}">
                      <a16:creationId xmlns:a16="http://schemas.microsoft.com/office/drawing/2014/main" id="{A9112279-EB3E-2040-AFDD-5E356EA4B9A1}"/>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93" name="円/楕円 92">
                  <a:extLst>
                    <a:ext uri="{FF2B5EF4-FFF2-40B4-BE49-F238E27FC236}">
                      <a16:creationId xmlns:a16="http://schemas.microsoft.com/office/drawing/2014/main" id="{8E4C20A4-7D77-D746-8429-F8325CF56FC4}"/>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8</a:t>
                  </a:r>
                  <a:endParaRPr kumimoji="1" lang="ja-JP" altLang="en-US" sz="1000" dirty="0" err="1">
                    <a:solidFill>
                      <a:schemeClr val="tx1"/>
                    </a:solidFill>
                    <a:latin typeface="+mn-ea"/>
                  </a:endParaRPr>
                </a:p>
              </p:txBody>
            </p:sp>
            <p:sp>
              <p:nvSpPr>
                <p:cNvPr id="94" name="円/楕円 93">
                  <a:extLst>
                    <a:ext uri="{FF2B5EF4-FFF2-40B4-BE49-F238E27FC236}">
                      <a16:creationId xmlns:a16="http://schemas.microsoft.com/office/drawing/2014/main" id="{E29EA550-BC3E-AD43-B7F2-580C8F13DB20}"/>
                    </a:ext>
                  </a:extLst>
                </p:cNvPr>
                <p:cNvSpPr/>
                <p:nvPr/>
              </p:nvSpPr>
              <p:spPr>
                <a:xfrm>
                  <a:off x="5816969" y="4149080"/>
                  <a:ext cx="558062" cy="55806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95" name="円/楕円 94">
                  <a:extLst>
                    <a:ext uri="{FF2B5EF4-FFF2-40B4-BE49-F238E27FC236}">
                      <a16:creationId xmlns:a16="http://schemas.microsoft.com/office/drawing/2014/main" id="{472F0C7B-BD0B-5242-A037-D452FB8FBC47}"/>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96" name="円/楕円 95">
                  <a:extLst>
                    <a:ext uri="{FF2B5EF4-FFF2-40B4-BE49-F238E27FC236}">
                      <a16:creationId xmlns:a16="http://schemas.microsoft.com/office/drawing/2014/main" id="{CFEC1692-73B8-294A-9CAD-B8872FEDEEBE}"/>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97" name="円/楕円 96">
                  <a:extLst>
                    <a:ext uri="{FF2B5EF4-FFF2-40B4-BE49-F238E27FC236}">
                      <a16:creationId xmlns:a16="http://schemas.microsoft.com/office/drawing/2014/main" id="{895140AD-F31B-F34E-887A-ABBC39D4C2DC}"/>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21</a:t>
                  </a:r>
                  <a:endParaRPr kumimoji="1" lang="ja-JP" altLang="en-US" sz="1000" dirty="0" err="1">
                    <a:solidFill>
                      <a:schemeClr val="tx1"/>
                    </a:solidFill>
                    <a:latin typeface="+mn-ea"/>
                  </a:endParaRPr>
                </a:p>
              </p:txBody>
            </p:sp>
            <p:sp>
              <p:nvSpPr>
                <p:cNvPr id="98" name="円/楕円 97">
                  <a:extLst>
                    <a:ext uri="{FF2B5EF4-FFF2-40B4-BE49-F238E27FC236}">
                      <a16:creationId xmlns:a16="http://schemas.microsoft.com/office/drawing/2014/main" id="{2C1C0B39-A688-2242-8325-5E460DD47507}"/>
                    </a:ext>
                  </a:extLst>
                </p:cNvPr>
                <p:cNvSpPr/>
                <p:nvPr/>
              </p:nvSpPr>
              <p:spPr>
                <a:xfrm>
                  <a:off x="6681065" y="3302986"/>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sp>
              <p:nvSpPr>
                <p:cNvPr id="99" name="円/楕円 98">
                  <a:extLst>
                    <a:ext uri="{FF2B5EF4-FFF2-40B4-BE49-F238E27FC236}">
                      <a16:creationId xmlns:a16="http://schemas.microsoft.com/office/drawing/2014/main" id="{67F80098-1F15-464F-8E2F-F9DD7B6E7BF9}"/>
                    </a:ext>
                  </a:extLst>
                </p:cNvPr>
                <p:cNvSpPr/>
                <p:nvPr/>
              </p:nvSpPr>
              <p:spPr>
                <a:xfrm>
                  <a:off x="6681065" y="5031178"/>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17</a:t>
                  </a:r>
                  <a:endParaRPr kumimoji="1" lang="ja-JP" altLang="en-US" sz="1000" dirty="0" err="1">
                    <a:solidFill>
                      <a:schemeClr val="tx1"/>
                    </a:solidFill>
                    <a:latin typeface="+mn-ea"/>
                  </a:endParaRPr>
                </a:p>
              </p:txBody>
            </p:sp>
            <p:cxnSp>
              <p:nvCxnSpPr>
                <p:cNvPr id="100" name="直線コネクタ 99">
                  <a:extLst>
                    <a:ext uri="{FF2B5EF4-FFF2-40B4-BE49-F238E27FC236}">
                      <a16:creationId xmlns:a16="http://schemas.microsoft.com/office/drawing/2014/main" id="{A1BF1EAA-3453-6E43-8828-26A6696526EB}"/>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0653661-7724-EE4C-87FB-19B763AEDD29}"/>
                    </a:ext>
                  </a:extLst>
                </p:cNvPr>
                <p:cNvCxnSpPr>
                  <a:stCxn id="92" idx="0"/>
                  <a:endCxn id="89"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062DA4-439B-C84B-A924-84B55BCF21D1}"/>
                    </a:ext>
                  </a:extLst>
                </p:cNvPr>
                <p:cNvCxnSpPr>
                  <a:stCxn id="89" idx="6"/>
                  <a:endCxn id="90"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B11BD24-1AD4-6240-ADF6-096B1F0BD5E8}"/>
                    </a:ext>
                  </a:extLst>
                </p:cNvPr>
                <p:cNvCxnSpPr>
                  <a:stCxn id="91" idx="1"/>
                  <a:endCxn id="89"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63CD1B78-A2EF-CF40-A81E-32B31825EBC8}"/>
                    </a:ext>
                  </a:extLst>
                </p:cNvPr>
                <p:cNvCxnSpPr>
                  <a:stCxn id="91" idx="7"/>
                  <a:endCxn id="90"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E463190F-38D3-F740-84A9-CC587B534FF6}"/>
                    </a:ext>
                  </a:extLst>
                </p:cNvPr>
                <p:cNvCxnSpPr>
                  <a:stCxn id="92" idx="7"/>
                  <a:endCxn id="91"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3C0B11F-1048-4F42-8187-30024A0722FF}"/>
                    </a:ext>
                  </a:extLst>
                </p:cNvPr>
                <p:cNvCxnSpPr>
                  <a:cxnSpLocks/>
                  <a:stCxn id="91" idx="5"/>
                  <a:endCxn id="93"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2A06257-4258-214B-A1BD-B8988CCF2EB6}"/>
                    </a:ext>
                  </a:extLst>
                </p:cNvPr>
                <p:cNvCxnSpPr>
                  <a:cxnSpLocks/>
                  <a:stCxn id="96" idx="0"/>
                  <a:endCxn id="94"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B2A656B-9758-9744-A62B-261838F67142}"/>
                    </a:ext>
                  </a:extLst>
                </p:cNvPr>
                <p:cNvCxnSpPr>
                  <a:cxnSpLocks/>
                  <a:stCxn id="94" idx="7"/>
                  <a:endCxn id="98"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FF1C01FE-196B-9D49-8486-D54E5351C3BF}"/>
                    </a:ext>
                  </a:extLst>
                </p:cNvPr>
                <p:cNvCxnSpPr>
                  <a:cxnSpLocks/>
                  <a:stCxn id="98" idx="7"/>
                  <a:endCxn id="93"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C2043C44-B06B-A241-A551-ECE7D217CD0C}"/>
                    </a:ext>
                  </a:extLst>
                </p:cNvPr>
                <p:cNvCxnSpPr>
                  <a:cxnSpLocks/>
                  <a:stCxn id="98" idx="1"/>
                  <a:endCxn id="92"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752E985-7FE3-A347-8122-2EA971C4DD66}"/>
                    </a:ext>
                  </a:extLst>
                </p:cNvPr>
                <p:cNvCxnSpPr>
                  <a:cxnSpLocks/>
                  <a:stCxn id="94" idx="5"/>
                  <a:endCxn id="99"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1EED586-ED16-9E42-9A37-8849714EB38F}"/>
                    </a:ext>
                  </a:extLst>
                </p:cNvPr>
                <p:cNvCxnSpPr>
                  <a:cxnSpLocks/>
                  <a:stCxn id="96" idx="7"/>
                  <a:endCxn id="99"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9C32CAEF-FC41-7C42-BD34-BB316FCA77D2}"/>
                    </a:ext>
                  </a:extLst>
                </p:cNvPr>
                <p:cNvCxnSpPr>
                  <a:cxnSpLocks/>
                  <a:stCxn id="94" idx="6"/>
                  <a:endCxn id="95"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7E3CC55-13AE-3E45-B2A7-4DE951410DBE}"/>
                    </a:ext>
                  </a:extLst>
                </p:cNvPr>
                <p:cNvCxnSpPr>
                  <a:cxnSpLocks/>
                  <a:stCxn id="96" idx="6"/>
                  <a:endCxn id="97"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9B1E9E1-9FE4-434B-99D7-AF1A6E512597}"/>
                    </a:ext>
                  </a:extLst>
                </p:cNvPr>
                <p:cNvCxnSpPr>
                  <a:cxnSpLocks/>
                  <a:stCxn id="99" idx="5"/>
                  <a:endCxn id="97"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A6A076CD-A729-BA47-8B01-7A6CAB929A32}"/>
                    </a:ext>
                  </a:extLst>
                </p:cNvPr>
                <p:cNvCxnSpPr>
                  <a:cxnSpLocks/>
                  <a:stCxn id="99" idx="7"/>
                  <a:endCxn id="95"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2E52C022-8D5E-D942-835A-1D4D8D146D8D}"/>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D3FD33D0-FB4B-6845-992C-B9FCCF865F24}"/>
                    </a:ext>
                  </a:extLst>
                </p:cNvPr>
                <p:cNvCxnSpPr>
                  <a:cxnSpLocks/>
                  <a:stCxn id="95" idx="1"/>
                  <a:endCxn id="98"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DA1ECB0B-DAA6-F64F-9C17-B40B2D3B1849}"/>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C29CFA74-D677-0D4A-A263-DE7B12346874}"/>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52321E77-7007-C147-9B69-D0DF79BB36B6}"/>
                  </a:ext>
                </a:extLst>
              </p:cNvPr>
              <p:cNvGrpSpPr/>
              <p:nvPr/>
            </p:nvGrpSpPr>
            <p:grpSpPr>
              <a:xfrm>
                <a:off x="9336360" y="692696"/>
                <a:ext cx="2286254" cy="5742638"/>
                <a:chOff x="5816969" y="692696"/>
                <a:chExt cx="2286254" cy="5742638"/>
              </a:xfrm>
            </p:grpSpPr>
            <p:sp>
              <p:nvSpPr>
                <p:cNvPr id="57" name="円/楕円 56">
                  <a:extLst>
                    <a:ext uri="{FF2B5EF4-FFF2-40B4-BE49-F238E27FC236}">
                      <a16:creationId xmlns:a16="http://schemas.microsoft.com/office/drawing/2014/main" id="{597C91A8-8670-304E-8061-1B14CA125A76}"/>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a:t>
                  </a:r>
                  <a:endParaRPr kumimoji="1" lang="ja-JP" altLang="en-US" sz="1000" dirty="0" err="1">
                    <a:solidFill>
                      <a:schemeClr val="tx1"/>
                    </a:solidFill>
                    <a:latin typeface="+mn-ea"/>
                  </a:endParaRPr>
                </a:p>
              </p:txBody>
            </p:sp>
            <p:sp>
              <p:nvSpPr>
                <p:cNvPr id="58" name="円/楕円 57">
                  <a:extLst>
                    <a:ext uri="{FF2B5EF4-FFF2-40B4-BE49-F238E27FC236}">
                      <a16:creationId xmlns:a16="http://schemas.microsoft.com/office/drawing/2014/main" id="{AA6CBB56-F8B3-CC4F-9DFE-41363233E2D7}"/>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59" name="円/楕円 58">
                  <a:extLst>
                    <a:ext uri="{FF2B5EF4-FFF2-40B4-BE49-F238E27FC236}">
                      <a16:creationId xmlns:a16="http://schemas.microsoft.com/office/drawing/2014/main" id="{3E070841-F195-EF43-9A98-004C3183EC90}"/>
                    </a:ext>
                  </a:extLst>
                </p:cNvPr>
                <p:cNvSpPr/>
                <p:nvPr/>
              </p:nvSpPr>
              <p:spPr>
                <a:xfrm>
                  <a:off x="6681065" y="1574794"/>
                  <a:ext cx="558062" cy="558062"/>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60" name="円/楕円 59">
                  <a:extLst>
                    <a:ext uri="{FF2B5EF4-FFF2-40B4-BE49-F238E27FC236}">
                      <a16:creationId xmlns:a16="http://schemas.microsoft.com/office/drawing/2014/main" id="{369F2263-C6CD-7C4D-B464-37741F7AB200}"/>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61" name="円/楕円 60">
                  <a:extLst>
                    <a:ext uri="{FF2B5EF4-FFF2-40B4-BE49-F238E27FC236}">
                      <a16:creationId xmlns:a16="http://schemas.microsoft.com/office/drawing/2014/main" id="{75269F5A-65A1-D240-BB07-AA2D71C611ED}"/>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10</a:t>
                  </a:r>
                  <a:endParaRPr kumimoji="1" lang="ja-JP" altLang="en-US" sz="1000" dirty="0" err="1">
                    <a:solidFill>
                      <a:schemeClr val="tx1"/>
                    </a:solidFill>
                    <a:latin typeface="+mn-ea"/>
                  </a:endParaRPr>
                </a:p>
              </p:txBody>
            </p:sp>
            <p:sp>
              <p:nvSpPr>
                <p:cNvPr id="62" name="円/楕円 61">
                  <a:extLst>
                    <a:ext uri="{FF2B5EF4-FFF2-40B4-BE49-F238E27FC236}">
                      <a16:creationId xmlns:a16="http://schemas.microsoft.com/office/drawing/2014/main" id="{8D6BF6AC-7854-2948-BD38-72478E2DD74E}"/>
                    </a:ext>
                  </a:extLst>
                </p:cNvPr>
                <p:cNvSpPr/>
                <p:nvPr/>
              </p:nvSpPr>
              <p:spPr>
                <a:xfrm>
                  <a:off x="5816969"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15</a:t>
                  </a:r>
                  <a:endParaRPr kumimoji="1" lang="ja-JP" altLang="en-US" sz="1000" dirty="0" err="1">
                    <a:solidFill>
                      <a:schemeClr val="tx1"/>
                    </a:solidFill>
                    <a:latin typeface="+mn-ea"/>
                  </a:endParaRPr>
                </a:p>
              </p:txBody>
            </p:sp>
            <p:sp>
              <p:nvSpPr>
                <p:cNvPr id="63" name="円/楕円 62">
                  <a:extLst>
                    <a:ext uri="{FF2B5EF4-FFF2-40B4-BE49-F238E27FC236}">
                      <a16:creationId xmlns:a16="http://schemas.microsoft.com/office/drawing/2014/main" id="{EDE1AA3B-3EF7-CE49-AFC5-FDA704707235}"/>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64" name="円/楕円 63">
                  <a:extLst>
                    <a:ext uri="{FF2B5EF4-FFF2-40B4-BE49-F238E27FC236}">
                      <a16:creationId xmlns:a16="http://schemas.microsoft.com/office/drawing/2014/main" id="{7622215A-B799-0944-940D-635A1DC25EF7}"/>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65" name="円/楕円 64">
                  <a:extLst>
                    <a:ext uri="{FF2B5EF4-FFF2-40B4-BE49-F238E27FC236}">
                      <a16:creationId xmlns:a16="http://schemas.microsoft.com/office/drawing/2014/main" id="{47E9035A-AE35-1A4E-BCFC-059AD529D32A}"/>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23</a:t>
                  </a:r>
                  <a:endParaRPr kumimoji="1" lang="ja-JP" altLang="en-US" sz="1000" dirty="0" err="1">
                    <a:solidFill>
                      <a:schemeClr val="tx1"/>
                    </a:solidFill>
                    <a:latin typeface="+mn-ea"/>
                  </a:endParaRPr>
                </a:p>
              </p:txBody>
            </p:sp>
            <p:sp>
              <p:nvSpPr>
                <p:cNvPr id="66" name="円/楕円 65">
                  <a:extLst>
                    <a:ext uri="{FF2B5EF4-FFF2-40B4-BE49-F238E27FC236}">
                      <a16:creationId xmlns:a16="http://schemas.microsoft.com/office/drawing/2014/main" id="{C5D76E84-EE90-5F40-A46C-CA0FF926B1C6}"/>
                    </a:ext>
                  </a:extLst>
                </p:cNvPr>
                <p:cNvSpPr/>
                <p:nvPr/>
              </p:nvSpPr>
              <p:spPr>
                <a:xfrm>
                  <a:off x="6681065" y="3302986"/>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12</a:t>
                  </a:r>
                  <a:endParaRPr kumimoji="1" lang="ja-JP" altLang="en-US" sz="1000" dirty="0" err="1">
                    <a:solidFill>
                      <a:schemeClr val="tx1"/>
                    </a:solidFill>
                    <a:latin typeface="+mn-ea"/>
                  </a:endParaRPr>
                </a:p>
              </p:txBody>
            </p:sp>
            <p:sp>
              <p:nvSpPr>
                <p:cNvPr id="67" name="円/楕円 66">
                  <a:extLst>
                    <a:ext uri="{FF2B5EF4-FFF2-40B4-BE49-F238E27FC236}">
                      <a16:creationId xmlns:a16="http://schemas.microsoft.com/office/drawing/2014/main" id="{75F22AA8-AB6E-CA4D-B11B-C8339CDE346A}"/>
                    </a:ext>
                  </a:extLst>
                </p:cNvPr>
                <p:cNvSpPr/>
                <p:nvPr/>
              </p:nvSpPr>
              <p:spPr>
                <a:xfrm>
                  <a:off x="6681065" y="5031178"/>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68" name="直線コネクタ 67">
                  <a:extLst>
                    <a:ext uri="{FF2B5EF4-FFF2-40B4-BE49-F238E27FC236}">
                      <a16:creationId xmlns:a16="http://schemas.microsoft.com/office/drawing/2014/main" id="{9022A326-2467-C340-B316-DD2CEE54F360}"/>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62F97F73-FE34-1344-BCB9-418ACB013FEF}"/>
                    </a:ext>
                  </a:extLst>
                </p:cNvPr>
                <p:cNvCxnSpPr>
                  <a:stCxn id="60" idx="0"/>
                  <a:endCxn id="57"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A1C66438-D71D-4043-A546-77DBC737B481}"/>
                    </a:ext>
                  </a:extLst>
                </p:cNvPr>
                <p:cNvCxnSpPr>
                  <a:stCxn id="57" idx="6"/>
                  <a:endCxn id="58"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029F716-E69C-BC41-85A5-8B4FF06BE722}"/>
                    </a:ext>
                  </a:extLst>
                </p:cNvPr>
                <p:cNvCxnSpPr>
                  <a:stCxn id="59" idx="1"/>
                  <a:endCxn id="57"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AC9EA6D1-1CF4-284C-9162-C7659496271E}"/>
                    </a:ext>
                  </a:extLst>
                </p:cNvPr>
                <p:cNvCxnSpPr>
                  <a:stCxn id="59" idx="7"/>
                  <a:endCxn id="58"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82C7B3E-5ACE-874B-8172-413A1B96CFFF}"/>
                    </a:ext>
                  </a:extLst>
                </p:cNvPr>
                <p:cNvCxnSpPr>
                  <a:stCxn id="60" idx="7"/>
                  <a:endCxn id="59"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E18A5F2-598C-134D-B22E-68E8DD82871E}"/>
                    </a:ext>
                  </a:extLst>
                </p:cNvPr>
                <p:cNvCxnSpPr>
                  <a:cxnSpLocks/>
                  <a:stCxn id="59" idx="5"/>
                  <a:endCxn id="61"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3638CA8F-7FE7-3242-A4EE-2F84D3869C69}"/>
                    </a:ext>
                  </a:extLst>
                </p:cNvPr>
                <p:cNvCxnSpPr>
                  <a:cxnSpLocks/>
                  <a:stCxn id="64" idx="0"/>
                  <a:endCxn id="62"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B1BBAC24-0DEC-084B-BFCD-E507F8E8E2CD}"/>
                    </a:ext>
                  </a:extLst>
                </p:cNvPr>
                <p:cNvCxnSpPr>
                  <a:cxnSpLocks/>
                  <a:stCxn id="62" idx="7"/>
                  <a:endCxn id="66"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C0F0A6AA-BE7D-4344-9EC0-48A63172F529}"/>
                    </a:ext>
                  </a:extLst>
                </p:cNvPr>
                <p:cNvCxnSpPr>
                  <a:cxnSpLocks/>
                  <a:stCxn id="66" idx="7"/>
                  <a:endCxn id="61"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DC77E57-5E9E-B246-A740-EC3577868C80}"/>
                    </a:ext>
                  </a:extLst>
                </p:cNvPr>
                <p:cNvCxnSpPr>
                  <a:cxnSpLocks/>
                  <a:stCxn id="66" idx="1"/>
                  <a:endCxn id="60"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50D9C979-E090-FE47-BD5B-E97CC49508D8}"/>
                    </a:ext>
                  </a:extLst>
                </p:cNvPr>
                <p:cNvCxnSpPr>
                  <a:cxnSpLocks/>
                  <a:stCxn id="62" idx="5"/>
                  <a:endCxn id="67"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4E41A2E-2F65-2744-952B-D12A61F61E0C}"/>
                    </a:ext>
                  </a:extLst>
                </p:cNvPr>
                <p:cNvCxnSpPr>
                  <a:cxnSpLocks/>
                  <a:stCxn id="64" idx="7"/>
                  <a:endCxn id="67"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D7F2F2AB-563F-F24E-B07E-5A65A5B94F9D}"/>
                    </a:ext>
                  </a:extLst>
                </p:cNvPr>
                <p:cNvCxnSpPr>
                  <a:cxnSpLocks/>
                  <a:stCxn id="62" idx="6"/>
                  <a:endCxn id="63"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94BB928-F7D6-B448-A080-B3020B957E2E}"/>
                    </a:ext>
                  </a:extLst>
                </p:cNvPr>
                <p:cNvCxnSpPr>
                  <a:cxnSpLocks/>
                  <a:stCxn id="64" idx="6"/>
                  <a:endCxn id="65"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D162952-04A5-224C-9DE5-A0C095C1C70A}"/>
                    </a:ext>
                  </a:extLst>
                </p:cNvPr>
                <p:cNvCxnSpPr>
                  <a:cxnSpLocks/>
                  <a:stCxn id="67" idx="5"/>
                  <a:endCxn id="65"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4B0C4DE-92A6-FA4E-9A28-5A0618AF2179}"/>
                    </a:ext>
                  </a:extLst>
                </p:cNvPr>
                <p:cNvCxnSpPr>
                  <a:cxnSpLocks/>
                  <a:stCxn id="67" idx="7"/>
                  <a:endCxn id="63"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D32C9BC-B5EE-5541-97FF-DCCAEFE29BAF}"/>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A59DA35-AC73-CF4C-A357-16015EC753C5}"/>
                    </a:ext>
                  </a:extLst>
                </p:cNvPr>
                <p:cNvCxnSpPr>
                  <a:cxnSpLocks/>
                  <a:stCxn id="63" idx="1"/>
                  <a:endCxn id="66"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0E98AF3A-4A5A-DC44-AF64-39D60B252E9D}"/>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A71F2B4-9059-5545-B9D1-75F09F821C48}"/>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43" name="直線コネクタ 42">
                <a:extLst>
                  <a:ext uri="{FF2B5EF4-FFF2-40B4-BE49-F238E27FC236}">
                    <a16:creationId xmlns:a16="http://schemas.microsoft.com/office/drawing/2014/main" id="{387722C1-F26A-B949-B0EA-630AD8B652CB}"/>
                  </a:ext>
                </a:extLst>
              </p:cNvPr>
              <p:cNvCxnSpPr>
                <a:cxnSpLocks/>
                <a:stCxn id="90" idx="6"/>
                <a:endCxn id="57" idx="2"/>
              </p:cNvCxnSpPr>
              <p:nvPr/>
            </p:nvCxnSpPr>
            <p:spPr>
              <a:xfrm>
                <a:off x="8103223" y="971727"/>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5821023-12B5-8F46-813D-69D47052D832}"/>
                  </a:ext>
                </a:extLst>
              </p:cNvPr>
              <p:cNvCxnSpPr>
                <a:cxnSpLocks/>
                <a:stCxn id="90" idx="5"/>
                <a:endCxn id="39" idx="1"/>
              </p:cNvCxnSpPr>
              <p:nvPr/>
            </p:nvCxnSpPr>
            <p:spPr>
              <a:xfrm>
                <a:off x="8021497"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1852531-1282-7A45-9A9A-94F3EE1CA53D}"/>
                  </a:ext>
                </a:extLst>
              </p:cNvPr>
              <p:cNvCxnSpPr>
                <a:cxnSpLocks/>
                <a:stCxn id="57" idx="3"/>
                <a:endCxn id="39" idx="7"/>
              </p:cNvCxnSpPr>
              <p:nvPr/>
            </p:nvCxnSpPr>
            <p:spPr>
              <a:xfrm flipH="1">
                <a:off x="8885593" y="1169032"/>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4020DE6-31CF-9145-BFBD-771801475A0C}"/>
                  </a:ext>
                </a:extLst>
              </p:cNvPr>
              <p:cNvCxnSpPr>
                <a:cxnSpLocks/>
                <a:stCxn id="39" idx="3"/>
                <a:endCxn id="93" idx="7"/>
              </p:cNvCxnSpPr>
              <p:nvPr/>
            </p:nvCxnSpPr>
            <p:spPr>
              <a:xfrm flipH="1">
                <a:off x="8021497"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6DC36D9-B6E9-C540-A9DB-F04F5E373321}"/>
                  </a:ext>
                </a:extLst>
              </p:cNvPr>
              <p:cNvCxnSpPr>
                <a:cxnSpLocks/>
                <a:stCxn id="39" idx="5"/>
                <a:endCxn id="60" idx="1"/>
              </p:cNvCxnSpPr>
              <p:nvPr/>
            </p:nvCxnSpPr>
            <p:spPr>
              <a:xfrm>
                <a:off x="8885593" y="2051130"/>
                <a:ext cx="532493"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D2AF460D-D6AE-324C-963B-9DDFB6FBE74B}"/>
                  </a:ext>
                </a:extLst>
              </p:cNvPr>
              <p:cNvCxnSpPr>
                <a:cxnSpLocks/>
                <a:stCxn id="93" idx="6"/>
                <a:endCxn id="60" idx="2"/>
              </p:cNvCxnSpPr>
              <p:nvPr/>
            </p:nvCxnSpPr>
            <p:spPr>
              <a:xfrm>
                <a:off x="8103223" y="271792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25CF5412-2407-7B46-9894-5CEF861C90B0}"/>
                  </a:ext>
                </a:extLst>
              </p:cNvPr>
              <p:cNvCxnSpPr>
                <a:cxnSpLocks/>
                <a:stCxn id="95" idx="6"/>
                <a:endCxn id="62" idx="2"/>
              </p:cNvCxnSpPr>
              <p:nvPr/>
            </p:nvCxnSpPr>
            <p:spPr>
              <a:xfrm>
                <a:off x="8103223" y="442811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AEEC771-4428-7340-B7FE-CAD63E8C5FF2}"/>
                  </a:ext>
                </a:extLst>
              </p:cNvPr>
              <p:cNvCxnSpPr>
                <a:cxnSpLocks/>
                <a:stCxn id="93" idx="5"/>
                <a:endCxn id="62" idx="1"/>
              </p:cNvCxnSpPr>
              <p:nvPr/>
            </p:nvCxnSpPr>
            <p:spPr>
              <a:xfrm>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5651976-EAB9-F340-ADA5-598B612B45D3}"/>
                  </a:ext>
                </a:extLst>
              </p:cNvPr>
              <p:cNvCxnSpPr>
                <a:cxnSpLocks/>
                <a:stCxn id="60" idx="3"/>
                <a:endCxn id="95" idx="7"/>
              </p:cNvCxnSpPr>
              <p:nvPr/>
            </p:nvCxnSpPr>
            <p:spPr>
              <a:xfrm flipH="1">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E952D9C2-4BCC-1F4A-BF7B-5C91C4C91507}"/>
                  </a:ext>
                </a:extLst>
              </p:cNvPr>
              <p:cNvCxnSpPr>
                <a:cxnSpLocks/>
                <a:stCxn id="40" idx="1"/>
                <a:endCxn id="95" idx="5"/>
              </p:cNvCxnSpPr>
              <p:nvPr/>
            </p:nvCxnSpPr>
            <p:spPr>
              <a:xfrm flipH="1" flipV="1">
                <a:off x="8021497"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9E1F134-AEE6-C149-B414-53DACA06199B}"/>
                  </a:ext>
                </a:extLst>
              </p:cNvPr>
              <p:cNvCxnSpPr>
                <a:cxnSpLocks/>
                <a:stCxn id="40" idx="7"/>
                <a:endCxn id="62" idx="3"/>
              </p:cNvCxnSpPr>
              <p:nvPr/>
            </p:nvCxnSpPr>
            <p:spPr>
              <a:xfrm flipV="1">
                <a:off x="8885593" y="4625416"/>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7E2B6E8-D7CD-1A4B-B9DA-ED972BD4898E}"/>
                  </a:ext>
                </a:extLst>
              </p:cNvPr>
              <p:cNvCxnSpPr>
                <a:cxnSpLocks/>
                <a:stCxn id="97" idx="6"/>
                <a:endCxn id="64" idx="2"/>
              </p:cNvCxnSpPr>
              <p:nvPr/>
            </p:nvCxnSpPr>
            <p:spPr>
              <a:xfrm>
                <a:off x="8103223" y="6156303"/>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D6F449B-9F7F-B345-81CE-2BA39D67CB44}"/>
                  </a:ext>
                </a:extLst>
              </p:cNvPr>
              <p:cNvCxnSpPr>
                <a:cxnSpLocks/>
                <a:stCxn id="40" idx="5"/>
                <a:endCxn id="64" idx="1"/>
              </p:cNvCxnSpPr>
              <p:nvPr/>
            </p:nvCxnSpPr>
            <p:spPr>
              <a:xfrm>
                <a:off x="8885593" y="5507514"/>
                <a:ext cx="532493"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1E82C5-C7E3-5E4A-BDDD-276EC3CD6F48}"/>
                  </a:ext>
                </a:extLst>
              </p:cNvPr>
              <p:cNvCxnSpPr>
                <a:cxnSpLocks/>
                <a:stCxn id="40" idx="3"/>
                <a:endCxn id="97" idx="7"/>
              </p:cNvCxnSpPr>
              <p:nvPr/>
            </p:nvCxnSpPr>
            <p:spPr>
              <a:xfrm flipH="1">
                <a:off x="8021497"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D52CB9FD-CD5B-5D4A-8C96-A76301E8B76F}"/>
                </a:ext>
              </a:extLst>
            </p:cNvPr>
            <p:cNvCxnSpPr>
              <a:cxnSpLocks/>
              <a:stCxn id="92" idx="6"/>
              <a:endCxn id="93" idx="2"/>
            </p:cNvCxnSpPr>
            <p:nvPr/>
          </p:nvCxnSpPr>
          <p:spPr>
            <a:xfrm>
              <a:off x="6249017"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EBD195-2961-4B40-8B94-62F5A06D979D}"/>
                </a:ext>
              </a:extLst>
            </p:cNvPr>
            <p:cNvCxnSpPr>
              <a:cxnSpLocks/>
              <a:stCxn id="60" idx="6"/>
              <a:endCxn id="61" idx="2"/>
            </p:cNvCxnSpPr>
            <p:nvPr/>
          </p:nvCxnSpPr>
          <p:spPr>
            <a:xfrm>
              <a:off x="9768408"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2213D923-A729-5144-9D1D-A4DD922B8641}"/>
                </a:ext>
              </a:extLst>
            </p:cNvPr>
            <p:cNvGrpSpPr/>
            <p:nvPr/>
          </p:nvGrpSpPr>
          <p:grpSpPr>
            <a:xfrm>
              <a:off x="5766452" y="575369"/>
              <a:ext cx="5695034" cy="5711028"/>
              <a:chOff x="5766452" y="575369"/>
              <a:chExt cx="5695034" cy="5711028"/>
            </a:xfrm>
          </p:grpSpPr>
          <p:sp>
            <p:nvSpPr>
              <p:cNvPr id="29" name="円柱 28">
                <a:extLst>
                  <a:ext uri="{FF2B5EF4-FFF2-40B4-BE49-F238E27FC236}">
                    <a16:creationId xmlns:a16="http://schemas.microsoft.com/office/drawing/2014/main" id="{8AC0D8A4-564D-A341-9354-6BAC0A910571}"/>
                  </a:ext>
                </a:extLst>
              </p:cNvPr>
              <p:cNvSpPr/>
              <p:nvPr/>
            </p:nvSpPr>
            <p:spPr>
              <a:xfrm>
                <a:off x="9310046" y="4051907"/>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0" name="円柱 29">
                <a:extLst>
                  <a:ext uri="{FF2B5EF4-FFF2-40B4-BE49-F238E27FC236}">
                    <a16:creationId xmlns:a16="http://schemas.microsoft.com/office/drawing/2014/main" id="{5CCCDFCC-52F2-4445-8D02-031B490EFCF6}"/>
                  </a:ext>
                </a:extLst>
              </p:cNvPr>
              <p:cNvSpPr/>
              <p:nvPr/>
            </p:nvSpPr>
            <p:spPr>
              <a:xfrm>
                <a:off x="7478030" y="5740294"/>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1" name="円柱 30">
                <a:extLst>
                  <a:ext uri="{FF2B5EF4-FFF2-40B4-BE49-F238E27FC236}">
                    <a16:creationId xmlns:a16="http://schemas.microsoft.com/office/drawing/2014/main" id="{7CCF2A6B-16CB-1A41-AAB2-E2BEE9E09602}"/>
                  </a:ext>
                </a:extLst>
              </p:cNvPr>
              <p:cNvSpPr/>
              <p:nvPr/>
            </p:nvSpPr>
            <p:spPr>
              <a:xfrm>
                <a:off x="7527991" y="2250990"/>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2" name="円柱 31">
                <a:extLst>
                  <a:ext uri="{FF2B5EF4-FFF2-40B4-BE49-F238E27FC236}">
                    <a16:creationId xmlns:a16="http://schemas.microsoft.com/office/drawing/2014/main" id="{BF158DCD-ED7F-ED45-9835-D831CC15FD7E}"/>
                  </a:ext>
                </a:extLst>
              </p:cNvPr>
              <p:cNvSpPr/>
              <p:nvPr/>
            </p:nvSpPr>
            <p:spPr>
              <a:xfrm>
                <a:off x="5766452" y="4005064"/>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3" name="円柱 32">
                <a:extLst>
                  <a:ext uri="{FF2B5EF4-FFF2-40B4-BE49-F238E27FC236}">
                    <a16:creationId xmlns:a16="http://schemas.microsoft.com/office/drawing/2014/main" id="{E5CF1845-F8B3-D343-92FB-4952FBC1F97D}"/>
                  </a:ext>
                </a:extLst>
              </p:cNvPr>
              <p:cNvSpPr/>
              <p:nvPr/>
            </p:nvSpPr>
            <p:spPr>
              <a:xfrm>
                <a:off x="11050883" y="2318138"/>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4" name="円柱 33">
                <a:extLst>
                  <a:ext uri="{FF2B5EF4-FFF2-40B4-BE49-F238E27FC236}">
                    <a16:creationId xmlns:a16="http://schemas.microsoft.com/office/drawing/2014/main" id="{54485E4B-F6A9-6C44-A646-15C2DD00BDFA}"/>
                  </a:ext>
                </a:extLst>
              </p:cNvPr>
              <p:cNvSpPr/>
              <p:nvPr/>
            </p:nvSpPr>
            <p:spPr>
              <a:xfrm>
                <a:off x="11050882" y="5700927"/>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5" name="円柱 34">
                <a:extLst>
                  <a:ext uri="{FF2B5EF4-FFF2-40B4-BE49-F238E27FC236}">
                    <a16:creationId xmlns:a16="http://schemas.microsoft.com/office/drawing/2014/main" id="{CA964062-5BAC-CC44-B4C4-E4FADC3EA272}"/>
                  </a:ext>
                </a:extLst>
              </p:cNvPr>
              <p:cNvSpPr/>
              <p:nvPr/>
            </p:nvSpPr>
            <p:spPr>
              <a:xfrm>
                <a:off x="5770342" y="575369"/>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6" name="円柱 35">
                <a:extLst>
                  <a:ext uri="{FF2B5EF4-FFF2-40B4-BE49-F238E27FC236}">
                    <a16:creationId xmlns:a16="http://schemas.microsoft.com/office/drawing/2014/main" id="{CC0810DE-E871-384E-B6D5-574192541C4A}"/>
                  </a:ext>
                </a:extLst>
              </p:cNvPr>
              <p:cNvSpPr/>
              <p:nvPr/>
            </p:nvSpPr>
            <p:spPr>
              <a:xfrm>
                <a:off x="10188353" y="3198529"/>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7" name="円柱 36">
                <a:extLst>
                  <a:ext uri="{FF2B5EF4-FFF2-40B4-BE49-F238E27FC236}">
                    <a16:creationId xmlns:a16="http://schemas.microsoft.com/office/drawing/2014/main" id="{95E0FB00-8616-7044-9D57-2B9974408A59}"/>
                  </a:ext>
                </a:extLst>
              </p:cNvPr>
              <p:cNvSpPr/>
              <p:nvPr/>
            </p:nvSpPr>
            <p:spPr>
              <a:xfrm>
                <a:off x="9276891" y="583564"/>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8" name="円柱 37">
                <a:extLst>
                  <a:ext uri="{FF2B5EF4-FFF2-40B4-BE49-F238E27FC236}">
                    <a16:creationId xmlns:a16="http://schemas.microsoft.com/office/drawing/2014/main" id="{B53C8320-CC96-5E47-A00D-AA2777D47145}"/>
                  </a:ext>
                </a:extLst>
              </p:cNvPr>
              <p:cNvSpPr/>
              <p:nvPr/>
            </p:nvSpPr>
            <p:spPr>
              <a:xfrm>
                <a:off x="6643627" y="4905396"/>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grpSp>
        <p:grpSp>
          <p:nvGrpSpPr>
            <p:cNvPr id="18" name="グループ化 17">
              <a:extLst>
                <a:ext uri="{FF2B5EF4-FFF2-40B4-BE49-F238E27FC236}">
                  <a16:creationId xmlns:a16="http://schemas.microsoft.com/office/drawing/2014/main" id="{CBE24D9D-1425-5846-9271-7561C6E3743F}"/>
                </a:ext>
              </a:extLst>
            </p:cNvPr>
            <p:cNvGrpSpPr/>
            <p:nvPr/>
          </p:nvGrpSpPr>
          <p:grpSpPr>
            <a:xfrm rot="10800000">
              <a:off x="4808204" y="4038082"/>
              <a:ext cx="720080" cy="605336"/>
              <a:chOff x="5881370" y="2780928"/>
              <a:chExt cx="1798806" cy="1512168"/>
            </a:xfrm>
          </p:grpSpPr>
          <p:sp>
            <p:nvSpPr>
              <p:cNvPr id="21" name="正方形/長方形 20">
                <a:extLst>
                  <a:ext uri="{FF2B5EF4-FFF2-40B4-BE49-F238E27FC236}">
                    <a16:creationId xmlns:a16="http://schemas.microsoft.com/office/drawing/2014/main" id="{EB5244BE-1432-CB42-A5A9-7C083AC737A2}"/>
                  </a:ext>
                </a:extLst>
              </p:cNvPr>
              <p:cNvSpPr/>
              <p:nvPr/>
            </p:nvSpPr>
            <p:spPr>
              <a:xfrm>
                <a:off x="6312024" y="2996952"/>
                <a:ext cx="1368152" cy="108012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nvGrpSpPr>
              <p:cNvPr id="22" name="グループ化 21">
                <a:extLst>
                  <a:ext uri="{FF2B5EF4-FFF2-40B4-BE49-F238E27FC236}">
                    <a16:creationId xmlns:a16="http://schemas.microsoft.com/office/drawing/2014/main" id="{03F45083-52C6-264C-9262-96A0998BF3AA}"/>
                  </a:ext>
                </a:extLst>
              </p:cNvPr>
              <p:cNvGrpSpPr/>
              <p:nvPr/>
            </p:nvGrpSpPr>
            <p:grpSpPr>
              <a:xfrm>
                <a:off x="6852084" y="3392996"/>
                <a:ext cx="288032" cy="288032"/>
                <a:chOff x="4024536" y="3216424"/>
                <a:chExt cx="3168353" cy="3168352"/>
              </a:xfrm>
            </p:grpSpPr>
            <p:sp>
              <p:nvSpPr>
                <p:cNvPr id="26" name="パイ 25">
                  <a:extLst>
                    <a:ext uri="{FF2B5EF4-FFF2-40B4-BE49-F238E27FC236}">
                      <a16:creationId xmlns:a16="http://schemas.microsoft.com/office/drawing/2014/main" id="{D6E4EFB9-FFC9-D343-82A1-6BA2F8492836}"/>
                    </a:ext>
                  </a:extLst>
                </p:cNvPr>
                <p:cNvSpPr/>
                <p:nvPr/>
              </p:nvSpPr>
              <p:spPr>
                <a:xfrm>
                  <a:off x="4024536"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27" name="パイ 26">
                  <a:extLst>
                    <a:ext uri="{FF2B5EF4-FFF2-40B4-BE49-F238E27FC236}">
                      <a16:creationId xmlns:a16="http://schemas.microsoft.com/office/drawing/2014/main" id="{463B8F67-3F4D-2D4F-ABF1-D2996791E8C8}"/>
                    </a:ext>
                  </a:extLst>
                </p:cNvPr>
                <p:cNvSpPr/>
                <p:nvPr/>
              </p:nvSpPr>
              <p:spPr>
                <a:xfrm>
                  <a:off x="4024536" y="3216424"/>
                  <a:ext cx="3168352" cy="3168352"/>
                </a:xfrm>
                <a:prstGeom prst="pie">
                  <a:avLst>
                    <a:gd name="adj1" fmla="val 0"/>
                    <a:gd name="adj2" fmla="val 2158275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28" name="パイ 27">
                  <a:extLst>
                    <a:ext uri="{FF2B5EF4-FFF2-40B4-BE49-F238E27FC236}">
                      <a16:creationId xmlns:a16="http://schemas.microsoft.com/office/drawing/2014/main" id="{0A552232-AFCA-7441-A86F-92682F741EEF}"/>
                    </a:ext>
                  </a:extLst>
                </p:cNvPr>
                <p:cNvSpPr/>
                <p:nvPr/>
              </p:nvSpPr>
              <p:spPr>
                <a:xfrm rot="10800000">
                  <a:off x="4024537"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grpSp>
          <p:sp>
            <p:nvSpPr>
              <p:cNvPr id="23" name="角丸四角形 22">
                <a:extLst>
                  <a:ext uri="{FF2B5EF4-FFF2-40B4-BE49-F238E27FC236}">
                    <a16:creationId xmlns:a16="http://schemas.microsoft.com/office/drawing/2014/main" id="{4AF6B7E6-0A19-4246-BBC7-D9F9397D93F7}"/>
                  </a:ext>
                </a:extLst>
              </p:cNvPr>
              <p:cNvSpPr/>
              <p:nvPr/>
            </p:nvSpPr>
            <p:spPr>
              <a:xfrm rot="5400000">
                <a:off x="6384032" y="2278266"/>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24" name="角丸四角形 23">
                <a:extLst>
                  <a:ext uri="{FF2B5EF4-FFF2-40B4-BE49-F238E27FC236}">
                    <a16:creationId xmlns:a16="http://schemas.microsoft.com/office/drawing/2014/main" id="{A6FF970D-1C1A-FC4B-A397-217DA150DF22}"/>
                  </a:ext>
                </a:extLst>
              </p:cNvPr>
              <p:cNvSpPr/>
              <p:nvPr/>
            </p:nvSpPr>
            <p:spPr>
              <a:xfrm rot="5400000">
                <a:off x="6384032" y="3574410"/>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25" name="円/楕円 24">
                <a:extLst>
                  <a:ext uri="{FF2B5EF4-FFF2-40B4-BE49-F238E27FC236}">
                    <a16:creationId xmlns:a16="http://schemas.microsoft.com/office/drawing/2014/main" id="{51FB0C14-0F8A-6142-9413-18FA31AFCC6F}"/>
                  </a:ext>
                </a:extLst>
              </p:cNvPr>
              <p:cNvSpPr/>
              <p:nvPr/>
            </p:nvSpPr>
            <p:spPr>
              <a:xfrm>
                <a:off x="5951984" y="3356992"/>
                <a:ext cx="360040" cy="360040"/>
              </a:xfrm>
              <a:prstGeom prst="ellipse">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cxnSp>
          <p:nvCxnSpPr>
            <p:cNvPr id="19" name="直線コネクタ 18">
              <a:extLst>
                <a:ext uri="{FF2B5EF4-FFF2-40B4-BE49-F238E27FC236}">
                  <a16:creationId xmlns:a16="http://schemas.microsoft.com/office/drawing/2014/main" id="{C7ECBE38-CBE3-264B-BF7D-66CC6520F900}"/>
                </a:ext>
              </a:extLst>
            </p:cNvPr>
            <p:cNvCxnSpPr>
              <a:cxnSpLocks/>
            </p:cNvCxnSpPr>
            <p:nvPr/>
          </p:nvCxnSpPr>
          <p:spPr>
            <a:xfrm flipH="1" flipV="1">
              <a:off x="5969986" y="4412815"/>
              <a:ext cx="2592288" cy="897394"/>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BF3AFA1-F670-264E-9B75-008AAACFA284}"/>
                </a:ext>
              </a:extLst>
            </p:cNvPr>
            <p:cNvCxnSpPr>
              <a:cxnSpLocks/>
            </p:cNvCxnSpPr>
            <p:nvPr/>
          </p:nvCxnSpPr>
          <p:spPr>
            <a:xfrm flipH="1">
              <a:off x="5969986" y="1905244"/>
              <a:ext cx="4369985" cy="2433088"/>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1" name="正方形/長方形 120">
            <a:extLst>
              <a:ext uri="{FF2B5EF4-FFF2-40B4-BE49-F238E27FC236}">
                <a16:creationId xmlns:a16="http://schemas.microsoft.com/office/drawing/2014/main" id="{4D8BC4F9-9534-9145-96BC-FD2F78F7E3DB}"/>
              </a:ext>
            </a:extLst>
          </p:cNvPr>
          <p:cNvSpPr/>
          <p:nvPr/>
        </p:nvSpPr>
        <p:spPr>
          <a:xfrm>
            <a:off x="3425440" y="768152"/>
            <a:ext cx="2759336" cy="73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①運搬するブロックの決定</a:t>
            </a:r>
            <a:endParaRPr lang="en-US" altLang="ja-JP" sz="1100" b="1" dirty="0">
              <a:solidFill>
                <a:schemeClr val="tx1"/>
              </a:solidFill>
              <a:latin typeface="+mn-ea"/>
            </a:endParaRPr>
          </a:p>
          <a:p>
            <a:r>
              <a:rPr lang="ja-JP" altLang="en-US" sz="1100">
                <a:solidFill>
                  <a:schemeClr val="tx1"/>
                </a:solidFill>
                <a:latin typeface="+mn-ea"/>
              </a:rPr>
              <a:t>走行体から直線距離で一番近いブロックを選択する。左図の場合はノード</a:t>
            </a:r>
            <a:r>
              <a:rPr lang="en-US" altLang="ja-JP" sz="1100" dirty="0">
                <a:solidFill>
                  <a:schemeClr val="tx1"/>
                </a:solidFill>
                <a:latin typeface="+mn-ea"/>
              </a:rPr>
              <a:t>13</a:t>
            </a:r>
            <a:r>
              <a:rPr lang="ja-JP" altLang="en-US" sz="1100">
                <a:solidFill>
                  <a:schemeClr val="tx1"/>
                </a:solidFill>
                <a:latin typeface="+mn-ea"/>
              </a:rPr>
              <a:t>にあるブロックを選択する。</a:t>
            </a:r>
          </a:p>
        </p:txBody>
      </p:sp>
      <p:sp>
        <p:nvSpPr>
          <p:cNvPr id="122" name="正方形/長方形 121">
            <a:extLst>
              <a:ext uri="{FF2B5EF4-FFF2-40B4-BE49-F238E27FC236}">
                <a16:creationId xmlns:a16="http://schemas.microsoft.com/office/drawing/2014/main" id="{D16386BD-70EC-ED48-A263-879AB5A2C081}"/>
              </a:ext>
            </a:extLst>
          </p:cNvPr>
          <p:cNvSpPr/>
          <p:nvPr/>
        </p:nvSpPr>
        <p:spPr>
          <a:xfrm>
            <a:off x="-59884" y="2652266"/>
            <a:ext cx="81700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a:solidFill>
                  <a:schemeClr val="tx1"/>
                </a:solidFill>
                <a:latin typeface="+mn-ea"/>
              </a:rPr>
              <a:t>走行体。</a:t>
            </a:r>
          </a:p>
        </p:txBody>
      </p:sp>
      <p:sp>
        <p:nvSpPr>
          <p:cNvPr id="123" name="正方形/長方形 122">
            <a:extLst>
              <a:ext uri="{FF2B5EF4-FFF2-40B4-BE49-F238E27FC236}">
                <a16:creationId xmlns:a16="http://schemas.microsoft.com/office/drawing/2014/main" id="{C4611465-37E6-D74F-8CAA-C284DC8F8FAC}"/>
              </a:ext>
            </a:extLst>
          </p:cNvPr>
          <p:cNvSpPr/>
          <p:nvPr/>
        </p:nvSpPr>
        <p:spPr>
          <a:xfrm>
            <a:off x="1278096" y="560573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①運搬するブロックの決定</a:t>
            </a:r>
          </a:p>
        </p:txBody>
      </p:sp>
      <p:sp>
        <p:nvSpPr>
          <p:cNvPr id="124" name="正方形/長方形 123">
            <a:extLst>
              <a:ext uri="{FF2B5EF4-FFF2-40B4-BE49-F238E27FC236}">
                <a16:creationId xmlns:a16="http://schemas.microsoft.com/office/drawing/2014/main" id="{3377B2E2-E581-A243-B83E-4F88837FC238}"/>
              </a:ext>
            </a:extLst>
          </p:cNvPr>
          <p:cNvSpPr/>
          <p:nvPr/>
        </p:nvSpPr>
        <p:spPr>
          <a:xfrm>
            <a:off x="3425440" y="1701848"/>
            <a:ext cx="2759336" cy="1149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②運搬先</a:t>
            </a:r>
            <a:r>
              <a:rPr lang="en-US" altLang="ja-JP" sz="1100" b="1" dirty="0">
                <a:solidFill>
                  <a:schemeClr val="tx1"/>
                </a:solidFill>
                <a:latin typeface="+mn-ea"/>
              </a:rPr>
              <a:t>(</a:t>
            </a:r>
            <a:r>
              <a:rPr lang="ja-JP" altLang="en-US" sz="1100" b="1">
                <a:solidFill>
                  <a:schemeClr val="tx1"/>
                </a:solidFill>
                <a:latin typeface="+mn-ea"/>
              </a:rPr>
              <a:t>ゴール・ノード</a:t>
            </a:r>
            <a:r>
              <a:rPr lang="en-US" altLang="ja-JP" sz="1100" b="1" dirty="0">
                <a:solidFill>
                  <a:schemeClr val="tx1"/>
                </a:solidFill>
                <a:latin typeface="+mn-ea"/>
              </a:rPr>
              <a:t>)</a:t>
            </a:r>
            <a:r>
              <a:rPr lang="ja-JP" altLang="en-US" sz="1100" b="1">
                <a:solidFill>
                  <a:schemeClr val="tx1"/>
                </a:solidFill>
                <a:latin typeface="+mn-ea"/>
              </a:rPr>
              <a:t> の決定</a:t>
            </a:r>
            <a:endParaRPr lang="en-US" altLang="ja-JP" sz="1100" b="1" dirty="0">
              <a:solidFill>
                <a:schemeClr val="tx1"/>
              </a:solidFill>
              <a:latin typeface="+mn-ea"/>
            </a:endParaRPr>
          </a:p>
          <a:p>
            <a:r>
              <a:rPr lang="ja-JP" altLang="en-US" sz="1100">
                <a:solidFill>
                  <a:schemeClr val="tx1"/>
                </a:solidFill>
                <a:latin typeface="+mn-ea"/>
              </a:rPr>
              <a:t>スタート・ノード（左図の場合はノード</a:t>
            </a:r>
            <a:r>
              <a:rPr lang="en-US" altLang="ja-JP" sz="1100" dirty="0">
                <a:solidFill>
                  <a:schemeClr val="tx1"/>
                </a:solidFill>
                <a:latin typeface="+mn-ea"/>
              </a:rPr>
              <a:t>13)</a:t>
            </a:r>
            <a:r>
              <a:rPr lang="ja-JP" altLang="en-US" sz="1100">
                <a:solidFill>
                  <a:schemeClr val="tx1"/>
                </a:solidFill>
                <a:latin typeface="+mn-ea"/>
              </a:rPr>
              <a:t>からブロック候補先ノード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6</a:t>
            </a:r>
            <a:r>
              <a:rPr lang="ja-JP" altLang="en-US" sz="1100">
                <a:solidFill>
                  <a:schemeClr val="tx1"/>
                </a:solidFill>
                <a:latin typeface="+mn-ea"/>
              </a:rPr>
              <a:t>と</a:t>
            </a:r>
            <a:r>
              <a:rPr lang="en-US" altLang="ja-JP" sz="1100" dirty="0">
                <a:solidFill>
                  <a:schemeClr val="tx1"/>
                </a:solidFill>
                <a:latin typeface="+mn-ea"/>
              </a:rPr>
              <a:t>18)</a:t>
            </a:r>
            <a:r>
              <a:rPr lang="ja-JP" altLang="en-US" sz="1100">
                <a:solidFill>
                  <a:schemeClr val="tx1"/>
                </a:solidFill>
                <a:latin typeface="+mn-ea"/>
              </a:rPr>
              <a:t>の直線距離を計算する。距離の短い方をゴール・ノードとして選択する。</a:t>
            </a:r>
            <a:endParaRPr lang="en-US" altLang="ja-JP" sz="1100" dirty="0">
              <a:solidFill>
                <a:schemeClr val="tx1"/>
              </a:solidFill>
              <a:latin typeface="+mn-ea"/>
            </a:endParaRPr>
          </a:p>
          <a:p>
            <a:r>
              <a:rPr lang="en-US" altLang="ja-JP" sz="1100" dirty="0">
                <a:solidFill>
                  <a:schemeClr val="tx1"/>
                </a:solidFill>
                <a:latin typeface="+mn-ea"/>
              </a:rPr>
              <a:t>(</a:t>
            </a:r>
            <a:r>
              <a:rPr lang="ja-JP" altLang="en-US" sz="1100">
                <a:solidFill>
                  <a:schemeClr val="tx1"/>
                </a:solidFill>
                <a:latin typeface="+mn-ea"/>
              </a:rPr>
              <a:t>左図の場合は、ノード</a:t>
            </a:r>
            <a:r>
              <a:rPr lang="en-US" altLang="ja-JP" sz="1100" dirty="0">
                <a:solidFill>
                  <a:schemeClr val="tx1"/>
                </a:solidFill>
                <a:latin typeface="+mn-ea"/>
              </a:rPr>
              <a:t>18)</a:t>
            </a:r>
            <a:endParaRPr lang="ja-JP" altLang="en-US" sz="1100">
              <a:solidFill>
                <a:schemeClr val="tx1"/>
              </a:solidFill>
              <a:latin typeface="+mn-ea"/>
            </a:endParaRPr>
          </a:p>
        </p:txBody>
      </p:sp>
      <p:sp>
        <p:nvSpPr>
          <p:cNvPr id="125" name="正方形/長方形 124">
            <a:extLst>
              <a:ext uri="{FF2B5EF4-FFF2-40B4-BE49-F238E27FC236}">
                <a16:creationId xmlns:a16="http://schemas.microsoft.com/office/drawing/2014/main" id="{F7DAA295-56B4-B44B-A2DF-519848F2F69F}"/>
              </a:ext>
            </a:extLst>
          </p:cNvPr>
          <p:cNvSpPr/>
          <p:nvPr/>
        </p:nvSpPr>
        <p:spPr>
          <a:xfrm>
            <a:off x="864170" y="887510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②運搬先の決定</a:t>
            </a:r>
          </a:p>
        </p:txBody>
      </p:sp>
      <p:sp>
        <p:nvSpPr>
          <p:cNvPr id="126" name="正方形/長方形 125">
            <a:extLst>
              <a:ext uri="{FF2B5EF4-FFF2-40B4-BE49-F238E27FC236}">
                <a16:creationId xmlns:a16="http://schemas.microsoft.com/office/drawing/2014/main" id="{48DFDC31-2883-4743-AB56-B7C260041C47}"/>
              </a:ext>
            </a:extLst>
          </p:cNvPr>
          <p:cNvSpPr/>
          <p:nvPr/>
        </p:nvSpPr>
        <p:spPr>
          <a:xfrm>
            <a:off x="3596293" y="2928392"/>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3.3.2</a:t>
            </a:r>
            <a:r>
              <a:rPr lang="ja-JP" altLang="en-US" sz="1400" b="1">
                <a:solidFill>
                  <a:schemeClr val="tx1"/>
                </a:solidFill>
                <a:latin typeface="+mj-ea"/>
                <a:ea typeface="+mj-ea"/>
              </a:rPr>
              <a:t>経路探索</a:t>
            </a:r>
          </a:p>
        </p:txBody>
      </p:sp>
      <p:sp>
        <p:nvSpPr>
          <p:cNvPr id="127" name="正方形/長方形 126">
            <a:extLst>
              <a:ext uri="{FF2B5EF4-FFF2-40B4-BE49-F238E27FC236}">
                <a16:creationId xmlns:a16="http://schemas.microsoft.com/office/drawing/2014/main" id="{C5C5D9ED-6B35-A84E-8510-B0EC679D5223}"/>
              </a:ext>
            </a:extLst>
          </p:cNvPr>
          <p:cNvSpPr/>
          <p:nvPr/>
        </p:nvSpPr>
        <p:spPr>
          <a:xfrm>
            <a:off x="1872680" y="336104"/>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左下図に運搬先の決定に関する要素とそれらの振る舞いを示す。</a:t>
            </a:r>
          </a:p>
        </p:txBody>
      </p:sp>
      <p:sp>
        <p:nvSpPr>
          <p:cNvPr id="128" name="正方形/長方形 127">
            <a:extLst>
              <a:ext uri="{FF2B5EF4-FFF2-40B4-BE49-F238E27FC236}">
                <a16:creationId xmlns:a16="http://schemas.microsoft.com/office/drawing/2014/main" id="{545839D4-C094-9644-A43C-78EE5609763A}"/>
              </a:ext>
            </a:extLst>
          </p:cNvPr>
          <p:cNvSpPr/>
          <p:nvPr/>
        </p:nvSpPr>
        <p:spPr>
          <a:xfrm>
            <a:off x="3919228" y="3183147"/>
            <a:ext cx="2156257" cy="457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左下図に経路検索に関する要素とそれらの振る舞いを示す。</a:t>
            </a:r>
          </a:p>
        </p:txBody>
      </p:sp>
      <p:sp>
        <p:nvSpPr>
          <p:cNvPr id="129" name="正方形/長方形 128">
            <a:extLst>
              <a:ext uri="{FF2B5EF4-FFF2-40B4-BE49-F238E27FC236}">
                <a16:creationId xmlns:a16="http://schemas.microsoft.com/office/drawing/2014/main" id="{DA45AAB0-9064-F343-B23D-4A222AE1ECE0}"/>
              </a:ext>
            </a:extLst>
          </p:cNvPr>
          <p:cNvSpPr/>
          <p:nvPr/>
        </p:nvSpPr>
        <p:spPr>
          <a:xfrm>
            <a:off x="6577954" y="1515517"/>
            <a:ext cx="1248692" cy="11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latin typeface="+mn-ea"/>
              </a:rPr>
              <a:t>未探索ノードが無くなるまで</a:t>
            </a:r>
          </a:p>
        </p:txBody>
      </p:sp>
      <p:grpSp>
        <p:nvGrpSpPr>
          <p:cNvPr id="130" name="グループ化 129">
            <a:extLst>
              <a:ext uri="{FF2B5EF4-FFF2-40B4-BE49-F238E27FC236}">
                <a16:creationId xmlns:a16="http://schemas.microsoft.com/office/drawing/2014/main" id="{0A1F43B6-1FCA-C34D-A81F-50E4A2DB11D0}"/>
              </a:ext>
            </a:extLst>
          </p:cNvPr>
          <p:cNvGrpSpPr/>
          <p:nvPr/>
        </p:nvGrpSpPr>
        <p:grpSpPr>
          <a:xfrm>
            <a:off x="3773714" y="3751943"/>
            <a:ext cx="2334611" cy="2158012"/>
            <a:chOff x="3773714" y="3751943"/>
            <a:chExt cx="2334611" cy="2158012"/>
          </a:xfrm>
        </p:grpSpPr>
        <p:sp>
          <p:nvSpPr>
            <p:cNvPr id="131" name="正方形/長方形 130">
              <a:extLst>
                <a:ext uri="{FF2B5EF4-FFF2-40B4-BE49-F238E27FC236}">
                  <a16:creationId xmlns:a16="http://schemas.microsoft.com/office/drawing/2014/main" id="{A5E842D3-5512-7F47-B035-F46EA7210A88}"/>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2" name="グループ化 131">
              <a:extLst>
                <a:ext uri="{FF2B5EF4-FFF2-40B4-BE49-F238E27FC236}">
                  <a16:creationId xmlns:a16="http://schemas.microsoft.com/office/drawing/2014/main" id="{F6341523-6DE5-0B4D-A96A-82CC8EF659AC}"/>
                </a:ext>
              </a:extLst>
            </p:cNvPr>
            <p:cNvGrpSpPr/>
            <p:nvPr/>
          </p:nvGrpSpPr>
          <p:grpSpPr>
            <a:xfrm>
              <a:off x="3910154" y="3811272"/>
              <a:ext cx="2061730" cy="2039355"/>
              <a:chOff x="623239" y="688708"/>
              <a:chExt cx="2730192" cy="2700562"/>
            </a:xfrm>
          </p:grpSpPr>
          <p:sp>
            <p:nvSpPr>
              <p:cNvPr id="133" name="円/楕円 132">
                <a:extLst>
                  <a:ext uri="{FF2B5EF4-FFF2-40B4-BE49-F238E27FC236}">
                    <a16:creationId xmlns:a16="http://schemas.microsoft.com/office/drawing/2014/main" id="{C4C0AF6E-B086-A643-AF6A-C19034CE326E}"/>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134" name="円/楕円 133">
                <a:extLst>
                  <a:ext uri="{FF2B5EF4-FFF2-40B4-BE49-F238E27FC236}">
                    <a16:creationId xmlns:a16="http://schemas.microsoft.com/office/drawing/2014/main" id="{EED37C68-AC1B-8747-A67F-BB724448D04B}"/>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135" name="円/楕円 134">
                <a:extLst>
                  <a:ext uri="{FF2B5EF4-FFF2-40B4-BE49-F238E27FC236}">
                    <a16:creationId xmlns:a16="http://schemas.microsoft.com/office/drawing/2014/main" id="{AA3EA794-D806-D646-8108-7D8BA5C1B203}"/>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136" name="円/楕円 135">
                <a:extLst>
                  <a:ext uri="{FF2B5EF4-FFF2-40B4-BE49-F238E27FC236}">
                    <a16:creationId xmlns:a16="http://schemas.microsoft.com/office/drawing/2014/main" id="{5FBB0A5F-93F2-4C4A-97B2-84C4C57041F9}"/>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137" name="円/楕円 136">
                <a:extLst>
                  <a:ext uri="{FF2B5EF4-FFF2-40B4-BE49-F238E27FC236}">
                    <a16:creationId xmlns:a16="http://schemas.microsoft.com/office/drawing/2014/main" id="{4FEBDB07-5679-2C4F-AA43-AB785C7EFF64}"/>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138" name="円/楕円 137">
                <a:extLst>
                  <a:ext uri="{FF2B5EF4-FFF2-40B4-BE49-F238E27FC236}">
                    <a16:creationId xmlns:a16="http://schemas.microsoft.com/office/drawing/2014/main" id="{3EF589AD-F3B1-294F-8F88-46B4EC41DD6C}"/>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139" name="円/楕円 138">
                <a:extLst>
                  <a:ext uri="{FF2B5EF4-FFF2-40B4-BE49-F238E27FC236}">
                    <a16:creationId xmlns:a16="http://schemas.microsoft.com/office/drawing/2014/main" id="{CC27A3A0-88F7-2D49-9D2F-3501AD486671}"/>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140" name="円/楕円 139">
                <a:extLst>
                  <a:ext uri="{FF2B5EF4-FFF2-40B4-BE49-F238E27FC236}">
                    <a16:creationId xmlns:a16="http://schemas.microsoft.com/office/drawing/2014/main" id="{434D1DF5-5041-EC49-B243-672D8B12A0D3}"/>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141" name="円/楕円 140">
                <a:extLst>
                  <a:ext uri="{FF2B5EF4-FFF2-40B4-BE49-F238E27FC236}">
                    <a16:creationId xmlns:a16="http://schemas.microsoft.com/office/drawing/2014/main" id="{CDEC129F-140F-664C-BAC7-2C1382DC8DDE}"/>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142" name="直線コネクタ 141">
                <a:extLst>
                  <a:ext uri="{FF2B5EF4-FFF2-40B4-BE49-F238E27FC236}">
                    <a16:creationId xmlns:a16="http://schemas.microsoft.com/office/drawing/2014/main" id="{200F4201-A7BB-6244-8B63-402A57869F0E}"/>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1839499F-7754-F946-A6EE-AD22AF4E70E8}"/>
                  </a:ext>
                </a:extLst>
              </p:cNvPr>
              <p:cNvCxnSpPr>
                <a:cxnSpLocks/>
                <a:stCxn id="136" idx="7"/>
                <a:endCxn id="135"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00E52FF8-9448-4742-9D01-CD6AE4871C47}"/>
                  </a:ext>
                </a:extLst>
              </p:cNvPr>
              <p:cNvCxnSpPr>
                <a:cxnSpLocks/>
                <a:stCxn id="137" idx="7"/>
                <a:endCxn id="136"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3C1ED22F-EA6C-F94B-876E-8D937FC41724}"/>
                  </a:ext>
                </a:extLst>
              </p:cNvPr>
              <p:cNvCxnSpPr>
                <a:cxnSpLocks/>
                <a:stCxn id="140" idx="0"/>
                <a:endCxn id="138"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85DEB6B1-B88B-E143-A308-78218DCFCE24}"/>
                  </a:ext>
                </a:extLst>
              </p:cNvPr>
              <p:cNvCxnSpPr>
                <a:cxnSpLocks/>
                <a:stCxn id="138" idx="7"/>
                <a:endCxn id="141"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149AEFAE-5958-EA4A-A618-152C3633276D}"/>
                  </a:ext>
                </a:extLst>
              </p:cNvPr>
              <p:cNvCxnSpPr>
                <a:cxnSpLocks/>
                <a:stCxn id="141" idx="1"/>
                <a:endCxn id="137"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D4F06427-9FCF-384E-926C-4F7F5FA1683B}"/>
                  </a:ext>
                </a:extLst>
              </p:cNvPr>
              <p:cNvCxnSpPr>
                <a:cxnSpLocks/>
                <a:stCxn id="138" idx="6"/>
                <a:endCxn id="139"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51DF209B-B971-DE48-A825-8C220CED9ED9}"/>
                  </a:ext>
                </a:extLst>
              </p:cNvPr>
              <p:cNvCxnSpPr>
                <a:cxnSpLocks/>
                <a:stCxn id="139" idx="1"/>
                <a:endCxn id="141"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0" name="円/楕円 149">
                <a:extLst>
                  <a:ext uri="{FF2B5EF4-FFF2-40B4-BE49-F238E27FC236}">
                    <a16:creationId xmlns:a16="http://schemas.microsoft.com/office/drawing/2014/main" id="{16B131A1-26DA-3F49-B101-226217E80074}"/>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151" name="円/楕円 150">
                <a:extLst>
                  <a:ext uri="{FF2B5EF4-FFF2-40B4-BE49-F238E27FC236}">
                    <a16:creationId xmlns:a16="http://schemas.microsoft.com/office/drawing/2014/main" id="{250C5E80-0D6D-4A4B-AB45-7D4093E0C2DE}"/>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152" name="円/楕円 151">
                <a:extLst>
                  <a:ext uri="{FF2B5EF4-FFF2-40B4-BE49-F238E27FC236}">
                    <a16:creationId xmlns:a16="http://schemas.microsoft.com/office/drawing/2014/main" id="{BC3F9D69-9565-374E-94CD-4A65133E6072}"/>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153" name="円/楕円 152">
                <a:extLst>
                  <a:ext uri="{FF2B5EF4-FFF2-40B4-BE49-F238E27FC236}">
                    <a16:creationId xmlns:a16="http://schemas.microsoft.com/office/drawing/2014/main" id="{597ADE29-A231-E640-B5BF-E505D1738733}"/>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154" name="円/楕円 153">
                <a:extLst>
                  <a:ext uri="{FF2B5EF4-FFF2-40B4-BE49-F238E27FC236}">
                    <a16:creationId xmlns:a16="http://schemas.microsoft.com/office/drawing/2014/main" id="{CDDB169F-9512-3C4A-B387-535F39FFE11C}"/>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155" name="円/楕円 154">
                <a:extLst>
                  <a:ext uri="{FF2B5EF4-FFF2-40B4-BE49-F238E27FC236}">
                    <a16:creationId xmlns:a16="http://schemas.microsoft.com/office/drawing/2014/main" id="{8A5091A1-A5D1-3147-917E-91118FE36936}"/>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156" name="直線コネクタ 155">
                <a:extLst>
                  <a:ext uri="{FF2B5EF4-FFF2-40B4-BE49-F238E27FC236}">
                    <a16:creationId xmlns:a16="http://schemas.microsoft.com/office/drawing/2014/main" id="{25E3A2BC-C01B-7A44-BFBD-A7C431039343}"/>
                  </a:ext>
                </a:extLst>
              </p:cNvPr>
              <p:cNvCxnSpPr>
                <a:cxnSpLocks/>
                <a:stCxn id="151" idx="7"/>
                <a:endCxn id="150"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4A90F9CC-05F6-EA45-8E4F-FB188638CDDB}"/>
                  </a:ext>
                </a:extLst>
              </p:cNvPr>
              <p:cNvCxnSpPr>
                <a:cxnSpLocks/>
                <a:stCxn id="152" idx="7"/>
                <a:endCxn id="151"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A6152532-0937-9149-9AB3-C06859650871}"/>
                  </a:ext>
                </a:extLst>
              </p:cNvPr>
              <p:cNvCxnSpPr>
                <a:cxnSpLocks/>
                <a:stCxn id="154" idx="7"/>
                <a:endCxn id="155"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0DFDDE94-B8A8-BB4D-B43A-5BD041081690}"/>
                  </a:ext>
                </a:extLst>
              </p:cNvPr>
              <p:cNvCxnSpPr>
                <a:cxnSpLocks/>
                <a:stCxn id="155" idx="7"/>
                <a:endCxn id="153"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02B54238-CABD-364F-AB2B-A4108CF52040}"/>
                  </a:ext>
                </a:extLst>
              </p:cNvPr>
              <p:cNvCxnSpPr>
                <a:cxnSpLocks/>
                <a:stCxn id="135" idx="5"/>
                <a:endCxn id="133"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BE7A2E7-1778-2249-A5A7-1DDCE53CF25C}"/>
                  </a:ext>
                </a:extLst>
              </p:cNvPr>
              <p:cNvCxnSpPr>
                <a:cxnSpLocks/>
                <a:stCxn id="133" idx="5"/>
                <a:endCxn id="152"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D0454F4-80C2-DD42-8133-B480ED36F1E7}"/>
                  </a:ext>
                </a:extLst>
              </p:cNvPr>
              <p:cNvCxnSpPr>
                <a:cxnSpLocks/>
                <a:stCxn id="152" idx="3"/>
                <a:endCxn id="139"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30E8552E-AC4D-EF43-8AB9-224AA42124A6}"/>
                  </a:ext>
                </a:extLst>
              </p:cNvPr>
              <p:cNvCxnSpPr>
                <a:cxnSpLocks/>
                <a:stCxn id="134" idx="1"/>
                <a:endCxn id="139"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516B9D83-3328-5946-922D-B85EDB7B9279}"/>
                  </a:ext>
                </a:extLst>
              </p:cNvPr>
              <p:cNvCxnSpPr>
                <a:cxnSpLocks/>
                <a:stCxn id="134" idx="5"/>
                <a:endCxn id="154"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65" name="正方形/長方形 164">
            <a:extLst>
              <a:ext uri="{FF2B5EF4-FFF2-40B4-BE49-F238E27FC236}">
                <a16:creationId xmlns:a16="http://schemas.microsoft.com/office/drawing/2014/main" id="{43B89744-64C5-0A42-9266-FA7983819007}"/>
              </a:ext>
            </a:extLst>
          </p:cNvPr>
          <p:cNvSpPr/>
          <p:nvPr/>
        </p:nvSpPr>
        <p:spPr>
          <a:xfrm>
            <a:off x="3902667" y="5959166"/>
            <a:ext cx="2205658" cy="584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経路探索に用いるマップを示す。運搬ブロック以外のブロックがあるノードはノードに含まない。</a:t>
            </a:r>
          </a:p>
        </p:txBody>
      </p:sp>
      <p:sp>
        <p:nvSpPr>
          <p:cNvPr id="166" name="正方形/長方形 165">
            <a:extLst>
              <a:ext uri="{FF2B5EF4-FFF2-40B4-BE49-F238E27FC236}">
                <a16:creationId xmlns:a16="http://schemas.microsoft.com/office/drawing/2014/main" id="{47D95BB5-1AB9-4F43-84AA-141716622DFD}"/>
              </a:ext>
            </a:extLst>
          </p:cNvPr>
          <p:cNvSpPr/>
          <p:nvPr/>
        </p:nvSpPr>
        <p:spPr>
          <a:xfrm>
            <a:off x="3673437" y="3768279"/>
            <a:ext cx="805250"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latin typeface="+mj-ea"/>
                <a:ea typeface="+mj-ea"/>
              </a:rPr>
              <a:t>マップ</a:t>
            </a:r>
          </a:p>
        </p:txBody>
      </p:sp>
      <p:sp>
        <p:nvSpPr>
          <p:cNvPr id="167" name="正方形/長方形 166">
            <a:extLst>
              <a:ext uri="{FF2B5EF4-FFF2-40B4-BE49-F238E27FC236}">
                <a16:creationId xmlns:a16="http://schemas.microsoft.com/office/drawing/2014/main" id="{21C2ED6C-C4C5-9C4C-9972-B2DCD564868F}"/>
              </a:ext>
            </a:extLst>
          </p:cNvPr>
          <p:cNvSpPr/>
          <p:nvPr/>
        </p:nvSpPr>
        <p:spPr>
          <a:xfrm>
            <a:off x="3984344" y="5230470"/>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スタート</a:t>
            </a:r>
          </a:p>
        </p:txBody>
      </p:sp>
      <p:sp>
        <p:nvSpPr>
          <p:cNvPr id="168" name="正方形/長方形 167">
            <a:extLst>
              <a:ext uri="{FF2B5EF4-FFF2-40B4-BE49-F238E27FC236}">
                <a16:creationId xmlns:a16="http://schemas.microsoft.com/office/drawing/2014/main" id="{690EDEEC-4718-E44F-AE8C-4933436B4680}"/>
              </a:ext>
            </a:extLst>
          </p:cNvPr>
          <p:cNvSpPr/>
          <p:nvPr/>
        </p:nvSpPr>
        <p:spPr>
          <a:xfrm>
            <a:off x="4816786" y="5155272"/>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ゴール</a:t>
            </a:r>
          </a:p>
        </p:txBody>
      </p:sp>
      <p:sp>
        <p:nvSpPr>
          <p:cNvPr id="169" name="正方形/長方形 168">
            <a:extLst>
              <a:ext uri="{FF2B5EF4-FFF2-40B4-BE49-F238E27FC236}">
                <a16:creationId xmlns:a16="http://schemas.microsoft.com/office/drawing/2014/main" id="{C3E162E9-6DC5-4E48-BCC2-24C808ECBD7F}"/>
              </a:ext>
            </a:extLst>
          </p:cNvPr>
          <p:cNvSpPr/>
          <p:nvPr/>
        </p:nvSpPr>
        <p:spPr>
          <a:xfrm>
            <a:off x="3910217" y="6586726"/>
            <a:ext cx="2205658" cy="1080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③次に進むノードの選択</a:t>
            </a:r>
            <a:endParaRPr lang="en-US" altLang="ja-JP" sz="1100" b="1" dirty="0">
              <a:solidFill>
                <a:schemeClr val="tx1"/>
              </a:solidFill>
              <a:latin typeface="+mn-ea"/>
            </a:endParaRPr>
          </a:p>
          <a:p>
            <a:r>
              <a:rPr lang="ja-JP" altLang="en-US" sz="1100">
                <a:solidFill>
                  <a:schemeClr val="tx1"/>
                </a:solidFill>
                <a:latin typeface="+mn-ea"/>
              </a:rPr>
              <a:t>近隣ノード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7,11,14,20)</a:t>
            </a:r>
            <a:r>
              <a:rPr lang="ja-JP" altLang="en-US" sz="1100">
                <a:solidFill>
                  <a:schemeClr val="tx1"/>
                </a:solidFill>
                <a:latin typeface="+mn-ea"/>
              </a:rPr>
              <a:t>から現行ノード、近隣ノードとゴールノードを結んだ距離が一番小さいノードを次へ進むノードとして選択する。</a:t>
            </a:r>
            <a:endParaRPr lang="en-US" altLang="ja-JP" sz="1100" dirty="0">
              <a:solidFill>
                <a:schemeClr val="tx1"/>
              </a:solidFill>
              <a:latin typeface="+mn-ea"/>
            </a:endParaRPr>
          </a:p>
          <a:p>
            <a:endParaRPr lang="ja-JP" altLang="en-US" sz="1100" b="1">
              <a:solidFill>
                <a:schemeClr val="tx1"/>
              </a:solidFill>
              <a:latin typeface="+mn-ea"/>
            </a:endParaRPr>
          </a:p>
        </p:txBody>
      </p:sp>
      <p:grpSp>
        <p:nvGrpSpPr>
          <p:cNvPr id="170" name="グループ化 169">
            <a:extLst>
              <a:ext uri="{FF2B5EF4-FFF2-40B4-BE49-F238E27FC236}">
                <a16:creationId xmlns:a16="http://schemas.microsoft.com/office/drawing/2014/main" id="{AC9A0030-2420-0242-BF1B-7745F7B7C7A3}"/>
              </a:ext>
            </a:extLst>
          </p:cNvPr>
          <p:cNvGrpSpPr/>
          <p:nvPr/>
        </p:nvGrpSpPr>
        <p:grpSpPr>
          <a:xfrm>
            <a:off x="3781264" y="7671712"/>
            <a:ext cx="2334611" cy="1629154"/>
            <a:chOff x="3781264" y="7805723"/>
            <a:chExt cx="2334611" cy="1629154"/>
          </a:xfrm>
        </p:grpSpPr>
        <p:sp>
          <p:nvSpPr>
            <p:cNvPr id="171" name="正方形/長方形 170">
              <a:extLst>
                <a:ext uri="{FF2B5EF4-FFF2-40B4-BE49-F238E27FC236}">
                  <a16:creationId xmlns:a16="http://schemas.microsoft.com/office/drawing/2014/main" id="{7EB9D15A-DB9B-F54C-8766-7AA8AD076D84}"/>
                </a:ext>
              </a:extLst>
            </p:cNvPr>
            <p:cNvSpPr/>
            <p:nvPr/>
          </p:nvSpPr>
          <p:spPr>
            <a:xfrm>
              <a:off x="3781264" y="7805723"/>
              <a:ext cx="2334611" cy="162915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a:extLst>
                <a:ext uri="{FF2B5EF4-FFF2-40B4-BE49-F238E27FC236}">
                  <a16:creationId xmlns:a16="http://schemas.microsoft.com/office/drawing/2014/main" id="{DDCDBD80-7559-9A4D-A629-4A1134B1D55F}"/>
                </a:ext>
              </a:extLst>
            </p:cNvPr>
            <p:cNvSpPr/>
            <p:nvPr/>
          </p:nvSpPr>
          <p:spPr>
            <a:xfrm>
              <a:off x="4838290" y="8876898"/>
              <a:ext cx="198182" cy="198182"/>
            </a:xfrm>
            <a:prstGeom prst="ellipse">
              <a:avLst/>
            </a:prstGeom>
            <a:solidFill>
              <a:srgbClr val="FF0000"/>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173" name="円/楕円 172">
              <a:extLst>
                <a:ext uri="{FF2B5EF4-FFF2-40B4-BE49-F238E27FC236}">
                  <a16:creationId xmlns:a16="http://schemas.microsoft.com/office/drawing/2014/main" id="{9E3CE0A0-F56C-F84F-84AF-8318BDDBAFF4}"/>
                </a:ext>
              </a:extLst>
            </p:cNvPr>
            <p:cNvSpPr/>
            <p:nvPr/>
          </p:nvSpPr>
          <p:spPr>
            <a:xfrm>
              <a:off x="3917704" y="7956311"/>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174" name="円/楕円 173">
              <a:extLst>
                <a:ext uri="{FF2B5EF4-FFF2-40B4-BE49-F238E27FC236}">
                  <a16:creationId xmlns:a16="http://schemas.microsoft.com/office/drawing/2014/main" id="{CFACCEA4-126B-D348-864C-3401DA5C3EDE}"/>
                </a:ext>
              </a:extLst>
            </p:cNvPr>
            <p:cNvSpPr/>
            <p:nvPr/>
          </p:nvSpPr>
          <p:spPr>
            <a:xfrm>
              <a:off x="3917704" y="8563643"/>
              <a:ext cx="198182" cy="19818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175" name="円/楕円 174">
              <a:extLst>
                <a:ext uri="{FF2B5EF4-FFF2-40B4-BE49-F238E27FC236}">
                  <a16:creationId xmlns:a16="http://schemas.microsoft.com/office/drawing/2014/main" id="{5E9BA488-661C-D941-9438-EC156DE02D5B}"/>
                </a:ext>
              </a:extLst>
            </p:cNvPr>
            <p:cNvSpPr/>
            <p:nvPr/>
          </p:nvSpPr>
          <p:spPr>
            <a:xfrm>
              <a:off x="4531428" y="8563643"/>
              <a:ext cx="198182" cy="198182"/>
            </a:xfrm>
            <a:prstGeom prst="ellipse">
              <a:avLst/>
            </a:prstGeom>
            <a:solidFill>
              <a:schemeClr val="accent6">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176" name="円/楕円 175">
              <a:extLst>
                <a:ext uri="{FF2B5EF4-FFF2-40B4-BE49-F238E27FC236}">
                  <a16:creationId xmlns:a16="http://schemas.microsoft.com/office/drawing/2014/main" id="{CC24DDC9-9591-C843-9027-7505EB92A844}"/>
                </a:ext>
              </a:extLst>
            </p:cNvPr>
            <p:cNvSpPr/>
            <p:nvPr/>
          </p:nvSpPr>
          <p:spPr>
            <a:xfrm>
              <a:off x="3917704" y="9177367"/>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177" name="円/楕円 176">
              <a:extLst>
                <a:ext uri="{FF2B5EF4-FFF2-40B4-BE49-F238E27FC236}">
                  <a16:creationId xmlns:a16="http://schemas.microsoft.com/office/drawing/2014/main" id="{4D6CBDB9-9352-CE45-B16D-5BD2BF3CA965}"/>
                </a:ext>
              </a:extLst>
            </p:cNvPr>
            <p:cNvSpPr/>
            <p:nvPr/>
          </p:nvSpPr>
          <p:spPr>
            <a:xfrm>
              <a:off x="4224566" y="8263173"/>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178" name="直線コネクタ 177">
              <a:extLst>
                <a:ext uri="{FF2B5EF4-FFF2-40B4-BE49-F238E27FC236}">
                  <a16:creationId xmlns:a16="http://schemas.microsoft.com/office/drawing/2014/main" id="{25A36885-9AE5-BD4F-80E8-EA3F664A049A}"/>
                </a:ext>
              </a:extLst>
            </p:cNvPr>
            <p:cNvCxnSpPr/>
            <p:nvPr/>
          </p:nvCxnSpPr>
          <p:spPr>
            <a:xfrm flipV="1">
              <a:off x="4016794" y="8154493"/>
              <a:ext cx="0" cy="40915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7A0F91C3-C223-8C47-94C9-179452C87445}"/>
                </a:ext>
              </a:extLst>
            </p:cNvPr>
            <p:cNvCxnSpPr>
              <a:cxnSpLocks/>
              <a:stCxn id="173" idx="7"/>
            </p:cNvCxnSpPr>
            <p:nvPr/>
          </p:nvCxnSpPr>
          <p:spPr>
            <a:xfrm flipV="1">
              <a:off x="4086863"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667119EE-70C8-8B4E-970F-BB35761C7B28}"/>
                </a:ext>
              </a:extLst>
            </p:cNvPr>
            <p:cNvCxnSpPr>
              <a:cxnSpLocks/>
              <a:stCxn id="176" idx="0"/>
              <a:endCxn id="174" idx="4"/>
            </p:cNvCxnSpPr>
            <p:nvPr/>
          </p:nvCxnSpPr>
          <p:spPr>
            <a:xfrm flipV="1">
              <a:off x="4016794" y="8761825"/>
              <a:ext cx="0" cy="41554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CAE1EEF2-BDF3-BF4C-9CCF-A4D5CA42E1FE}"/>
                </a:ext>
              </a:extLst>
            </p:cNvPr>
            <p:cNvCxnSpPr>
              <a:cxnSpLocks/>
              <a:stCxn id="174" idx="7"/>
              <a:endCxn id="177" idx="3"/>
            </p:cNvCxnSpPr>
            <p:nvPr/>
          </p:nvCxnSpPr>
          <p:spPr>
            <a:xfrm flipV="1">
              <a:off x="4086863"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32226996-F01A-8F48-A3E9-AAC0BF26792D}"/>
                </a:ext>
              </a:extLst>
            </p:cNvPr>
            <p:cNvCxnSpPr>
              <a:cxnSpLocks/>
              <a:stCxn id="177" idx="1"/>
              <a:endCxn id="173" idx="5"/>
            </p:cNvCxnSpPr>
            <p:nvPr/>
          </p:nvCxnSpPr>
          <p:spPr>
            <a:xfrm flipH="1" flipV="1">
              <a:off x="4086863" y="8125470"/>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866357B1-4066-B346-A532-9E0F26EFE58C}"/>
                </a:ext>
              </a:extLst>
            </p:cNvPr>
            <p:cNvCxnSpPr>
              <a:cxnSpLocks/>
              <a:stCxn id="174" idx="6"/>
              <a:endCxn id="175" idx="2"/>
            </p:cNvCxnSpPr>
            <p:nvPr/>
          </p:nvCxnSpPr>
          <p:spPr>
            <a:xfrm>
              <a:off x="4115886" y="8662734"/>
              <a:ext cx="415542"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44E05213-F732-844F-B95A-58272028B00A}"/>
                </a:ext>
              </a:extLst>
            </p:cNvPr>
            <p:cNvCxnSpPr>
              <a:cxnSpLocks/>
              <a:stCxn id="175" idx="1"/>
              <a:endCxn id="177" idx="5"/>
            </p:cNvCxnSpPr>
            <p:nvPr/>
          </p:nvCxnSpPr>
          <p:spPr>
            <a:xfrm flipH="1" flipV="1">
              <a:off x="4393725"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5" name="円/楕円 184">
              <a:extLst>
                <a:ext uri="{FF2B5EF4-FFF2-40B4-BE49-F238E27FC236}">
                  <a16:creationId xmlns:a16="http://schemas.microsoft.com/office/drawing/2014/main" id="{E8F1D1BB-224C-4F48-BA22-E47C2AA20312}"/>
                </a:ext>
              </a:extLst>
            </p:cNvPr>
            <p:cNvSpPr/>
            <p:nvPr/>
          </p:nvSpPr>
          <p:spPr>
            <a:xfrm>
              <a:off x="5167528" y="7956311"/>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186" name="円/楕円 185">
              <a:extLst>
                <a:ext uri="{FF2B5EF4-FFF2-40B4-BE49-F238E27FC236}">
                  <a16:creationId xmlns:a16="http://schemas.microsoft.com/office/drawing/2014/main" id="{8FB544C4-6270-5C4E-8151-F38598CA8C9F}"/>
                </a:ext>
              </a:extLst>
            </p:cNvPr>
            <p:cNvSpPr/>
            <p:nvPr/>
          </p:nvSpPr>
          <p:spPr>
            <a:xfrm>
              <a:off x="5781252" y="8563643"/>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187" name="円/楕円 186">
              <a:extLst>
                <a:ext uri="{FF2B5EF4-FFF2-40B4-BE49-F238E27FC236}">
                  <a16:creationId xmlns:a16="http://schemas.microsoft.com/office/drawing/2014/main" id="{6314389C-F0EA-834A-A86C-62471951E847}"/>
                </a:ext>
              </a:extLst>
            </p:cNvPr>
            <p:cNvSpPr/>
            <p:nvPr/>
          </p:nvSpPr>
          <p:spPr>
            <a:xfrm>
              <a:off x="5167528" y="9177367"/>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188" name="円/楕円 187">
              <a:extLst>
                <a:ext uri="{FF2B5EF4-FFF2-40B4-BE49-F238E27FC236}">
                  <a16:creationId xmlns:a16="http://schemas.microsoft.com/office/drawing/2014/main" id="{5F208F0A-6518-6A4D-94A2-1E173BDA79DB}"/>
                </a:ext>
              </a:extLst>
            </p:cNvPr>
            <p:cNvSpPr/>
            <p:nvPr/>
          </p:nvSpPr>
          <p:spPr>
            <a:xfrm>
              <a:off x="5474390" y="8876898"/>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189" name="直線コネクタ 188">
              <a:extLst>
                <a:ext uri="{FF2B5EF4-FFF2-40B4-BE49-F238E27FC236}">
                  <a16:creationId xmlns:a16="http://schemas.microsoft.com/office/drawing/2014/main" id="{5388269F-A900-BA41-8738-CC21BE8FCF1C}"/>
                </a:ext>
              </a:extLst>
            </p:cNvPr>
            <p:cNvCxnSpPr>
              <a:cxnSpLocks/>
              <a:stCxn id="185" idx="7"/>
            </p:cNvCxnSpPr>
            <p:nvPr/>
          </p:nvCxnSpPr>
          <p:spPr>
            <a:xfrm flipV="1">
              <a:off x="5336687"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234D162E-4506-194D-8168-4C9A123CFEAF}"/>
                </a:ext>
              </a:extLst>
            </p:cNvPr>
            <p:cNvCxnSpPr>
              <a:cxnSpLocks/>
              <a:stCxn id="187" idx="7"/>
              <a:endCxn id="188" idx="3"/>
            </p:cNvCxnSpPr>
            <p:nvPr/>
          </p:nvCxnSpPr>
          <p:spPr>
            <a:xfrm flipV="1">
              <a:off x="5336687" y="9046057"/>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B4ECB4A9-20DF-E842-80D1-3A49A30DA825}"/>
                </a:ext>
              </a:extLst>
            </p:cNvPr>
            <p:cNvCxnSpPr>
              <a:cxnSpLocks/>
              <a:stCxn id="188" idx="7"/>
              <a:endCxn id="186" idx="3"/>
            </p:cNvCxnSpPr>
            <p:nvPr/>
          </p:nvCxnSpPr>
          <p:spPr>
            <a:xfrm flipV="1">
              <a:off x="5643549"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F953718F-E949-4F43-84BE-41538E498630}"/>
                </a:ext>
              </a:extLst>
            </p:cNvPr>
            <p:cNvCxnSpPr>
              <a:cxnSpLocks/>
              <a:endCxn id="185" idx="1"/>
            </p:cNvCxnSpPr>
            <p:nvPr/>
          </p:nvCxnSpPr>
          <p:spPr>
            <a:xfrm>
              <a:off x="5007450" y="7818608"/>
              <a:ext cx="189102"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FE4E953D-D669-6A4E-B18B-5C6FC91D02EF}"/>
                </a:ext>
              </a:extLst>
            </p:cNvPr>
            <p:cNvCxnSpPr>
              <a:cxnSpLocks/>
              <a:stCxn id="185" idx="3"/>
              <a:endCxn id="175" idx="7"/>
            </p:cNvCxnSpPr>
            <p:nvPr/>
          </p:nvCxnSpPr>
          <p:spPr>
            <a:xfrm flipH="1">
              <a:off x="4700587" y="8125470"/>
              <a:ext cx="495964" cy="46719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E3D4B017-7DCD-F740-873B-2B0340F17F85}"/>
                </a:ext>
              </a:extLst>
            </p:cNvPr>
            <p:cNvCxnSpPr>
              <a:cxnSpLocks/>
              <a:stCxn id="172" idx="1"/>
              <a:endCxn id="175" idx="5"/>
            </p:cNvCxnSpPr>
            <p:nvPr/>
          </p:nvCxnSpPr>
          <p:spPr>
            <a:xfrm flipH="1" flipV="1">
              <a:off x="4700587"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85099E00-369F-1645-9CB9-C8F0248A1578}"/>
                </a:ext>
              </a:extLst>
            </p:cNvPr>
            <p:cNvCxnSpPr>
              <a:cxnSpLocks/>
              <a:stCxn id="172" idx="5"/>
              <a:endCxn id="187" idx="1"/>
            </p:cNvCxnSpPr>
            <p:nvPr/>
          </p:nvCxnSpPr>
          <p:spPr>
            <a:xfrm>
              <a:off x="5007450" y="9046057"/>
              <a:ext cx="189102"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8B9B0677-638A-9148-911A-0583CB569477}"/>
                </a:ext>
              </a:extLst>
            </p:cNvPr>
            <p:cNvCxnSpPr>
              <a:stCxn id="176" idx="6"/>
            </p:cNvCxnSpPr>
            <p:nvPr/>
          </p:nvCxnSpPr>
          <p:spPr>
            <a:xfrm flipV="1">
              <a:off x="4115886" y="9033152"/>
              <a:ext cx="700900" cy="2433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A08B884-EED5-3548-BEE2-0E93CC6B5583}"/>
                </a:ext>
              </a:extLst>
            </p:cNvPr>
            <p:cNvCxnSpPr>
              <a:cxnSpLocks/>
            </p:cNvCxnSpPr>
            <p:nvPr/>
          </p:nvCxnSpPr>
          <p:spPr>
            <a:xfrm>
              <a:off x="4749447" y="8683942"/>
              <a:ext cx="166726" cy="17311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2B19BB8E-8E2C-374C-8F82-D23E2FC1B7B8}"/>
                </a:ext>
              </a:extLst>
            </p:cNvPr>
            <p:cNvCxnSpPr>
              <a:cxnSpLocks/>
            </p:cNvCxnSpPr>
            <p:nvPr/>
          </p:nvCxnSpPr>
          <p:spPr>
            <a:xfrm>
              <a:off x="4540306" y="8313672"/>
              <a:ext cx="473588" cy="47358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794921E8-978F-304C-A831-1E150BAD5946}"/>
                </a:ext>
              </a:extLst>
            </p:cNvPr>
            <p:cNvCxnSpPr>
              <a:cxnSpLocks/>
            </p:cNvCxnSpPr>
            <p:nvPr/>
          </p:nvCxnSpPr>
          <p:spPr>
            <a:xfrm>
              <a:off x="4310224" y="7937009"/>
              <a:ext cx="780450" cy="78045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0" name="正方形/長方形 199">
            <a:extLst>
              <a:ext uri="{FF2B5EF4-FFF2-40B4-BE49-F238E27FC236}">
                <a16:creationId xmlns:a16="http://schemas.microsoft.com/office/drawing/2014/main" id="{33B34D84-280D-7345-BF33-B358717B74E3}"/>
              </a:ext>
            </a:extLst>
          </p:cNvPr>
          <p:cNvSpPr/>
          <p:nvPr/>
        </p:nvSpPr>
        <p:spPr>
          <a:xfrm>
            <a:off x="9197344" y="8868684"/>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③次に進むノードの選択</a:t>
            </a:r>
          </a:p>
        </p:txBody>
      </p:sp>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グループ化 140">
            <a:extLst>
              <a:ext uri="{FF2B5EF4-FFF2-40B4-BE49-F238E27FC236}">
                <a16:creationId xmlns:a16="http://schemas.microsoft.com/office/drawing/2014/main" id="{3E390521-E673-394E-AD96-42B18F2E8D80}"/>
              </a:ext>
            </a:extLst>
          </p:cNvPr>
          <p:cNvGrpSpPr/>
          <p:nvPr/>
        </p:nvGrpSpPr>
        <p:grpSpPr>
          <a:xfrm>
            <a:off x="12190868" y="1122458"/>
            <a:ext cx="459413" cy="966110"/>
            <a:chOff x="9422905" y="2878213"/>
            <a:chExt cx="1523323" cy="1523323"/>
          </a:xfrm>
        </p:grpSpPr>
        <p:cxnSp>
          <p:nvCxnSpPr>
            <p:cNvPr id="142" name="直線矢印コネクタ 141">
              <a:extLst>
                <a:ext uri="{FF2B5EF4-FFF2-40B4-BE49-F238E27FC236}">
                  <a16:creationId xmlns:a16="http://schemas.microsoft.com/office/drawing/2014/main" id="{A02B91E4-06DE-074A-899D-E2F2BC83FFC5}"/>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31E134FB-D4C5-E447-BAF2-534E58BB4A13}"/>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4" name="正方形/長方形 143">
            <a:extLst>
              <a:ext uri="{FF2B5EF4-FFF2-40B4-BE49-F238E27FC236}">
                <a16:creationId xmlns:a16="http://schemas.microsoft.com/office/drawing/2014/main" id="{5E07A952-92DA-D24B-B97B-D44B78AD9E92}"/>
              </a:ext>
            </a:extLst>
          </p:cNvPr>
          <p:cNvSpPr/>
          <p:nvPr/>
        </p:nvSpPr>
        <p:spPr>
          <a:xfrm>
            <a:off x="11479586" y="667165"/>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正方形/長方形 144">
            <a:extLst>
              <a:ext uri="{FF2B5EF4-FFF2-40B4-BE49-F238E27FC236}">
                <a16:creationId xmlns:a16="http://schemas.microsoft.com/office/drawing/2014/main" id="{435F5E92-64C7-4148-A33E-C449361A8254}"/>
              </a:ext>
            </a:extLst>
          </p:cNvPr>
          <p:cNvSpPr/>
          <p:nvPr/>
        </p:nvSpPr>
        <p:spPr>
          <a:xfrm>
            <a:off x="0" y="-468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a:t>
            </a:r>
            <a:r>
              <a:rPr lang="ja-JP" altLang="en-US" b="1">
                <a:solidFill>
                  <a:schemeClr val="tx1"/>
                </a:solidFill>
              </a:rPr>
              <a:t>制御モデル</a:t>
            </a:r>
          </a:p>
        </p:txBody>
      </p:sp>
      <p:sp>
        <p:nvSpPr>
          <p:cNvPr id="146" name="正方形/長方形 145">
            <a:extLst>
              <a:ext uri="{FF2B5EF4-FFF2-40B4-BE49-F238E27FC236}">
                <a16:creationId xmlns:a16="http://schemas.microsoft.com/office/drawing/2014/main" id="{82847E6B-2DBC-E142-9511-CFD794998FB8}"/>
              </a:ext>
            </a:extLst>
          </p:cNvPr>
          <p:cNvSpPr/>
          <p:nvPr/>
        </p:nvSpPr>
        <p:spPr>
          <a:xfrm>
            <a:off x="32325" y="4445364"/>
            <a:ext cx="2570672"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4.2.1</a:t>
            </a:r>
            <a:r>
              <a:rPr lang="ja-JP" altLang="en-US" sz="1400" b="1">
                <a:solidFill>
                  <a:schemeClr val="tx1"/>
                </a:solidFill>
                <a:latin typeface="+mj-ea"/>
                <a:ea typeface="+mj-ea"/>
              </a:rPr>
              <a:t>画像処理</a:t>
            </a:r>
          </a:p>
        </p:txBody>
      </p:sp>
      <p:sp>
        <p:nvSpPr>
          <p:cNvPr id="147" name="正方形/長方形 146">
            <a:extLst>
              <a:ext uri="{FF2B5EF4-FFF2-40B4-BE49-F238E27FC236}">
                <a16:creationId xmlns:a16="http://schemas.microsoft.com/office/drawing/2014/main" id="{6035918B-3E2F-7641-BBD2-9B702E6DF66F}"/>
              </a:ext>
            </a:extLst>
          </p:cNvPr>
          <p:cNvSpPr/>
          <p:nvPr/>
        </p:nvSpPr>
        <p:spPr>
          <a:xfrm>
            <a:off x="0" y="1550904"/>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下記のテーブルにブロックビンゴのクリアに求められる上位機機能と</a:t>
            </a:r>
            <a:r>
              <a:rPr lang="en-US" altLang="ja-JP" sz="1100" dirty="0">
                <a:solidFill>
                  <a:schemeClr val="tx1"/>
                </a:solidFill>
                <a:latin typeface="+mn-ea"/>
              </a:rPr>
              <a:t>1</a:t>
            </a:r>
            <a:r>
              <a:rPr lang="ja-JP" altLang="en-US" sz="1100">
                <a:solidFill>
                  <a:schemeClr val="tx1"/>
                </a:solidFill>
                <a:latin typeface="+mn-ea"/>
              </a:rPr>
              <a:t>次機能、そして機能を実現するための要素技術を示す。</a:t>
            </a:r>
            <a:r>
              <a:rPr lang="en-US" altLang="ja-JP" sz="1100" dirty="0">
                <a:solidFill>
                  <a:schemeClr val="tx1"/>
                </a:solidFill>
                <a:latin typeface="+mn-ea"/>
              </a:rPr>
              <a:t> *1:CNN </a:t>
            </a:r>
            <a:r>
              <a:rPr lang="ja-JP" altLang="en-US" sz="1100">
                <a:solidFill>
                  <a:schemeClr val="tx1"/>
                </a:solidFill>
                <a:latin typeface="+mn-ea"/>
              </a:rPr>
              <a:t>畳み込みニューラルネットワーク</a:t>
            </a:r>
          </a:p>
        </p:txBody>
      </p:sp>
      <p:graphicFrame>
        <p:nvGraphicFramePr>
          <p:cNvPr id="148" name="表 147">
            <a:extLst>
              <a:ext uri="{FF2B5EF4-FFF2-40B4-BE49-F238E27FC236}">
                <a16:creationId xmlns:a16="http://schemas.microsoft.com/office/drawing/2014/main" id="{24F96F97-AB69-374E-A5FA-BB47CB3B968D}"/>
              </a:ext>
            </a:extLst>
          </p:cNvPr>
          <p:cNvGraphicFramePr>
            <a:graphicFrameLocks noGrp="1"/>
          </p:cNvGraphicFramePr>
          <p:nvPr>
            <p:extLst>
              <p:ext uri="{D42A27DB-BD31-4B8C-83A1-F6EECF244321}">
                <p14:modId xmlns:p14="http://schemas.microsoft.com/office/powerpoint/2010/main" val="1408880018"/>
              </p:ext>
            </p:extLst>
          </p:nvPr>
        </p:nvGraphicFramePr>
        <p:xfrm>
          <a:off x="65777" y="1997585"/>
          <a:ext cx="6107380" cy="2352040"/>
        </p:xfrm>
        <a:graphic>
          <a:graphicData uri="http://schemas.openxmlformats.org/drawingml/2006/table">
            <a:tbl>
              <a:tblPr firstRow="1" bandRow="1">
                <a:tableStyleId>{5940675A-B579-460E-94D1-54222C63F5DA}</a:tableStyleId>
              </a:tblPr>
              <a:tblGrid>
                <a:gridCol w="1743393">
                  <a:extLst>
                    <a:ext uri="{9D8B030D-6E8A-4147-A177-3AD203B41FA5}">
                      <a16:colId xmlns:a16="http://schemas.microsoft.com/office/drawing/2014/main" val="3681952398"/>
                    </a:ext>
                  </a:extLst>
                </a:gridCol>
                <a:gridCol w="2124393">
                  <a:extLst>
                    <a:ext uri="{9D8B030D-6E8A-4147-A177-3AD203B41FA5}">
                      <a16:colId xmlns:a16="http://schemas.microsoft.com/office/drawing/2014/main" val="1841933643"/>
                    </a:ext>
                  </a:extLst>
                </a:gridCol>
                <a:gridCol w="2239594">
                  <a:extLst>
                    <a:ext uri="{9D8B030D-6E8A-4147-A177-3AD203B41FA5}">
                      <a16:colId xmlns:a16="http://schemas.microsoft.com/office/drawing/2014/main" val="4067507676"/>
                    </a:ext>
                  </a:extLst>
                </a:gridCol>
              </a:tblGrid>
              <a:tr h="370840">
                <a:tc>
                  <a:txBody>
                    <a:bodyPr/>
                    <a:lstStyle/>
                    <a:p>
                      <a:pPr algn="ctr"/>
                      <a:r>
                        <a:rPr kumimoji="1" lang="ja-JP" altLang="en-US" sz="1000"/>
                        <a:t>上位機能</a:t>
                      </a:r>
                    </a:p>
                  </a:txBody>
                  <a:tcPr anchor="ctr"/>
                </a:tc>
                <a:tc>
                  <a:txBody>
                    <a:bodyPr/>
                    <a:lstStyle/>
                    <a:p>
                      <a:pPr algn="ctr"/>
                      <a:r>
                        <a:rPr kumimoji="1" lang="en-US" altLang="ja-JP" sz="1000" dirty="0"/>
                        <a:t>1</a:t>
                      </a:r>
                      <a:r>
                        <a:rPr kumimoji="1" lang="ja-JP" altLang="en-US" sz="1000"/>
                        <a:t>次機能</a:t>
                      </a:r>
                    </a:p>
                  </a:txBody>
                  <a:tcPr anchor="ctr"/>
                </a:tc>
                <a:tc>
                  <a:txBody>
                    <a:bodyPr/>
                    <a:lstStyle/>
                    <a:p>
                      <a:pPr algn="ctr"/>
                      <a:r>
                        <a:rPr kumimoji="1" lang="ja-JP" altLang="en-US" sz="1000"/>
                        <a:t>要素技術</a:t>
                      </a:r>
                    </a:p>
                  </a:txBody>
                  <a:tcPr anchor="ctr"/>
                </a:tc>
                <a:extLst>
                  <a:ext uri="{0D108BD9-81ED-4DB2-BD59-A6C34878D82A}">
                    <a16:rowId xmlns:a16="http://schemas.microsoft.com/office/drawing/2014/main" val="4186965444"/>
                  </a:ext>
                </a:extLst>
              </a:tr>
              <a:tr h="370840">
                <a:tc>
                  <a:txBody>
                    <a:bodyPr/>
                    <a:lstStyle/>
                    <a:p>
                      <a:r>
                        <a:rPr kumimoji="1" lang="ja-JP" altLang="en-US" sz="1000"/>
                        <a:t>ボーナスサークルの推定</a:t>
                      </a:r>
                    </a:p>
                  </a:txBody>
                  <a:tcPr anchor="ctr"/>
                </a:tc>
                <a:tc>
                  <a:txBody>
                    <a:bodyPr/>
                    <a:lstStyle/>
                    <a:p>
                      <a:r>
                        <a:rPr kumimoji="1" lang="ja-JP" altLang="en-US" sz="1000"/>
                        <a:t>画像から数字を推定</a:t>
                      </a:r>
                    </a:p>
                  </a:txBody>
                  <a:tcPr anchor="ctr"/>
                </a:tc>
                <a:tc>
                  <a:txBody>
                    <a:bodyPr/>
                    <a:lstStyle/>
                    <a:p>
                      <a:r>
                        <a:rPr kumimoji="1" lang="ja-JP" altLang="en-US" sz="1000" b="1">
                          <a:solidFill>
                            <a:srgbClr val="FF0000"/>
                          </a:solidFill>
                        </a:rPr>
                        <a:t>①画像処理</a:t>
                      </a:r>
                      <a:endParaRPr kumimoji="1" lang="en-US" altLang="ja-JP" sz="1000" b="1" dirty="0">
                        <a:solidFill>
                          <a:srgbClr val="FF0000"/>
                        </a:solidFill>
                      </a:endParaRPr>
                    </a:p>
                    <a:p>
                      <a:r>
                        <a:rPr kumimoji="1" lang="ja-JP" altLang="en-US" sz="1000" b="1">
                          <a:solidFill>
                            <a:srgbClr val="FF0000"/>
                          </a:solidFill>
                        </a:rPr>
                        <a:t>②</a:t>
                      </a:r>
                      <a:r>
                        <a:rPr kumimoji="1" lang="en-US" altLang="ja-JP" sz="1000" b="1" dirty="0">
                          <a:solidFill>
                            <a:srgbClr val="FF0000"/>
                          </a:solidFill>
                        </a:rPr>
                        <a:t>CNN (*1)</a:t>
                      </a:r>
                      <a:endParaRPr kumimoji="1" lang="ja-JP" altLang="en-US" sz="1000" b="1">
                        <a:solidFill>
                          <a:srgbClr val="FF0000"/>
                        </a:solidFill>
                      </a:endParaRPr>
                    </a:p>
                  </a:txBody>
                  <a:tcPr anchor="ctr"/>
                </a:tc>
                <a:extLst>
                  <a:ext uri="{0D108BD9-81ED-4DB2-BD59-A6C34878D82A}">
                    <a16:rowId xmlns:a16="http://schemas.microsoft.com/office/drawing/2014/main" val="4093091344"/>
                  </a:ext>
                </a:extLst>
              </a:tr>
              <a:tr h="370840">
                <a:tc>
                  <a:txBody>
                    <a:bodyPr/>
                    <a:lstStyle/>
                    <a:p>
                      <a:r>
                        <a:rPr kumimoji="1" lang="ja-JP" altLang="en-US" sz="1000"/>
                        <a:t>ブロックが置かれた</a:t>
                      </a:r>
                      <a:endParaRPr kumimoji="1" lang="en-US" altLang="ja-JP" sz="1000" dirty="0"/>
                    </a:p>
                    <a:p>
                      <a:r>
                        <a:rPr kumimoji="1" lang="ja-JP" altLang="en-US" sz="1000"/>
                        <a:t>ブロック・サークルの推定</a:t>
                      </a:r>
                    </a:p>
                  </a:txBody>
                  <a:tcPr anchor="ctr"/>
                </a:tc>
                <a:tc>
                  <a:txBody>
                    <a:bodyPr/>
                    <a:lstStyle/>
                    <a:p>
                      <a:r>
                        <a:rPr kumimoji="1" lang="ja-JP" altLang="en-US" sz="1000"/>
                        <a:t>画像からブロック・サークル内の</a:t>
                      </a:r>
                      <a:endParaRPr kumimoji="1" lang="en-US" altLang="ja-JP" sz="1000" dirty="0"/>
                    </a:p>
                    <a:p>
                      <a:r>
                        <a:rPr kumimoji="1" lang="ja-JP" altLang="en-US" sz="1000"/>
                        <a:t>ブロックの有無と色の推定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a:solidFill>
                            <a:srgbClr val="FF0000"/>
                          </a:solidFill>
                        </a:rPr>
                        <a:t>①画像処理</a:t>
                      </a:r>
                      <a:endParaRPr kumimoji="1" lang="en-US" altLang="ja-JP" sz="1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a:solidFill>
                            <a:srgbClr val="FF0000"/>
                          </a:solidFill>
                        </a:rPr>
                        <a:t>②</a:t>
                      </a:r>
                      <a:r>
                        <a:rPr kumimoji="1" lang="en-US" altLang="ja-JP" sz="1000" b="1" dirty="0">
                          <a:solidFill>
                            <a:srgbClr val="FF0000"/>
                          </a:solidFill>
                        </a:rPr>
                        <a:t>CNN</a:t>
                      </a:r>
                      <a:endParaRPr kumimoji="1" lang="ja-JP" altLang="en-US" sz="1000" b="1">
                        <a:solidFill>
                          <a:srgbClr val="FF0000"/>
                        </a:solidFill>
                      </a:endParaRPr>
                    </a:p>
                  </a:txBody>
                  <a:tcPr anchor="ctr"/>
                </a:tc>
                <a:extLst>
                  <a:ext uri="{0D108BD9-81ED-4DB2-BD59-A6C34878D82A}">
                    <a16:rowId xmlns:a16="http://schemas.microsoft.com/office/drawing/2014/main" val="3707605024"/>
                  </a:ext>
                </a:extLst>
              </a:tr>
              <a:tr h="370840">
                <a:tc>
                  <a:txBody>
                    <a:bodyPr/>
                    <a:lstStyle/>
                    <a:p>
                      <a:r>
                        <a:rPr kumimoji="1" lang="ja-JP" altLang="en-US" sz="1000"/>
                        <a:t>交差サークルの</a:t>
                      </a:r>
                      <a:endParaRPr kumimoji="1" lang="en-US" altLang="ja-JP" sz="1000" dirty="0"/>
                    </a:p>
                    <a:p>
                      <a:r>
                        <a:rPr kumimoji="1" lang="ja-JP" altLang="en-US" sz="1000"/>
                        <a:t>ブロックの色の推定</a:t>
                      </a:r>
                    </a:p>
                  </a:txBody>
                  <a:tcPr anchor="ctr"/>
                </a:tc>
                <a:tc>
                  <a:txBody>
                    <a:bodyPr/>
                    <a:lstStyle/>
                    <a:p>
                      <a:r>
                        <a:rPr kumimoji="1" lang="ja-JP" altLang="en-US" sz="1000"/>
                        <a:t>画像からブロック色を推定する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a:solidFill>
                            <a:srgbClr val="FF0000"/>
                          </a:solidFill>
                        </a:rPr>
                        <a:t>①画像処理</a:t>
                      </a:r>
                      <a:endParaRPr kumimoji="1" lang="en-US" altLang="ja-JP" sz="1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a:solidFill>
                            <a:srgbClr val="FF0000"/>
                          </a:solidFill>
                        </a:rPr>
                        <a:t>②</a:t>
                      </a:r>
                      <a:r>
                        <a:rPr kumimoji="1" lang="en-US" altLang="ja-JP" sz="1000" b="1" dirty="0">
                          <a:solidFill>
                            <a:srgbClr val="FF0000"/>
                          </a:solidFill>
                        </a:rPr>
                        <a:t>CNN</a:t>
                      </a:r>
                      <a:endParaRPr kumimoji="1" lang="ja-JP" altLang="en-US" sz="1000" b="1">
                        <a:solidFill>
                          <a:srgbClr val="FF0000"/>
                        </a:solidFill>
                      </a:endParaRPr>
                    </a:p>
                  </a:txBody>
                  <a:tcPr anchor="ctr"/>
                </a:tc>
                <a:extLst>
                  <a:ext uri="{0D108BD9-81ED-4DB2-BD59-A6C34878D82A}">
                    <a16:rowId xmlns:a16="http://schemas.microsoft.com/office/drawing/2014/main" val="401611751"/>
                  </a:ext>
                </a:extLst>
              </a:tr>
              <a:tr h="370840">
                <a:tc>
                  <a:txBody>
                    <a:bodyPr/>
                    <a:lstStyle/>
                    <a:p>
                      <a:r>
                        <a:rPr kumimoji="1" lang="ja-JP" altLang="en-US" sz="1000"/>
                        <a:t>ブロック運搬経路の探索</a:t>
                      </a:r>
                    </a:p>
                  </a:txBody>
                  <a:tcPr anchor="ctr"/>
                </a:tc>
                <a:tc>
                  <a:txBody>
                    <a:bodyPr/>
                    <a:lstStyle/>
                    <a:p>
                      <a:r>
                        <a:rPr kumimoji="1" lang="ja-JP" altLang="en-US" sz="1000"/>
                        <a:t>運搬先までの最短経路を探索する</a:t>
                      </a:r>
                    </a:p>
                  </a:txBody>
                  <a:tcPr anchor="ctr"/>
                </a:tc>
                <a:tc>
                  <a:txBody>
                    <a:bodyPr/>
                    <a:lstStyle/>
                    <a:p>
                      <a:r>
                        <a:rPr kumimoji="1" lang="ja-JP" altLang="en-US" sz="1000"/>
                        <a:t>③データ構造</a:t>
                      </a:r>
                      <a:endParaRPr kumimoji="1" lang="en-US" altLang="ja-JP" sz="1000" dirty="0"/>
                    </a:p>
                    <a:p>
                      <a:r>
                        <a:rPr kumimoji="1" lang="ja-JP" altLang="en-US" sz="1000"/>
                        <a:t>④探索問題</a:t>
                      </a:r>
                      <a:r>
                        <a:rPr kumimoji="1" lang="en-US" altLang="ja-JP" sz="1000" dirty="0"/>
                        <a:t>(A*</a:t>
                      </a:r>
                      <a:r>
                        <a:rPr kumimoji="1" lang="ja-JP" altLang="en-US" sz="1000"/>
                        <a:t>探索</a:t>
                      </a:r>
                      <a:r>
                        <a:rPr kumimoji="1" lang="en-US" altLang="ja-JP" sz="1000" dirty="0"/>
                        <a:t>)</a:t>
                      </a:r>
                      <a:endParaRPr kumimoji="1" lang="ja-JP" altLang="en-US" sz="1000"/>
                    </a:p>
                  </a:txBody>
                  <a:tcPr anchor="ctr"/>
                </a:tc>
                <a:extLst>
                  <a:ext uri="{0D108BD9-81ED-4DB2-BD59-A6C34878D82A}">
                    <a16:rowId xmlns:a16="http://schemas.microsoft.com/office/drawing/2014/main" val="3221741994"/>
                  </a:ext>
                </a:extLst>
              </a:tr>
              <a:tr h="370840">
                <a:tc>
                  <a:txBody>
                    <a:bodyPr/>
                    <a:lstStyle/>
                    <a:p>
                      <a:r>
                        <a:rPr kumimoji="1" lang="ja-JP" altLang="en-US" sz="1000"/>
                        <a:t>ブロック運搬</a:t>
                      </a:r>
                    </a:p>
                  </a:txBody>
                  <a:tcPr anchor="ctr"/>
                </a:tc>
                <a:tc>
                  <a:txBody>
                    <a:bodyPr/>
                    <a:lstStyle/>
                    <a:p>
                      <a:r>
                        <a:rPr kumimoji="1" lang="ja-JP" altLang="en-US" sz="1000"/>
                        <a:t>目的の位置まで移動する</a:t>
                      </a:r>
                    </a:p>
                  </a:txBody>
                  <a:tcPr anchor="ctr"/>
                </a:tc>
                <a:tc>
                  <a:txBody>
                    <a:bodyPr/>
                    <a:lstStyle/>
                    <a:p>
                      <a:r>
                        <a:rPr kumimoji="1" lang="ja-JP" altLang="en-US" sz="1000"/>
                        <a:t>⑤自己位置推定</a:t>
                      </a:r>
                      <a:endParaRPr kumimoji="1" lang="en-US" altLang="ja-JP" sz="1000" dirty="0"/>
                    </a:p>
                    <a:p>
                      <a:r>
                        <a:rPr kumimoji="1" lang="ja-JP" altLang="en-US" sz="1000"/>
                        <a:t>⑥ロボット制御</a:t>
                      </a:r>
                    </a:p>
                  </a:txBody>
                  <a:tcPr anchor="ctr"/>
                </a:tc>
                <a:extLst>
                  <a:ext uri="{0D108BD9-81ED-4DB2-BD59-A6C34878D82A}">
                    <a16:rowId xmlns:a16="http://schemas.microsoft.com/office/drawing/2014/main" val="3268391370"/>
                  </a:ext>
                </a:extLst>
              </a:tr>
            </a:tbl>
          </a:graphicData>
        </a:graphic>
      </p:graphicFrame>
      <p:sp>
        <p:nvSpPr>
          <p:cNvPr id="149" name="正方形/長方形 148">
            <a:extLst>
              <a:ext uri="{FF2B5EF4-FFF2-40B4-BE49-F238E27FC236}">
                <a16:creationId xmlns:a16="http://schemas.microsoft.com/office/drawing/2014/main" id="{F9C571C1-6738-094C-8BA6-C49A7461847A}"/>
              </a:ext>
            </a:extLst>
          </p:cNvPr>
          <p:cNvSpPr/>
          <p:nvPr/>
        </p:nvSpPr>
        <p:spPr>
          <a:xfrm>
            <a:off x="1537052" y="237205"/>
            <a:ext cx="3639128" cy="195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制御の戦略の前にブロックビンゴの戦略を紹介する。</a:t>
            </a:r>
          </a:p>
        </p:txBody>
      </p:sp>
      <p:sp>
        <p:nvSpPr>
          <p:cNvPr id="150" name="正方形/長方形 149">
            <a:extLst>
              <a:ext uri="{FF2B5EF4-FFF2-40B4-BE49-F238E27FC236}">
                <a16:creationId xmlns:a16="http://schemas.microsoft.com/office/drawing/2014/main" id="{D87941BE-5E4E-1F4E-AB01-B8A64638613A}"/>
              </a:ext>
            </a:extLst>
          </p:cNvPr>
          <p:cNvSpPr/>
          <p:nvPr/>
        </p:nvSpPr>
        <p:spPr>
          <a:xfrm>
            <a:off x="46180" y="465255"/>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4.1.1</a:t>
            </a:r>
            <a:r>
              <a:rPr lang="ja-JP" altLang="en-US" sz="1400" b="1">
                <a:solidFill>
                  <a:schemeClr val="tx1"/>
                </a:solidFill>
                <a:latin typeface="+mj-ea"/>
                <a:ea typeface="+mj-ea"/>
              </a:rPr>
              <a:t>ゲーム戦略</a:t>
            </a:r>
          </a:p>
        </p:txBody>
      </p:sp>
      <p:sp>
        <p:nvSpPr>
          <p:cNvPr id="151" name="正方形/長方形 150">
            <a:extLst>
              <a:ext uri="{FF2B5EF4-FFF2-40B4-BE49-F238E27FC236}">
                <a16:creationId xmlns:a16="http://schemas.microsoft.com/office/drawing/2014/main" id="{9169CDD1-D03D-F645-9A6D-9E8D695CA323}"/>
              </a:ext>
            </a:extLst>
          </p:cNvPr>
          <p:cNvSpPr/>
          <p:nvPr/>
        </p:nvSpPr>
        <p:spPr>
          <a:xfrm>
            <a:off x="-1" y="692670"/>
            <a:ext cx="6400799" cy="538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分析モデルでは「フルビンゴのみを狙う」という指針を定義した。一つずつビンゴを成立させるような並べ方はせず、近くのブロックからブロック・サークルに運搬し、最終的にフルビンゴが成立する並べ方をゲーム戦略として選んだ。</a:t>
            </a:r>
          </a:p>
        </p:txBody>
      </p:sp>
      <p:sp>
        <p:nvSpPr>
          <p:cNvPr id="152" name="正方形/長方形 151">
            <a:extLst>
              <a:ext uri="{FF2B5EF4-FFF2-40B4-BE49-F238E27FC236}">
                <a16:creationId xmlns:a16="http://schemas.microsoft.com/office/drawing/2014/main" id="{8052484F-1EBD-E74D-A604-E2BE04F45F4B}"/>
              </a:ext>
            </a:extLst>
          </p:cNvPr>
          <p:cNvSpPr/>
          <p:nvPr/>
        </p:nvSpPr>
        <p:spPr>
          <a:xfrm>
            <a:off x="46180" y="1319935"/>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4.1.2</a:t>
            </a:r>
            <a:r>
              <a:rPr lang="ja-JP" altLang="en-US" sz="1400" b="1">
                <a:solidFill>
                  <a:schemeClr val="tx1"/>
                </a:solidFill>
                <a:latin typeface="+mj-ea"/>
                <a:ea typeface="+mj-ea"/>
              </a:rPr>
              <a:t>制御戦略</a:t>
            </a:r>
          </a:p>
        </p:txBody>
      </p:sp>
      <p:sp>
        <p:nvSpPr>
          <p:cNvPr id="153" name="正方形/長方形 152">
            <a:extLst>
              <a:ext uri="{FF2B5EF4-FFF2-40B4-BE49-F238E27FC236}">
                <a16:creationId xmlns:a16="http://schemas.microsoft.com/office/drawing/2014/main" id="{87147A0B-1EA4-9D43-B57E-6BC3654FC843}"/>
              </a:ext>
            </a:extLst>
          </p:cNvPr>
          <p:cNvSpPr/>
          <p:nvPr/>
        </p:nvSpPr>
        <p:spPr>
          <a:xfrm>
            <a:off x="0" y="4720635"/>
            <a:ext cx="6284838" cy="456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カメラシステムから取り込んだ画像を数字の推定、ブロックの有無と色の推定に用いている畳み込みニューラルネットワークに入力に適した</a:t>
            </a:r>
            <a:r>
              <a:rPr lang="en-US" altLang="ja-JP" sz="1100" dirty="0">
                <a:solidFill>
                  <a:schemeClr val="tx1"/>
                </a:solidFill>
                <a:latin typeface="+mn-ea"/>
              </a:rPr>
              <a:t>(28x28</a:t>
            </a:r>
            <a:r>
              <a:rPr lang="ja-JP" altLang="en-US" sz="1100">
                <a:solidFill>
                  <a:schemeClr val="tx1"/>
                </a:solidFill>
                <a:latin typeface="+mn-ea"/>
              </a:rPr>
              <a:t>ピクセル</a:t>
            </a:r>
            <a:r>
              <a:rPr lang="en-US" altLang="ja-JP" sz="1100" dirty="0">
                <a:solidFill>
                  <a:schemeClr val="tx1"/>
                </a:solidFill>
                <a:latin typeface="+mn-ea"/>
              </a:rPr>
              <a:t>)</a:t>
            </a:r>
            <a:r>
              <a:rPr lang="ja-JP" altLang="en-US" sz="1100">
                <a:solidFill>
                  <a:schemeClr val="tx1"/>
                </a:solidFill>
                <a:latin typeface="+mn-ea"/>
              </a:rPr>
              <a:t>の画像に処理を行う。</a:t>
            </a:r>
          </a:p>
        </p:txBody>
      </p:sp>
      <p:pic>
        <p:nvPicPr>
          <p:cNvPr id="154" name="図 153">
            <a:extLst>
              <a:ext uri="{FF2B5EF4-FFF2-40B4-BE49-F238E27FC236}">
                <a16:creationId xmlns:a16="http://schemas.microsoft.com/office/drawing/2014/main" id="{EA592754-916A-1B43-A940-3A628B88A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397" y="392926"/>
            <a:ext cx="2500132" cy="1406324"/>
          </a:xfrm>
          <a:prstGeom prst="rect">
            <a:avLst/>
          </a:prstGeom>
          <a:ln w="38100">
            <a:solidFill>
              <a:schemeClr val="tx1">
                <a:lumMod val="50000"/>
                <a:lumOff val="50000"/>
              </a:schemeClr>
            </a:solidFill>
          </a:ln>
        </p:spPr>
      </p:pic>
      <p:sp>
        <p:nvSpPr>
          <p:cNvPr id="155" name="正方形/長方形 154">
            <a:extLst>
              <a:ext uri="{FF2B5EF4-FFF2-40B4-BE49-F238E27FC236}">
                <a16:creationId xmlns:a16="http://schemas.microsoft.com/office/drawing/2014/main" id="{0AD7677D-064D-4140-AD46-BC3C09383EC9}"/>
              </a:ext>
            </a:extLst>
          </p:cNvPr>
          <p:cNvSpPr/>
          <p:nvPr/>
        </p:nvSpPr>
        <p:spPr>
          <a:xfrm>
            <a:off x="8833990" y="-29931"/>
            <a:ext cx="4215253" cy="225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ボーナスサークル推定のための機能フローと要素技術を示す</a:t>
            </a:r>
          </a:p>
        </p:txBody>
      </p:sp>
      <p:pic>
        <p:nvPicPr>
          <p:cNvPr id="156" name="図 155">
            <a:extLst>
              <a:ext uri="{FF2B5EF4-FFF2-40B4-BE49-F238E27FC236}">
                <a16:creationId xmlns:a16="http://schemas.microsoft.com/office/drawing/2014/main" id="{698082F3-60B7-6B43-B7F9-F92F489CC37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11483512" y="668994"/>
            <a:ext cx="906632" cy="910827"/>
          </a:xfrm>
          <a:prstGeom prst="rect">
            <a:avLst/>
          </a:prstGeom>
        </p:spPr>
      </p:pic>
      <p:sp>
        <p:nvSpPr>
          <p:cNvPr id="157" name="角丸四角形 156">
            <a:extLst>
              <a:ext uri="{FF2B5EF4-FFF2-40B4-BE49-F238E27FC236}">
                <a16:creationId xmlns:a16="http://schemas.microsoft.com/office/drawing/2014/main" id="{728A9498-20A7-424E-9DAB-4829C1395EC7}"/>
              </a:ext>
            </a:extLst>
          </p:cNvPr>
          <p:cNvSpPr/>
          <p:nvPr/>
        </p:nvSpPr>
        <p:spPr>
          <a:xfrm>
            <a:off x="9484176" y="380029"/>
            <a:ext cx="1608440" cy="1488757"/>
          </a:xfrm>
          <a:prstGeom prst="roundRect">
            <a:avLst>
              <a:gd name="adj" fmla="val 55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a:solidFill>
                  <a:srgbClr val="FF0000"/>
                </a:solidFill>
                <a:latin typeface="+mn-ea"/>
              </a:rPr>
              <a:t>①画像処理</a:t>
            </a:r>
            <a:endParaRPr kumimoji="1" lang="en-US" altLang="ja-JP" sz="1400" b="1" dirty="0">
              <a:solidFill>
                <a:srgbClr val="FF0000"/>
              </a:solidFill>
              <a:latin typeface="+mn-ea"/>
            </a:endParaRPr>
          </a:p>
          <a:p>
            <a:r>
              <a:rPr lang="ja-JP" altLang="en-US" sz="1200">
                <a:solidFill>
                  <a:schemeClr val="tx1"/>
                </a:solidFill>
                <a:latin typeface="+mn-ea"/>
              </a:rPr>
              <a:t>・台形補正</a:t>
            </a:r>
            <a:endParaRPr lang="en-US" altLang="ja-JP" sz="1200" dirty="0">
              <a:solidFill>
                <a:schemeClr val="tx1"/>
              </a:solidFill>
              <a:latin typeface="+mn-ea"/>
            </a:endParaRPr>
          </a:p>
          <a:p>
            <a:r>
              <a:rPr lang="ja-JP" altLang="en-US" sz="1200">
                <a:solidFill>
                  <a:schemeClr val="tx1"/>
                </a:solidFill>
                <a:latin typeface="+mn-ea"/>
              </a:rPr>
              <a:t>・クリッピング</a:t>
            </a:r>
            <a:endParaRPr lang="en-US" altLang="ja-JP" sz="1200" dirty="0">
              <a:solidFill>
                <a:schemeClr val="tx1"/>
              </a:solidFill>
              <a:latin typeface="+mn-ea"/>
            </a:endParaRPr>
          </a:p>
          <a:p>
            <a:r>
              <a:rPr lang="ja-JP" altLang="en-US" sz="1200">
                <a:solidFill>
                  <a:schemeClr val="tx1"/>
                </a:solidFill>
                <a:latin typeface="+mn-ea"/>
              </a:rPr>
              <a:t>・グレイスケール</a:t>
            </a:r>
            <a:endParaRPr lang="en-US" altLang="ja-JP" sz="1200" dirty="0">
              <a:solidFill>
                <a:schemeClr val="tx1"/>
              </a:solidFill>
              <a:latin typeface="+mn-ea"/>
            </a:endParaRPr>
          </a:p>
          <a:p>
            <a:r>
              <a:rPr lang="ja-JP" altLang="en-US" sz="1200">
                <a:solidFill>
                  <a:schemeClr val="tx1"/>
                </a:solidFill>
                <a:latin typeface="+mn-ea"/>
              </a:rPr>
              <a:t>・正規化</a:t>
            </a:r>
            <a:endParaRPr lang="en-US" altLang="ja-JP" sz="1200" dirty="0">
              <a:solidFill>
                <a:schemeClr val="tx1"/>
              </a:solidFill>
              <a:latin typeface="+mn-ea"/>
            </a:endParaRPr>
          </a:p>
          <a:p>
            <a:r>
              <a:rPr lang="ja-JP" altLang="en-US" sz="1200">
                <a:solidFill>
                  <a:schemeClr val="tx1"/>
                </a:solidFill>
                <a:latin typeface="+mn-ea"/>
              </a:rPr>
              <a:t>・</a:t>
            </a:r>
            <a:r>
              <a:rPr lang="en-US" altLang="ja-JP" sz="1200" dirty="0">
                <a:solidFill>
                  <a:schemeClr val="tx1"/>
                </a:solidFill>
                <a:latin typeface="+mn-ea"/>
              </a:rPr>
              <a:t>HSV</a:t>
            </a:r>
            <a:r>
              <a:rPr lang="ja-JP" altLang="en-US" sz="1200">
                <a:solidFill>
                  <a:schemeClr val="tx1"/>
                </a:solidFill>
                <a:latin typeface="+mn-ea"/>
              </a:rPr>
              <a:t>変換</a:t>
            </a:r>
            <a:endParaRPr lang="en-US" altLang="ja-JP" sz="1200" dirty="0">
              <a:solidFill>
                <a:schemeClr val="tx1"/>
              </a:solidFill>
              <a:latin typeface="+mn-ea"/>
            </a:endParaRPr>
          </a:p>
        </p:txBody>
      </p:sp>
      <p:cxnSp>
        <p:nvCxnSpPr>
          <p:cNvPr id="158" name="直線矢印コネクタ 157">
            <a:extLst>
              <a:ext uri="{FF2B5EF4-FFF2-40B4-BE49-F238E27FC236}">
                <a16:creationId xmlns:a16="http://schemas.microsoft.com/office/drawing/2014/main" id="{2ED1B1DE-6D1E-7041-A2BE-AC0FCAE64349}"/>
              </a:ext>
            </a:extLst>
          </p:cNvPr>
          <p:cNvCxnSpPr>
            <a:cxnSpLocks/>
          </p:cNvCxnSpPr>
          <p:nvPr/>
        </p:nvCxnSpPr>
        <p:spPr>
          <a:xfrm>
            <a:off x="9234842" y="1122458"/>
            <a:ext cx="2278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正方形/長方形 158">
            <a:extLst>
              <a:ext uri="{FF2B5EF4-FFF2-40B4-BE49-F238E27FC236}">
                <a16:creationId xmlns:a16="http://schemas.microsoft.com/office/drawing/2014/main" id="{529FC784-BF44-B642-9AFE-982B38551A19}"/>
              </a:ext>
            </a:extLst>
          </p:cNvPr>
          <p:cNvSpPr/>
          <p:nvPr/>
        </p:nvSpPr>
        <p:spPr>
          <a:xfrm>
            <a:off x="11311505" y="214285"/>
            <a:ext cx="1202363" cy="430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28x28</a:t>
            </a:r>
            <a:r>
              <a:rPr lang="ja-JP" altLang="en-US" sz="1100">
                <a:solidFill>
                  <a:schemeClr val="tx1"/>
                </a:solidFill>
                <a:latin typeface="+mn-ea"/>
              </a:rPr>
              <a:t>ピクセル</a:t>
            </a:r>
            <a:endParaRPr lang="en-US" altLang="ja-JP" sz="1100" dirty="0">
              <a:solidFill>
                <a:schemeClr val="tx1"/>
              </a:solidFill>
              <a:latin typeface="+mn-ea"/>
            </a:endParaRPr>
          </a:p>
          <a:p>
            <a:r>
              <a:rPr lang="ja-JP" altLang="en-US" sz="1100">
                <a:solidFill>
                  <a:schemeClr val="tx1"/>
                </a:solidFill>
                <a:latin typeface="+mn-ea"/>
              </a:rPr>
              <a:t>グレイスケール</a:t>
            </a:r>
          </a:p>
        </p:txBody>
      </p:sp>
      <p:cxnSp>
        <p:nvCxnSpPr>
          <p:cNvPr id="160" name="直線矢印コネクタ 159">
            <a:extLst>
              <a:ext uri="{FF2B5EF4-FFF2-40B4-BE49-F238E27FC236}">
                <a16:creationId xmlns:a16="http://schemas.microsoft.com/office/drawing/2014/main" id="{42B5F0F1-F109-D740-8DA1-F35309E9790A}"/>
              </a:ext>
            </a:extLst>
          </p:cNvPr>
          <p:cNvCxnSpPr>
            <a:cxnSpLocks/>
          </p:cNvCxnSpPr>
          <p:nvPr/>
        </p:nvCxnSpPr>
        <p:spPr>
          <a:xfrm>
            <a:off x="11114093" y="1124408"/>
            <a:ext cx="267038" cy="194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1" name="正方形/長方形 160">
            <a:extLst>
              <a:ext uri="{FF2B5EF4-FFF2-40B4-BE49-F238E27FC236}">
                <a16:creationId xmlns:a16="http://schemas.microsoft.com/office/drawing/2014/main" id="{8023C0F0-4CC2-B141-B752-DD1C0153C551}"/>
              </a:ext>
            </a:extLst>
          </p:cNvPr>
          <p:cNvSpPr/>
          <p:nvPr/>
        </p:nvSpPr>
        <p:spPr>
          <a:xfrm>
            <a:off x="7039683" y="2640616"/>
            <a:ext cx="154615" cy="1536171"/>
          </a:xfrm>
          <a:prstGeom prst="rect">
            <a:avLst/>
          </a:prstGeom>
          <a:pattFill prst="ltHorz">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a:extLst>
              <a:ext uri="{FF2B5EF4-FFF2-40B4-BE49-F238E27FC236}">
                <a16:creationId xmlns:a16="http://schemas.microsoft.com/office/drawing/2014/main" id="{A516D065-9A3A-6048-938B-FAF2F5A8647F}"/>
              </a:ext>
            </a:extLst>
          </p:cNvPr>
          <p:cNvSpPr/>
          <p:nvPr/>
        </p:nvSpPr>
        <p:spPr>
          <a:xfrm>
            <a:off x="6413652" y="2285504"/>
            <a:ext cx="1202363" cy="188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784x1</a:t>
            </a:r>
            <a:r>
              <a:rPr lang="ja-JP" altLang="en-US" sz="1100">
                <a:solidFill>
                  <a:schemeClr val="tx1"/>
                </a:solidFill>
                <a:latin typeface="+mn-ea"/>
              </a:rPr>
              <a:t>ベクトル</a:t>
            </a:r>
          </a:p>
        </p:txBody>
      </p:sp>
      <p:cxnSp>
        <p:nvCxnSpPr>
          <p:cNvPr id="163" name="直線矢印コネクタ 162">
            <a:extLst>
              <a:ext uri="{FF2B5EF4-FFF2-40B4-BE49-F238E27FC236}">
                <a16:creationId xmlns:a16="http://schemas.microsoft.com/office/drawing/2014/main" id="{8121C5C5-CFB0-2B47-848E-D10DD1514CBA}"/>
              </a:ext>
            </a:extLst>
          </p:cNvPr>
          <p:cNvCxnSpPr>
            <a:cxnSpLocks/>
            <a:endCxn id="161" idx="1"/>
          </p:cNvCxnSpPr>
          <p:nvPr/>
        </p:nvCxnSpPr>
        <p:spPr>
          <a:xfrm>
            <a:off x="6400797" y="3408702"/>
            <a:ext cx="63888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グループ化 163">
            <a:extLst>
              <a:ext uri="{FF2B5EF4-FFF2-40B4-BE49-F238E27FC236}">
                <a16:creationId xmlns:a16="http://schemas.microsoft.com/office/drawing/2014/main" id="{C809D17C-63CC-E94A-95DB-C8925DBEAAE7}"/>
              </a:ext>
            </a:extLst>
          </p:cNvPr>
          <p:cNvGrpSpPr/>
          <p:nvPr/>
        </p:nvGrpSpPr>
        <p:grpSpPr>
          <a:xfrm flipH="1">
            <a:off x="6400797" y="2088568"/>
            <a:ext cx="6249479" cy="1343530"/>
            <a:chOff x="9422905" y="2878213"/>
            <a:chExt cx="1523323" cy="1523323"/>
          </a:xfrm>
        </p:grpSpPr>
        <p:cxnSp>
          <p:nvCxnSpPr>
            <p:cNvPr id="165" name="直線矢印コネクタ 164">
              <a:extLst>
                <a:ext uri="{FF2B5EF4-FFF2-40B4-BE49-F238E27FC236}">
                  <a16:creationId xmlns:a16="http://schemas.microsoft.com/office/drawing/2014/main" id="{A1571216-C68C-F445-AC2A-88EF4DFDB8B9}"/>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A66E8008-8B20-814E-8E61-6685C4FD1411}"/>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7D0255CD-C7F8-1D4A-80F4-E9540FB559D4}"/>
              </a:ext>
            </a:extLst>
          </p:cNvPr>
          <p:cNvGrpSpPr/>
          <p:nvPr/>
        </p:nvGrpSpPr>
        <p:grpSpPr>
          <a:xfrm>
            <a:off x="6658517" y="2334487"/>
            <a:ext cx="4067102" cy="2160240"/>
            <a:chOff x="6658517" y="2710054"/>
            <a:chExt cx="4067102" cy="2160240"/>
          </a:xfrm>
        </p:grpSpPr>
        <p:grpSp>
          <p:nvGrpSpPr>
            <p:cNvPr id="168" name="グループ化 167">
              <a:extLst>
                <a:ext uri="{FF2B5EF4-FFF2-40B4-BE49-F238E27FC236}">
                  <a16:creationId xmlns:a16="http://schemas.microsoft.com/office/drawing/2014/main" id="{E84919DD-5086-9147-B321-B2367E6629F3}"/>
                </a:ext>
              </a:extLst>
            </p:cNvPr>
            <p:cNvGrpSpPr/>
            <p:nvPr/>
          </p:nvGrpSpPr>
          <p:grpSpPr>
            <a:xfrm>
              <a:off x="7616015" y="3022089"/>
              <a:ext cx="288032" cy="1536171"/>
              <a:chOff x="1127448" y="980728"/>
              <a:chExt cx="432048" cy="2304256"/>
            </a:xfrm>
          </p:grpSpPr>
          <p:sp>
            <p:nvSpPr>
              <p:cNvPr id="224" name="円/楕円 223">
                <a:extLst>
                  <a:ext uri="{FF2B5EF4-FFF2-40B4-BE49-F238E27FC236}">
                    <a16:creationId xmlns:a16="http://schemas.microsoft.com/office/drawing/2014/main" id="{4D668B47-C3DA-6941-84C3-61B209FE779C}"/>
                  </a:ext>
                </a:extLst>
              </p:cNvPr>
              <p:cNvSpPr/>
              <p:nvPr/>
            </p:nvSpPr>
            <p:spPr>
              <a:xfrm>
                <a:off x="1127448" y="98072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5" name="円/楕円 224">
                <a:extLst>
                  <a:ext uri="{FF2B5EF4-FFF2-40B4-BE49-F238E27FC236}">
                    <a16:creationId xmlns:a16="http://schemas.microsoft.com/office/drawing/2014/main" id="{6EFE65C0-C504-234E-A554-2F5DBEE5042C}"/>
                  </a:ext>
                </a:extLst>
              </p:cNvPr>
              <p:cNvSpPr/>
              <p:nvPr/>
            </p:nvSpPr>
            <p:spPr>
              <a:xfrm>
                <a:off x="1127448" y="170080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6" name="円/楕円 225">
                <a:extLst>
                  <a:ext uri="{FF2B5EF4-FFF2-40B4-BE49-F238E27FC236}">
                    <a16:creationId xmlns:a16="http://schemas.microsoft.com/office/drawing/2014/main" id="{C1D72B0E-7543-174B-95C4-7B754C4F3D58}"/>
                  </a:ext>
                </a:extLst>
              </p:cNvPr>
              <p:cNvSpPr/>
              <p:nvPr/>
            </p:nvSpPr>
            <p:spPr>
              <a:xfrm>
                <a:off x="1127448" y="2852936"/>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27" name="直線コネクタ 226">
                <a:extLst>
                  <a:ext uri="{FF2B5EF4-FFF2-40B4-BE49-F238E27FC236}">
                    <a16:creationId xmlns:a16="http://schemas.microsoft.com/office/drawing/2014/main" id="{AD4C4EDB-D987-B242-BFE7-A1E884810229}"/>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69" name="角丸四角形 168">
              <a:extLst>
                <a:ext uri="{FF2B5EF4-FFF2-40B4-BE49-F238E27FC236}">
                  <a16:creationId xmlns:a16="http://schemas.microsoft.com/office/drawing/2014/main" id="{00AD163B-9071-B84C-ACEE-D0E233528126}"/>
                </a:ext>
              </a:extLst>
            </p:cNvPr>
            <p:cNvSpPr/>
            <p:nvPr/>
          </p:nvSpPr>
          <p:spPr>
            <a:xfrm>
              <a:off x="6658517" y="2902075"/>
              <a:ext cx="1328284"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70" name="正方形/長方形 169">
              <a:extLst>
                <a:ext uri="{FF2B5EF4-FFF2-40B4-BE49-F238E27FC236}">
                  <a16:creationId xmlns:a16="http://schemas.microsoft.com/office/drawing/2014/main" id="{80305E48-B949-AD41-B047-A4D751634539}"/>
                </a:ext>
              </a:extLst>
            </p:cNvPr>
            <p:cNvSpPr/>
            <p:nvPr/>
          </p:nvSpPr>
          <p:spPr>
            <a:xfrm>
              <a:off x="72225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入力層</a:t>
              </a:r>
              <a:endParaRPr kumimoji="1" lang="ja-JP" altLang="en-US" sz="1100" dirty="0" err="1">
                <a:solidFill>
                  <a:schemeClr val="tx1"/>
                </a:solidFill>
              </a:endParaRPr>
            </a:p>
          </p:txBody>
        </p:sp>
        <p:sp>
          <p:nvSpPr>
            <p:cNvPr id="171" name="正方形/長方形 170">
              <a:extLst>
                <a:ext uri="{FF2B5EF4-FFF2-40B4-BE49-F238E27FC236}">
                  <a16:creationId xmlns:a16="http://schemas.microsoft.com/office/drawing/2014/main" id="{54C0E438-0F76-D547-82CB-1575D3A98B59}"/>
                </a:ext>
              </a:extLst>
            </p:cNvPr>
            <p:cNvSpPr/>
            <p:nvPr/>
          </p:nvSpPr>
          <p:spPr>
            <a:xfrm>
              <a:off x="72225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784</a:t>
              </a:r>
              <a:r>
                <a:rPr kumimoji="1" lang="ja-JP" altLang="en-US" sz="1100">
                  <a:solidFill>
                    <a:schemeClr val="tx1"/>
                  </a:solidFill>
                </a:rPr>
                <a:t>ノード</a:t>
              </a:r>
              <a:endParaRPr kumimoji="1" lang="ja-JP" altLang="en-US" sz="1100" dirty="0" err="1">
                <a:solidFill>
                  <a:schemeClr val="tx1"/>
                </a:solidFill>
              </a:endParaRPr>
            </a:p>
          </p:txBody>
        </p:sp>
        <p:grpSp>
          <p:nvGrpSpPr>
            <p:cNvPr id="172" name="グループ化 171">
              <a:extLst>
                <a:ext uri="{FF2B5EF4-FFF2-40B4-BE49-F238E27FC236}">
                  <a16:creationId xmlns:a16="http://schemas.microsoft.com/office/drawing/2014/main" id="{64C30602-CEA7-B442-AE67-8EE630910AD6}"/>
                </a:ext>
              </a:extLst>
            </p:cNvPr>
            <p:cNvGrpSpPr/>
            <p:nvPr/>
          </p:nvGrpSpPr>
          <p:grpSpPr>
            <a:xfrm>
              <a:off x="8453593" y="3016183"/>
              <a:ext cx="288032" cy="1536171"/>
              <a:chOff x="1127448" y="980728"/>
              <a:chExt cx="432048" cy="2304256"/>
            </a:xfrm>
          </p:grpSpPr>
          <p:sp>
            <p:nvSpPr>
              <p:cNvPr id="220" name="円/楕円 219">
                <a:extLst>
                  <a:ext uri="{FF2B5EF4-FFF2-40B4-BE49-F238E27FC236}">
                    <a16:creationId xmlns:a16="http://schemas.microsoft.com/office/drawing/2014/main" id="{69105FDB-1679-4149-B24B-DC93CC133021}"/>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1" name="円/楕円 220">
                <a:extLst>
                  <a:ext uri="{FF2B5EF4-FFF2-40B4-BE49-F238E27FC236}">
                    <a16:creationId xmlns:a16="http://schemas.microsoft.com/office/drawing/2014/main" id="{D5661DA6-9ABA-F84E-B243-C88F3D69D592}"/>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2" name="円/楕円 221">
                <a:extLst>
                  <a:ext uri="{FF2B5EF4-FFF2-40B4-BE49-F238E27FC236}">
                    <a16:creationId xmlns:a16="http://schemas.microsoft.com/office/drawing/2014/main" id="{2A5E00B5-1F11-CD43-AE63-2BE25D74866B}"/>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23" name="直線コネクタ 222">
                <a:extLst>
                  <a:ext uri="{FF2B5EF4-FFF2-40B4-BE49-F238E27FC236}">
                    <a16:creationId xmlns:a16="http://schemas.microsoft.com/office/drawing/2014/main" id="{2B7BB6EE-D10D-C74F-97DC-625AF4BD0813}"/>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73" name="角丸四角形 172">
              <a:extLst>
                <a:ext uri="{FF2B5EF4-FFF2-40B4-BE49-F238E27FC236}">
                  <a16:creationId xmlns:a16="http://schemas.microsoft.com/office/drawing/2014/main" id="{A2C15D5E-D0D7-7B4B-85E0-8B0DDFDB1072}"/>
                </a:ext>
              </a:extLst>
            </p:cNvPr>
            <p:cNvSpPr/>
            <p:nvPr/>
          </p:nvSpPr>
          <p:spPr>
            <a:xfrm>
              <a:off x="8357583"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74" name="正方形/長方形 173">
              <a:extLst>
                <a:ext uri="{FF2B5EF4-FFF2-40B4-BE49-F238E27FC236}">
                  <a16:creationId xmlns:a16="http://schemas.microsoft.com/office/drawing/2014/main" id="{CAB60199-B1EE-244F-BC4E-5D3B8171C08C}"/>
                </a:ext>
              </a:extLst>
            </p:cNvPr>
            <p:cNvSpPr/>
            <p:nvPr/>
          </p:nvSpPr>
          <p:spPr>
            <a:xfrm>
              <a:off x="8056292"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隠れ層</a:t>
              </a:r>
              <a:endParaRPr kumimoji="1" lang="ja-JP" altLang="en-US" sz="1100" dirty="0" err="1">
                <a:solidFill>
                  <a:schemeClr val="tx1"/>
                </a:solidFill>
              </a:endParaRPr>
            </a:p>
          </p:txBody>
        </p:sp>
        <p:sp>
          <p:nvSpPr>
            <p:cNvPr id="175" name="正方形/長方形 174">
              <a:extLst>
                <a:ext uri="{FF2B5EF4-FFF2-40B4-BE49-F238E27FC236}">
                  <a16:creationId xmlns:a16="http://schemas.microsoft.com/office/drawing/2014/main" id="{B14EE87F-D407-DA4B-B09F-ABF3187D26E3}"/>
                </a:ext>
              </a:extLst>
            </p:cNvPr>
            <p:cNvSpPr/>
            <p:nvPr/>
          </p:nvSpPr>
          <p:spPr>
            <a:xfrm>
              <a:off x="8056292"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176" name="グループ化 175">
              <a:extLst>
                <a:ext uri="{FF2B5EF4-FFF2-40B4-BE49-F238E27FC236}">
                  <a16:creationId xmlns:a16="http://schemas.microsoft.com/office/drawing/2014/main" id="{B1DDFD73-D20E-A84B-93FE-2874EDD0CBAA}"/>
                </a:ext>
              </a:extLst>
            </p:cNvPr>
            <p:cNvGrpSpPr/>
            <p:nvPr/>
          </p:nvGrpSpPr>
          <p:grpSpPr>
            <a:xfrm>
              <a:off x="9248197" y="3022089"/>
              <a:ext cx="288032" cy="1536171"/>
              <a:chOff x="1127448" y="980728"/>
              <a:chExt cx="432048" cy="2304256"/>
            </a:xfrm>
          </p:grpSpPr>
          <p:sp>
            <p:nvSpPr>
              <p:cNvPr id="216" name="円/楕円 215">
                <a:extLst>
                  <a:ext uri="{FF2B5EF4-FFF2-40B4-BE49-F238E27FC236}">
                    <a16:creationId xmlns:a16="http://schemas.microsoft.com/office/drawing/2014/main" id="{EC5DD6FE-CDE5-B349-B8D9-2046C9E22481}"/>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7" name="円/楕円 216">
                <a:extLst>
                  <a:ext uri="{FF2B5EF4-FFF2-40B4-BE49-F238E27FC236}">
                    <a16:creationId xmlns:a16="http://schemas.microsoft.com/office/drawing/2014/main" id="{B2F99958-7CAD-194C-9A49-3A3142054BA4}"/>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8" name="円/楕円 217">
                <a:extLst>
                  <a:ext uri="{FF2B5EF4-FFF2-40B4-BE49-F238E27FC236}">
                    <a16:creationId xmlns:a16="http://schemas.microsoft.com/office/drawing/2014/main" id="{6BA0784C-7FC6-CB45-A8E3-DB215F2E4C05}"/>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19" name="直線コネクタ 218">
                <a:extLst>
                  <a:ext uri="{FF2B5EF4-FFF2-40B4-BE49-F238E27FC236}">
                    <a16:creationId xmlns:a16="http://schemas.microsoft.com/office/drawing/2014/main" id="{F7C79CD6-BE0C-B44E-B935-E4FDC58E27BF}"/>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77" name="角丸四角形 176">
              <a:extLst>
                <a:ext uri="{FF2B5EF4-FFF2-40B4-BE49-F238E27FC236}">
                  <a16:creationId xmlns:a16="http://schemas.microsoft.com/office/drawing/2014/main" id="{67F735C0-DE52-7E4A-8D7E-EE56C2BB74AC}"/>
                </a:ext>
              </a:extLst>
            </p:cNvPr>
            <p:cNvSpPr/>
            <p:nvPr/>
          </p:nvSpPr>
          <p:spPr>
            <a:xfrm>
              <a:off x="9152187" y="2902075"/>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78" name="正方形/長方形 177">
              <a:extLst>
                <a:ext uri="{FF2B5EF4-FFF2-40B4-BE49-F238E27FC236}">
                  <a16:creationId xmlns:a16="http://schemas.microsoft.com/office/drawing/2014/main" id="{37E4A631-EAEC-3641-B05B-91B9A9C30978}"/>
                </a:ext>
              </a:extLst>
            </p:cNvPr>
            <p:cNvSpPr/>
            <p:nvPr/>
          </p:nvSpPr>
          <p:spPr>
            <a:xfrm>
              <a:off x="88508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隠れ層</a:t>
              </a:r>
              <a:endParaRPr kumimoji="1" lang="ja-JP" altLang="en-US" sz="1100" dirty="0" err="1">
                <a:solidFill>
                  <a:schemeClr val="tx1"/>
                </a:solidFill>
              </a:endParaRPr>
            </a:p>
          </p:txBody>
        </p:sp>
        <p:sp>
          <p:nvSpPr>
            <p:cNvPr id="179" name="正方形/長方形 178">
              <a:extLst>
                <a:ext uri="{FF2B5EF4-FFF2-40B4-BE49-F238E27FC236}">
                  <a16:creationId xmlns:a16="http://schemas.microsoft.com/office/drawing/2014/main" id="{B143230B-DE47-0E43-A3DB-975D2E32F939}"/>
                </a:ext>
              </a:extLst>
            </p:cNvPr>
            <p:cNvSpPr/>
            <p:nvPr/>
          </p:nvSpPr>
          <p:spPr>
            <a:xfrm>
              <a:off x="88508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180" name="グループ化 179">
              <a:extLst>
                <a:ext uri="{FF2B5EF4-FFF2-40B4-BE49-F238E27FC236}">
                  <a16:creationId xmlns:a16="http://schemas.microsoft.com/office/drawing/2014/main" id="{24A675A7-0E1F-154F-807B-C4C1D545F961}"/>
                </a:ext>
              </a:extLst>
            </p:cNvPr>
            <p:cNvGrpSpPr/>
            <p:nvPr/>
          </p:nvGrpSpPr>
          <p:grpSpPr>
            <a:xfrm>
              <a:off x="10040285" y="3016183"/>
              <a:ext cx="288032" cy="1536171"/>
              <a:chOff x="1127448" y="980728"/>
              <a:chExt cx="432048" cy="2304256"/>
            </a:xfrm>
          </p:grpSpPr>
          <p:sp>
            <p:nvSpPr>
              <p:cNvPr id="212" name="円/楕円 211">
                <a:extLst>
                  <a:ext uri="{FF2B5EF4-FFF2-40B4-BE49-F238E27FC236}">
                    <a16:creationId xmlns:a16="http://schemas.microsoft.com/office/drawing/2014/main" id="{45D40205-F30E-4646-A3B1-268D9BDA55D6}"/>
                  </a:ext>
                </a:extLst>
              </p:cNvPr>
              <p:cNvSpPr/>
              <p:nvPr/>
            </p:nvSpPr>
            <p:spPr>
              <a:xfrm>
                <a:off x="1127448" y="98072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3" name="円/楕円 212">
                <a:extLst>
                  <a:ext uri="{FF2B5EF4-FFF2-40B4-BE49-F238E27FC236}">
                    <a16:creationId xmlns:a16="http://schemas.microsoft.com/office/drawing/2014/main" id="{B352E8BE-B7A1-4F41-9706-D52E91F9DFE6}"/>
                  </a:ext>
                </a:extLst>
              </p:cNvPr>
              <p:cNvSpPr/>
              <p:nvPr/>
            </p:nvSpPr>
            <p:spPr>
              <a:xfrm>
                <a:off x="1127448" y="170080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4" name="円/楕円 213">
                <a:extLst>
                  <a:ext uri="{FF2B5EF4-FFF2-40B4-BE49-F238E27FC236}">
                    <a16:creationId xmlns:a16="http://schemas.microsoft.com/office/drawing/2014/main" id="{35D14A4B-1878-7940-828A-9AD112C36D32}"/>
                  </a:ext>
                </a:extLst>
              </p:cNvPr>
              <p:cNvSpPr/>
              <p:nvPr/>
            </p:nvSpPr>
            <p:spPr>
              <a:xfrm>
                <a:off x="1127448" y="2852936"/>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15" name="直線コネクタ 214">
                <a:extLst>
                  <a:ext uri="{FF2B5EF4-FFF2-40B4-BE49-F238E27FC236}">
                    <a16:creationId xmlns:a16="http://schemas.microsoft.com/office/drawing/2014/main" id="{D3B651F1-19A4-2141-B744-DF2DC2210DA8}"/>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81" name="角丸四角形 180">
              <a:extLst>
                <a:ext uri="{FF2B5EF4-FFF2-40B4-BE49-F238E27FC236}">
                  <a16:creationId xmlns:a16="http://schemas.microsoft.com/office/drawing/2014/main" id="{939E5A5B-FDA6-7A43-A47B-602F6AB4DC8E}"/>
                </a:ext>
              </a:extLst>
            </p:cNvPr>
            <p:cNvSpPr/>
            <p:nvPr/>
          </p:nvSpPr>
          <p:spPr>
            <a:xfrm>
              <a:off x="9944275"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82" name="正方形/長方形 181">
              <a:extLst>
                <a:ext uri="{FF2B5EF4-FFF2-40B4-BE49-F238E27FC236}">
                  <a16:creationId xmlns:a16="http://schemas.microsoft.com/office/drawing/2014/main" id="{B98AAA49-9F00-D446-B084-274D7272C41E}"/>
                </a:ext>
              </a:extLst>
            </p:cNvPr>
            <p:cNvSpPr/>
            <p:nvPr/>
          </p:nvSpPr>
          <p:spPr>
            <a:xfrm>
              <a:off x="9642984"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出力層</a:t>
              </a:r>
              <a:endParaRPr kumimoji="1" lang="ja-JP" altLang="en-US" sz="1100" dirty="0" err="1">
                <a:solidFill>
                  <a:schemeClr val="tx1"/>
                </a:solidFill>
              </a:endParaRPr>
            </a:p>
          </p:txBody>
        </p:sp>
        <p:sp>
          <p:nvSpPr>
            <p:cNvPr id="183" name="正方形/長方形 182">
              <a:extLst>
                <a:ext uri="{FF2B5EF4-FFF2-40B4-BE49-F238E27FC236}">
                  <a16:creationId xmlns:a16="http://schemas.microsoft.com/office/drawing/2014/main" id="{759CED85-A290-5B48-8077-E45F05A87F64}"/>
                </a:ext>
              </a:extLst>
            </p:cNvPr>
            <p:cNvSpPr/>
            <p:nvPr/>
          </p:nvSpPr>
          <p:spPr>
            <a:xfrm>
              <a:off x="9642984"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10</a:t>
              </a:r>
              <a:r>
                <a:rPr kumimoji="1" lang="ja-JP" altLang="en-US" sz="1100">
                  <a:solidFill>
                    <a:schemeClr val="tx1"/>
                  </a:solidFill>
                </a:rPr>
                <a:t>ノード</a:t>
              </a:r>
              <a:endParaRPr kumimoji="1" lang="ja-JP" altLang="en-US" sz="1100" dirty="0" err="1">
                <a:solidFill>
                  <a:schemeClr val="tx1"/>
                </a:solidFill>
              </a:endParaRPr>
            </a:p>
          </p:txBody>
        </p:sp>
        <p:cxnSp>
          <p:nvCxnSpPr>
            <p:cNvPr id="184" name="直線矢印コネクタ 183">
              <a:extLst>
                <a:ext uri="{FF2B5EF4-FFF2-40B4-BE49-F238E27FC236}">
                  <a16:creationId xmlns:a16="http://schemas.microsoft.com/office/drawing/2014/main" id="{8FBB3D9C-F17A-904D-AA6A-451E78B3169F}"/>
                </a:ext>
              </a:extLst>
            </p:cNvPr>
            <p:cNvCxnSpPr>
              <a:stCxn id="224" idx="6"/>
              <a:endCxn id="220" idx="2"/>
            </p:cNvCxnSpPr>
            <p:nvPr/>
          </p:nvCxnSpPr>
          <p:spPr>
            <a:xfrm flipV="1">
              <a:off x="7904047" y="3160199"/>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20AC8291-AD7E-5041-8948-ED7B4D703435}"/>
                </a:ext>
              </a:extLst>
            </p:cNvPr>
            <p:cNvCxnSpPr>
              <a:cxnSpLocks/>
              <a:stCxn id="224" idx="6"/>
              <a:endCxn id="221" idx="2"/>
            </p:cNvCxnSpPr>
            <p:nvPr/>
          </p:nvCxnSpPr>
          <p:spPr>
            <a:xfrm>
              <a:off x="7904047" y="3166105"/>
              <a:ext cx="549546"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0ED39FE7-11C1-5C40-9083-956C133B8ECC}"/>
                </a:ext>
              </a:extLst>
            </p:cNvPr>
            <p:cNvCxnSpPr>
              <a:cxnSpLocks/>
              <a:stCxn id="224" idx="6"/>
              <a:endCxn id="222" idx="2"/>
            </p:cNvCxnSpPr>
            <p:nvPr/>
          </p:nvCxnSpPr>
          <p:spPr>
            <a:xfrm>
              <a:off x="7904047" y="3166105"/>
              <a:ext cx="549546"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2F74155E-CB39-A846-8F9B-695DD933DFFF}"/>
                </a:ext>
              </a:extLst>
            </p:cNvPr>
            <p:cNvCxnSpPr>
              <a:cxnSpLocks/>
              <a:stCxn id="225" idx="6"/>
              <a:endCxn id="220" idx="2"/>
            </p:cNvCxnSpPr>
            <p:nvPr/>
          </p:nvCxnSpPr>
          <p:spPr>
            <a:xfrm flipV="1">
              <a:off x="7904047" y="3160199"/>
              <a:ext cx="549546"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F6C719D1-183E-3947-9FD3-974B0DF94410}"/>
                </a:ext>
              </a:extLst>
            </p:cNvPr>
            <p:cNvCxnSpPr>
              <a:cxnSpLocks/>
              <a:stCxn id="225" idx="6"/>
              <a:endCxn id="221" idx="2"/>
            </p:cNvCxnSpPr>
            <p:nvPr/>
          </p:nvCxnSpPr>
          <p:spPr>
            <a:xfrm flipV="1">
              <a:off x="7904047" y="3640252"/>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矢印コネクタ 188">
              <a:extLst>
                <a:ext uri="{FF2B5EF4-FFF2-40B4-BE49-F238E27FC236}">
                  <a16:creationId xmlns:a16="http://schemas.microsoft.com/office/drawing/2014/main" id="{CA76B833-A6CB-F04D-B2B3-483849D2EE54}"/>
                </a:ext>
              </a:extLst>
            </p:cNvPr>
            <p:cNvCxnSpPr>
              <a:cxnSpLocks/>
              <a:stCxn id="225" idx="6"/>
              <a:endCxn id="222" idx="2"/>
            </p:cNvCxnSpPr>
            <p:nvPr/>
          </p:nvCxnSpPr>
          <p:spPr>
            <a:xfrm>
              <a:off x="7904047" y="3646158"/>
              <a:ext cx="549546"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矢印コネクタ 189">
              <a:extLst>
                <a:ext uri="{FF2B5EF4-FFF2-40B4-BE49-F238E27FC236}">
                  <a16:creationId xmlns:a16="http://schemas.microsoft.com/office/drawing/2014/main" id="{57108B71-C250-CB44-87F8-E46FC21C5251}"/>
                </a:ext>
              </a:extLst>
            </p:cNvPr>
            <p:cNvCxnSpPr>
              <a:cxnSpLocks/>
              <a:stCxn id="226" idx="6"/>
              <a:endCxn id="220" idx="2"/>
            </p:cNvCxnSpPr>
            <p:nvPr/>
          </p:nvCxnSpPr>
          <p:spPr>
            <a:xfrm flipV="1">
              <a:off x="7904047" y="3160199"/>
              <a:ext cx="549546"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矢印コネクタ 190">
              <a:extLst>
                <a:ext uri="{FF2B5EF4-FFF2-40B4-BE49-F238E27FC236}">
                  <a16:creationId xmlns:a16="http://schemas.microsoft.com/office/drawing/2014/main" id="{B80EE421-46F4-864A-B4F4-EB468282309F}"/>
                </a:ext>
              </a:extLst>
            </p:cNvPr>
            <p:cNvCxnSpPr>
              <a:cxnSpLocks/>
              <a:stCxn id="226" idx="6"/>
              <a:endCxn id="221" idx="2"/>
            </p:cNvCxnSpPr>
            <p:nvPr/>
          </p:nvCxnSpPr>
          <p:spPr>
            <a:xfrm flipV="1">
              <a:off x="7904047" y="3640252"/>
              <a:ext cx="549546"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DF7F713E-0ACF-BE44-B8AB-2199C4E114DA}"/>
                </a:ext>
              </a:extLst>
            </p:cNvPr>
            <p:cNvCxnSpPr>
              <a:cxnSpLocks/>
              <a:stCxn id="226" idx="6"/>
              <a:endCxn id="222" idx="2"/>
            </p:cNvCxnSpPr>
            <p:nvPr/>
          </p:nvCxnSpPr>
          <p:spPr>
            <a:xfrm flipV="1">
              <a:off x="7904047" y="4408338"/>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F15B8FAE-878E-984D-8031-26DE2AC1856B}"/>
                </a:ext>
              </a:extLst>
            </p:cNvPr>
            <p:cNvCxnSpPr>
              <a:cxnSpLocks/>
              <a:stCxn id="222" idx="6"/>
              <a:endCxn id="218" idx="2"/>
            </p:cNvCxnSpPr>
            <p:nvPr/>
          </p:nvCxnSpPr>
          <p:spPr>
            <a:xfrm>
              <a:off x="8741625" y="4408338"/>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5C8CC263-2C72-3941-8FE5-4CE9CB86F69F}"/>
                </a:ext>
              </a:extLst>
            </p:cNvPr>
            <p:cNvCxnSpPr>
              <a:cxnSpLocks/>
              <a:stCxn id="222" idx="6"/>
              <a:endCxn id="217" idx="2"/>
            </p:cNvCxnSpPr>
            <p:nvPr/>
          </p:nvCxnSpPr>
          <p:spPr>
            <a:xfrm flipV="1">
              <a:off x="8741625" y="3646158"/>
              <a:ext cx="506572"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矢印コネクタ 194">
              <a:extLst>
                <a:ext uri="{FF2B5EF4-FFF2-40B4-BE49-F238E27FC236}">
                  <a16:creationId xmlns:a16="http://schemas.microsoft.com/office/drawing/2014/main" id="{B37B80D1-767D-0C49-979F-96863AA5546F}"/>
                </a:ext>
              </a:extLst>
            </p:cNvPr>
            <p:cNvCxnSpPr>
              <a:cxnSpLocks/>
              <a:stCxn id="222" idx="6"/>
              <a:endCxn id="216" idx="2"/>
            </p:cNvCxnSpPr>
            <p:nvPr/>
          </p:nvCxnSpPr>
          <p:spPr>
            <a:xfrm flipV="1">
              <a:off x="8741625" y="3166105"/>
              <a:ext cx="506572"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矢印コネクタ 195">
              <a:extLst>
                <a:ext uri="{FF2B5EF4-FFF2-40B4-BE49-F238E27FC236}">
                  <a16:creationId xmlns:a16="http://schemas.microsoft.com/office/drawing/2014/main" id="{37BDE920-58BF-4545-824C-F3EBF76FE288}"/>
                </a:ext>
              </a:extLst>
            </p:cNvPr>
            <p:cNvCxnSpPr>
              <a:cxnSpLocks/>
              <a:stCxn id="221" idx="6"/>
              <a:endCxn id="216" idx="2"/>
            </p:cNvCxnSpPr>
            <p:nvPr/>
          </p:nvCxnSpPr>
          <p:spPr>
            <a:xfrm flipV="1">
              <a:off x="8741625" y="3166105"/>
              <a:ext cx="506572"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F2CB713B-6226-504E-AFB5-228ACE993429}"/>
                </a:ext>
              </a:extLst>
            </p:cNvPr>
            <p:cNvCxnSpPr>
              <a:cxnSpLocks/>
              <a:stCxn id="221" idx="6"/>
              <a:endCxn id="217" idx="2"/>
            </p:cNvCxnSpPr>
            <p:nvPr/>
          </p:nvCxnSpPr>
          <p:spPr>
            <a:xfrm>
              <a:off x="8741625" y="3640252"/>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1B56F2B-C32B-3D44-BD07-FFA9152276C8}"/>
                </a:ext>
              </a:extLst>
            </p:cNvPr>
            <p:cNvCxnSpPr>
              <a:cxnSpLocks/>
              <a:stCxn id="221" idx="6"/>
              <a:endCxn id="218" idx="2"/>
            </p:cNvCxnSpPr>
            <p:nvPr/>
          </p:nvCxnSpPr>
          <p:spPr>
            <a:xfrm>
              <a:off x="8741625" y="3640252"/>
              <a:ext cx="506572"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A199B3B8-896E-A845-B5B9-0BB8F331F388}"/>
                </a:ext>
              </a:extLst>
            </p:cNvPr>
            <p:cNvCxnSpPr>
              <a:cxnSpLocks/>
              <a:stCxn id="220" idx="6"/>
              <a:endCxn id="216" idx="2"/>
            </p:cNvCxnSpPr>
            <p:nvPr/>
          </p:nvCxnSpPr>
          <p:spPr>
            <a:xfrm>
              <a:off x="8741625" y="3160199"/>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A70E2BA2-6365-E041-B58B-A99B6BA8DC0B}"/>
                </a:ext>
              </a:extLst>
            </p:cNvPr>
            <p:cNvCxnSpPr>
              <a:cxnSpLocks/>
              <a:stCxn id="220" idx="6"/>
              <a:endCxn id="217" idx="2"/>
            </p:cNvCxnSpPr>
            <p:nvPr/>
          </p:nvCxnSpPr>
          <p:spPr>
            <a:xfrm>
              <a:off x="8741625" y="3160199"/>
              <a:ext cx="506572"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C55A0FFE-41AE-434D-8F38-01612EB80586}"/>
                </a:ext>
              </a:extLst>
            </p:cNvPr>
            <p:cNvCxnSpPr>
              <a:cxnSpLocks/>
              <a:stCxn id="220" idx="6"/>
              <a:endCxn id="218" idx="2"/>
            </p:cNvCxnSpPr>
            <p:nvPr/>
          </p:nvCxnSpPr>
          <p:spPr>
            <a:xfrm>
              <a:off x="8741625" y="3160199"/>
              <a:ext cx="506572"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グループ化 201">
              <a:extLst>
                <a:ext uri="{FF2B5EF4-FFF2-40B4-BE49-F238E27FC236}">
                  <a16:creationId xmlns:a16="http://schemas.microsoft.com/office/drawing/2014/main" id="{BF8FC65A-0976-1442-836A-DB10A81E7FB7}"/>
                </a:ext>
              </a:extLst>
            </p:cNvPr>
            <p:cNvGrpSpPr/>
            <p:nvPr/>
          </p:nvGrpSpPr>
          <p:grpSpPr>
            <a:xfrm>
              <a:off x="9549488" y="3160199"/>
              <a:ext cx="523029" cy="1254045"/>
              <a:chOff x="3266200" y="998825"/>
              <a:chExt cx="933589" cy="1254045"/>
            </a:xfrm>
          </p:grpSpPr>
          <p:cxnSp>
            <p:nvCxnSpPr>
              <p:cNvPr id="203" name="直線矢印コネクタ 202">
                <a:extLst>
                  <a:ext uri="{FF2B5EF4-FFF2-40B4-BE49-F238E27FC236}">
                    <a16:creationId xmlns:a16="http://schemas.microsoft.com/office/drawing/2014/main" id="{7BA4C0CE-5DBE-8F42-AF6B-8D6ED4565183}"/>
                  </a:ext>
                </a:extLst>
              </p:cNvPr>
              <p:cNvCxnSpPr/>
              <p:nvPr/>
            </p:nvCxnSpPr>
            <p:spPr>
              <a:xfrm flipV="1">
                <a:off x="3266200" y="998825"/>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矢印コネクタ 203">
                <a:extLst>
                  <a:ext uri="{FF2B5EF4-FFF2-40B4-BE49-F238E27FC236}">
                    <a16:creationId xmlns:a16="http://schemas.microsoft.com/office/drawing/2014/main" id="{B2960653-538C-AE4D-839A-C75C317FE0C1}"/>
                  </a:ext>
                </a:extLst>
              </p:cNvPr>
              <p:cNvCxnSpPr>
                <a:cxnSpLocks/>
              </p:cNvCxnSpPr>
              <p:nvPr/>
            </p:nvCxnSpPr>
            <p:spPr>
              <a:xfrm>
                <a:off x="3266200" y="1004731"/>
                <a:ext cx="933589"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矢印コネクタ 204">
                <a:extLst>
                  <a:ext uri="{FF2B5EF4-FFF2-40B4-BE49-F238E27FC236}">
                    <a16:creationId xmlns:a16="http://schemas.microsoft.com/office/drawing/2014/main" id="{D2AFAB2F-1F1A-6448-9FA0-23A391AF01EB}"/>
                  </a:ext>
                </a:extLst>
              </p:cNvPr>
              <p:cNvCxnSpPr>
                <a:cxnSpLocks/>
              </p:cNvCxnSpPr>
              <p:nvPr/>
            </p:nvCxnSpPr>
            <p:spPr>
              <a:xfrm>
                <a:off x="3266200" y="1004731"/>
                <a:ext cx="933589"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矢印コネクタ 205">
                <a:extLst>
                  <a:ext uri="{FF2B5EF4-FFF2-40B4-BE49-F238E27FC236}">
                    <a16:creationId xmlns:a16="http://schemas.microsoft.com/office/drawing/2014/main" id="{BFEAED84-DA04-F24E-8BA2-87B2638991D1}"/>
                  </a:ext>
                </a:extLst>
              </p:cNvPr>
              <p:cNvCxnSpPr>
                <a:cxnSpLocks/>
              </p:cNvCxnSpPr>
              <p:nvPr/>
            </p:nvCxnSpPr>
            <p:spPr>
              <a:xfrm flipV="1">
                <a:off x="3266200" y="998825"/>
                <a:ext cx="933589"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矢印コネクタ 206">
                <a:extLst>
                  <a:ext uri="{FF2B5EF4-FFF2-40B4-BE49-F238E27FC236}">
                    <a16:creationId xmlns:a16="http://schemas.microsoft.com/office/drawing/2014/main" id="{65A3B40F-37AA-1542-A860-A187A7C3D23D}"/>
                  </a:ext>
                </a:extLst>
              </p:cNvPr>
              <p:cNvCxnSpPr>
                <a:cxnSpLocks/>
              </p:cNvCxnSpPr>
              <p:nvPr/>
            </p:nvCxnSpPr>
            <p:spPr>
              <a:xfrm flipV="1">
                <a:off x="3266200" y="1478878"/>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矢印コネクタ 207">
                <a:extLst>
                  <a:ext uri="{FF2B5EF4-FFF2-40B4-BE49-F238E27FC236}">
                    <a16:creationId xmlns:a16="http://schemas.microsoft.com/office/drawing/2014/main" id="{6685BA53-F30B-FA43-9E7A-57B18BE53373}"/>
                  </a:ext>
                </a:extLst>
              </p:cNvPr>
              <p:cNvCxnSpPr>
                <a:cxnSpLocks/>
              </p:cNvCxnSpPr>
              <p:nvPr/>
            </p:nvCxnSpPr>
            <p:spPr>
              <a:xfrm>
                <a:off x="3266200" y="1484784"/>
                <a:ext cx="933589" cy="76217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D500EB4B-AB1C-D546-9D36-DB2207469412}"/>
                  </a:ext>
                </a:extLst>
              </p:cNvPr>
              <p:cNvCxnSpPr>
                <a:cxnSpLocks/>
              </p:cNvCxnSpPr>
              <p:nvPr/>
            </p:nvCxnSpPr>
            <p:spPr>
              <a:xfrm flipV="1">
                <a:off x="3266200" y="998825"/>
                <a:ext cx="933589"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94C8ECD1-4F13-1844-B73E-78665A4ABE8E}"/>
                  </a:ext>
                </a:extLst>
              </p:cNvPr>
              <p:cNvCxnSpPr>
                <a:cxnSpLocks/>
              </p:cNvCxnSpPr>
              <p:nvPr/>
            </p:nvCxnSpPr>
            <p:spPr>
              <a:xfrm flipV="1">
                <a:off x="3266200" y="1478878"/>
                <a:ext cx="933589" cy="77399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矢印コネクタ 210">
                <a:extLst>
                  <a:ext uri="{FF2B5EF4-FFF2-40B4-BE49-F238E27FC236}">
                    <a16:creationId xmlns:a16="http://schemas.microsoft.com/office/drawing/2014/main" id="{D3D91972-6375-FA44-A1C8-3DF9EF0222FB}"/>
                  </a:ext>
                </a:extLst>
              </p:cNvPr>
              <p:cNvCxnSpPr>
                <a:cxnSpLocks/>
              </p:cNvCxnSpPr>
              <p:nvPr/>
            </p:nvCxnSpPr>
            <p:spPr>
              <a:xfrm flipV="1">
                <a:off x="3266200" y="2246963"/>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28" name="直線矢印コネクタ 227">
            <a:extLst>
              <a:ext uri="{FF2B5EF4-FFF2-40B4-BE49-F238E27FC236}">
                <a16:creationId xmlns:a16="http://schemas.microsoft.com/office/drawing/2014/main" id="{2C7051A5-9AE5-8E4D-B9BC-9FC0AE6FABB8}"/>
              </a:ext>
            </a:extLst>
          </p:cNvPr>
          <p:cNvCxnSpPr>
            <a:cxnSpLocks/>
          </p:cNvCxnSpPr>
          <p:nvPr/>
        </p:nvCxnSpPr>
        <p:spPr>
          <a:xfrm>
            <a:off x="7241024"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9" name="表 228">
            <a:extLst>
              <a:ext uri="{FF2B5EF4-FFF2-40B4-BE49-F238E27FC236}">
                <a16:creationId xmlns:a16="http://schemas.microsoft.com/office/drawing/2014/main" id="{58F6F5AD-E82B-D84A-8110-E8F25B828905}"/>
              </a:ext>
            </a:extLst>
          </p:cNvPr>
          <p:cNvGraphicFramePr>
            <a:graphicFrameLocks noGrp="1"/>
          </p:cNvGraphicFramePr>
          <p:nvPr>
            <p:extLst>
              <p:ext uri="{D42A27DB-BD31-4B8C-83A1-F6EECF244321}">
                <p14:modId xmlns:p14="http://schemas.microsoft.com/office/powerpoint/2010/main" val="684513366"/>
              </p:ext>
            </p:extLst>
          </p:nvPr>
        </p:nvGraphicFramePr>
        <p:xfrm>
          <a:off x="11389674" y="2318009"/>
          <a:ext cx="1387416" cy="2179320"/>
        </p:xfrm>
        <a:graphic>
          <a:graphicData uri="http://schemas.openxmlformats.org/drawingml/2006/table">
            <a:tbl>
              <a:tblPr firstRow="1" bandRow="1">
                <a:tableStyleId>{5940675A-B579-460E-94D1-54222C63F5DA}</a:tableStyleId>
              </a:tblPr>
              <a:tblGrid>
                <a:gridCol w="386080">
                  <a:extLst>
                    <a:ext uri="{9D8B030D-6E8A-4147-A177-3AD203B41FA5}">
                      <a16:colId xmlns:a16="http://schemas.microsoft.com/office/drawing/2014/main" val="877489729"/>
                    </a:ext>
                  </a:extLst>
                </a:gridCol>
                <a:gridCol w="1001336">
                  <a:extLst>
                    <a:ext uri="{9D8B030D-6E8A-4147-A177-3AD203B41FA5}">
                      <a16:colId xmlns:a16="http://schemas.microsoft.com/office/drawing/2014/main" val="3808426105"/>
                    </a:ext>
                  </a:extLst>
                </a:gridCol>
              </a:tblGrid>
              <a:tr h="137029">
                <a:tc>
                  <a:txBody>
                    <a:bodyPr/>
                    <a:lstStyle/>
                    <a:p>
                      <a:pPr algn="ctr"/>
                      <a:r>
                        <a:rPr kumimoji="1" lang="ja-JP" altLang="en-US" sz="700">
                          <a:solidFill>
                            <a:schemeClr val="tx1"/>
                          </a:solidFill>
                        </a:rPr>
                        <a:t>数字</a:t>
                      </a:r>
                    </a:p>
                  </a:txBody>
                  <a:tcPr/>
                </a:tc>
                <a:tc>
                  <a:txBody>
                    <a:bodyPr/>
                    <a:lstStyle/>
                    <a:p>
                      <a:pPr algn="ctr"/>
                      <a:r>
                        <a:rPr kumimoji="1" lang="ja-JP" altLang="en-US" sz="700"/>
                        <a:t>エンコード</a:t>
                      </a:r>
                      <a:endParaRPr kumimoji="1" lang="ja-JP" altLang="en-US" sz="700">
                        <a:solidFill>
                          <a:schemeClr val="tx1"/>
                        </a:solidFill>
                      </a:endParaRPr>
                    </a:p>
                  </a:txBody>
                  <a:tcPr/>
                </a:tc>
                <a:extLst>
                  <a:ext uri="{0D108BD9-81ED-4DB2-BD59-A6C34878D82A}">
                    <a16:rowId xmlns:a16="http://schemas.microsoft.com/office/drawing/2014/main" val="4178298634"/>
                  </a:ext>
                </a:extLst>
              </a:tr>
              <a:tr h="137029">
                <a:tc>
                  <a:txBody>
                    <a:bodyPr/>
                    <a:lstStyle/>
                    <a:p>
                      <a:pPr algn="ctr"/>
                      <a:r>
                        <a:rPr kumimoji="1" lang="en-US" altLang="ja-JP" sz="700" dirty="0"/>
                        <a:t>0</a:t>
                      </a:r>
                      <a:endParaRPr kumimoji="1" lang="ja-JP" altLang="en-US" sz="700"/>
                    </a:p>
                  </a:txBody>
                  <a:tcPr/>
                </a:tc>
                <a:tc>
                  <a:txBody>
                    <a:bodyPr/>
                    <a:lstStyle/>
                    <a:p>
                      <a:r>
                        <a:rPr kumimoji="1" lang="en-US" altLang="ja-JP" sz="700" dirty="0"/>
                        <a:t>1,0,0,0,0,0,0,0,0,0</a:t>
                      </a:r>
                      <a:endParaRPr kumimoji="1" lang="ja-JP" altLang="en-US" sz="700"/>
                    </a:p>
                  </a:txBody>
                  <a:tcPr/>
                </a:tc>
                <a:extLst>
                  <a:ext uri="{0D108BD9-81ED-4DB2-BD59-A6C34878D82A}">
                    <a16:rowId xmlns:a16="http://schemas.microsoft.com/office/drawing/2014/main" val="2170429799"/>
                  </a:ext>
                </a:extLst>
              </a:tr>
              <a:tr h="137029">
                <a:tc>
                  <a:txBody>
                    <a:bodyPr/>
                    <a:lstStyle/>
                    <a:p>
                      <a:pPr algn="ctr"/>
                      <a:r>
                        <a:rPr kumimoji="1" lang="en-US" altLang="ja-JP" sz="700" dirty="0"/>
                        <a:t>1</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0,1,0,0,0,0,0,0,0,0</a:t>
                      </a:r>
                      <a:endParaRPr kumimoji="1" lang="ja-JP" altLang="en-US" sz="700"/>
                    </a:p>
                  </a:txBody>
                  <a:tcPr/>
                </a:tc>
                <a:extLst>
                  <a:ext uri="{0D108BD9-81ED-4DB2-BD59-A6C34878D82A}">
                    <a16:rowId xmlns:a16="http://schemas.microsoft.com/office/drawing/2014/main" val="403255387"/>
                  </a:ext>
                </a:extLst>
              </a:tr>
              <a:tr h="137029">
                <a:tc>
                  <a:txBody>
                    <a:bodyPr/>
                    <a:lstStyle/>
                    <a:p>
                      <a:pPr algn="ctr"/>
                      <a:r>
                        <a:rPr kumimoji="1" lang="en-US" altLang="ja-JP" sz="700" dirty="0"/>
                        <a:t>2</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0,0,1,0,0,0,0,0,0,0</a:t>
                      </a:r>
                      <a:endParaRPr kumimoji="1" lang="ja-JP" altLang="en-US" sz="700"/>
                    </a:p>
                  </a:txBody>
                  <a:tcPr/>
                </a:tc>
                <a:extLst>
                  <a:ext uri="{0D108BD9-81ED-4DB2-BD59-A6C34878D82A}">
                    <a16:rowId xmlns:a16="http://schemas.microsoft.com/office/drawing/2014/main" val="616471869"/>
                  </a:ext>
                </a:extLst>
              </a:tr>
              <a:tr h="137029">
                <a:tc>
                  <a:txBody>
                    <a:bodyPr/>
                    <a:lstStyle/>
                    <a:p>
                      <a:pPr algn="ctr"/>
                      <a:r>
                        <a:rPr kumimoji="1" lang="en-US" altLang="ja-JP" sz="700" dirty="0"/>
                        <a:t>3</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0,0,0,1,0,0,0,0,0,0</a:t>
                      </a:r>
                      <a:endParaRPr kumimoji="1" lang="ja-JP" altLang="en-US" sz="700"/>
                    </a:p>
                  </a:txBody>
                  <a:tcPr/>
                </a:tc>
                <a:extLst>
                  <a:ext uri="{0D108BD9-81ED-4DB2-BD59-A6C34878D82A}">
                    <a16:rowId xmlns:a16="http://schemas.microsoft.com/office/drawing/2014/main" val="3458162443"/>
                  </a:ext>
                </a:extLst>
              </a:tr>
              <a:tr h="137029">
                <a:tc>
                  <a:txBody>
                    <a:bodyPr/>
                    <a:lstStyle/>
                    <a:p>
                      <a:pPr algn="ctr"/>
                      <a:r>
                        <a:rPr kumimoji="1" lang="en-US" altLang="ja-JP" sz="700" dirty="0"/>
                        <a:t>4</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0,0,0,0,1,0,0,0,0,0</a:t>
                      </a:r>
                      <a:endParaRPr kumimoji="1" lang="ja-JP" altLang="en-US" sz="700"/>
                    </a:p>
                  </a:txBody>
                  <a:tcPr/>
                </a:tc>
                <a:extLst>
                  <a:ext uri="{0D108BD9-81ED-4DB2-BD59-A6C34878D82A}">
                    <a16:rowId xmlns:a16="http://schemas.microsoft.com/office/drawing/2014/main" val="2353141011"/>
                  </a:ext>
                </a:extLst>
              </a:tr>
              <a:tr h="137029">
                <a:tc>
                  <a:txBody>
                    <a:bodyPr/>
                    <a:lstStyle/>
                    <a:p>
                      <a:pPr algn="ctr"/>
                      <a:r>
                        <a:rPr kumimoji="1" lang="en-US" altLang="ja-JP" sz="700" dirty="0"/>
                        <a:t>5</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0,0,0,0,0,1,0,0,0,0</a:t>
                      </a:r>
                      <a:endParaRPr kumimoji="1" lang="ja-JP" altLang="en-US" sz="700"/>
                    </a:p>
                  </a:txBody>
                  <a:tcPr/>
                </a:tc>
                <a:extLst>
                  <a:ext uri="{0D108BD9-81ED-4DB2-BD59-A6C34878D82A}">
                    <a16:rowId xmlns:a16="http://schemas.microsoft.com/office/drawing/2014/main" val="4025371334"/>
                  </a:ext>
                </a:extLst>
              </a:tr>
              <a:tr h="137029">
                <a:tc>
                  <a:txBody>
                    <a:bodyPr/>
                    <a:lstStyle/>
                    <a:p>
                      <a:pPr algn="ctr"/>
                      <a:r>
                        <a:rPr kumimoji="1" lang="en-US" altLang="ja-JP" sz="700" dirty="0"/>
                        <a:t>6</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0,0,0,0,0,0,1,0,0,0</a:t>
                      </a:r>
                      <a:endParaRPr kumimoji="1" lang="ja-JP" altLang="en-US" sz="700"/>
                    </a:p>
                  </a:txBody>
                  <a:tcPr/>
                </a:tc>
                <a:extLst>
                  <a:ext uri="{0D108BD9-81ED-4DB2-BD59-A6C34878D82A}">
                    <a16:rowId xmlns:a16="http://schemas.microsoft.com/office/drawing/2014/main" val="3551546417"/>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7</a:t>
                      </a:r>
                      <a:endParaRPr kumimoji="1" lang="ja-JP" altLang="en-US" sz="7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0,0,0,0,0,0,0,1,0,0</a:t>
                      </a:r>
                      <a:endParaRPr kumimoji="1" lang="ja-JP" altLang="en-US" sz="700"/>
                    </a:p>
                  </a:txBody>
                  <a:tcPr/>
                </a:tc>
                <a:extLst>
                  <a:ext uri="{0D108BD9-81ED-4DB2-BD59-A6C34878D82A}">
                    <a16:rowId xmlns:a16="http://schemas.microsoft.com/office/drawing/2014/main" val="3965830501"/>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solidFill>
                            <a:srgbClr val="FF0000"/>
                          </a:solidFill>
                        </a:rPr>
                        <a:t>8</a:t>
                      </a:r>
                      <a:endParaRPr kumimoji="1" lang="ja-JP" altLang="en-US" sz="700">
                        <a:solidFill>
                          <a:srgbClr val="FF0000"/>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a:t>
                      </a:r>
                      <a:r>
                        <a:rPr kumimoji="1" lang="en-US" altLang="ja-JP" sz="700" b="0" i="0" u="none" strike="noStrike" kern="1200" cap="none" spc="0" normalizeH="0" baseline="0" noProof="0" dirty="0">
                          <a:ln>
                            <a:noFill/>
                          </a:ln>
                          <a:solidFill>
                            <a:srgbClr val="FF0000"/>
                          </a:solidFill>
                          <a:effectLst/>
                          <a:uLnTx/>
                          <a:uFillTx/>
                          <a:latin typeface="游ゴシック"/>
                          <a:ea typeface="游ゴシック" panose="020B0400000000000000" pitchFamily="34" charset="-128"/>
                          <a:cs typeface="+mn-cs"/>
                        </a:rPr>
                        <a:t>1</a:t>
                      </a: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a:t>
                      </a:r>
                      <a:endParaRPr kumimoji="1" lang="ja-JP" altLang="en-US" sz="700"/>
                    </a:p>
                  </a:txBody>
                  <a:tcPr>
                    <a:solidFill>
                      <a:schemeClr val="accent4">
                        <a:lumMod val="20000"/>
                        <a:lumOff val="80000"/>
                      </a:schemeClr>
                    </a:solidFill>
                  </a:tcPr>
                </a:tc>
                <a:extLst>
                  <a:ext uri="{0D108BD9-81ED-4DB2-BD59-A6C34878D82A}">
                    <a16:rowId xmlns:a16="http://schemas.microsoft.com/office/drawing/2014/main" val="4203484590"/>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9</a:t>
                      </a:r>
                      <a:endParaRPr kumimoji="1" lang="ja-JP" altLang="en-US" sz="700"/>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0,0,0,0,0,0,0,0,0,1</a:t>
                      </a:r>
                      <a:endParaRPr kumimoji="1" lang="ja-JP" altLang="en-US" sz="700"/>
                    </a:p>
                  </a:txBody>
                  <a:tcPr>
                    <a:solidFill>
                      <a:schemeClr val="tx1">
                        <a:lumMod val="50000"/>
                        <a:lumOff val="50000"/>
                      </a:schemeClr>
                    </a:solidFill>
                  </a:tcPr>
                </a:tc>
                <a:extLst>
                  <a:ext uri="{0D108BD9-81ED-4DB2-BD59-A6C34878D82A}">
                    <a16:rowId xmlns:a16="http://schemas.microsoft.com/office/drawing/2014/main" val="2161261910"/>
                  </a:ext>
                </a:extLst>
              </a:tr>
            </a:tbl>
          </a:graphicData>
        </a:graphic>
      </p:graphicFrame>
      <p:sp>
        <p:nvSpPr>
          <p:cNvPr id="230" name="正方形/長方形 229">
            <a:extLst>
              <a:ext uri="{FF2B5EF4-FFF2-40B4-BE49-F238E27FC236}">
                <a16:creationId xmlns:a16="http://schemas.microsoft.com/office/drawing/2014/main" id="{7D0F16CB-C037-CE45-88F9-5F47C6D40ACD}"/>
              </a:ext>
            </a:extLst>
          </p:cNvPr>
          <p:cNvSpPr/>
          <p:nvPr/>
        </p:nvSpPr>
        <p:spPr>
          <a:xfrm>
            <a:off x="10597889" y="2464467"/>
            <a:ext cx="504057" cy="1886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0.11</a:t>
            </a:r>
          </a:p>
          <a:p>
            <a:r>
              <a:rPr lang="en-US" altLang="ja-JP" sz="1100" dirty="0">
                <a:solidFill>
                  <a:schemeClr val="tx1"/>
                </a:solidFill>
                <a:latin typeface="+mn-ea"/>
              </a:rPr>
              <a:t>0.03</a:t>
            </a:r>
          </a:p>
          <a:p>
            <a:r>
              <a:rPr lang="en-US" altLang="ja-JP" sz="1100" dirty="0">
                <a:solidFill>
                  <a:schemeClr val="tx1"/>
                </a:solidFill>
                <a:latin typeface="+mn-ea"/>
              </a:rPr>
              <a:t>0.08</a:t>
            </a:r>
          </a:p>
          <a:p>
            <a:r>
              <a:rPr lang="en-US" altLang="ja-JP" sz="1100" dirty="0">
                <a:solidFill>
                  <a:schemeClr val="tx1"/>
                </a:solidFill>
                <a:latin typeface="+mn-ea"/>
              </a:rPr>
              <a:t>0.06</a:t>
            </a:r>
          </a:p>
          <a:p>
            <a:r>
              <a:rPr lang="en-US" altLang="ja-JP" sz="1100" dirty="0">
                <a:solidFill>
                  <a:schemeClr val="tx1"/>
                </a:solidFill>
                <a:latin typeface="+mn-ea"/>
              </a:rPr>
              <a:t>0.03</a:t>
            </a:r>
          </a:p>
          <a:p>
            <a:r>
              <a:rPr lang="en-US" altLang="ja-JP" sz="1100" dirty="0">
                <a:solidFill>
                  <a:schemeClr val="tx1"/>
                </a:solidFill>
                <a:latin typeface="+mn-ea"/>
              </a:rPr>
              <a:t>0.01</a:t>
            </a:r>
          </a:p>
          <a:p>
            <a:r>
              <a:rPr lang="en-US" altLang="ja-JP" sz="1100" dirty="0">
                <a:solidFill>
                  <a:schemeClr val="tx1"/>
                </a:solidFill>
                <a:latin typeface="+mn-ea"/>
              </a:rPr>
              <a:t>0.13</a:t>
            </a:r>
          </a:p>
          <a:p>
            <a:r>
              <a:rPr lang="en-US" altLang="ja-JP" sz="1100" dirty="0">
                <a:solidFill>
                  <a:schemeClr val="tx1"/>
                </a:solidFill>
                <a:latin typeface="+mn-ea"/>
              </a:rPr>
              <a:t>0.06</a:t>
            </a:r>
          </a:p>
          <a:p>
            <a:r>
              <a:rPr lang="en-US" altLang="ja-JP" sz="1100" dirty="0">
                <a:solidFill>
                  <a:srgbClr val="FF0000"/>
                </a:solidFill>
                <a:latin typeface="+mn-ea"/>
              </a:rPr>
              <a:t>0.98</a:t>
            </a:r>
          </a:p>
          <a:p>
            <a:r>
              <a:rPr lang="en-US" altLang="ja-JP" sz="1100" dirty="0">
                <a:solidFill>
                  <a:schemeClr val="tx1"/>
                </a:solidFill>
                <a:latin typeface="+mn-ea"/>
              </a:rPr>
              <a:t>0.10</a:t>
            </a:r>
            <a:endParaRPr lang="ja-JP" altLang="en-US" sz="1100">
              <a:solidFill>
                <a:schemeClr val="tx1"/>
              </a:solidFill>
              <a:latin typeface="+mn-ea"/>
            </a:endParaRPr>
          </a:p>
        </p:txBody>
      </p:sp>
      <p:cxnSp>
        <p:nvCxnSpPr>
          <p:cNvPr id="231" name="直線矢印コネクタ 230">
            <a:extLst>
              <a:ext uri="{FF2B5EF4-FFF2-40B4-BE49-F238E27FC236}">
                <a16:creationId xmlns:a16="http://schemas.microsoft.com/office/drawing/2014/main" id="{5A0B4957-800B-BE4C-A138-9C088AD28E97}"/>
              </a:ext>
            </a:extLst>
          </p:cNvPr>
          <p:cNvCxnSpPr>
            <a:cxnSpLocks/>
          </p:cNvCxnSpPr>
          <p:nvPr/>
        </p:nvCxnSpPr>
        <p:spPr>
          <a:xfrm>
            <a:off x="10291997"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矢印コネクタ 231">
            <a:extLst>
              <a:ext uri="{FF2B5EF4-FFF2-40B4-BE49-F238E27FC236}">
                <a16:creationId xmlns:a16="http://schemas.microsoft.com/office/drawing/2014/main" id="{FAEA2F82-32D9-C248-A7D9-31A3D6FC5FF2}"/>
              </a:ext>
            </a:extLst>
          </p:cNvPr>
          <p:cNvCxnSpPr>
            <a:cxnSpLocks/>
          </p:cNvCxnSpPr>
          <p:nvPr/>
        </p:nvCxnSpPr>
        <p:spPr>
          <a:xfrm>
            <a:off x="11083782"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3" name="正方形/長方形 232">
            <a:extLst>
              <a:ext uri="{FF2B5EF4-FFF2-40B4-BE49-F238E27FC236}">
                <a16:creationId xmlns:a16="http://schemas.microsoft.com/office/drawing/2014/main" id="{CCBA54C0-98C3-D347-9F92-597548F393FC}"/>
              </a:ext>
            </a:extLst>
          </p:cNvPr>
          <p:cNvSpPr/>
          <p:nvPr/>
        </p:nvSpPr>
        <p:spPr>
          <a:xfrm>
            <a:off x="11311505" y="4507206"/>
            <a:ext cx="1465585" cy="443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ボーナスサークルは</a:t>
            </a:r>
            <a:r>
              <a:rPr lang="en-US" altLang="ja-JP" sz="1100" dirty="0">
                <a:solidFill>
                  <a:schemeClr val="tx1"/>
                </a:solidFill>
                <a:latin typeface="+mn-ea"/>
              </a:rPr>
              <a:t>8</a:t>
            </a:r>
            <a:r>
              <a:rPr lang="ja-JP" altLang="en-US" sz="1100">
                <a:solidFill>
                  <a:schemeClr val="tx1"/>
                </a:solidFill>
                <a:latin typeface="+mn-ea"/>
              </a:rPr>
              <a:t>と推定する</a:t>
            </a:r>
          </a:p>
        </p:txBody>
      </p:sp>
      <p:sp>
        <p:nvSpPr>
          <p:cNvPr id="234" name="角丸四角形 233">
            <a:extLst>
              <a:ext uri="{FF2B5EF4-FFF2-40B4-BE49-F238E27FC236}">
                <a16:creationId xmlns:a16="http://schemas.microsoft.com/office/drawing/2014/main" id="{F8EB293F-EBC2-6749-BE72-7F914B33F526}"/>
              </a:ext>
            </a:extLst>
          </p:cNvPr>
          <p:cNvSpPr/>
          <p:nvPr/>
        </p:nvSpPr>
        <p:spPr>
          <a:xfrm>
            <a:off x="6487091" y="2159971"/>
            <a:ext cx="4711952" cy="2790614"/>
          </a:xfrm>
          <a:prstGeom prst="roundRect">
            <a:avLst>
              <a:gd name="adj" fmla="val 557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sz="1400" b="1">
                <a:solidFill>
                  <a:srgbClr val="FF0000"/>
                </a:solidFill>
                <a:latin typeface="+mn-ea"/>
              </a:rPr>
              <a:t>②数字の推定　・</a:t>
            </a:r>
            <a:r>
              <a:rPr kumimoji="1" lang="en-US" altLang="ja-JP" sz="1400" b="1" dirty="0">
                <a:solidFill>
                  <a:srgbClr val="FF0000"/>
                </a:solidFill>
                <a:latin typeface="+mn-ea"/>
              </a:rPr>
              <a:t>CNN</a:t>
            </a:r>
            <a:r>
              <a:rPr kumimoji="1" lang="en-US" altLang="ja-JP" sz="1400" dirty="0">
                <a:solidFill>
                  <a:schemeClr val="tx1"/>
                </a:solidFill>
                <a:latin typeface="+mn-ea"/>
              </a:rPr>
              <a:t>(Tensor Flow, </a:t>
            </a:r>
            <a:r>
              <a:rPr kumimoji="1" lang="en-US" altLang="ja-JP" sz="1400" dirty="0" err="1">
                <a:solidFill>
                  <a:schemeClr val="tx1"/>
                </a:solidFill>
                <a:latin typeface="+mn-ea"/>
              </a:rPr>
              <a:t>Keras</a:t>
            </a:r>
            <a:r>
              <a:rPr kumimoji="1" lang="en-US" altLang="ja-JP" sz="1400" dirty="0">
                <a:solidFill>
                  <a:schemeClr val="tx1"/>
                </a:solidFill>
                <a:latin typeface="+mn-ea"/>
              </a:rPr>
              <a:t>)</a:t>
            </a:r>
            <a:endParaRPr kumimoji="1" lang="ja-JP" altLang="en-US" sz="1400">
              <a:solidFill>
                <a:schemeClr val="tx1"/>
              </a:solidFill>
              <a:latin typeface="+mn-ea"/>
            </a:endParaRPr>
          </a:p>
        </p:txBody>
      </p:sp>
      <p:pic>
        <p:nvPicPr>
          <p:cNvPr id="235" name="図 234">
            <a:extLst>
              <a:ext uri="{FF2B5EF4-FFF2-40B4-BE49-F238E27FC236}">
                <a16:creationId xmlns:a16="http://schemas.microsoft.com/office/drawing/2014/main" id="{98F8F7C7-D70F-164C-AAD3-51D76AA9C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8837" y="6390730"/>
            <a:ext cx="5321300" cy="1689100"/>
          </a:xfrm>
          <a:prstGeom prst="rect">
            <a:avLst/>
          </a:prstGeom>
        </p:spPr>
      </p:pic>
      <p:sp>
        <p:nvSpPr>
          <p:cNvPr id="236" name="正方形/長方形 235">
            <a:extLst>
              <a:ext uri="{FF2B5EF4-FFF2-40B4-BE49-F238E27FC236}">
                <a16:creationId xmlns:a16="http://schemas.microsoft.com/office/drawing/2014/main" id="{7730A7FE-43B4-1045-AF94-1AA630271C6E}"/>
              </a:ext>
            </a:extLst>
          </p:cNvPr>
          <p:cNvSpPr/>
          <p:nvPr/>
        </p:nvSpPr>
        <p:spPr>
          <a:xfrm>
            <a:off x="1630894" y="-4686"/>
            <a:ext cx="2385135"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a:t>
            </a:r>
            <a:r>
              <a:rPr lang="ja-JP" altLang="en-US" sz="1400" b="1">
                <a:solidFill>
                  <a:schemeClr val="tx1"/>
                </a:solidFill>
                <a:latin typeface="+mj-ea"/>
                <a:ea typeface="+mj-ea"/>
              </a:rPr>
              <a:t>制御戦略</a:t>
            </a:r>
          </a:p>
        </p:txBody>
      </p:sp>
      <p:sp>
        <p:nvSpPr>
          <p:cNvPr id="237" name="正方形/長方形 236">
            <a:extLst>
              <a:ext uri="{FF2B5EF4-FFF2-40B4-BE49-F238E27FC236}">
                <a16:creationId xmlns:a16="http://schemas.microsoft.com/office/drawing/2014/main" id="{03C2CFBE-D014-A649-9E7D-57E6AE1D424E}"/>
              </a:ext>
            </a:extLst>
          </p:cNvPr>
          <p:cNvSpPr/>
          <p:nvPr/>
        </p:nvSpPr>
        <p:spPr>
          <a:xfrm>
            <a:off x="6398399" y="-4686"/>
            <a:ext cx="2385135"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a:t>
            </a:r>
            <a:r>
              <a:rPr lang="ja-JP" altLang="en-US" sz="1400" b="1">
                <a:solidFill>
                  <a:schemeClr val="tx1"/>
                </a:solidFill>
                <a:latin typeface="+mj-ea"/>
                <a:ea typeface="+mj-ea"/>
              </a:rPr>
              <a:t>要素技術</a:t>
            </a:r>
          </a:p>
        </p:txBody>
      </p:sp>
      <p:pic>
        <p:nvPicPr>
          <p:cNvPr id="238" name="図 237">
            <a:extLst>
              <a:ext uri="{FF2B5EF4-FFF2-40B4-BE49-F238E27FC236}">
                <a16:creationId xmlns:a16="http://schemas.microsoft.com/office/drawing/2014/main" id="{18592E4D-7C9D-924E-812A-04DCCC9A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10" y="5576605"/>
            <a:ext cx="1331280" cy="748845"/>
          </a:xfrm>
          <a:prstGeom prst="rect">
            <a:avLst/>
          </a:prstGeom>
          <a:ln w="38100">
            <a:solidFill>
              <a:schemeClr val="tx1">
                <a:lumMod val="50000"/>
                <a:lumOff val="50000"/>
              </a:schemeClr>
            </a:solidFill>
          </a:ln>
        </p:spPr>
      </p:pic>
      <p:pic>
        <p:nvPicPr>
          <p:cNvPr id="239" name="図 238">
            <a:extLst>
              <a:ext uri="{FF2B5EF4-FFF2-40B4-BE49-F238E27FC236}">
                <a16:creationId xmlns:a16="http://schemas.microsoft.com/office/drawing/2014/main" id="{39EF9DEB-F881-C741-A7F8-DA2DFDA3A725}"/>
              </a:ext>
            </a:extLst>
          </p:cNvPr>
          <p:cNvPicPr>
            <a:picLocks noChangeAspect="1"/>
          </p:cNvPicPr>
          <p:nvPr/>
        </p:nvPicPr>
        <p:blipFill rotWithShape="1">
          <a:blip r:embed="rId6">
            <a:extLst>
              <a:ext uri="{28A0092B-C50C-407E-A947-70E740481C1C}">
                <a14:useLocalDpi xmlns:a14="http://schemas.microsoft.com/office/drawing/2010/main" val="0"/>
              </a:ext>
            </a:extLst>
          </a:blip>
          <a:srcRect l="25617" t="52718" r="37582" b="3185"/>
          <a:stretch/>
        </p:blipFill>
        <p:spPr>
          <a:xfrm>
            <a:off x="89410" y="6569834"/>
            <a:ext cx="2762007" cy="1854254"/>
          </a:xfrm>
          <a:prstGeom prst="rect">
            <a:avLst/>
          </a:prstGeom>
          <a:ln w="38100">
            <a:solidFill>
              <a:schemeClr val="tx1">
                <a:lumMod val="50000"/>
                <a:lumOff val="50000"/>
              </a:schemeClr>
            </a:solidFill>
          </a:ln>
        </p:spPr>
      </p:pic>
      <p:sp>
        <p:nvSpPr>
          <p:cNvPr id="240" name="正方形/長方形 239">
            <a:extLst>
              <a:ext uri="{FF2B5EF4-FFF2-40B4-BE49-F238E27FC236}">
                <a16:creationId xmlns:a16="http://schemas.microsoft.com/office/drawing/2014/main" id="{772748BD-9049-6D41-AFC1-0817E9748A22}"/>
              </a:ext>
            </a:extLst>
          </p:cNvPr>
          <p:cNvSpPr/>
          <p:nvPr/>
        </p:nvSpPr>
        <p:spPr>
          <a:xfrm>
            <a:off x="46180" y="5203482"/>
            <a:ext cx="1148415" cy="2309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■台形補正</a:t>
            </a:r>
          </a:p>
        </p:txBody>
      </p:sp>
      <p:sp>
        <p:nvSpPr>
          <p:cNvPr id="241" name="正方形/長方形 240">
            <a:extLst>
              <a:ext uri="{FF2B5EF4-FFF2-40B4-BE49-F238E27FC236}">
                <a16:creationId xmlns:a16="http://schemas.microsoft.com/office/drawing/2014/main" id="{4664D0DF-2272-414D-83E6-11AE710C4FF7}"/>
              </a:ext>
            </a:extLst>
          </p:cNvPr>
          <p:cNvSpPr/>
          <p:nvPr/>
        </p:nvSpPr>
        <p:spPr>
          <a:xfrm>
            <a:off x="1537052" y="5173678"/>
            <a:ext cx="1443093" cy="663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数字カード、ブロックサークルの領域をクリッピングしやすいように台形補正を行う。</a:t>
            </a:r>
          </a:p>
        </p:txBody>
      </p:sp>
      <p:sp>
        <p:nvSpPr>
          <p:cNvPr id="242" name="円/楕円 241">
            <a:extLst>
              <a:ext uri="{FF2B5EF4-FFF2-40B4-BE49-F238E27FC236}">
                <a16:creationId xmlns:a16="http://schemas.microsoft.com/office/drawing/2014/main" id="{10283033-6161-4C4F-A7E4-64D253388ABE}"/>
              </a:ext>
            </a:extLst>
          </p:cNvPr>
          <p:cNvSpPr/>
          <p:nvPr/>
        </p:nvSpPr>
        <p:spPr>
          <a:xfrm>
            <a:off x="1136845" y="6030726"/>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円/楕円 242">
            <a:extLst>
              <a:ext uri="{FF2B5EF4-FFF2-40B4-BE49-F238E27FC236}">
                <a16:creationId xmlns:a16="http://schemas.microsoft.com/office/drawing/2014/main" id="{8845FB2F-FAAE-894D-B3C7-24DD8D500DA4}"/>
              </a:ext>
            </a:extLst>
          </p:cNvPr>
          <p:cNvSpPr/>
          <p:nvPr/>
        </p:nvSpPr>
        <p:spPr>
          <a:xfrm>
            <a:off x="258465" y="5716421"/>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円/楕円 243">
            <a:extLst>
              <a:ext uri="{FF2B5EF4-FFF2-40B4-BE49-F238E27FC236}">
                <a16:creationId xmlns:a16="http://schemas.microsoft.com/office/drawing/2014/main" id="{C10C488B-D3E2-8C44-B7A9-BECF719B8235}"/>
              </a:ext>
            </a:extLst>
          </p:cNvPr>
          <p:cNvSpPr/>
          <p:nvPr/>
        </p:nvSpPr>
        <p:spPr>
          <a:xfrm>
            <a:off x="732769" y="5508143"/>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円/楕円 244">
            <a:extLst>
              <a:ext uri="{FF2B5EF4-FFF2-40B4-BE49-F238E27FC236}">
                <a16:creationId xmlns:a16="http://schemas.microsoft.com/office/drawing/2014/main" id="{52ACC471-2FC2-434F-BA31-ECBE7603978B}"/>
              </a:ext>
            </a:extLst>
          </p:cNvPr>
          <p:cNvSpPr/>
          <p:nvPr/>
        </p:nvSpPr>
        <p:spPr>
          <a:xfrm>
            <a:off x="1267557" y="5643917"/>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円/楕円 245">
            <a:extLst>
              <a:ext uri="{FF2B5EF4-FFF2-40B4-BE49-F238E27FC236}">
                <a16:creationId xmlns:a16="http://schemas.microsoft.com/office/drawing/2014/main" id="{FDACAFA0-6F9B-C242-9197-87874BF2B5D0}"/>
              </a:ext>
            </a:extLst>
          </p:cNvPr>
          <p:cNvSpPr/>
          <p:nvPr/>
        </p:nvSpPr>
        <p:spPr>
          <a:xfrm>
            <a:off x="808550" y="8179414"/>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DF0E523A-9638-6A4B-9D22-59C86FE253D7}"/>
              </a:ext>
            </a:extLst>
          </p:cNvPr>
          <p:cNvCxnSpPr>
            <a:stCxn id="242" idx="5"/>
            <a:endCxn id="246" idx="2"/>
          </p:cNvCxnSpPr>
          <p:nvPr/>
        </p:nvCxnSpPr>
        <p:spPr>
          <a:xfrm flipH="1">
            <a:off x="808550" y="6147595"/>
            <a:ext cx="445164" cy="21002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8" name="円/楕円 247">
            <a:extLst>
              <a:ext uri="{FF2B5EF4-FFF2-40B4-BE49-F238E27FC236}">
                <a16:creationId xmlns:a16="http://schemas.microsoft.com/office/drawing/2014/main" id="{4540EC8E-575E-9E46-9BA0-0884B17D7764}"/>
              </a:ext>
            </a:extLst>
          </p:cNvPr>
          <p:cNvSpPr/>
          <p:nvPr/>
        </p:nvSpPr>
        <p:spPr>
          <a:xfrm>
            <a:off x="2426624" y="8179414"/>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9" name="直線矢印コネクタ 248">
            <a:extLst>
              <a:ext uri="{FF2B5EF4-FFF2-40B4-BE49-F238E27FC236}">
                <a16:creationId xmlns:a16="http://schemas.microsoft.com/office/drawing/2014/main" id="{1F3A8A18-2B2A-C44C-A9F2-E47B0A672498}"/>
              </a:ext>
            </a:extLst>
          </p:cNvPr>
          <p:cNvCxnSpPr>
            <a:cxnSpLocks/>
            <a:stCxn id="245" idx="5"/>
            <a:endCxn id="248" idx="1"/>
          </p:cNvCxnSpPr>
          <p:nvPr/>
        </p:nvCxnSpPr>
        <p:spPr>
          <a:xfrm>
            <a:off x="1384426" y="5760786"/>
            <a:ext cx="1062250" cy="2438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線矢印コネクタ 249">
            <a:extLst>
              <a:ext uri="{FF2B5EF4-FFF2-40B4-BE49-F238E27FC236}">
                <a16:creationId xmlns:a16="http://schemas.microsoft.com/office/drawing/2014/main" id="{496D75F0-318A-C042-B9C9-38C1F3E91B24}"/>
              </a:ext>
            </a:extLst>
          </p:cNvPr>
          <p:cNvCxnSpPr>
            <a:cxnSpLocks/>
            <a:stCxn id="244" idx="6"/>
            <a:endCxn id="251" idx="1"/>
          </p:cNvCxnSpPr>
          <p:nvPr/>
        </p:nvCxnSpPr>
        <p:spPr>
          <a:xfrm>
            <a:off x="869690" y="5576604"/>
            <a:ext cx="1561693" cy="1249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1" name="円/楕円 250">
            <a:extLst>
              <a:ext uri="{FF2B5EF4-FFF2-40B4-BE49-F238E27FC236}">
                <a16:creationId xmlns:a16="http://schemas.microsoft.com/office/drawing/2014/main" id="{FC93C465-5FFC-ED4F-B9BB-C8F58FEF38CC}"/>
              </a:ext>
            </a:extLst>
          </p:cNvPr>
          <p:cNvSpPr/>
          <p:nvPr/>
        </p:nvSpPr>
        <p:spPr>
          <a:xfrm>
            <a:off x="2411331" y="6805973"/>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円/楕円 251">
            <a:extLst>
              <a:ext uri="{FF2B5EF4-FFF2-40B4-BE49-F238E27FC236}">
                <a16:creationId xmlns:a16="http://schemas.microsoft.com/office/drawing/2014/main" id="{DC93977A-5773-9F4E-B5FF-F7BE74BBEC72}"/>
              </a:ext>
            </a:extLst>
          </p:cNvPr>
          <p:cNvSpPr/>
          <p:nvPr/>
        </p:nvSpPr>
        <p:spPr>
          <a:xfrm>
            <a:off x="780688" y="6744332"/>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3" name="直線矢印コネクタ 252">
            <a:extLst>
              <a:ext uri="{FF2B5EF4-FFF2-40B4-BE49-F238E27FC236}">
                <a16:creationId xmlns:a16="http://schemas.microsoft.com/office/drawing/2014/main" id="{D7AEA1E0-8871-A449-AE62-E407F477D0C6}"/>
              </a:ext>
            </a:extLst>
          </p:cNvPr>
          <p:cNvCxnSpPr>
            <a:cxnSpLocks/>
            <a:stCxn id="243" idx="6"/>
            <a:endCxn id="252" idx="2"/>
          </p:cNvCxnSpPr>
          <p:nvPr/>
        </p:nvCxnSpPr>
        <p:spPr>
          <a:xfrm>
            <a:off x="395386" y="5784882"/>
            <a:ext cx="385302" cy="10279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4" name="正方形/長方形 253">
            <a:extLst>
              <a:ext uri="{FF2B5EF4-FFF2-40B4-BE49-F238E27FC236}">
                <a16:creationId xmlns:a16="http://schemas.microsoft.com/office/drawing/2014/main" id="{DE31B617-F438-1E47-A8B6-ABFDD60C3B8B}"/>
              </a:ext>
            </a:extLst>
          </p:cNvPr>
          <p:cNvSpPr/>
          <p:nvPr/>
        </p:nvSpPr>
        <p:spPr>
          <a:xfrm>
            <a:off x="3014770" y="5220722"/>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■クリッピング</a:t>
            </a:r>
          </a:p>
        </p:txBody>
      </p:sp>
      <p:sp>
        <p:nvSpPr>
          <p:cNvPr id="255" name="正方形/長方形 254">
            <a:extLst>
              <a:ext uri="{FF2B5EF4-FFF2-40B4-BE49-F238E27FC236}">
                <a16:creationId xmlns:a16="http://schemas.microsoft.com/office/drawing/2014/main" id="{5B5E7E41-5BE2-7A4E-8A63-13CD7AF890C9}"/>
              </a:ext>
            </a:extLst>
          </p:cNvPr>
          <p:cNvSpPr/>
          <p:nvPr/>
        </p:nvSpPr>
        <p:spPr>
          <a:xfrm>
            <a:off x="3065496" y="5374812"/>
            <a:ext cx="2160972"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領域毎にクリッピングを行う。</a:t>
            </a:r>
          </a:p>
        </p:txBody>
      </p:sp>
      <p:grpSp>
        <p:nvGrpSpPr>
          <p:cNvPr id="256" name="グループ化 255">
            <a:extLst>
              <a:ext uri="{FF2B5EF4-FFF2-40B4-BE49-F238E27FC236}">
                <a16:creationId xmlns:a16="http://schemas.microsoft.com/office/drawing/2014/main" id="{F0D77EAF-62A5-4E47-94A5-12A786C2D8E6}"/>
              </a:ext>
            </a:extLst>
          </p:cNvPr>
          <p:cNvGrpSpPr/>
          <p:nvPr/>
        </p:nvGrpSpPr>
        <p:grpSpPr>
          <a:xfrm>
            <a:off x="3137175" y="5741082"/>
            <a:ext cx="1841155" cy="594363"/>
            <a:chOff x="3091269" y="7542886"/>
            <a:chExt cx="2832795" cy="914485"/>
          </a:xfrm>
        </p:grpSpPr>
        <p:pic>
          <p:nvPicPr>
            <p:cNvPr id="257" name="図 256">
              <a:extLst>
                <a:ext uri="{FF2B5EF4-FFF2-40B4-BE49-F238E27FC236}">
                  <a16:creationId xmlns:a16="http://schemas.microsoft.com/office/drawing/2014/main" id="{5266611C-E77E-3A40-85C3-5E4793C50BD8}"/>
                </a:ext>
              </a:extLst>
            </p:cNvPr>
            <p:cNvPicPr>
              <a:picLocks noChangeAspect="1"/>
            </p:cNvPicPr>
            <p:nvPr/>
          </p:nvPicPr>
          <p:blipFill rotWithShape="1">
            <a:blip r:embed="rId6">
              <a:extLst>
                <a:ext uri="{28A0092B-C50C-407E-A947-70E740481C1C}">
                  <a14:useLocalDpi xmlns:a14="http://schemas.microsoft.com/office/drawing/2010/main" val="0"/>
                </a:ext>
              </a:extLst>
            </a:blip>
            <a:srcRect l="26004" t="61724" r="67681" b="24354"/>
            <a:stretch/>
          </p:blipFill>
          <p:spPr>
            <a:xfrm>
              <a:off x="3091269" y="7542886"/>
              <a:ext cx="887327" cy="899040"/>
            </a:xfrm>
            <a:prstGeom prst="rect">
              <a:avLst/>
            </a:prstGeom>
            <a:ln w="19050">
              <a:solidFill>
                <a:schemeClr val="accent1"/>
              </a:solidFill>
            </a:ln>
          </p:spPr>
        </p:pic>
        <p:pic>
          <p:nvPicPr>
            <p:cNvPr id="258" name="図 257">
              <a:extLst>
                <a:ext uri="{FF2B5EF4-FFF2-40B4-BE49-F238E27FC236}">
                  <a16:creationId xmlns:a16="http://schemas.microsoft.com/office/drawing/2014/main" id="{824FD8F0-C1B3-5A43-9ACA-D9D8BE0AA375}"/>
                </a:ext>
              </a:extLst>
            </p:cNvPr>
            <p:cNvPicPr>
              <a:picLocks noChangeAspect="1"/>
            </p:cNvPicPr>
            <p:nvPr/>
          </p:nvPicPr>
          <p:blipFill rotWithShape="1">
            <a:blip r:embed="rId6">
              <a:extLst>
                <a:ext uri="{28A0092B-C50C-407E-A947-70E740481C1C}">
                  <a14:useLocalDpi xmlns:a14="http://schemas.microsoft.com/office/drawing/2010/main" val="0"/>
                </a:ext>
              </a:extLst>
            </a:blip>
            <a:srcRect l="36273" t="58823" r="57158" b="31105"/>
            <a:stretch/>
          </p:blipFill>
          <p:spPr>
            <a:xfrm>
              <a:off x="4057577" y="7542886"/>
              <a:ext cx="900773" cy="880753"/>
            </a:xfrm>
            <a:prstGeom prst="rect">
              <a:avLst/>
            </a:prstGeom>
            <a:ln w="19050">
              <a:solidFill>
                <a:schemeClr val="accent1"/>
              </a:solidFill>
            </a:ln>
          </p:spPr>
        </p:pic>
        <p:pic>
          <p:nvPicPr>
            <p:cNvPr id="259" name="図 258">
              <a:extLst>
                <a:ext uri="{FF2B5EF4-FFF2-40B4-BE49-F238E27FC236}">
                  <a16:creationId xmlns:a16="http://schemas.microsoft.com/office/drawing/2014/main" id="{DFD88480-3B25-1C49-A360-188F719EA866}"/>
                </a:ext>
              </a:extLst>
            </p:cNvPr>
            <p:cNvPicPr>
              <a:picLocks noChangeAspect="1"/>
            </p:cNvPicPr>
            <p:nvPr/>
          </p:nvPicPr>
          <p:blipFill rotWithShape="1">
            <a:blip r:embed="rId6">
              <a:extLst>
                <a:ext uri="{28A0092B-C50C-407E-A947-70E740481C1C}">
                  <a14:useLocalDpi xmlns:a14="http://schemas.microsoft.com/office/drawing/2010/main" val="0"/>
                </a:ext>
              </a:extLst>
            </a:blip>
            <a:srcRect l="33421" t="53461" r="60779" b="37802"/>
            <a:stretch/>
          </p:blipFill>
          <p:spPr>
            <a:xfrm>
              <a:off x="5037331" y="7542886"/>
              <a:ext cx="886733" cy="914485"/>
            </a:xfrm>
            <a:prstGeom prst="rect">
              <a:avLst/>
            </a:prstGeom>
            <a:ln w="19050">
              <a:solidFill>
                <a:schemeClr val="accent1"/>
              </a:solidFill>
            </a:ln>
          </p:spPr>
        </p:pic>
      </p:grpSp>
      <p:sp>
        <p:nvSpPr>
          <p:cNvPr id="260" name="正方形/長方形 259">
            <a:extLst>
              <a:ext uri="{FF2B5EF4-FFF2-40B4-BE49-F238E27FC236}">
                <a16:creationId xmlns:a16="http://schemas.microsoft.com/office/drawing/2014/main" id="{25A63327-4183-4D4C-84A2-299EFA5ACC66}"/>
              </a:ext>
            </a:extLst>
          </p:cNvPr>
          <p:cNvSpPr/>
          <p:nvPr/>
        </p:nvSpPr>
        <p:spPr>
          <a:xfrm>
            <a:off x="4093552" y="6707397"/>
            <a:ext cx="2138277" cy="986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数字画像は、クリッピング後は</a:t>
            </a:r>
            <a:r>
              <a:rPr lang="en-US" altLang="ja-JP" sz="1100" dirty="0">
                <a:solidFill>
                  <a:schemeClr val="tx1"/>
                </a:solidFill>
                <a:latin typeface="+mn-ea"/>
              </a:rPr>
              <a:t>CNN</a:t>
            </a:r>
            <a:r>
              <a:rPr lang="ja-JP" altLang="en-US" sz="1100">
                <a:solidFill>
                  <a:schemeClr val="tx1"/>
                </a:solidFill>
                <a:latin typeface="+mn-ea"/>
              </a:rPr>
              <a:t>の入力に合わせて</a:t>
            </a:r>
            <a:r>
              <a:rPr lang="en-US" altLang="ja-JP" sz="1100" dirty="0">
                <a:solidFill>
                  <a:schemeClr val="tx1"/>
                </a:solidFill>
                <a:latin typeface="+mn-ea"/>
              </a:rPr>
              <a:t>28x28</a:t>
            </a:r>
            <a:r>
              <a:rPr lang="ja-JP" altLang="en-US" sz="1100">
                <a:solidFill>
                  <a:schemeClr val="tx1"/>
                </a:solidFill>
                <a:latin typeface="+mn-ea"/>
              </a:rPr>
              <a:t>の大きさにリサイズを行い、グレースケールに変換、正規化を行う。</a:t>
            </a:r>
          </a:p>
        </p:txBody>
      </p:sp>
      <p:sp>
        <p:nvSpPr>
          <p:cNvPr id="261" name="正方形/長方形 260">
            <a:extLst>
              <a:ext uri="{FF2B5EF4-FFF2-40B4-BE49-F238E27FC236}">
                <a16:creationId xmlns:a16="http://schemas.microsoft.com/office/drawing/2014/main" id="{B01E09C3-6F7A-4646-A691-6B91428D1B14}"/>
              </a:ext>
            </a:extLst>
          </p:cNvPr>
          <p:cNvSpPr/>
          <p:nvPr/>
        </p:nvSpPr>
        <p:spPr>
          <a:xfrm>
            <a:off x="89410" y="6881253"/>
            <a:ext cx="555483" cy="70344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2" name="正方形/長方形 261">
            <a:extLst>
              <a:ext uri="{FF2B5EF4-FFF2-40B4-BE49-F238E27FC236}">
                <a16:creationId xmlns:a16="http://schemas.microsoft.com/office/drawing/2014/main" id="{EDF98991-0351-6C4C-BAF9-A5186C27F2D4}"/>
              </a:ext>
            </a:extLst>
          </p:cNvPr>
          <p:cNvSpPr/>
          <p:nvPr/>
        </p:nvSpPr>
        <p:spPr>
          <a:xfrm>
            <a:off x="-36882" y="7626437"/>
            <a:ext cx="1163940"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rgbClr val="FF0000"/>
                </a:solidFill>
                <a:latin typeface="+mn-ea"/>
              </a:rPr>
              <a:t>クリッピング</a:t>
            </a:r>
          </a:p>
        </p:txBody>
      </p:sp>
      <p:sp>
        <p:nvSpPr>
          <p:cNvPr id="263" name="正方形/長方形 262">
            <a:extLst>
              <a:ext uri="{FF2B5EF4-FFF2-40B4-BE49-F238E27FC236}">
                <a16:creationId xmlns:a16="http://schemas.microsoft.com/office/drawing/2014/main" id="{6BB279C5-1C72-7C4F-B70E-4D7B546C00BF}"/>
              </a:ext>
            </a:extLst>
          </p:cNvPr>
          <p:cNvSpPr/>
          <p:nvPr/>
        </p:nvSpPr>
        <p:spPr>
          <a:xfrm>
            <a:off x="3100459" y="6804568"/>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4" name="図 263">
            <a:extLst>
              <a:ext uri="{FF2B5EF4-FFF2-40B4-BE49-F238E27FC236}">
                <a16:creationId xmlns:a16="http://schemas.microsoft.com/office/drawing/2014/main" id="{76CA4009-8F8E-B343-A3F2-AC20D03A4BE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3104385" y="6800685"/>
            <a:ext cx="906632" cy="910827"/>
          </a:xfrm>
          <a:prstGeom prst="rect">
            <a:avLst/>
          </a:prstGeom>
        </p:spPr>
      </p:pic>
      <p:sp>
        <p:nvSpPr>
          <p:cNvPr id="265" name="正方形/長方形 264">
            <a:extLst>
              <a:ext uri="{FF2B5EF4-FFF2-40B4-BE49-F238E27FC236}">
                <a16:creationId xmlns:a16="http://schemas.microsoft.com/office/drawing/2014/main" id="{73217CD5-B8B0-D542-9EF7-29A8B4B3A0E5}"/>
              </a:ext>
            </a:extLst>
          </p:cNvPr>
          <p:cNvSpPr/>
          <p:nvPr/>
        </p:nvSpPr>
        <p:spPr>
          <a:xfrm>
            <a:off x="3014770" y="6550581"/>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■正規化</a:t>
            </a:r>
          </a:p>
        </p:txBody>
      </p:sp>
      <p:sp>
        <p:nvSpPr>
          <p:cNvPr id="266" name="正方形/長方形 265">
            <a:extLst>
              <a:ext uri="{FF2B5EF4-FFF2-40B4-BE49-F238E27FC236}">
                <a16:creationId xmlns:a16="http://schemas.microsoft.com/office/drawing/2014/main" id="{E62360C4-238A-AF46-963D-FA4C56A7403A}"/>
              </a:ext>
            </a:extLst>
          </p:cNvPr>
          <p:cNvSpPr/>
          <p:nvPr/>
        </p:nvSpPr>
        <p:spPr>
          <a:xfrm>
            <a:off x="3046485" y="7732353"/>
            <a:ext cx="3354315" cy="64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ブロック・サークル画像と交差サークル画像は、グレイスケール変換の代わりに</a:t>
            </a:r>
            <a:r>
              <a:rPr lang="en-US" altLang="ja-JP" sz="1100" dirty="0">
                <a:solidFill>
                  <a:schemeClr val="tx1"/>
                </a:solidFill>
                <a:latin typeface="+mn-ea"/>
              </a:rPr>
              <a:t>RGB-HSV</a:t>
            </a:r>
            <a:r>
              <a:rPr lang="ja-JP" altLang="en-US" sz="1100">
                <a:solidFill>
                  <a:schemeClr val="tx1"/>
                </a:solidFill>
                <a:latin typeface="+mn-ea"/>
              </a:rPr>
              <a:t>変換を行う。ブロック推定用</a:t>
            </a:r>
            <a:r>
              <a:rPr lang="en-US" altLang="ja-JP" sz="1100" dirty="0">
                <a:solidFill>
                  <a:schemeClr val="tx1"/>
                </a:solidFill>
                <a:latin typeface="+mn-ea"/>
              </a:rPr>
              <a:t>CNN</a:t>
            </a:r>
            <a:r>
              <a:rPr lang="ja-JP" altLang="en-US" sz="1100">
                <a:solidFill>
                  <a:schemeClr val="tx1"/>
                </a:solidFill>
                <a:latin typeface="+mn-ea"/>
              </a:rPr>
              <a:t>へは色相データを入力する。</a:t>
            </a:r>
          </a:p>
        </p:txBody>
      </p:sp>
      <p:sp>
        <p:nvSpPr>
          <p:cNvPr id="267" name="正方形/長方形 266">
            <a:extLst>
              <a:ext uri="{FF2B5EF4-FFF2-40B4-BE49-F238E27FC236}">
                <a16:creationId xmlns:a16="http://schemas.microsoft.com/office/drawing/2014/main" id="{8350A66D-240B-EE4E-8F97-85A80092447A}"/>
              </a:ext>
            </a:extLst>
          </p:cNvPr>
          <p:cNvSpPr/>
          <p:nvPr/>
        </p:nvSpPr>
        <p:spPr>
          <a:xfrm>
            <a:off x="4964783" y="5700081"/>
            <a:ext cx="1448869" cy="711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左から数字画像、</a:t>
            </a:r>
            <a:endParaRPr lang="en-US" altLang="ja-JP" sz="1100" dirty="0">
              <a:solidFill>
                <a:schemeClr val="tx1"/>
              </a:solidFill>
              <a:latin typeface="+mn-ea"/>
            </a:endParaRPr>
          </a:p>
          <a:p>
            <a:r>
              <a:rPr lang="ja-JP" altLang="en-US" sz="1100">
                <a:solidFill>
                  <a:schemeClr val="tx1"/>
                </a:solidFill>
                <a:latin typeface="+mn-ea"/>
              </a:rPr>
              <a:t>ブロック・</a:t>
            </a:r>
            <a:endParaRPr lang="en-US" altLang="ja-JP" sz="1100" dirty="0">
              <a:solidFill>
                <a:schemeClr val="tx1"/>
              </a:solidFill>
              <a:latin typeface="+mn-ea"/>
            </a:endParaRPr>
          </a:p>
          <a:p>
            <a:r>
              <a:rPr lang="ja-JP" altLang="en-US" sz="1100">
                <a:solidFill>
                  <a:schemeClr val="tx1"/>
                </a:solidFill>
                <a:latin typeface="+mn-ea"/>
              </a:rPr>
              <a:t>サークル画像</a:t>
            </a:r>
            <a:endParaRPr lang="en-US" altLang="ja-JP" sz="1100" dirty="0">
              <a:solidFill>
                <a:schemeClr val="tx1"/>
              </a:solidFill>
              <a:latin typeface="+mn-ea"/>
            </a:endParaRPr>
          </a:p>
          <a:p>
            <a:r>
              <a:rPr lang="ja-JP" altLang="en-US" sz="1100">
                <a:solidFill>
                  <a:schemeClr val="tx1"/>
                </a:solidFill>
                <a:latin typeface="+mn-ea"/>
              </a:rPr>
              <a:t>交差サークル画像</a:t>
            </a:r>
            <a:endParaRPr lang="en-US" altLang="ja-JP" sz="1100" dirty="0">
              <a:solidFill>
                <a:schemeClr val="tx1"/>
              </a:solidFill>
              <a:latin typeface="+mn-ea"/>
            </a:endParaRPr>
          </a:p>
        </p:txBody>
      </p:sp>
      <p:sp>
        <p:nvSpPr>
          <p:cNvPr id="268" name="正方形/長方形 267">
            <a:extLst>
              <a:ext uri="{FF2B5EF4-FFF2-40B4-BE49-F238E27FC236}">
                <a16:creationId xmlns:a16="http://schemas.microsoft.com/office/drawing/2014/main" id="{925CA613-3326-C445-9E7B-F90A899FC25B}"/>
              </a:ext>
            </a:extLst>
          </p:cNvPr>
          <p:cNvSpPr/>
          <p:nvPr/>
        </p:nvSpPr>
        <p:spPr>
          <a:xfrm>
            <a:off x="6388100" y="5042928"/>
            <a:ext cx="3231440"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4.2.2</a:t>
            </a:r>
            <a:r>
              <a:rPr lang="ja-JP" altLang="en-US" sz="1400" b="1">
                <a:solidFill>
                  <a:schemeClr val="tx1"/>
                </a:solidFill>
                <a:latin typeface="+mj-ea"/>
                <a:ea typeface="+mj-ea"/>
              </a:rPr>
              <a:t>畳み込みニューラルネットワーク</a:t>
            </a:r>
          </a:p>
        </p:txBody>
      </p:sp>
      <p:sp>
        <p:nvSpPr>
          <p:cNvPr id="269" name="正方形/長方形 268">
            <a:extLst>
              <a:ext uri="{FF2B5EF4-FFF2-40B4-BE49-F238E27FC236}">
                <a16:creationId xmlns:a16="http://schemas.microsoft.com/office/drawing/2014/main" id="{50D3164F-BB79-244F-921F-E2FE6F632F41}"/>
              </a:ext>
            </a:extLst>
          </p:cNvPr>
          <p:cNvSpPr/>
          <p:nvPr/>
        </p:nvSpPr>
        <p:spPr>
          <a:xfrm>
            <a:off x="6384681" y="5292273"/>
            <a:ext cx="2254534" cy="245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a:t>
            </a:r>
            <a:r>
              <a:rPr lang="en-US" altLang="ja-JP" sz="1400" b="1" dirty="0">
                <a:solidFill>
                  <a:schemeClr val="tx1"/>
                </a:solidFill>
                <a:latin typeface="+mj-ea"/>
                <a:ea typeface="+mj-ea"/>
              </a:rPr>
              <a:t>CNN</a:t>
            </a:r>
            <a:r>
              <a:rPr lang="ja-JP" altLang="en-US" sz="1400" b="1">
                <a:solidFill>
                  <a:schemeClr val="tx1"/>
                </a:solidFill>
                <a:latin typeface="+mj-ea"/>
                <a:ea typeface="+mj-ea"/>
              </a:rPr>
              <a:t>のアーキテクチャ</a:t>
            </a:r>
          </a:p>
        </p:txBody>
      </p:sp>
      <p:sp>
        <p:nvSpPr>
          <p:cNvPr id="270" name="正方形/長方形 269">
            <a:extLst>
              <a:ext uri="{FF2B5EF4-FFF2-40B4-BE49-F238E27FC236}">
                <a16:creationId xmlns:a16="http://schemas.microsoft.com/office/drawing/2014/main" id="{F68CFF65-071E-EB49-BFD5-328B4D46003E}"/>
              </a:ext>
            </a:extLst>
          </p:cNvPr>
          <p:cNvSpPr/>
          <p:nvPr/>
        </p:nvSpPr>
        <p:spPr>
          <a:xfrm>
            <a:off x="6357488" y="5314912"/>
            <a:ext cx="6431412" cy="1039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　　　　　　　　　　　　　　　　コンセプト「シンプルに設計する」に基づき、同じ</a:t>
            </a:r>
            <a:r>
              <a:rPr lang="en-US" altLang="ja-JP" sz="1100" dirty="0">
                <a:solidFill>
                  <a:schemeClr val="tx1"/>
                </a:solidFill>
                <a:latin typeface="+mn-ea"/>
              </a:rPr>
              <a:t>CNN</a:t>
            </a:r>
            <a:r>
              <a:rPr lang="ja-JP" altLang="en-US" sz="1100">
                <a:solidFill>
                  <a:schemeClr val="tx1"/>
                </a:solidFill>
                <a:latin typeface="+mn-ea"/>
              </a:rPr>
              <a:t>のアーキテクチャで数字の推定、ブロックの有無し推定、ブロックの色推定を行うこととし、それぞれの出力に応じて隠れそうの重み付けの学習を行った。</a:t>
            </a:r>
            <a:r>
              <a:rPr lang="en-US" altLang="ja-JP" sz="1100" dirty="0">
                <a:solidFill>
                  <a:schemeClr val="tx1"/>
                </a:solidFill>
                <a:latin typeface="+mn-ea"/>
              </a:rPr>
              <a:t>CNN</a:t>
            </a:r>
            <a:r>
              <a:rPr lang="ja-JP" altLang="en-US" sz="1100">
                <a:solidFill>
                  <a:schemeClr val="tx1"/>
                </a:solidFill>
                <a:latin typeface="+mn-ea"/>
              </a:rPr>
              <a:t>の概念図を上図に示す。入力は</a:t>
            </a:r>
            <a:r>
              <a:rPr lang="en-US" altLang="ja-JP" sz="1100" dirty="0">
                <a:solidFill>
                  <a:schemeClr val="tx1"/>
                </a:solidFill>
                <a:latin typeface="+mn-ea"/>
              </a:rPr>
              <a:t>28x28</a:t>
            </a:r>
            <a:r>
              <a:rPr lang="ja-JP" altLang="en-US" sz="1100">
                <a:solidFill>
                  <a:schemeClr val="tx1"/>
                </a:solidFill>
                <a:latin typeface="+mn-ea"/>
              </a:rPr>
              <a:t>ピクセルを</a:t>
            </a:r>
            <a:r>
              <a:rPr lang="en-US" altLang="ja-JP" sz="1100" dirty="0">
                <a:solidFill>
                  <a:schemeClr val="tx1"/>
                </a:solidFill>
                <a:latin typeface="+mn-ea"/>
              </a:rPr>
              <a:t>784x1</a:t>
            </a:r>
            <a:r>
              <a:rPr lang="ja-JP" altLang="en-US" sz="1100">
                <a:solidFill>
                  <a:schemeClr val="tx1"/>
                </a:solidFill>
                <a:latin typeface="+mn-ea"/>
              </a:rPr>
              <a:t>のベクトルに変換したデータ、出力は</a:t>
            </a:r>
            <a:r>
              <a:rPr lang="en-US" altLang="ja-JP" sz="1100" dirty="0">
                <a:solidFill>
                  <a:schemeClr val="tx1"/>
                </a:solidFill>
                <a:latin typeface="+mn-ea"/>
              </a:rPr>
              <a:t>10</a:t>
            </a:r>
            <a:r>
              <a:rPr lang="ja-JP" altLang="en-US" sz="1100">
                <a:solidFill>
                  <a:schemeClr val="tx1"/>
                </a:solidFill>
                <a:latin typeface="+mn-ea"/>
              </a:rPr>
              <a:t>ノードとした。</a:t>
            </a:r>
            <a:r>
              <a:rPr lang="en-US" altLang="ja-JP" sz="1100" dirty="0">
                <a:solidFill>
                  <a:schemeClr val="tx1"/>
                </a:solidFill>
                <a:latin typeface="+mn-ea"/>
              </a:rPr>
              <a:t>CNN</a:t>
            </a:r>
            <a:r>
              <a:rPr lang="ja-JP" altLang="en-US" sz="1100">
                <a:solidFill>
                  <a:schemeClr val="tx1"/>
                </a:solidFill>
                <a:latin typeface="+mn-ea"/>
              </a:rPr>
              <a:t>の実装は</a:t>
            </a:r>
            <a:r>
              <a:rPr lang="en-US" altLang="ja-JP" sz="1100" dirty="0">
                <a:solidFill>
                  <a:schemeClr val="tx1"/>
                </a:solidFill>
                <a:latin typeface="+mn-ea"/>
              </a:rPr>
              <a:t>Python</a:t>
            </a:r>
            <a:r>
              <a:rPr lang="ja-JP" altLang="en-US" sz="1100">
                <a:solidFill>
                  <a:schemeClr val="tx1"/>
                </a:solidFill>
                <a:latin typeface="+mn-ea"/>
              </a:rPr>
              <a:t>の</a:t>
            </a:r>
            <a:r>
              <a:rPr lang="en-US" altLang="ja-JP" sz="1100" dirty="0" err="1">
                <a:solidFill>
                  <a:schemeClr val="tx1"/>
                </a:solidFill>
                <a:latin typeface="+mn-ea"/>
              </a:rPr>
              <a:t>Keras</a:t>
            </a:r>
            <a:r>
              <a:rPr lang="ja-JP" altLang="en-US" sz="1100">
                <a:solidFill>
                  <a:schemeClr val="tx1"/>
                </a:solidFill>
                <a:latin typeface="+mn-ea"/>
              </a:rPr>
              <a:t>ライブラリを用いた。下記に</a:t>
            </a:r>
            <a:r>
              <a:rPr lang="en-US" altLang="ja-JP" sz="1100" dirty="0" err="1">
                <a:solidFill>
                  <a:schemeClr val="tx1"/>
                </a:solidFill>
                <a:latin typeface="+mn-ea"/>
              </a:rPr>
              <a:t>Keras</a:t>
            </a:r>
            <a:r>
              <a:rPr lang="en-US" altLang="ja-JP" sz="1100" dirty="0">
                <a:solidFill>
                  <a:schemeClr val="tx1"/>
                </a:solidFill>
                <a:latin typeface="+mn-ea"/>
              </a:rPr>
              <a:t> </a:t>
            </a:r>
            <a:r>
              <a:rPr lang="ja-JP" altLang="en-US" sz="1100">
                <a:solidFill>
                  <a:schemeClr val="tx1"/>
                </a:solidFill>
                <a:latin typeface="+mn-ea"/>
              </a:rPr>
              <a:t>による</a:t>
            </a:r>
            <a:r>
              <a:rPr lang="en-US" altLang="ja-JP" sz="1100" dirty="0">
                <a:solidFill>
                  <a:schemeClr val="tx1"/>
                </a:solidFill>
                <a:latin typeface="+mn-ea"/>
              </a:rPr>
              <a:t>CNN</a:t>
            </a:r>
            <a:r>
              <a:rPr lang="ja-JP" altLang="en-US" sz="1100">
                <a:solidFill>
                  <a:schemeClr val="tx1"/>
                </a:solidFill>
                <a:latin typeface="+mn-ea"/>
              </a:rPr>
              <a:t>のモデルを示す。学習によるオーバーフィッティングを防ぐためにドロップアウトレイヤーを採用した。</a:t>
            </a:r>
            <a:endParaRPr lang="en-US" altLang="ja-JP" sz="1100" dirty="0">
              <a:solidFill>
                <a:schemeClr val="tx1"/>
              </a:solidFill>
              <a:latin typeface="+mn-ea"/>
            </a:endParaRPr>
          </a:p>
        </p:txBody>
      </p:sp>
      <p:sp>
        <p:nvSpPr>
          <p:cNvPr id="271" name="正方形/長方形 270">
            <a:extLst>
              <a:ext uri="{FF2B5EF4-FFF2-40B4-BE49-F238E27FC236}">
                <a16:creationId xmlns:a16="http://schemas.microsoft.com/office/drawing/2014/main" id="{A02C951C-B5BE-3A4D-BE99-72DC07D01D15}"/>
              </a:ext>
            </a:extLst>
          </p:cNvPr>
          <p:cNvSpPr/>
          <p:nvPr/>
        </p:nvSpPr>
        <p:spPr>
          <a:xfrm>
            <a:off x="6335971" y="8120817"/>
            <a:ext cx="2254534" cy="245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■隠れ層のトレーニング</a:t>
            </a:r>
          </a:p>
        </p:txBody>
      </p:sp>
      <p:sp>
        <p:nvSpPr>
          <p:cNvPr id="272" name="正方形/長方形 271">
            <a:extLst>
              <a:ext uri="{FF2B5EF4-FFF2-40B4-BE49-F238E27FC236}">
                <a16:creationId xmlns:a16="http://schemas.microsoft.com/office/drawing/2014/main" id="{74DF3190-5423-8243-B3EB-C720830CCD4E}"/>
              </a:ext>
            </a:extLst>
          </p:cNvPr>
          <p:cNvSpPr/>
          <p:nvPr/>
        </p:nvSpPr>
        <p:spPr>
          <a:xfrm>
            <a:off x="6398399" y="8156653"/>
            <a:ext cx="6431412" cy="663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　　　　　　　　　　　　　　　　設計工数を削除するために数字推定</a:t>
            </a:r>
            <a:r>
              <a:rPr lang="en-US" altLang="ja-JP" sz="1100" dirty="0">
                <a:solidFill>
                  <a:schemeClr val="tx1"/>
                </a:solidFill>
                <a:latin typeface="+mn-ea"/>
              </a:rPr>
              <a:t>CNN</a:t>
            </a:r>
            <a:r>
              <a:rPr lang="ja-JP" altLang="en-US" sz="1100">
                <a:solidFill>
                  <a:schemeClr val="tx1"/>
                </a:solidFill>
                <a:latin typeface="+mn-ea"/>
              </a:rPr>
              <a:t>の学習には画像データセットの</a:t>
            </a:r>
            <a:r>
              <a:rPr lang="en-US" altLang="ja-JP" sz="1100" dirty="0">
                <a:solidFill>
                  <a:schemeClr val="tx1"/>
                </a:solidFill>
                <a:latin typeface="+mn-ea"/>
              </a:rPr>
              <a:t>MNIST</a:t>
            </a:r>
            <a:r>
              <a:rPr lang="ja-JP" altLang="en-US" sz="1100">
                <a:solidFill>
                  <a:schemeClr val="tx1"/>
                </a:solidFill>
                <a:latin typeface="+mn-ea"/>
              </a:rPr>
              <a:t>を用いた。ブロックの色推定</a:t>
            </a:r>
            <a:r>
              <a:rPr lang="en-US" altLang="ja-JP" sz="1100" dirty="0">
                <a:solidFill>
                  <a:schemeClr val="tx1"/>
                </a:solidFill>
                <a:latin typeface="+mn-ea"/>
              </a:rPr>
              <a:t>CNN </a:t>
            </a:r>
            <a:r>
              <a:rPr lang="ja-JP" altLang="en-US" sz="1100">
                <a:solidFill>
                  <a:schemeClr val="tx1"/>
                </a:solidFill>
                <a:latin typeface="+mn-ea"/>
              </a:rPr>
              <a:t>の学習に使うトレイニング、バリデーション、テストデータはカメラシステムを用いて作成した。下記に数字推定</a:t>
            </a:r>
            <a:r>
              <a:rPr lang="en-US" altLang="ja-JP" sz="1100" dirty="0">
                <a:solidFill>
                  <a:schemeClr val="tx1"/>
                </a:solidFill>
                <a:latin typeface="+mn-ea"/>
              </a:rPr>
              <a:t>CNN</a:t>
            </a:r>
            <a:r>
              <a:rPr lang="ja-JP" altLang="en-US" sz="1100">
                <a:solidFill>
                  <a:schemeClr val="tx1"/>
                </a:solidFill>
                <a:latin typeface="+mn-ea"/>
              </a:rPr>
              <a:t>の学習結果を示す。学習の結果</a:t>
            </a:r>
            <a:r>
              <a:rPr lang="en-US" altLang="ja-JP" sz="1100" dirty="0">
                <a:solidFill>
                  <a:schemeClr val="tx1"/>
                </a:solidFill>
                <a:latin typeface="+mn-ea"/>
              </a:rPr>
              <a:t> 97%</a:t>
            </a:r>
            <a:r>
              <a:rPr lang="ja-JP" altLang="en-US" sz="1100">
                <a:solidFill>
                  <a:schemeClr val="tx1"/>
                </a:solidFill>
                <a:latin typeface="+mn-ea"/>
              </a:rPr>
              <a:t>以上の精度で数字を推定する事が出来た。</a:t>
            </a:r>
            <a:endParaRPr lang="en-US" altLang="ja-JP" sz="1100" dirty="0">
              <a:solidFill>
                <a:schemeClr val="tx1"/>
              </a:solidFill>
              <a:latin typeface="+mn-ea"/>
            </a:endParaRPr>
          </a:p>
        </p:txBody>
      </p:sp>
      <p:pic>
        <p:nvPicPr>
          <p:cNvPr id="273" name="図 272">
            <a:extLst>
              <a:ext uri="{FF2B5EF4-FFF2-40B4-BE49-F238E27FC236}">
                <a16:creationId xmlns:a16="http://schemas.microsoft.com/office/drawing/2014/main" id="{EE1D4E7F-C6CB-D84B-A8D1-2394DA0E24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3995" y="8910550"/>
            <a:ext cx="4887510" cy="656616"/>
          </a:xfrm>
          <a:prstGeom prst="rect">
            <a:avLst/>
          </a:prstGeom>
        </p:spPr>
      </p:pic>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ページ用（アドバンスト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TotalTime>
  <Words>1736</Words>
  <Application>Microsoft Macintosh PowerPoint</Application>
  <PresentationFormat>A3 297x420 mm</PresentationFormat>
  <Paragraphs>346</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ＭＳ Ｐゴシック</vt:lpstr>
      <vt:lpstr>ＭＳ Ｐ明朝</vt:lpstr>
      <vt:lpstr>游ゴシック</vt:lpstr>
      <vt:lpstr>游ゴシック Light</vt:lpstr>
      <vt:lpstr>Arial</vt:lpstr>
      <vt:lpstr>Times New Roman</vt:lpstr>
      <vt:lpstr>アブストラクトページ用（アドバンストクラス）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Microsoft Office ユーザー</cp:lastModifiedBy>
  <cp:revision>196</cp:revision>
  <cp:lastPrinted>2019-08-26T23:47:41Z</cp:lastPrinted>
  <dcterms:created xsi:type="dcterms:W3CDTF">2002-02-28T07:41:56Z</dcterms:created>
  <dcterms:modified xsi:type="dcterms:W3CDTF">2019-08-27T00:24:34Z</dcterms:modified>
</cp:coreProperties>
</file>