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10"/>
  </p:notesMasterIdLst>
  <p:handoutMasterIdLst>
    <p:handoutMasterId r:id="rId11"/>
  </p:handoutMasterIdLst>
  <p:sldIdLst>
    <p:sldId id="258" r:id="rId3"/>
    <p:sldId id="273" r:id="rId4"/>
    <p:sldId id="268" r:id="rId5"/>
    <p:sldId id="269" r:id="rId6"/>
    <p:sldId id="271" r:id="rId7"/>
    <p:sldId id="272" r:id="rId8"/>
    <p:sldId id="270" r:id="rId9"/>
  </p:sldIdLst>
  <p:sldSz cx="12801600" cy="9601200" type="A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アドバンストクラス）" id="{3DA37361-5870-43F5-A78E-D2A5D23C209F}">
          <p14:sldIdLst>
            <p14:sldId id="258"/>
          </p14:sldIdLst>
        </p14:section>
        <p14:section name="モデル図ページ（アドバンストクラス）" id="{46087027-09ED-4232-B7C0-C8FBFF40BA2A}">
          <p14:sldIdLst>
            <p14:sldId id="273"/>
            <p14:sldId id="268"/>
            <p14:sldId id="269"/>
            <p14:sldId id="271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49" autoAdjust="0"/>
    <p:restoredTop sz="94660"/>
  </p:normalViewPr>
  <p:slideViewPr>
    <p:cSldViewPr showGuides="1">
      <p:cViewPr varScale="1">
        <p:scale>
          <a:sx n="93" d="100"/>
          <a:sy n="93" d="100"/>
        </p:scale>
        <p:origin x="872" y="216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2475" y="1582738"/>
            <a:ext cx="10553700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4EA5150-586A-DE41-805B-38D9E0F3D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DB9EE4-A8CE-D847-B8E4-F9D0D400AE19}" type="slidenum">
              <a:rPr lang="en-US" altLang="ja-JP" sz="1200"/>
              <a:pPr eaLnBrk="1" hangingPunct="1"/>
              <a:t>1</a:t>
            </a:fld>
            <a:endParaRPr lang="en-US" altLang="ja-JP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36F07C8-6D1D-1E4C-9B1F-D478F3909B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582A002-5E19-4742-B355-FC9795D99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>
            <a:extLst>
              <a:ext uri="{FF2B5EF4-FFF2-40B4-BE49-F238E27FC236}">
                <a16:creationId xmlns:a16="http://schemas.microsoft.com/office/drawing/2014/main" id="{D5D88259-ED24-BD49-9587-FD79AC5A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215" y="1128192"/>
            <a:ext cx="72109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3077" name="Rectangle 15">
            <a:extLst>
              <a:ext uri="{FF2B5EF4-FFF2-40B4-BE49-F238E27FC236}">
                <a16:creationId xmlns:a16="http://schemas.microsoft.com/office/drawing/2014/main" id="{28DDC781-0083-4B44-A3FB-9FF0E3B7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876" y="1168957"/>
            <a:ext cx="44624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XXXXXXXXXXXXXXXX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3079" name="Rectangle 17">
            <a:extLst>
              <a:ext uri="{FF2B5EF4-FFF2-40B4-BE49-F238E27FC236}">
                <a16:creationId xmlns:a16="http://schemas.microsoft.com/office/drawing/2014/main" id="{5382B293-F7D3-6840-BDDD-720EDDF9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791" y="336104"/>
            <a:ext cx="172819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XXXXXX</a:t>
            </a:r>
            <a:endParaRPr lang="ja-JP" altLang="en-US" sz="2400" dirty="0"/>
          </a:p>
        </p:txBody>
      </p:sp>
      <p:sp>
        <p:nvSpPr>
          <p:cNvPr id="3081" name="Rectangle 19">
            <a:extLst>
              <a:ext uri="{FF2B5EF4-FFF2-40B4-BE49-F238E27FC236}">
                <a16:creationId xmlns:a16="http://schemas.microsoft.com/office/drawing/2014/main" id="{A4EA8F5C-B909-8246-862C-84810179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032" y="336104"/>
            <a:ext cx="2303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XXXXXXXXX</a:t>
            </a:r>
            <a:endParaRPr lang="ja-JP" altLang="en-US" sz="2400" dirty="0"/>
          </a:p>
        </p:txBody>
      </p:sp>
      <p:sp>
        <p:nvSpPr>
          <p:cNvPr id="3082" name="Rectangle 20">
            <a:extLst>
              <a:ext uri="{FF2B5EF4-FFF2-40B4-BE49-F238E27FC236}">
                <a16:creationId xmlns:a16="http://schemas.microsoft.com/office/drawing/2014/main" id="{88BB8863-1101-664A-A3BB-4EDEC8686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144" y="1200200"/>
            <a:ext cx="2015504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XXXXXXXXXX</a:t>
            </a:r>
            <a:endParaRPr lang="en-US" altLang="ja-JP" sz="36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A027A30-C9DB-489E-84A9-224A19E4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39142"/>
            <a:ext cx="6189062" cy="749796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>
                <a:solidFill>
                  <a:srgbClr val="FF0000"/>
                </a:solidFill>
              </a:rPr>
              <a:t>モデルの構成</a:t>
            </a:r>
            <a:endParaRPr lang="en-US" altLang="ja-JP" sz="1947" b="1" dirty="0">
              <a:solidFill>
                <a:srgbClr val="FF0000"/>
              </a:solidFill>
            </a:endParaRPr>
          </a:p>
          <a:p>
            <a:pPr marL="342900" lvl="0" indent="-342900" defTabSz="914400" eaLnBrk="1" hangingPunct="1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要求分析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342900" lvl="0" indent="-342900" defTabSz="914400" eaLnBrk="1" hangingPunct="1">
              <a:lnSpc>
                <a:spcPct val="8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分析モデル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ポイント以上）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243864-034B-4B1F-989D-660E752C29D3}"/>
              </a:ext>
            </a:extLst>
          </p:cNvPr>
          <p:cNvSpPr txBox="1"/>
          <p:nvPr/>
        </p:nvSpPr>
        <p:spPr>
          <a:xfrm>
            <a:off x="239366" y="8689032"/>
            <a:ext cx="5873402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ここに書いた説明で、モデル図全体を読んで得られる分析、設計の全体像、重要なポイント、効果や実績を捉えることができる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9BAB15-89E8-4BE3-AEFC-6878394403C2}"/>
              </a:ext>
            </a:extLst>
          </p:cNvPr>
          <p:cNvSpPr txBox="1"/>
          <p:nvPr/>
        </p:nvSpPr>
        <p:spPr>
          <a:xfrm>
            <a:off x="6429378" y="8473008"/>
            <a:ext cx="61464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ここに書いた説明で、どのように分析設計が進められ、分析に何が書いてあるか、設計の何が書いてあるか、制御として何に取り組んでいるか、それらがどのようにつながっているか、といったことが把握でき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25249A-8E40-48E0-9B85-4D476A8A707F}"/>
              </a:ext>
            </a:extLst>
          </p:cNvPr>
          <p:cNvSpPr txBox="1"/>
          <p:nvPr/>
        </p:nvSpPr>
        <p:spPr>
          <a:xfrm>
            <a:off x="267090" y="4840086"/>
            <a:ext cx="587340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配布時のこの領域の大きさが記載可能な範囲です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6AB1D8E-EFB7-4B4C-85D5-45369CF4A8D5}"/>
              </a:ext>
            </a:extLst>
          </p:cNvPr>
          <p:cNvSpPr/>
          <p:nvPr/>
        </p:nvSpPr>
        <p:spPr>
          <a:xfrm>
            <a:off x="8714095" y="2490957"/>
            <a:ext cx="3794720" cy="1096888"/>
          </a:xfrm>
          <a:prstGeom prst="wedgeRectCallout">
            <a:avLst>
              <a:gd name="adj1" fmla="val -77216"/>
              <a:gd name="adj2" fmla="val -2023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注：北海道、東北、北関東、東京、</a:t>
            </a:r>
            <a:br>
              <a:rPr lang="ja-JP" altLang="en-US" dirty="0">
                <a:solidFill>
                  <a:srgbClr val="0070C0"/>
                </a:solidFill>
              </a:rPr>
            </a:br>
            <a:r>
              <a:rPr lang="ja-JP" altLang="en-US" dirty="0">
                <a:solidFill>
                  <a:srgbClr val="0070C0"/>
                </a:solidFill>
              </a:rPr>
              <a:t>南関東、東海、北陸、関西、中四国、</a:t>
            </a:r>
          </a:p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九州北、九州南、沖縄のいずれか</a:t>
            </a:r>
          </a:p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7052E665-B879-48C3-8043-EA2E46118074}"/>
              </a:ext>
            </a:extLst>
          </p:cNvPr>
          <p:cNvSpPr/>
          <p:nvPr/>
        </p:nvSpPr>
        <p:spPr>
          <a:xfrm>
            <a:off x="9929192" y="1569952"/>
            <a:ext cx="2600672" cy="792088"/>
          </a:xfrm>
          <a:prstGeom prst="wedgeRectCallout">
            <a:avLst>
              <a:gd name="adj1" fmla="val -36460"/>
              <a:gd name="adj2" fmla="val -14348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注：公開されている地域、</a:t>
            </a:r>
          </a:p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例）「東京都中央区」等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6F06F687-E105-4E40-9EA8-A139ED0DCF58}"/>
              </a:ext>
            </a:extLst>
          </p:cNvPr>
          <p:cNvSpPr/>
          <p:nvPr/>
        </p:nvSpPr>
        <p:spPr>
          <a:xfrm>
            <a:off x="8733428" y="3694819"/>
            <a:ext cx="3794720" cy="792088"/>
          </a:xfrm>
          <a:prstGeom prst="wedgeRectCallout">
            <a:avLst>
              <a:gd name="adj1" fmla="val -105881"/>
              <a:gd name="adj2" fmla="val -30570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注：公開されている所属名を記載、個人参加の場合は”個人”を記載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12CA54B-B385-4F66-81F3-7EBDCD912BFD}"/>
              </a:ext>
            </a:extLst>
          </p:cNvPr>
          <p:cNvSpPr/>
          <p:nvPr/>
        </p:nvSpPr>
        <p:spPr>
          <a:xfrm>
            <a:off x="8562082" y="6438546"/>
            <a:ext cx="2879278" cy="792088"/>
          </a:xfrm>
          <a:prstGeom prst="wedgeRectCallout">
            <a:avLst>
              <a:gd name="adj1" fmla="val -77127"/>
              <a:gd name="adj2" fmla="val 2065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86757885-A218-4B8A-BEA8-4A623B751178}"/>
              </a:ext>
            </a:extLst>
          </p:cNvPr>
          <p:cNvSpPr/>
          <p:nvPr/>
        </p:nvSpPr>
        <p:spPr>
          <a:xfrm>
            <a:off x="8562082" y="6396403"/>
            <a:ext cx="2879278" cy="792088"/>
          </a:xfrm>
          <a:prstGeom prst="wedgeRectCallout">
            <a:avLst>
              <a:gd name="adj1" fmla="val -243656"/>
              <a:gd name="adj2" fmla="val 2375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B1A66799-1054-423B-9A84-217A539D8FBA}"/>
              </a:ext>
            </a:extLst>
          </p:cNvPr>
          <p:cNvSpPr/>
          <p:nvPr/>
        </p:nvSpPr>
        <p:spPr>
          <a:xfrm>
            <a:off x="8562082" y="6374275"/>
            <a:ext cx="2879278" cy="792088"/>
          </a:xfrm>
          <a:prstGeom prst="wedgeRectCallout">
            <a:avLst>
              <a:gd name="adj1" fmla="val -138970"/>
              <a:gd name="adj2" fmla="val -2147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F45394F-2A27-48B9-9452-A5EEF5A2C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12" y="1839142"/>
            <a:ext cx="5976664" cy="34200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/>
              <a:t>チーム紹介、目標、意気込み</a:t>
            </a:r>
            <a:endParaRPr lang="ja-JP" altLang="en-US" dirty="0"/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endParaRPr lang="ja-JP" altLang="en-US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6ECDC21-A1BA-4270-AFFC-AD78C4C54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38" y="5436692"/>
            <a:ext cx="5973038" cy="390041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>
                <a:solidFill>
                  <a:srgbClr val="FF0000"/>
                </a:solidFill>
              </a:rPr>
              <a:t>モデルの概要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ポイント以上、全角で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300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文字程度）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endParaRPr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D76F276-8A63-174B-8450-D2E68742711F}"/>
              </a:ext>
            </a:extLst>
          </p:cNvPr>
          <p:cNvSpPr/>
          <p:nvPr/>
        </p:nvSpPr>
        <p:spPr>
          <a:xfrm>
            <a:off x="352128" y="2208312"/>
            <a:ext cx="561662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chemeClr val="tx1"/>
                </a:solidFill>
              </a:rPr>
              <a:t>・モデルの構成では、何をしたかではなく、何を得たのかを書くと内容がわかる構 成になる。例えば目標達成のための要件は何か、抽出した課題は何か、ブロ ックの移動順序や経路の算出方法としてどのような方法をとったのか、設計の方 針の重要なポイントは何か、構造と振舞いの着目すべき箇所はどこか、どのよ な制御戦略をとったのか、などを書く。</a:t>
            </a:r>
          </a:p>
          <a:p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6622E1C-032D-3B4F-8DC2-F5DEEACE46A3}"/>
              </a:ext>
            </a:extLst>
          </p:cNvPr>
          <p:cNvSpPr/>
          <p:nvPr/>
        </p:nvSpPr>
        <p:spPr>
          <a:xfrm>
            <a:off x="424136" y="4440560"/>
            <a:ext cx="56166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chemeClr val="tx1"/>
                </a:solidFill>
              </a:rPr>
              <a:t>・抽出した要求に対して妥当性を示す。</a:t>
            </a:r>
          </a:p>
          <a:p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F00533-14A5-DB47-BE1A-8DB727E2D87C}"/>
              </a:ext>
            </a:extLst>
          </p:cNvPr>
          <p:cNvSpPr/>
          <p:nvPr/>
        </p:nvSpPr>
        <p:spPr>
          <a:xfrm>
            <a:off x="568152" y="840160"/>
            <a:ext cx="5616624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b="1">
                <a:solidFill>
                  <a:schemeClr val="tx1"/>
                </a:solidFill>
              </a:rPr>
              <a:t>課題の有効な解き方を示すモデルになっているか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8747E7D-A8F9-7C4F-9F9C-4B6AB8082BE4}"/>
              </a:ext>
            </a:extLst>
          </p:cNvPr>
          <p:cNvSpPr/>
          <p:nvPr/>
        </p:nvSpPr>
        <p:spPr>
          <a:xfrm>
            <a:off x="7192888" y="1992288"/>
            <a:ext cx="3600400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画像処理を活用しているか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6A5D4D2-048D-AB44-9A71-CB0ACD021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592" y="5085833"/>
            <a:ext cx="7834536" cy="443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9E97F26-ED30-4870-B29B-88DD2A39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要求モデル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3A1BEA2-AA1D-441C-972E-6D458196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ここに要求のモデルを書く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A38697B-A4D1-BE49-8CD6-DDCDEF3F7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" y="1992288"/>
            <a:ext cx="11493500" cy="20193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5F6C50-A3BA-384D-898B-6E0659AAB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3968750"/>
            <a:ext cx="10388600" cy="16637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9E5FDC0-1C12-C84B-A89C-32B528A96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08" y="6024736"/>
            <a:ext cx="6794996" cy="33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6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分析</a:t>
            </a:r>
            <a:r>
              <a:rPr kumimoji="1" lang="ja-JP" altLang="en-US" dirty="0"/>
              <a:t>モデル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ここに分析の</a:t>
            </a:r>
            <a:r>
              <a:rPr lang="ja-JP" altLang="en-US" dirty="0"/>
              <a:t>モデルを書く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CC81E8-34DC-B24C-86ED-5CAC9E65E2B7}"/>
              </a:ext>
            </a:extLst>
          </p:cNvPr>
          <p:cNvSpPr/>
          <p:nvPr/>
        </p:nvSpPr>
        <p:spPr>
          <a:xfrm>
            <a:off x="3808512" y="4152528"/>
            <a:ext cx="3600400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ブロックビンゴゲームエリア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92D5C46-433A-F441-8049-FE7F464C2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12" y="2064296"/>
            <a:ext cx="11531600" cy="11684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B1CB5E3-CA15-1240-972F-837554C71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219424"/>
            <a:ext cx="6011416" cy="39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1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分析</a:t>
            </a:r>
            <a:r>
              <a:rPr kumimoji="1" lang="ja-JP" altLang="en-US" dirty="0"/>
              <a:t>モデルまたは</a:t>
            </a:r>
            <a:r>
              <a:rPr lang="ja-JP" altLang="en-US" dirty="0"/>
              <a:t>設計モデル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ここに分析の</a:t>
            </a:r>
            <a:r>
              <a:rPr lang="ja-JP" altLang="en-US" dirty="0"/>
              <a:t>モデルまたは設計のモデルを書く</a:t>
            </a:r>
            <a:endParaRPr lang="en-US" altLang="ja-JP" dirty="0"/>
          </a:p>
          <a:p>
            <a:pPr lvl="1"/>
            <a:r>
              <a:rPr lang="ja-JP" altLang="en-US" dirty="0"/>
              <a:t>このページは、分析と設計のどちらかに使うことも、分析と設計の両方に使うこともできる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356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設計モデル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</a:t>
            </a:r>
            <a:r>
              <a:rPr lang="ja-JP" altLang="en-US" dirty="0"/>
              <a:t>設計のモデルを書く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BC52CD-ED30-9043-888B-9BDA2F47A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" y="4210050"/>
            <a:ext cx="11493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2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8C0B5-06BB-41B2-8E22-3BCAD69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制御モデル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1492ACA-CEBB-4A08-A6B6-1B760833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最後のページ</a:t>
            </a:r>
            <a:endParaRPr kumimoji="1" lang="en-US" altLang="ja-JP" dirty="0"/>
          </a:p>
          <a:p>
            <a:r>
              <a:rPr kumimoji="1" lang="ja-JP" altLang="en-US" dirty="0"/>
              <a:t>ここに制御のモデルを書く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DB4E4C0-F86E-4849-8FA5-47AC040E7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" y="4146550"/>
            <a:ext cx="114935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4148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439</Words>
  <Application>Microsoft Macintosh PowerPoint</Application>
  <PresentationFormat>A3 297x420 mm</PresentationFormat>
  <Paragraphs>57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16" baseType="lpstr">
      <vt:lpstr>HG丸ｺﾞｼｯｸM-PRO</vt:lpstr>
      <vt:lpstr>ＭＳ Ｐゴシック</vt:lpstr>
      <vt:lpstr>ＭＳ Ｐ明朝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  <vt:lpstr>PowerPoint プレゼンテーション</vt:lpstr>
      <vt:lpstr>要求モデル</vt:lpstr>
      <vt:lpstr>分析モデル</vt:lpstr>
      <vt:lpstr>分析モデルまたは設計モデル</vt:lpstr>
      <vt:lpstr>設計モデル</vt:lpstr>
      <vt:lpstr>制御モデル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Microsoft Office ユーザー</cp:lastModifiedBy>
  <cp:revision>197</cp:revision>
  <cp:lastPrinted>2018-04-01T05:10:42Z</cp:lastPrinted>
  <dcterms:created xsi:type="dcterms:W3CDTF">2002-02-28T07:41:56Z</dcterms:created>
  <dcterms:modified xsi:type="dcterms:W3CDTF">2019-04-27T08:06:40Z</dcterms:modified>
</cp:coreProperties>
</file>