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53" r:id="rId2"/>
  </p:sldMasterIdLst>
  <p:notesMasterIdLst>
    <p:notesMasterId r:id="rId10"/>
  </p:notesMasterIdLst>
  <p:handoutMasterIdLst>
    <p:handoutMasterId r:id="rId11"/>
  </p:handoutMasterIdLst>
  <p:sldIdLst>
    <p:sldId id="258" r:id="rId3"/>
    <p:sldId id="273" r:id="rId4"/>
    <p:sldId id="268" r:id="rId5"/>
    <p:sldId id="269" r:id="rId6"/>
    <p:sldId id="271" r:id="rId7"/>
    <p:sldId id="272" r:id="rId8"/>
    <p:sldId id="270" r:id="rId9"/>
  </p:sldIdLst>
  <p:sldSz cx="12801600" cy="9601200" type="A3"/>
  <p:notesSz cx="14597063" cy="211074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アブストラクトページ（アドバンストクラス）" id="{3DA37361-5870-43F5-A78E-D2A5D23C209F}">
          <p14:sldIdLst>
            <p14:sldId id="258"/>
          </p14:sldIdLst>
        </p14:section>
        <p14:section name="モデル図ページ（アドバンストクラス）" id="{46087027-09ED-4232-B7C0-C8FBFF40BA2A}">
          <p14:sldIdLst>
            <p14:sldId id="273"/>
            <p14:sldId id="268"/>
            <p14:sldId id="269"/>
            <p14:sldId id="271"/>
            <p14:sldId id="272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920" autoAdjust="0"/>
    <p:restoredTop sz="94660"/>
  </p:normalViewPr>
  <p:slideViewPr>
    <p:cSldViewPr showGuides="1">
      <p:cViewPr>
        <p:scale>
          <a:sx n="78" d="100"/>
          <a:sy n="78" d="100"/>
        </p:scale>
        <p:origin x="-352" y="1016"/>
      </p:cViewPr>
      <p:guideLst>
        <p:guide orient="horz" pos="3024"/>
        <p:guide pos="40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59DA592-5F88-E54B-954E-C3C136F3960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324600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6900" tIns="98450" rIns="196900" bIns="98450" numCol="1" anchor="t" anchorCtr="0" compatLnSpc="1">
            <a:prstTxWarp prst="textNoShape">
              <a:avLst/>
            </a:prstTxWarp>
          </a:bodyPr>
          <a:lstStyle>
            <a:lvl1pPr defTabSz="1968500">
              <a:defRPr sz="26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D05C139-080E-2548-AEA9-AF5A6E6E659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8272463" y="0"/>
            <a:ext cx="6324600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6900" tIns="98450" rIns="196900" bIns="98450" numCol="1" anchor="t" anchorCtr="0" compatLnSpc="1">
            <a:prstTxWarp prst="textNoShape">
              <a:avLst/>
            </a:prstTxWarp>
          </a:bodyPr>
          <a:lstStyle>
            <a:lvl1pPr algn="r" defTabSz="1968500">
              <a:defRPr sz="26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D3027D88-FF63-544E-B8F1-CD9CD49FE1B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20051713"/>
            <a:ext cx="6324600" cy="105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6900" tIns="98450" rIns="196900" bIns="98450" numCol="1" anchor="b" anchorCtr="0" compatLnSpc="1">
            <a:prstTxWarp prst="textNoShape">
              <a:avLst/>
            </a:prstTxWarp>
          </a:bodyPr>
          <a:lstStyle>
            <a:lvl1pPr defTabSz="1968500">
              <a:defRPr sz="26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25E8D4B3-1F5B-9044-B886-14F6FE333E9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272463" y="20051713"/>
            <a:ext cx="6324600" cy="105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6900" tIns="98450" rIns="196900" bIns="98450" numCol="1" anchor="b" anchorCtr="0" compatLnSpc="1">
            <a:prstTxWarp prst="textNoShape">
              <a:avLst/>
            </a:prstTxWarp>
          </a:bodyPr>
          <a:lstStyle>
            <a:lvl1pPr algn="r" defTabSz="1968500">
              <a:defRPr sz="2600"/>
            </a:lvl1pPr>
          </a:lstStyle>
          <a:p>
            <a:fld id="{1EFC8496-1004-0F49-ADCE-70E852CADCBA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5C1222-AA60-AB4C-BA33-9EB6EC90F97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326188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D335703-604D-8840-B55C-E70670A6FC2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8267700" y="0"/>
            <a:ext cx="6326188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8FE3D853-B0C1-1A42-B2E2-6DB951ED351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22475" y="1582738"/>
            <a:ext cx="10553700" cy="7915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AC885E8F-8EB1-E24A-B86E-C9C053B954D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460500" y="10026650"/>
            <a:ext cx="11677650" cy="949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68145291-64F3-C949-83D1-094C2285CB0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20048538"/>
            <a:ext cx="6326188" cy="105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8E39246C-E20F-E04F-A03D-FD095DC1D5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8267700" y="20048538"/>
            <a:ext cx="6326188" cy="105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DB0DEA4-E0F6-FD42-B43D-9FF702984A75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C4EA5150-586A-DE41-805B-38D9E0F3D4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5DB9EE4-A8CE-D847-B8E4-F9D0D400AE19}" type="slidenum">
              <a:rPr lang="en-US" altLang="ja-JP" sz="1200"/>
              <a:pPr eaLnBrk="1" hangingPunct="1"/>
              <a:t>1</a:t>
            </a:fld>
            <a:endParaRPr lang="en-US" altLang="ja-JP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336F07C8-6D1D-1E4C-9B1F-D478F3909B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3582A002-5E19-4742-B355-FC9795D99C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ja-JP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985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1C593D-50EE-492C-BF62-7061D8451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77152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227AF-C1D2-4D5B-BB89-3FC06B405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9BB6EF-1BBD-44F7-8105-357758AD3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15177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3788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650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774222" rtl="0" eaLnBrk="1" latinLnBrk="0" hangingPunct="1">
        <a:lnSpc>
          <a:spcPct val="90000"/>
        </a:lnSpc>
        <a:spcBef>
          <a:spcPct val="0"/>
        </a:spcBef>
        <a:buNone/>
        <a:defRPr kumimoji="1" sz="37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3556" indent="-193556" algn="l" defTabSz="774222" rtl="0" eaLnBrk="1" latinLnBrk="0" hangingPunct="1">
        <a:lnSpc>
          <a:spcPct val="90000"/>
        </a:lnSpc>
        <a:spcBef>
          <a:spcPts val="847"/>
        </a:spcBef>
        <a:buFont typeface="Arial" panose="020B0604020202020204" pitchFamily="34" charset="0"/>
        <a:buChar char="•"/>
        <a:defRPr kumimoji="1" sz="2371" kern="1200">
          <a:solidFill>
            <a:schemeClr val="tx1"/>
          </a:solidFill>
          <a:latin typeface="+mn-lt"/>
          <a:ea typeface="+mn-ea"/>
          <a:cs typeface="+mn-cs"/>
        </a:defRPr>
      </a:lvl1pPr>
      <a:lvl2pPr marL="580667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2032" kern="1200">
          <a:solidFill>
            <a:schemeClr val="tx1"/>
          </a:solidFill>
          <a:latin typeface="+mn-lt"/>
          <a:ea typeface="+mn-ea"/>
          <a:cs typeface="+mn-cs"/>
        </a:defRPr>
      </a:lvl2pPr>
      <a:lvl3pPr marL="967778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693" kern="1200">
          <a:solidFill>
            <a:schemeClr val="tx1"/>
          </a:solidFill>
          <a:latin typeface="+mn-lt"/>
          <a:ea typeface="+mn-ea"/>
          <a:cs typeface="+mn-cs"/>
        </a:defRPr>
      </a:lvl3pPr>
      <a:lvl4pPr marL="1354889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4pPr>
      <a:lvl5pPr marL="1742001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5pPr>
      <a:lvl6pPr marL="2129112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6pPr>
      <a:lvl7pPr marL="2516223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7pPr>
      <a:lvl8pPr marL="2903334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8pPr>
      <a:lvl9pPr marL="3290446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1pPr>
      <a:lvl2pPr marL="387111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2pPr>
      <a:lvl3pPr marL="774222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3pPr>
      <a:lvl4pPr marL="1161334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4pPr>
      <a:lvl5pPr marL="1548445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5pPr>
      <a:lvl6pPr marL="1935556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6pPr>
      <a:lvl7pPr marL="2322667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7pPr>
      <a:lvl8pPr marL="2709779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8pPr>
      <a:lvl9pPr marL="3096890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FD3455A-94BB-4384-9D81-3373DDA6E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475" y="511175"/>
            <a:ext cx="11042650" cy="8330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D97918-B164-4912-9485-268492402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9475" y="1272208"/>
            <a:ext cx="11042650" cy="8064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799147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5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5">
            <a:extLst>
              <a:ext uri="{FF2B5EF4-FFF2-40B4-BE49-F238E27FC236}">
                <a16:creationId xmlns:a16="http://schemas.microsoft.com/office/drawing/2014/main" id="{D5D88259-ED24-BD49-9587-FD79AC5A0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215" y="1128192"/>
            <a:ext cx="72109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7998" tIns="63999" rIns="127998" bIns="63999" anchor="ctr"/>
          <a:lstStyle>
            <a:lvl1pPr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400" dirty="0">
                <a:latin typeface="ＭＳ Ｐゴシック" panose="020B0600070205080204" pitchFamily="34" charset="-128"/>
              </a:rPr>
              <a:t>XXX</a:t>
            </a:r>
            <a:endParaRPr lang="ja-JP" altLang="en-US" sz="2400" dirty="0">
              <a:latin typeface="ＭＳ Ｐゴシック" panose="020B0600070205080204" pitchFamily="34" charset="-128"/>
            </a:endParaRPr>
          </a:p>
        </p:txBody>
      </p:sp>
      <p:sp>
        <p:nvSpPr>
          <p:cNvPr id="3077" name="Rectangle 15">
            <a:extLst>
              <a:ext uri="{FF2B5EF4-FFF2-40B4-BE49-F238E27FC236}">
                <a16:creationId xmlns:a16="http://schemas.microsoft.com/office/drawing/2014/main" id="{28DDC781-0083-4B44-A3FB-9FF0E3B74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0876" y="1168957"/>
            <a:ext cx="446241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7998" tIns="63999" rIns="127998" bIns="63999" anchor="ctr"/>
          <a:lstStyle>
            <a:lvl1pPr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400" dirty="0">
                <a:latin typeface="ＭＳ Ｐゴシック" panose="020B0600070205080204" pitchFamily="34" charset="-128"/>
              </a:rPr>
              <a:t>XXXXXXXXXXXXXXXX</a:t>
            </a:r>
            <a:endParaRPr lang="ja-JP" altLang="en-US" sz="2400" dirty="0">
              <a:latin typeface="ＭＳ Ｐゴシック" panose="020B0600070205080204" pitchFamily="34" charset="-128"/>
            </a:endParaRPr>
          </a:p>
        </p:txBody>
      </p:sp>
      <p:sp>
        <p:nvSpPr>
          <p:cNvPr id="3079" name="Rectangle 17">
            <a:extLst>
              <a:ext uri="{FF2B5EF4-FFF2-40B4-BE49-F238E27FC236}">
                <a16:creationId xmlns:a16="http://schemas.microsoft.com/office/drawing/2014/main" id="{5382B293-F7D3-6840-BDDD-720EDDF9D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8791" y="336104"/>
            <a:ext cx="1728191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7998" tIns="63999" rIns="127998" bIns="63999" anchor="ctr"/>
          <a:lstStyle>
            <a:lvl1pPr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400" dirty="0">
                <a:latin typeface="ＭＳ Ｐゴシック" panose="020B0600070205080204" pitchFamily="34" charset="-128"/>
              </a:rPr>
              <a:t>XXXXXX</a:t>
            </a:r>
            <a:endParaRPr lang="ja-JP" altLang="en-US" sz="2400" dirty="0"/>
          </a:p>
        </p:txBody>
      </p:sp>
      <p:sp>
        <p:nvSpPr>
          <p:cNvPr id="3081" name="Rectangle 19">
            <a:extLst>
              <a:ext uri="{FF2B5EF4-FFF2-40B4-BE49-F238E27FC236}">
                <a16:creationId xmlns:a16="http://schemas.microsoft.com/office/drawing/2014/main" id="{A4EA8F5C-B909-8246-862C-848101798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9032" y="336104"/>
            <a:ext cx="230346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7998" tIns="63999" rIns="127998" bIns="63999" anchor="ctr"/>
          <a:lstStyle>
            <a:lvl1pPr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400" dirty="0">
                <a:latin typeface="ＭＳ Ｐゴシック" panose="020B0600070205080204" pitchFamily="34" charset="-128"/>
              </a:rPr>
              <a:t>XXXXXXXXX</a:t>
            </a:r>
            <a:endParaRPr lang="ja-JP" altLang="en-US" sz="2400" dirty="0"/>
          </a:p>
        </p:txBody>
      </p:sp>
      <p:sp>
        <p:nvSpPr>
          <p:cNvPr id="3082" name="Rectangle 20">
            <a:extLst>
              <a:ext uri="{FF2B5EF4-FFF2-40B4-BE49-F238E27FC236}">
                <a16:creationId xmlns:a16="http://schemas.microsoft.com/office/drawing/2014/main" id="{88BB8863-1101-664A-A3BB-4EDEC8686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7144" y="1200200"/>
            <a:ext cx="2015504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7998" tIns="63999" rIns="127998" bIns="63999" anchor="ctr"/>
          <a:lstStyle>
            <a:lvl1pPr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400" dirty="0">
                <a:solidFill>
                  <a:prstClr val="black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XXXXXXXXXX</a:t>
            </a:r>
            <a:endParaRPr lang="en-US" altLang="ja-JP" sz="3600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3A027A30-C9DB-489E-84A9-224A19E47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1839142"/>
            <a:ext cx="6189062" cy="7497962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8376" tIns="54188" rIns="108376" bIns="54188"/>
          <a:lstStyle>
            <a:lvl1pPr marL="481013" indent="-481013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1947" b="1" dirty="0">
                <a:solidFill>
                  <a:srgbClr val="FF0000"/>
                </a:solidFill>
              </a:rPr>
              <a:t>モデルの構成</a:t>
            </a:r>
            <a:endParaRPr lang="en-US" altLang="ja-JP" sz="1947" b="1" dirty="0">
              <a:solidFill>
                <a:srgbClr val="FF0000"/>
              </a:solidFill>
            </a:endParaRPr>
          </a:p>
          <a:p>
            <a:pPr marL="342900" lvl="0" indent="-342900" defTabSz="914400" eaLnBrk="1" hangingPunct="1">
              <a:lnSpc>
                <a:spcPct val="8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ja-JP" altLang="en-US" dirty="0">
                <a:solidFill>
                  <a:prstClr val="black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要求分析</a:t>
            </a:r>
            <a:endParaRPr lang="en-US" altLang="ja-JP" dirty="0">
              <a:solidFill>
                <a:prstClr val="black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196850" indent="-196850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ダミーテキストダミーテキストダミーテキストダミーテキストダミーテキストダミーテキストダミーテキストダミーテキスト</a:t>
            </a:r>
          </a:p>
          <a:p>
            <a:pPr marL="196850" indent="-196850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</a:t>
            </a:r>
          </a:p>
          <a:p>
            <a:pPr marL="196850" indent="-196850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</a:t>
            </a:r>
          </a:p>
          <a:p>
            <a:pPr marL="342900" lvl="0" indent="-342900" defTabSz="914400" eaLnBrk="1" hangingPunct="1">
              <a:lnSpc>
                <a:spcPct val="80000"/>
              </a:lnSpc>
              <a:spcBef>
                <a:spcPts val="600"/>
              </a:spcBef>
              <a:buFont typeface="+mj-lt"/>
              <a:buAutoNum type="arabicPeriod" startAt="2"/>
            </a:pPr>
            <a:r>
              <a:rPr lang="ja-JP" altLang="en-US" dirty="0">
                <a:solidFill>
                  <a:prstClr val="black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分析モデル</a:t>
            </a:r>
            <a:endParaRPr lang="en-US" altLang="ja-JP" dirty="0">
              <a:solidFill>
                <a:prstClr val="black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196850" indent="-196850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ダミーテキストダミーテキストダミーテキストダミーテキストダミーテキストダミーテキストダミーテキストダミーテキスト</a:t>
            </a:r>
          </a:p>
          <a:p>
            <a:pPr marL="196850" indent="-196850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</a:t>
            </a:r>
          </a:p>
          <a:p>
            <a:pPr marL="196850" indent="-196850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</a:t>
            </a:r>
            <a:endParaRPr lang="en-US" altLang="ja-JP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196850" indent="-196850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（文字サイズは</a:t>
            </a:r>
            <a:r>
              <a:rPr lang="en-US" altLang="ja-JP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16</a:t>
            </a: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ポイント以上）</a:t>
            </a:r>
          </a:p>
          <a:p>
            <a:pPr marL="196850" indent="-196850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ja-JP" altLang="en-US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2243864-034B-4B1F-989D-660E752C29D3}"/>
              </a:ext>
            </a:extLst>
          </p:cNvPr>
          <p:cNvSpPr txBox="1"/>
          <p:nvPr/>
        </p:nvSpPr>
        <p:spPr>
          <a:xfrm>
            <a:off x="239366" y="8689032"/>
            <a:ext cx="5873402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ここに書いた説明で、モデル図全体を読んで得られる分析、設計の全体像、重要なポイント、効果や実績を捉えることができる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B9BAB15-89E8-4BE3-AEFC-6878394403C2}"/>
              </a:ext>
            </a:extLst>
          </p:cNvPr>
          <p:cNvSpPr txBox="1"/>
          <p:nvPr/>
        </p:nvSpPr>
        <p:spPr>
          <a:xfrm>
            <a:off x="6429378" y="8473008"/>
            <a:ext cx="61464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ここに書いた説明で、どのように分析設計が進められ、分析に何が書いてあるか、設計の何が書いてあるか、制御として何に取り組んでいるか、それらがどのようにつながっているか、といったことが把握できる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225249A-8E40-48E0-9B85-4D476A8A707F}"/>
              </a:ext>
            </a:extLst>
          </p:cNvPr>
          <p:cNvSpPr txBox="1"/>
          <p:nvPr/>
        </p:nvSpPr>
        <p:spPr>
          <a:xfrm>
            <a:off x="267090" y="4840086"/>
            <a:ext cx="5873402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配布時のこの領域の大きさが記載可能な範囲です</a:t>
            </a: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B6AB1D8E-EFB7-4B4C-85D5-45369CF4A8D5}"/>
              </a:ext>
            </a:extLst>
          </p:cNvPr>
          <p:cNvSpPr/>
          <p:nvPr/>
        </p:nvSpPr>
        <p:spPr>
          <a:xfrm>
            <a:off x="8714095" y="2490957"/>
            <a:ext cx="3794720" cy="1096888"/>
          </a:xfrm>
          <a:prstGeom prst="wedgeRectCallout">
            <a:avLst>
              <a:gd name="adj1" fmla="val -77216"/>
              <a:gd name="adj2" fmla="val -202300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ja-JP" altLang="en-US" dirty="0">
                <a:solidFill>
                  <a:srgbClr val="0070C0"/>
                </a:solidFill>
              </a:rPr>
              <a:t>注：北海道、東北、北関東、東京、</a:t>
            </a:r>
            <a:br>
              <a:rPr lang="ja-JP" altLang="en-US" dirty="0">
                <a:solidFill>
                  <a:srgbClr val="0070C0"/>
                </a:solidFill>
              </a:rPr>
            </a:br>
            <a:r>
              <a:rPr lang="ja-JP" altLang="en-US" dirty="0">
                <a:solidFill>
                  <a:srgbClr val="0070C0"/>
                </a:solidFill>
              </a:rPr>
              <a:t>南関東、東海、北陸、関西、中四国、</a:t>
            </a:r>
          </a:p>
          <a:p>
            <a:pPr eaLnBrk="1" hangingPunct="1"/>
            <a:r>
              <a:rPr lang="ja-JP" altLang="en-US" dirty="0">
                <a:solidFill>
                  <a:srgbClr val="0070C0"/>
                </a:solidFill>
              </a:rPr>
              <a:t>九州北、九州南、沖縄のいずれか</a:t>
            </a:r>
          </a:p>
          <a:p>
            <a:pPr algn="ctr"/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9" name="吹き出し: 四角形 18">
            <a:extLst>
              <a:ext uri="{FF2B5EF4-FFF2-40B4-BE49-F238E27FC236}">
                <a16:creationId xmlns:a16="http://schemas.microsoft.com/office/drawing/2014/main" id="{7052E665-B879-48C3-8043-EA2E46118074}"/>
              </a:ext>
            </a:extLst>
          </p:cNvPr>
          <p:cNvSpPr/>
          <p:nvPr/>
        </p:nvSpPr>
        <p:spPr>
          <a:xfrm>
            <a:off x="9929192" y="1569952"/>
            <a:ext cx="2600672" cy="792088"/>
          </a:xfrm>
          <a:prstGeom prst="wedgeRectCallout">
            <a:avLst>
              <a:gd name="adj1" fmla="val -36460"/>
              <a:gd name="adj2" fmla="val -14348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ja-JP" altLang="en-US" dirty="0">
                <a:solidFill>
                  <a:srgbClr val="0070C0"/>
                </a:solidFill>
              </a:rPr>
              <a:t>注：公開されている地域、</a:t>
            </a:r>
          </a:p>
          <a:p>
            <a:pPr eaLnBrk="1" hangingPunct="1"/>
            <a:r>
              <a:rPr lang="ja-JP" altLang="en-US" dirty="0">
                <a:solidFill>
                  <a:srgbClr val="0070C0"/>
                </a:solidFill>
              </a:rPr>
              <a:t>例）「東京都中央区」等</a:t>
            </a:r>
          </a:p>
        </p:txBody>
      </p:sp>
      <p:sp>
        <p:nvSpPr>
          <p:cNvPr id="20" name="吹き出し: 四角形 19">
            <a:extLst>
              <a:ext uri="{FF2B5EF4-FFF2-40B4-BE49-F238E27FC236}">
                <a16:creationId xmlns:a16="http://schemas.microsoft.com/office/drawing/2014/main" id="{6F06F687-E105-4E40-9EA8-A139ED0DCF58}"/>
              </a:ext>
            </a:extLst>
          </p:cNvPr>
          <p:cNvSpPr/>
          <p:nvPr/>
        </p:nvSpPr>
        <p:spPr>
          <a:xfrm>
            <a:off x="8733428" y="3694819"/>
            <a:ext cx="3794720" cy="792088"/>
          </a:xfrm>
          <a:prstGeom prst="wedgeRectCallout">
            <a:avLst>
              <a:gd name="adj1" fmla="val -105881"/>
              <a:gd name="adj2" fmla="val -30570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ja-JP" altLang="en-US" dirty="0">
                <a:solidFill>
                  <a:srgbClr val="0070C0"/>
                </a:solidFill>
              </a:rPr>
              <a:t>注：公開されている所属名を記載、個人参加の場合は”個人”を記載</a:t>
            </a:r>
          </a:p>
        </p:txBody>
      </p:sp>
      <p:sp>
        <p:nvSpPr>
          <p:cNvPr id="16" name="吹き出し: 四角形 15">
            <a:extLst>
              <a:ext uri="{FF2B5EF4-FFF2-40B4-BE49-F238E27FC236}">
                <a16:creationId xmlns:a16="http://schemas.microsoft.com/office/drawing/2014/main" id="{E12CA54B-B385-4F66-81F3-7EBDCD912BFD}"/>
              </a:ext>
            </a:extLst>
          </p:cNvPr>
          <p:cNvSpPr/>
          <p:nvPr/>
        </p:nvSpPr>
        <p:spPr>
          <a:xfrm>
            <a:off x="8562082" y="6438546"/>
            <a:ext cx="2879278" cy="792088"/>
          </a:xfrm>
          <a:prstGeom prst="wedgeRectCallout">
            <a:avLst>
              <a:gd name="adj1" fmla="val -77127"/>
              <a:gd name="adj2" fmla="val 206505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ja-JP" altLang="en-US" dirty="0">
                <a:solidFill>
                  <a:srgbClr val="0070C0"/>
                </a:solidFill>
              </a:rPr>
              <a:t>提出時には消してください</a:t>
            </a:r>
          </a:p>
        </p:txBody>
      </p:sp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86757885-A218-4B8A-BEA8-4A623B751178}"/>
              </a:ext>
            </a:extLst>
          </p:cNvPr>
          <p:cNvSpPr/>
          <p:nvPr/>
        </p:nvSpPr>
        <p:spPr>
          <a:xfrm>
            <a:off x="8562082" y="6396403"/>
            <a:ext cx="2879278" cy="792088"/>
          </a:xfrm>
          <a:prstGeom prst="wedgeRectCallout">
            <a:avLst>
              <a:gd name="adj1" fmla="val -243656"/>
              <a:gd name="adj2" fmla="val 237548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ja-JP" altLang="en-US" dirty="0">
                <a:solidFill>
                  <a:srgbClr val="0070C0"/>
                </a:solidFill>
              </a:rPr>
              <a:t>提出時には消してください</a:t>
            </a:r>
          </a:p>
        </p:txBody>
      </p:sp>
      <p:sp>
        <p:nvSpPr>
          <p:cNvPr id="18" name="吹き出し: 四角形 17">
            <a:extLst>
              <a:ext uri="{FF2B5EF4-FFF2-40B4-BE49-F238E27FC236}">
                <a16:creationId xmlns:a16="http://schemas.microsoft.com/office/drawing/2014/main" id="{B1A66799-1054-423B-9A84-217A539D8FBA}"/>
              </a:ext>
            </a:extLst>
          </p:cNvPr>
          <p:cNvSpPr/>
          <p:nvPr/>
        </p:nvSpPr>
        <p:spPr>
          <a:xfrm>
            <a:off x="8562082" y="6374275"/>
            <a:ext cx="2879278" cy="792088"/>
          </a:xfrm>
          <a:prstGeom prst="wedgeRectCallout">
            <a:avLst>
              <a:gd name="adj1" fmla="val -138970"/>
              <a:gd name="adj2" fmla="val -214700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ja-JP" altLang="en-US" dirty="0">
                <a:solidFill>
                  <a:srgbClr val="0070C0"/>
                </a:solidFill>
              </a:rPr>
              <a:t>提出時には消してください</a:t>
            </a: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0F45394F-2A27-48B9-9452-A5EEF5A2C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112" y="1839142"/>
            <a:ext cx="5976664" cy="3420000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8376" tIns="54188" rIns="108376" bIns="54188"/>
          <a:lstStyle>
            <a:lvl1pPr marL="481013" indent="-481013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1947" b="1" dirty="0"/>
              <a:t>チーム紹介、目標、意気込み</a:t>
            </a:r>
            <a:endParaRPr lang="ja-JP" altLang="en-US" dirty="0"/>
          </a:p>
          <a:p>
            <a:pPr marL="0" indent="0"/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ダミーテキストダミーテキストダミーテキストダミーテキスト</a:t>
            </a:r>
          </a:p>
          <a:p>
            <a:pPr marL="0" indent="0"/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</a:t>
            </a:r>
          </a:p>
          <a:p>
            <a:pPr marL="0" indent="0"/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</a:t>
            </a:r>
          </a:p>
          <a:p>
            <a:pPr marL="0" indent="0"/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</a:t>
            </a:r>
          </a:p>
          <a:p>
            <a:pPr marL="0" indent="0"/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</a:t>
            </a:r>
          </a:p>
          <a:p>
            <a:pPr marL="0" indent="0"/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</a:t>
            </a:r>
          </a:p>
          <a:p>
            <a:pPr marL="0" indent="0"/>
            <a:endParaRPr lang="ja-JP" altLang="en-US" sz="18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E6ECDC21-A1BA-4270-AFFC-AD78C4C54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738" y="5436692"/>
            <a:ext cx="5973038" cy="3900412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8376" tIns="54188" rIns="108376" bIns="54188"/>
          <a:lstStyle>
            <a:lvl1pPr marL="481013" indent="-481013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indent="0" defTabSz="774222"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1947" b="1" dirty="0">
                <a:solidFill>
                  <a:srgbClr val="FF0000"/>
                </a:solidFill>
              </a:rPr>
              <a:t>モデルの概要</a:t>
            </a:r>
          </a:p>
          <a:p>
            <a:pPr marL="196850" indent="-196850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ダミーテキストダミーテキストダミーテキストダミーテキストダミーテキストダミーテキストダミーテキストダミーテキスト</a:t>
            </a:r>
          </a:p>
          <a:p>
            <a:pPr marL="196850" indent="-196850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</a:t>
            </a:r>
          </a:p>
          <a:p>
            <a:pPr marL="196850" indent="-196850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</a:t>
            </a:r>
            <a:endParaRPr lang="en-US" altLang="ja-JP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196850" indent="-196850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（文字サイズは</a:t>
            </a:r>
            <a:r>
              <a:rPr lang="en-US" altLang="ja-JP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16</a:t>
            </a: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ポイント以上、全角で</a:t>
            </a:r>
            <a:r>
              <a:rPr lang="en-US" altLang="ja-JP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300</a:t>
            </a: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文字程度）</a:t>
            </a:r>
          </a:p>
          <a:p>
            <a:pPr marL="0" indent="0" eaLnBrk="1" hangingPunct="1">
              <a:lnSpc>
                <a:spcPct val="80000"/>
              </a:lnSpc>
              <a:spcBef>
                <a:spcPts val="600"/>
              </a:spcBef>
            </a:pPr>
            <a:endParaRPr lang="ja-JP" altLang="en-US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ja-JP" sz="18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ja-JP" sz="18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D76F276-8A63-174B-8450-D2E68742711F}"/>
              </a:ext>
            </a:extLst>
          </p:cNvPr>
          <p:cNvSpPr/>
          <p:nvPr/>
        </p:nvSpPr>
        <p:spPr>
          <a:xfrm>
            <a:off x="352128" y="2208312"/>
            <a:ext cx="5616624" cy="20162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>
                <a:solidFill>
                  <a:schemeClr val="tx1"/>
                </a:solidFill>
              </a:rPr>
              <a:t>・モデルの構成では、何をしたかではなく、何を得たのかを書くと内容がわかる構 成になる。例えば目標達成のための要件は何か、抽出した課題は何か、ブロ ックの移動順序や経路の算出方法としてどのような方法をとったのか、設計の方 針の重要なポイントは何か、構造と振舞いの着目すべき箇所はどこか、どのよ な制御戦略をとったのか、などを書く。</a:t>
            </a:r>
          </a:p>
          <a:p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6622E1C-032D-3B4F-8DC2-F5DEEACE46A3}"/>
              </a:ext>
            </a:extLst>
          </p:cNvPr>
          <p:cNvSpPr/>
          <p:nvPr/>
        </p:nvSpPr>
        <p:spPr>
          <a:xfrm>
            <a:off x="424136" y="4440560"/>
            <a:ext cx="561662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>
                <a:solidFill>
                  <a:schemeClr val="tx1"/>
                </a:solidFill>
              </a:rPr>
              <a:t>・抽出した要求に対して妥当性を示す。</a:t>
            </a:r>
          </a:p>
          <a:p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7F00533-14A5-DB47-BE1A-8DB727E2D87C}"/>
              </a:ext>
            </a:extLst>
          </p:cNvPr>
          <p:cNvSpPr/>
          <p:nvPr/>
        </p:nvSpPr>
        <p:spPr>
          <a:xfrm>
            <a:off x="568152" y="840160"/>
            <a:ext cx="5616624" cy="5040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b="1">
                <a:solidFill>
                  <a:schemeClr val="tx1"/>
                </a:solidFill>
              </a:rPr>
              <a:t>課題の有効な解き方を示すモデルになっているか</a:t>
            </a:r>
            <a:endParaRPr kumimoji="1" lang="ja-JP" altLang="en-US" b="1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8747E7D-A8F9-7C4F-9F9C-4B6AB8082BE4}"/>
              </a:ext>
            </a:extLst>
          </p:cNvPr>
          <p:cNvSpPr/>
          <p:nvPr/>
        </p:nvSpPr>
        <p:spPr>
          <a:xfrm>
            <a:off x="6904856" y="1776264"/>
            <a:ext cx="3600400" cy="5040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b="1">
                <a:solidFill>
                  <a:schemeClr val="tx1"/>
                </a:solidFill>
              </a:rPr>
              <a:t>画像処理を活用しているか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E6A5D4D2-048D-AB44-9A71-CB0ACD021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592" y="5085833"/>
            <a:ext cx="7834536" cy="443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41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99E97F26-ED30-4870-B29B-88DD2A395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要求モデル</a:t>
            </a: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43A1BEA2-AA1D-441C-972E-6D458196D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ここに要求のモデルを書く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8A38697B-A4D1-BE49-8CD6-DDCDEF3F7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50" y="1992288"/>
            <a:ext cx="11493500" cy="201930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EF5F6C50-A3BA-384D-898B-6E0659AAB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3968750"/>
            <a:ext cx="10388600" cy="16637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19E5FDC0-1C12-C84B-A89C-32B528A96C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08" y="6024736"/>
            <a:ext cx="6794996" cy="337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364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440250-F656-44C9-902A-E623DA03B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分析</a:t>
            </a:r>
            <a:r>
              <a:rPr kumimoji="1" lang="ja-JP" altLang="en-US" dirty="0"/>
              <a:t>モデル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6FAAD07-F302-42C1-85D9-C09DAB46A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ここに分析の</a:t>
            </a:r>
            <a:r>
              <a:rPr lang="ja-JP" altLang="en-US" dirty="0"/>
              <a:t>モデルを書く</a:t>
            </a:r>
            <a:endParaRPr kumimoji="1" lang="en-US" altLang="ja-JP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0CC81E8-34DC-B24C-86ED-5CAC9E65E2B7}"/>
              </a:ext>
            </a:extLst>
          </p:cNvPr>
          <p:cNvSpPr/>
          <p:nvPr/>
        </p:nvSpPr>
        <p:spPr>
          <a:xfrm>
            <a:off x="3808512" y="4152528"/>
            <a:ext cx="3600400" cy="5040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b="1">
                <a:solidFill>
                  <a:schemeClr val="tx1"/>
                </a:solidFill>
              </a:rPr>
              <a:t>ブロックビンゴゲームエリア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92D5C46-433A-F441-8049-FE7F464C2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312" y="2064296"/>
            <a:ext cx="11531600" cy="11684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B1CB5E3-CA15-1240-972F-837554C71D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219424"/>
            <a:ext cx="6011416" cy="399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111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440250-F656-44C9-902A-E623DA03B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分析</a:t>
            </a:r>
            <a:r>
              <a:rPr kumimoji="1" lang="ja-JP" altLang="en-US" dirty="0"/>
              <a:t>モデルまたは</a:t>
            </a:r>
            <a:r>
              <a:rPr lang="ja-JP" altLang="en-US" dirty="0"/>
              <a:t>設計モデル</a:t>
            </a:r>
            <a:endParaRPr kumimoji="1" lang="ja-JP" altLang="en-US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6FAAD07-F302-42C1-85D9-C09DAB46A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ここに分析の</a:t>
            </a:r>
            <a:r>
              <a:rPr lang="ja-JP" altLang="en-US" dirty="0"/>
              <a:t>モデルまたは設計のモデルを書く</a:t>
            </a:r>
            <a:endParaRPr lang="en-US" altLang="ja-JP" dirty="0"/>
          </a:p>
          <a:p>
            <a:pPr lvl="1"/>
            <a:r>
              <a:rPr lang="ja-JP" altLang="en-US" dirty="0"/>
              <a:t>このページは、分析と設計のどちらかに使うことも、分析と設計の両方に使うこともできる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93560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440250-F656-44C9-902A-E623DA03B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設計モデル</a:t>
            </a:r>
            <a:endParaRPr kumimoji="1" lang="ja-JP" altLang="en-US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6FAAD07-F302-42C1-85D9-C09DAB46A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ここに</a:t>
            </a:r>
            <a:r>
              <a:rPr lang="ja-JP" altLang="en-US" dirty="0"/>
              <a:t>設計のモデルを書く</a:t>
            </a:r>
            <a:endParaRPr kumimoji="1"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7BC52CD-ED30-9043-888B-9BDA2F47A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50" y="4210050"/>
            <a:ext cx="114935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823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D8C0B5-06BB-41B2-8E22-3BCAD69EB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制御モデル</a:t>
            </a:r>
            <a:endParaRPr kumimoji="1"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21492ACA-CEBB-4A08-A6B6-1B760833E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最後のページ</a:t>
            </a:r>
            <a:endParaRPr kumimoji="1" lang="en-US" altLang="ja-JP" dirty="0"/>
          </a:p>
          <a:p>
            <a:r>
              <a:rPr kumimoji="1" lang="ja-JP" altLang="en-US" dirty="0"/>
              <a:t>ここに制御のモデルを書く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DB4E4C0-F86E-4849-8FA5-47AC040E7A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50" y="4146550"/>
            <a:ext cx="11493500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341486"/>
      </p:ext>
    </p:extLst>
  </p:cSld>
  <p:clrMapOvr>
    <a:masterClrMapping/>
  </p:clrMapOvr>
</p:sld>
</file>

<file path=ppt/theme/theme1.xml><?xml version="1.0" encoding="utf-8"?>
<a:theme xmlns:a="http://schemas.openxmlformats.org/drawingml/2006/main" name="アブストラクトページ用（プライマリークラス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1474</TotalTime>
  <Words>439</Words>
  <Application>Microsoft Macintosh PowerPoint</Application>
  <PresentationFormat>A3 297x420 mm</PresentationFormat>
  <Paragraphs>57</Paragraphs>
  <Slides>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7</vt:i4>
      </vt:variant>
    </vt:vector>
  </HeadingPairs>
  <TitlesOfParts>
    <vt:vector size="16" baseType="lpstr">
      <vt:lpstr>HG丸ｺﾞｼｯｸM-PRO</vt:lpstr>
      <vt:lpstr>ＭＳ Ｐゴシック</vt:lpstr>
      <vt:lpstr>ＭＳ Ｐ明朝</vt:lpstr>
      <vt:lpstr>游ゴシック</vt:lpstr>
      <vt:lpstr>游ゴシック Light</vt:lpstr>
      <vt:lpstr>Arial</vt:lpstr>
      <vt:lpstr>Times New Roman</vt:lpstr>
      <vt:lpstr>アブストラクトページ用（プライマリークラス）</vt:lpstr>
      <vt:lpstr>デザインの設定</vt:lpstr>
      <vt:lpstr>PowerPoint プレゼンテーション</vt:lpstr>
      <vt:lpstr>PowerPoint プレゼンテーション</vt:lpstr>
      <vt:lpstr>要求モデル</vt:lpstr>
      <vt:lpstr>分析モデル</vt:lpstr>
      <vt:lpstr>分析モデルまたは設計モデル</vt:lpstr>
      <vt:lpstr>設計モデル</vt:lpstr>
      <vt:lpstr>制御モデル</vt:lpstr>
    </vt:vector>
  </TitlesOfParts>
  <Manager>ETロボコン実行委員会</Manager>
  <Company>ETロボコン実行委員会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ETロボコン・コンセプトシート</dc:title>
  <dc:creator>ETロボコン実行委員会</dc:creator>
  <cp:lastModifiedBy>Microsoft Office ユーザー</cp:lastModifiedBy>
  <cp:revision>196</cp:revision>
  <cp:lastPrinted>2018-04-01T05:10:42Z</cp:lastPrinted>
  <dcterms:created xsi:type="dcterms:W3CDTF">2002-02-28T07:41:56Z</dcterms:created>
  <dcterms:modified xsi:type="dcterms:W3CDTF">2019-04-27T07:55:42Z</dcterms:modified>
</cp:coreProperties>
</file>