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58" r:id="rId3"/>
    <p:sldId id="278" r:id="rId4"/>
    <p:sldId id="337" r:id="rId5"/>
    <p:sldId id="283" r:id="rId6"/>
    <p:sldId id="338" r:id="rId7"/>
    <p:sldId id="275"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78"/>
            <p14:sldId id="337"/>
            <p14:sldId id="283"/>
            <p14:sldId id="338"/>
            <p14:sldId id="275"/>
          </p14:sldIdLst>
        </p14:section>
      </p14:sectionLst>
    </p:ext>
    <p:ext uri="{EFAFB233-063F-42B5-8137-9DF3F51BA10A}">
      <p15:sldGuideLst xmlns:p15="http://schemas.microsoft.com/office/powerpoint/2012/main">
        <p15:guide id="1" orient="horz" pos="3319"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8" autoAdjust="0"/>
    <p:restoredTop sz="96973"/>
  </p:normalViewPr>
  <p:slideViewPr>
    <p:cSldViewPr snapToGrid="0" showGuides="1">
      <p:cViewPr>
        <p:scale>
          <a:sx n="100" d="100"/>
          <a:sy n="100" d="100"/>
        </p:scale>
        <p:origin x="872" y="512"/>
      </p:cViewPr>
      <p:guideLst>
        <p:guide orient="horz" pos="3319"/>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226225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1784606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2022475" y="1582738"/>
            <a:ext cx="10553700" cy="7915275"/>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2</a:t>
            </a:fld>
            <a:endParaRPr lang="en-US" altLang="ja-JP"/>
          </a:p>
        </p:txBody>
      </p:sp>
    </p:spTree>
    <p:extLst>
      <p:ext uri="{BB962C8B-B14F-4D97-AF65-F5344CB8AC3E}">
        <p14:creationId xmlns:p14="http://schemas.microsoft.com/office/powerpoint/2010/main" val="387900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188763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6" y="511177"/>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6"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7"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250</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ひろしま自動車産学官連携推進会議</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3"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中四国</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広島県広島市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solidFill>
                  <a:prstClr val="black"/>
                </a:solidFill>
                <a:latin typeface="HG丸ｺﾞｼｯｸM-PRO" panose="020F0600000000000000" pitchFamily="50" charset="-128"/>
                <a:ea typeface="HG丸ｺﾞｼｯｸM-PRO" panose="020F0600000000000000" pitchFamily="50" charset="-128"/>
              </a:rPr>
              <a:t>チームひろじれん</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1.</a:t>
            </a:r>
            <a:r>
              <a:rPr lang="ja-JP" altLang="en-US" u="sng">
                <a:solidFill>
                  <a:prstClr val="black"/>
                </a:solidFill>
                <a:latin typeface="HG丸ｺﾞｼｯｸM-PRO" panose="020F0600000000000000" pitchFamily="50" charset="-128"/>
                <a:ea typeface="HG丸ｺﾞｼｯｸM-PRO" panose="020F0600000000000000" pitchFamily="50" charset="-128"/>
              </a:rPr>
              <a:t>要求モデル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の要求図、ユースケース図、機能フロー図を用いて要求分析を行った。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システムの目的をプロジェクトの目的と目標から導出している。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活動のコンセプトである「シンプルに設計する」と「単純化」を要求図の中に示している。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2.</a:t>
            </a:r>
            <a:r>
              <a:rPr lang="ja-JP" altLang="en-US" u="sng">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のブロック図、状態遷移図、シーケンス図を用いて分析モデルを記述している。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状態遷移図を用いて動作定義の表現を試みた。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解法の指針は活動のコンセプト「シンプルに設計する」から導いた。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3.</a:t>
            </a:r>
            <a:r>
              <a:rPr lang="ja-JP" altLang="en-US" u="sng">
                <a:solidFill>
                  <a:prstClr val="black"/>
                </a:solidFill>
                <a:latin typeface="HG丸ｺﾞｼｯｸM-PRO" panose="020F0600000000000000" pitchFamily="50" charset="-128"/>
                <a:ea typeface="HG丸ｺﾞｼｯｸM-PRO" panose="020F0600000000000000" pitchFamily="50" charset="-128"/>
              </a:rPr>
              <a:t>設計モデル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構造モデルは</a:t>
            </a: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のブロック図、振る舞いはシーケンス図で記述している。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振る舞いモデルはブロック運搬の経路探索を中心に記述している。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4.</a:t>
            </a:r>
            <a:r>
              <a:rPr lang="ja-JP" altLang="en-US" u="sng">
                <a:solidFill>
                  <a:prstClr val="black"/>
                </a:solidFill>
                <a:latin typeface="HG丸ｺﾞｼｯｸM-PRO" panose="020F0600000000000000" pitchFamily="50" charset="-128"/>
                <a:ea typeface="HG丸ｺﾞｼｯｸM-PRO" panose="020F0600000000000000" pitchFamily="50" charset="-128"/>
              </a:rPr>
              <a:t>制御モデル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重点テーマである「画像処理」と「</a:t>
            </a:r>
            <a:r>
              <a:rPr lang="en-US" altLang="ja-JP" dirty="0">
                <a:solidFill>
                  <a:prstClr val="black"/>
                </a:solidFill>
                <a:latin typeface="HG丸ｺﾞｼｯｸM-PRO" panose="020F0600000000000000" pitchFamily="50" charset="-128"/>
                <a:ea typeface="HG丸ｺﾞｼｯｸM-PRO" panose="020F0600000000000000" pitchFamily="50" charset="-128"/>
              </a:rPr>
              <a:t>AI</a:t>
            </a:r>
            <a:r>
              <a:rPr lang="ja-JP" altLang="en-US">
                <a:solidFill>
                  <a:prstClr val="black"/>
                </a:solidFill>
                <a:latin typeface="HG丸ｺﾞｼｯｸM-PRO" panose="020F0600000000000000" pitchFamily="50" charset="-128"/>
                <a:ea typeface="HG丸ｺﾞｼｯｸM-PRO" panose="020F0600000000000000" pitchFamily="50" charset="-128"/>
              </a:rPr>
              <a:t>の活用」を中心に記述している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ja-JP" altLang="en-US"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82243864-034B-4B1F-989D-660E752C29D3}"/>
              </a:ext>
            </a:extLst>
          </p:cNvPr>
          <p:cNvSpPr txBox="1"/>
          <p:nvPr/>
        </p:nvSpPr>
        <p:spPr>
          <a:xfrm>
            <a:off x="239366" y="8689034"/>
            <a:ext cx="5873402" cy="584775"/>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6429378" y="8473010"/>
            <a:ext cx="6146400" cy="830997"/>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3" name="テキスト ボックス 12">
            <a:extLst>
              <a:ext uri="{FF2B5EF4-FFF2-40B4-BE49-F238E27FC236}">
                <a16:creationId xmlns:a16="http://schemas.microsoft.com/office/drawing/2014/main" id="{8225249A-8E40-48E0-9B85-4D476A8A707F}"/>
              </a:ext>
            </a:extLst>
          </p:cNvPr>
          <p:cNvSpPr txBox="1"/>
          <p:nvPr/>
        </p:nvSpPr>
        <p:spPr>
          <a:xfrm>
            <a:off x="267090" y="4840086"/>
            <a:ext cx="5873402" cy="338554"/>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配布時のこの領域の大きさが記載可能な範囲です</a:t>
            </a: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チームの活動目標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ロボコン活動を通じて、</a:t>
            </a:r>
            <a:r>
              <a:rPr lang="en-US" altLang="ja-JP" dirty="0">
                <a:latin typeface="HG丸ｺﾞｼｯｸM-PRO" panose="020F0600000000000000" pitchFamily="50" charset="-128"/>
                <a:ea typeface="HG丸ｺﾞｼｯｸM-PRO" panose="020F0600000000000000" pitchFamily="50" charset="-128"/>
              </a:rPr>
              <a:t>MBD</a:t>
            </a:r>
            <a:r>
              <a:rPr lang="ja-JP" altLang="en-US">
                <a:latin typeface="HG丸ｺﾞｼｯｸM-PRO" panose="020F0600000000000000" pitchFamily="50" charset="-128"/>
                <a:ea typeface="HG丸ｺﾞｼｯｸM-PRO" panose="020F0600000000000000" pitchFamily="50" charset="-128"/>
              </a:rPr>
              <a:t>設計技術の習得を目指す。</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これまで学んできた制御則を実機に実装する。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設計目標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シンプルに設計する。</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チームメンバと意気込み</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難所をクリアして「完走」を目指します。</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en-US" altLang="ja-JP" dirty="0" err="1">
                <a:latin typeface="HG丸ｺﾞｼｯｸM-PRO" panose="020F0600000000000000" pitchFamily="50" charset="-128"/>
                <a:ea typeface="HG丸ｺﾞｼｯｸM-PRO" panose="020F0600000000000000" pitchFamily="50" charset="-128"/>
              </a:rPr>
              <a:t>SysMLをつかってモデル記述を行う</a:t>
            </a:r>
            <a:r>
              <a:rPr lang="en-US" altLang="ja-JP"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リザルトタイム「</a:t>
            </a:r>
            <a:r>
              <a:rPr lang="en-US" altLang="ja-JP" dirty="0">
                <a:latin typeface="HG丸ｺﾞｼｯｸM-PRO" panose="020F0600000000000000" pitchFamily="50" charset="-128"/>
                <a:ea typeface="HG丸ｺﾞｼｯｸM-PRO" panose="020F0600000000000000" pitchFamily="50" charset="-128"/>
              </a:rPr>
              <a:t>20</a:t>
            </a:r>
            <a:r>
              <a:rPr lang="ja-JP" altLang="en-US">
                <a:latin typeface="HG丸ｺﾞｼｯｸM-PRO" panose="020F0600000000000000" pitchFamily="50" charset="-128"/>
                <a:ea typeface="HG丸ｺﾞｼｯｸM-PRO" panose="020F0600000000000000" pitchFamily="50" charset="-128"/>
              </a:rPr>
              <a:t>秒以下」をシステム目標とし、それを実現するための要件を分析した。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機能実現では重点テーマである、画像処理と</a:t>
            </a:r>
            <a:r>
              <a:rPr lang="en-US" altLang="ja-JP" dirty="0">
                <a:latin typeface="HG丸ｺﾞｼｯｸM-PRO" panose="020F0600000000000000" pitchFamily="50" charset="-128"/>
                <a:ea typeface="HG丸ｺﾞｼｯｸM-PRO" panose="020F0600000000000000" pitchFamily="50" charset="-128"/>
              </a:rPr>
              <a:t>AI</a:t>
            </a:r>
            <a:r>
              <a:rPr lang="ja-JP" altLang="en-US">
                <a:latin typeface="HG丸ｺﾞｼｯｸM-PRO" panose="020F0600000000000000" pitchFamily="50" charset="-128"/>
                <a:ea typeface="HG丸ｺﾞｼｯｸM-PRO" panose="020F0600000000000000" pitchFamily="50" charset="-128"/>
              </a:rPr>
              <a:t>を有効的に活用した。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分析モデル、設計モデルの振る舞いではブロック運搬の経路生成を中心に記述している。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C6F0B0A-D303-E542-A36F-A9D5D1AA46D9}"/>
              </a:ext>
            </a:extLst>
          </p:cNvPr>
          <p:cNvPicPr>
            <a:picLocks noChangeAspect="1"/>
          </p:cNvPicPr>
          <p:nvPr/>
        </p:nvPicPr>
        <p:blipFill rotWithShape="1">
          <a:blip r:embed="rId3"/>
          <a:srcRect l="2367" t="3149" r="3282" b="2185"/>
          <a:stretch/>
        </p:blipFill>
        <p:spPr>
          <a:xfrm>
            <a:off x="76757" y="31885"/>
            <a:ext cx="6180027" cy="7573350"/>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6400800" y="5381"/>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1.</a:t>
            </a:r>
            <a:r>
              <a:rPr lang="ja-JP" altLang="en-US" b="1">
                <a:solidFill>
                  <a:schemeClr val="tx1"/>
                </a:solidFill>
                <a:latin typeface="+mj-ea"/>
                <a:ea typeface="+mj-ea"/>
              </a:rPr>
              <a:t>要求モデル</a:t>
            </a:r>
          </a:p>
        </p:txBody>
      </p:sp>
      <p:pic>
        <p:nvPicPr>
          <p:cNvPr id="11" name="図 10">
            <a:extLst>
              <a:ext uri="{FF2B5EF4-FFF2-40B4-BE49-F238E27FC236}">
                <a16:creationId xmlns:a16="http://schemas.microsoft.com/office/drawing/2014/main" id="{550C1BC0-D37E-224B-AA5F-F3615F856462}"/>
              </a:ext>
            </a:extLst>
          </p:cNvPr>
          <p:cNvPicPr>
            <a:picLocks noChangeAspect="1"/>
          </p:cNvPicPr>
          <p:nvPr/>
        </p:nvPicPr>
        <p:blipFill rotWithShape="1">
          <a:blip r:embed="rId4"/>
          <a:srcRect l="830" t="14563" r="2367" b="9111"/>
          <a:stretch/>
        </p:blipFill>
        <p:spPr>
          <a:xfrm>
            <a:off x="-7912" y="8204840"/>
            <a:ext cx="6311410" cy="1402536"/>
          </a:xfrm>
          <a:prstGeom prst="rect">
            <a:avLst/>
          </a:prstGeom>
        </p:spPr>
      </p:pic>
      <p:pic>
        <p:nvPicPr>
          <p:cNvPr id="7" name="図 6">
            <a:extLst>
              <a:ext uri="{FF2B5EF4-FFF2-40B4-BE49-F238E27FC236}">
                <a16:creationId xmlns:a16="http://schemas.microsoft.com/office/drawing/2014/main" id="{0253817A-FBF9-D445-A716-7556C85D9D73}"/>
              </a:ext>
            </a:extLst>
          </p:cNvPr>
          <p:cNvPicPr>
            <a:picLocks noChangeAspect="1"/>
          </p:cNvPicPr>
          <p:nvPr/>
        </p:nvPicPr>
        <p:blipFill rotWithShape="1">
          <a:blip r:embed="rId5"/>
          <a:srcRect l="5019" t="4670" r="8618" b="5000"/>
          <a:stretch/>
        </p:blipFill>
        <p:spPr>
          <a:xfrm>
            <a:off x="6303498" y="1416223"/>
            <a:ext cx="6498102" cy="8152599"/>
          </a:xfrm>
          <a:prstGeom prst="rect">
            <a:avLst/>
          </a:prstGeom>
        </p:spPr>
      </p:pic>
      <p:sp>
        <p:nvSpPr>
          <p:cNvPr id="9" name="正方形/長方形 8">
            <a:extLst>
              <a:ext uri="{FF2B5EF4-FFF2-40B4-BE49-F238E27FC236}">
                <a16:creationId xmlns:a16="http://schemas.microsoft.com/office/drawing/2014/main" id="{8BA86385-A3E4-5148-8BD1-DE620F58CBA4}"/>
              </a:ext>
            </a:extLst>
          </p:cNvPr>
          <p:cNvSpPr/>
          <p:nvPr/>
        </p:nvSpPr>
        <p:spPr>
          <a:xfrm>
            <a:off x="6400800" y="496307"/>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①システムの目的を定義するために、我々の活動</a:t>
            </a:r>
            <a:r>
              <a:rPr lang="en-US" altLang="ja-JP" sz="1100" dirty="0">
                <a:solidFill>
                  <a:schemeClr val="tx1"/>
                </a:solidFill>
                <a:latin typeface="+mn-ea"/>
              </a:rPr>
              <a:t>(</a:t>
            </a:r>
            <a:r>
              <a:rPr lang="ja-JP" altLang="en-US" sz="1100">
                <a:solidFill>
                  <a:schemeClr val="tx1"/>
                </a:solidFill>
                <a:latin typeface="+mn-ea"/>
              </a:rPr>
              <a:t>プロジェクト</a:t>
            </a:r>
            <a:r>
              <a:rPr lang="en-US" altLang="ja-JP" sz="1100" dirty="0">
                <a:solidFill>
                  <a:schemeClr val="tx1"/>
                </a:solidFill>
                <a:latin typeface="+mn-ea"/>
              </a:rPr>
              <a:t>)</a:t>
            </a:r>
            <a:r>
              <a:rPr lang="ja-JP" altLang="en-US" sz="1100">
                <a:solidFill>
                  <a:schemeClr val="tx1"/>
                </a:solidFill>
                <a:latin typeface="+mn-ea"/>
              </a:rPr>
              <a:t>の目的と目標を始めに定義した。</a:t>
            </a:r>
            <a:endParaRPr lang="en-US" altLang="ja-JP" sz="1100" dirty="0">
              <a:solidFill>
                <a:schemeClr val="tx1"/>
              </a:solidFill>
              <a:latin typeface="+mn-ea"/>
            </a:endParaRPr>
          </a:p>
          <a:p>
            <a:r>
              <a:rPr lang="ja-JP" altLang="en-US" sz="1100">
                <a:solidFill>
                  <a:schemeClr val="tx1"/>
                </a:solidFill>
                <a:latin typeface="+mn-ea"/>
              </a:rPr>
              <a:t>②①の目的と目標からシステムの目的と目標を導出した。</a:t>
            </a:r>
            <a:endParaRPr lang="en-US" altLang="ja-JP" sz="1100" dirty="0">
              <a:solidFill>
                <a:schemeClr val="tx1"/>
              </a:solidFill>
              <a:latin typeface="+mn-ea"/>
            </a:endParaRPr>
          </a:p>
          <a:p>
            <a:r>
              <a:rPr lang="ja-JP" altLang="en-US" sz="1100">
                <a:solidFill>
                  <a:schemeClr val="tx1"/>
                </a:solidFill>
                <a:latin typeface="+mn-ea"/>
              </a:rPr>
              <a:t>③システムの目標から機能要求を分析、定義した。</a:t>
            </a:r>
            <a:endParaRPr lang="en-US" altLang="ja-JP" sz="1100" dirty="0">
              <a:solidFill>
                <a:schemeClr val="tx1"/>
              </a:solidFill>
              <a:latin typeface="+mn-ea"/>
            </a:endParaRPr>
          </a:p>
          <a:p>
            <a:endParaRPr lang="ja-JP" altLang="en-US" sz="1100">
              <a:solidFill>
                <a:schemeClr val="tx1"/>
              </a:solidFill>
              <a:latin typeface="+mn-ea"/>
            </a:endParaRPr>
          </a:p>
        </p:txBody>
      </p:sp>
      <p:sp>
        <p:nvSpPr>
          <p:cNvPr id="10" name="正方形/長方形 9">
            <a:extLst>
              <a:ext uri="{FF2B5EF4-FFF2-40B4-BE49-F238E27FC236}">
                <a16:creationId xmlns:a16="http://schemas.microsoft.com/office/drawing/2014/main" id="{6036863D-F99A-884C-9826-62F9491203D9}"/>
              </a:ext>
            </a:extLst>
          </p:cNvPr>
          <p:cNvSpPr/>
          <p:nvPr/>
        </p:nvSpPr>
        <p:spPr>
          <a:xfrm>
            <a:off x="37202" y="2359933"/>
            <a:ext cx="102738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1.1</a:t>
            </a:r>
            <a:r>
              <a:rPr lang="ja-JP" altLang="en-US" sz="1400" b="1">
                <a:solidFill>
                  <a:schemeClr val="tx1"/>
                </a:solidFill>
                <a:latin typeface="+mj-ea"/>
                <a:ea typeface="+mj-ea"/>
              </a:rPr>
              <a:t>要求図</a:t>
            </a:r>
          </a:p>
        </p:txBody>
      </p:sp>
      <p:sp>
        <p:nvSpPr>
          <p:cNvPr id="12" name="正方形/長方形 11">
            <a:extLst>
              <a:ext uri="{FF2B5EF4-FFF2-40B4-BE49-F238E27FC236}">
                <a16:creationId xmlns:a16="http://schemas.microsoft.com/office/drawing/2014/main" id="{EF100263-6E6A-3D42-8A8B-C02FBD0635EE}"/>
              </a:ext>
            </a:extLst>
          </p:cNvPr>
          <p:cNvSpPr/>
          <p:nvPr/>
        </p:nvSpPr>
        <p:spPr>
          <a:xfrm>
            <a:off x="1529205" y="19208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13" name="正方形/長方形 12">
            <a:extLst>
              <a:ext uri="{FF2B5EF4-FFF2-40B4-BE49-F238E27FC236}">
                <a16:creationId xmlns:a16="http://schemas.microsoft.com/office/drawing/2014/main" id="{6C79285B-2FAB-AD49-A6B0-2CD65FCB0D9A}"/>
              </a:ext>
            </a:extLst>
          </p:cNvPr>
          <p:cNvSpPr/>
          <p:nvPr/>
        </p:nvSpPr>
        <p:spPr>
          <a:xfrm>
            <a:off x="3113381" y="2664152"/>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4" name="正方形/長方形 13">
            <a:extLst>
              <a:ext uri="{FF2B5EF4-FFF2-40B4-BE49-F238E27FC236}">
                <a16:creationId xmlns:a16="http://schemas.microsoft.com/office/drawing/2014/main" id="{7F27F292-2E9A-E146-ADEE-4185FEE6D032}"/>
              </a:ext>
            </a:extLst>
          </p:cNvPr>
          <p:cNvSpPr/>
          <p:nvPr/>
        </p:nvSpPr>
        <p:spPr>
          <a:xfrm>
            <a:off x="4816624" y="5316477"/>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6" name="正方形/長方形 15">
            <a:extLst>
              <a:ext uri="{FF2B5EF4-FFF2-40B4-BE49-F238E27FC236}">
                <a16:creationId xmlns:a16="http://schemas.microsoft.com/office/drawing/2014/main" id="{AFADCFBE-2847-0E40-A431-51DB3B5A9C0D}"/>
              </a:ext>
            </a:extLst>
          </p:cNvPr>
          <p:cNvSpPr/>
          <p:nvPr/>
        </p:nvSpPr>
        <p:spPr>
          <a:xfrm>
            <a:off x="8345016" y="-23936"/>
            <a:ext cx="4450499" cy="44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要求モデルを</a:t>
            </a:r>
            <a:r>
              <a:rPr lang="en-US" altLang="ja-JP" sz="1100" dirty="0">
                <a:solidFill>
                  <a:schemeClr val="tx1"/>
                </a:solidFill>
                <a:latin typeface="+mn-ea"/>
              </a:rPr>
              <a:t>SYSML</a:t>
            </a:r>
            <a:r>
              <a:rPr lang="ja-JP" altLang="en-US" sz="1100">
                <a:solidFill>
                  <a:schemeClr val="tx1"/>
                </a:solidFill>
                <a:latin typeface="+mn-ea"/>
              </a:rPr>
              <a:t>の</a:t>
            </a:r>
            <a:endParaRPr lang="en-US" altLang="ja-JP" sz="1100" dirty="0">
              <a:solidFill>
                <a:schemeClr val="tx1"/>
              </a:solidFill>
              <a:latin typeface="+mn-ea"/>
            </a:endParaRPr>
          </a:p>
          <a:p>
            <a:r>
              <a:rPr lang="en-US" altLang="ja-JP" sz="1100" dirty="0">
                <a:solidFill>
                  <a:schemeClr val="tx1"/>
                </a:solidFill>
                <a:latin typeface="+mn-ea"/>
              </a:rPr>
              <a:t>A.</a:t>
            </a:r>
            <a:r>
              <a:rPr lang="ja-JP" altLang="en-US" sz="1100">
                <a:solidFill>
                  <a:schemeClr val="tx1"/>
                </a:solidFill>
                <a:latin typeface="+mn-ea"/>
              </a:rPr>
              <a:t>要求図、</a:t>
            </a:r>
            <a:r>
              <a:rPr lang="en-US" altLang="ja-JP" sz="1100" dirty="0">
                <a:solidFill>
                  <a:schemeClr val="tx1"/>
                </a:solidFill>
                <a:latin typeface="+mn-ea"/>
              </a:rPr>
              <a:t>B.</a:t>
            </a:r>
            <a:r>
              <a:rPr lang="ja-JP" altLang="en-US" sz="1100">
                <a:solidFill>
                  <a:schemeClr val="tx1"/>
                </a:solidFill>
                <a:latin typeface="+mn-ea"/>
              </a:rPr>
              <a:t>ユースケース図、</a:t>
            </a:r>
            <a:r>
              <a:rPr lang="en-US" altLang="ja-JP" sz="1100" dirty="0">
                <a:solidFill>
                  <a:schemeClr val="tx1"/>
                </a:solidFill>
                <a:latin typeface="+mn-ea"/>
              </a:rPr>
              <a:t>C.</a:t>
            </a:r>
            <a:r>
              <a:rPr lang="ja-JP" altLang="en-US" sz="1100">
                <a:solidFill>
                  <a:schemeClr val="tx1"/>
                </a:solidFill>
                <a:latin typeface="+mn-ea"/>
              </a:rPr>
              <a:t>機能フロー図で示す。</a:t>
            </a:r>
          </a:p>
        </p:txBody>
      </p:sp>
      <p:sp>
        <p:nvSpPr>
          <p:cNvPr id="17" name="正方形/長方形 16">
            <a:extLst>
              <a:ext uri="{FF2B5EF4-FFF2-40B4-BE49-F238E27FC236}">
                <a16:creationId xmlns:a16="http://schemas.microsoft.com/office/drawing/2014/main" id="{418BBD97-2AB2-5C47-B811-A4D083193C36}"/>
              </a:ext>
            </a:extLst>
          </p:cNvPr>
          <p:cNvSpPr/>
          <p:nvPr/>
        </p:nvSpPr>
        <p:spPr>
          <a:xfrm>
            <a:off x="64096" y="7752928"/>
            <a:ext cx="216301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1.2</a:t>
            </a:r>
            <a:r>
              <a:rPr lang="ja-JP" altLang="en-US" sz="1400" b="1">
                <a:solidFill>
                  <a:schemeClr val="tx1"/>
                </a:solidFill>
                <a:latin typeface="+mj-ea"/>
                <a:ea typeface="+mj-ea"/>
              </a:rPr>
              <a:t>ユースケース図</a:t>
            </a:r>
          </a:p>
        </p:txBody>
      </p:sp>
      <p:sp>
        <p:nvSpPr>
          <p:cNvPr id="18" name="正方形/長方形 17">
            <a:extLst>
              <a:ext uri="{FF2B5EF4-FFF2-40B4-BE49-F238E27FC236}">
                <a16:creationId xmlns:a16="http://schemas.microsoft.com/office/drawing/2014/main" id="{1156FD7C-FBC7-C24C-ADBC-930DCA8ACAB7}"/>
              </a:ext>
            </a:extLst>
          </p:cNvPr>
          <p:cNvSpPr/>
          <p:nvPr/>
        </p:nvSpPr>
        <p:spPr>
          <a:xfrm>
            <a:off x="6412158" y="1128192"/>
            <a:ext cx="2004866"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1.3</a:t>
            </a:r>
            <a:r>
              <a:rPr lang="ja-JP" altLang="en-US" sz="1400" b="1">
                <a:solidFill>
                  <a:schemeClr val="tx1"/>
                </a:solidFill>
                <a:latin typeface="+mj-ea"/>
                <a:ea typeface="+mj-ea"/>
              </a:rPr>
              <a:t>機能フロー図</a:t>
            </a:r>
          </a:p>
        </p:txBody>
      </p:sp>
      <p:sp>
        <p:nvSpPr>
          <p:cNvPr id="19" name="正方形/長方形 18">
            <a:extLst>
              <a:ext uri="{FF2B5EF4-FFF2-40B4-BE49-F238E27FC236}">
                <a16:creationId xmlns:a16="http://schemas.microsoft.com/office/drawing/2014/main" id="{55FAA30B-21C8-0643-94C9-8DB01EBAD918}"/>
              </a:ext>
            </a:extLst>
          </p:cNvPr>
          <p:cNvSpPr/>
          <p:nvPr/>
        </p:nvSpPr>
        <p:spPr>
          <a:xfrm>
            <a:off x="8473186" y="1156856"/>
            <a:ext cx="4322330" cy="275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キャリブレーション後からガレージまでの機能フロー図を示す。</a:t>
            </a:r>
          </a:p>
        </p:txBody>
      </p:sp>
      <p:sp>
        <p:nvSpPr>
          <p:cNvPr id="20" name="正方形/長方形 19">
            <a:extLst>
              <a:ext uri="{FF2B5EF4-FFF2-40B4-BE49-F238E27FC236}">
                <a16:creationId xmlns:a16="http://schemas.microsoft.com/office/drawing/2014/main" id="{F251106A-990D-6C42-9687-CC9A0C254A6D}"/>
              </a:ext>
            </a:extLst>
          </p:cNvPr>
          <p:cNvSpPr/>
          <p:nvPr/>
        </p:nvSpPr>
        <p:spPr>
          <a:xfrm>
            <a:off x="2224336" y="7680920"/>
            <a:ext cx="4079162" cy="400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システムを司令システム</a:t>
            </a:r>
            <a:r>
              <a:rPr lang="en-US" altLang="ja-JP" sz="1100" dirty="0">
                <a:solidFill>
                  <a:schemeClr val="tx1"/>
                </a:solidFill>
                <a:latin typeface="+mn-ea"/>
              </a:rPr>
              <a:t>(Bluetooth</a:t>
            </a:r>
            <a:r>
              <a:rPr lang="ja-JP" altLang="en-US" sz="1100">
                <a:solidFill>
                  <a:schemeClr val="tx1"/>
                </a:solidFill>
                <a:latin typeface="+mn-ea"/>
              </a:rPr>
              <a:t>機器</a:t>
            </a:r>
            <a:r>
              <a:rPr lang="en-US" altLang="ja-JP" sz="1100" dirty="0">
                <a:solidFill>
                  <a:schemeClr val="tx1"/>
                </a:solidFill>
                <a:latin typeface="+mn-ea"/>
              </a:rPr>
              <a:t>)</a:t>
            </a:r>
            <a:r>
              <a:rPr lang="ja-JP" altLang="en-US" sz="1100">
                <a:solidFill>
                  <a:schemeClr val="tx1"/>
                </a:solidFill>
                <a:latin typeface="+mn-ea"/>
              </a:rPr>
              <a:t>と走行体システムで構成するコンセプトとし、それぞれの振る舞いを定義した。</a:t>
            </a:r>
          </a:p>
        </p:txBody>
      </p:sp>
      <p:sp>
        <p:nvSpPr>
          <p:cNvPr id="21" name="正方形/長方形 20">
            <a:extLst>
              <a:ext uri="{FF2B5EF4-FFF2-40B4-BE49-F238E27FC236}">
                <a16:creationId xmlns:a16="http://schemas.microsoft.com/office/drawing/2014/main" id="{7139C140-127B-C248-BF2C-35F1D69F00C9}"/>
              </a:ext>
            </a:extLst>
          </p:cNvPr>
          <p:cNvSpPr/>
          <p:nvPr/>
        </p:nvSpPr>
        <p:spPr>
          <a:xfrm>
            <a:off x="4096544" y="9391352"/>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ユースケース記述は割愛する</a:t>
            </a:r>
          </a:p>
        </p:txBody>
      </p:sp>
    </p:spTree>
    <p:extLst>
      <p:ext uri="{BB962C8B-B14F-4D97-AF65-F5344CB8AC3E}">
        <p14:creationId xmlns:p14="http://schemas.microsoft.com/office/powerpoint/2010/main" val="125838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図 356">
            <a:extLst>
              <a:ext uri="{FF2B5EF4-FFF2-40B4-BE49-F238E27FC236}">
                <a16:creationId xmlns:a16="http://schemas.microsoft.com/office/drawing/2014/main" id="{469C106A-3E15-044F-A98F-A50D12FB0C23}"/>
              </a:ext>
            </a:extLst>
          </p:cNvPr>
          <p:cNvPicPr>
            <a:picLocks noChangeAspect="1"/>
          </p:cNvPicPr>
          <p:nvPr/>
        </p:nvPicPr>
        <p:blipFill rotWithShape="1">
          <a:blip r:embed="rId3"/>
          <a:srcRect l="1876" t="5021" r="2181" b="3692"/>
          <a:stretch/>
        </p:blipFill>
        <p:spPr>
          <a:xfrm>
            <a:off x="-7912" y="5846654"/>
            <a:ext cx="5241591" cy="3016410"/>
          </a:xfrm>
          <a:prstGeom prst="rect">
            <a:avLst/>
          </a:prstGeom>
        </p:spPr>
      </p:pic>
      <p:pic>
        <p:nvPicPr>
          <p:cNvPr id="330" name="図 329">
            <a:extLst>
              <a:ext uri="{FF2B5EF4-FFF2-40B4-BE49-F238E27FC236}">
                <a16:creationId xmlns:a16="http://schemas.microsoft.com/office/drawing/2014/main" id="{097A64CD-DC71-F245-A05A-4FE6B5371A58}"/>
              </a:ext>
            </a:extLst>
          </p:cNvPr>
          <p:cNvPicPr>
            <a:picLocks noChangeAspect="1"/>
          </p:cNvPicPr>
          <p:nvPr/>
        </p:nvPicPr>
        <p:blipFill rotWithShape="1">
          <a:blip r:embed="rId4"/>
          <a:srcRect l="995" t="7091" r="2075" b="4928"/>
          <a:stretch/>
        </p:blipFill>
        <p:spPr>
          <a:xfrm>
            <a:off x="5151" y="533706"/>
            <a:ext cx="5218304" cy="226528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385827" y="-3648100"/>
            <a:ext cx="1904813"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n-ea"/>
              </a:rPr>
              <a:t>分析モデル</a:t>
            </a:r>
          </a:p>
        </p:txBody>
      </p:sp>
      <p:sp>
        <p:nvSpPr>
          <p:cNvPr id="51" name="正方形/長方形 50">
            <a:extLst>
              <a:ext uri="{FF2B5EF4-FFF2-40B4-BE49-F238E27FC236}">
                <a16:creationId xmlns:a16="http://schemas.microsoft.com/office/drawing/2014/main" id="{CE58B199-69DB-AC41-8D1C-6DDA1D6BF08D}"/>
              </a:ext>
            </a:extLst>
          </p:cNvPr>
          <p:cNvSpPr/>
          <p:nvPr/>
        </p:nvSpPr>
        <p:spPr>
          <a:xfrm>
            <a:off x="7264624" y="-23936"/>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プロジェクトのコンセプト「シンプルに設計する」から</a:t>
            </a:r>
            <a:r>
              <a:rPr lang="en-US" altLang="ja-JP" sz="1200" dirty="0">
                <a:solidFill>
                  <a:schemeClr val="tx1"/>
                </a:solidFill>
                <a:latin typeface="+mn-ea"/>
              </a:rPr>
              <a:t>4</a:t>
            </a:r>
            <a:r>
              <a:rPr lang="ja-JP" altLang="en-US" sz="1200">
                <a:solidFill>
                  <a:schemeClr val="tx1"/>
                </a:solidFill>
                <a:latin typeface="+mn-ea"/>
              </a:rPr>
              <a:t>つの指針を定義した。</a:t>
            </a:r>
          </a:p>
        </p:txBody>
      </p:sp>
      <p:sp>
        <p:nvSpPr>
          <p:cNvPr id="12" name="正方形/長方形 11">
            <a:extLst>
              <a:ext uri="{FF2B5EF4-FFF2-40B4-BE49-F238E27FC236}">
                <a16:creationId xmlns:a16="http://schemas.microsoft.com/office/drawing/2014/main" id="{6A2DB86A-4044-EE46-AC68-9F7438AD8221}"/>
              </a:ext>
            </a:extLst>
          </p:cNvPr>
          <p:cNvSpPr/>
          <p:nvPr/>
        </p:nvSpPr>
        <p:spPr>
          <a:xfrm>
            <a:off x="1945172"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2.1</a:t>
            </a:r>
            <a:r>
              <a:rPr lang="ja-JP" altLang="en-US" sz="1400" b="1">
                <a:solidFill>
                  <a:schemeClr val="tx1"/>
                </a:solidFill>
                <a:latin typeface="+mj-ea"/>
                <a:ea typeface="+mj-ea"/>
              </a:rPr>
              <a:t>ゲームの要素定義</a:t>
            </a:r>
          </a:p>
        </p:txBody>
      </p:sp>
      <p:sp>
        <p:nvSpPr>
          <p:cNvPr id="11" name="正方形/長方形 10">
            <a:extLst>
              <a:ext uri="{FF2B5EF4-FFF2-40B4-BE49-F238E27FC236}">
                <a16:creationId xmlns:a16="http://schemas.microsoft.com/office/drawing/2014/main" id="{3D9BB4F0-C2F7-5945-90D0-1B1DC2838AB8}"/>
              </a:ext>
            </a:extLst>
          </p:cNvPr>
          <p:cNvSpPr/>
          <p:nvPr/>
        </p:nvSpPr>
        <p:spPr>
          <a:xfrm>
            <a:off x="-7912" y="5622704"/>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2.2</a:t>
            </a:r>
            <a:r>
              <a:rPr lang="ja-JP" altLang="en-US" sz="1400" b="1">
                <a:solidFill>
                  <a:schemeClr val="tx1"/>
                </a:solidFill>
                <a:latin typeface="+mj-ea"/>
                <a:ea typeface="+mj-ea"/>
              </a:rPr>
              <a:t>走行体の動作定義</a:t>
            </a:r>
          </a:p>
        </p:txBody>
      </p:sp>
      <p:sp>
        <p:nvSpPr>
          <p:cNvPr id="57" name="正方形/長方形 56">
            <a:extLst>
              <a:ext uri="{FF2B5EF4-FFF2-40B4-BE49-F238E27FC236}">
                <a16:creationId xmlns:a16="http://schemas.microsoft.com/office/drawing/2014/main" id="{6BE7792D-C360-D145-AFD4-27A6F95E385E}"/>
              </a:ext>
            </a:extLst>
          </p:cNvPr>
          <p:cNvSpPr/>
          <p:nvPr/>
        </p:nvSpPr>
        <p:spPr>
          <a:xfrm>
            <a:off x="5268663"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2.3</a:t>
            </a:r>
            <a:r>
              <a:rPr lang="ja-JP" altLang="en-US" sz="1400" b="1">
                <a:solidFill>
                  <a:schemeClr val="tx1"/>
                </a:solidFill>
                <a:latin typeface="+mj-ea"/>
                <a:ea typeface="+mj-ea"/>
              </a:rPr>
              <a:t>指針</a:t>
            </a:r>
          </a:p>
        </p:txBody>
      </p:sp>
      <p:graphicFrame>
        <p:nvGraphicFramePr>
          <p:cNvPr id="17" name="表 16">
            <a:extLst>
              <a:ext uri="{FF2B5EF4-FFF2-40B4-BE49-F238E27FC236}">
                <a16:creationId xmlns:a16="http://schemas.microsoft.com/office/drawing/2014/main" id="{B8D73D49-72CF-364B-B766-11A1281D9E31}"/>
              </a:ext>
            </a:extLst>
          </p:cNvPr>
          <p:cNvGraphicFramePr>
            <a:graphicFrameLocks noGrp="1"/>
          </p:cNvGraphicFramePr>
          <p:nvPr>
            <p:extLst>
              <p:ext uri="{D42A27DB-BD31-4B8C-83A1-F6EECF244321}">
                <p14:modId xmlns:p14="http://schemas.microsoft.com/office/powerpoint/2010/main" val="4010757167"/>
              </p:ext>
            </p:extLst>
          </p:nvPr>
        </p:nvGraphicFramePr>
        <p:xfrm>
          <a:off x="5580454" y="307971"/>
          <a:ext cx="6869018" cy="1295400"/>
        </p:xfrm>
        <a:graphic>
          <a:graphicData uri="http://schemas.openxmlformats.org/drawingml/2006/table">
            <a:tbl>
              <a:tblPr firstRow="1" bandRow="1">
                <a:tableStyleId>{5940675A-B579-460E-94D1-54222C63F5DA}</a:tableStyleId>
              </a:tblPr>
              <a:tblGrid>
                <a:gridCol w="290043">
                  <a:extLst>
                    <a:ext uri="{9D8B030D-6E8A-4147-A177-3AD203B41FA5}">
                      <a16:colId xmlns:a16="http://schemas.microsoft.com/office/drawing/2014/main" val="383421816"/>
                    </a:ext>
                  </a:extLst>
                </a:gridCol>
                <a:gridCol w="1246749">
                  <a:extLst>
                    <a:ext uri="{9D8B030D-6E8A-4147-A177-3AD203B41FA5}">
                      <a16:colId xmlns:a16="http://schemas.microsoft.com/office/drawing/2014/main" val="1627974610"/>
                    </a:ext>
                  </a:extLst>
                </a:gridCol>
                <a:gridCol w="3274334">
                  <a:extLst>
                    <a:ext uri="{9D8B030D-6E8A-4147-A177-3AD203B41FA5}">
                      <a16:colId xmlns:a16="http://schemas.microsoft.com/office/drawing/2014/main" val="3840063680"/>
                    </a:ext>
                  </a:extLst>
                </a:gridCol>
                <a:gridCol w="2057892">
                  <a:extLst>
                    <a:ext uri="{9D8B030D-6E8A-4147-A177-3AD203B41FA5}">
                      <a16:colId xmlns:a16="http://schemas.microsoft.com/office/drawing/2014/main" val="4054473112"/>
                    </a:ext>
                  </a:extLst>
                </a:gridCol>
              </a:tblGrid>
              <a:tr h="221651">
                <a:tc>
                  <a:txBody>
                    <a:bodyPr/>
                    <a:lstStyle/>
                    <a:p>
                      <a:pPr algn="ctr"/>
                      <a:endParaRPr kumimoji="1" lang="ja-JP" altLang="en-US" sz="1100">
                        <a:latin typeface="+mn-lt"/>
                      </a:endParaRPr>
                    </a:p>
                  </a:txBody>
                  <a:tcPr anchor="ctr">
                    <a:solidFill>
                      <a:schemeClr val="bg1">
                        <a:lumMod val="95000"/>
                      </a:schemeClr>
                    </a:solidFill>
                  </a:tcPr>
                </a:tc>
                <a:tc>
                  <a:txBody>
                    <a:bodyPr/>
                    <a:lstStyle/>
                    <a:p>
                      <a:pPr algn="ctr"/>
                      <a:r>
                        <a:rPr kumimoji="1" lang="ja-JP" altLang="en-US" sz="1100">
                          <a:latin typeface="+mn-lt"/>
                        </a:rPr>
                        <a:t>コンセプト</a:t>
                      </a:r>
                    </a:p>
                  </a:txBody>
                  <a:tcPr anchor="ctr"/>
                </a:tc>
                <a:tc>
                  <a:txBody>
                    <a:bodyPr/>
                    <a:lstStyle/>
                    <a:p>
                      <a:pPr algn="ctr"/>
                      <a:r>
                        <a:rPr kumimoji="1" lang="ja-JP" altLang="en-US" sz="1100">
                          <a:latin typeface="+mn-lt"/>
                        </a:rPr>
                        <a:t>指針</a:t>
                      </a:r>
                    </a:p>
                  </a:txBody>
                  <a:tcPr anchor="ctr"/>
                </a:tc>
                <a:tc>
                  <a:txBody>
                    <a:bodyPr/>
                    <a:lstStyle/>
                    <a:p>
                      <a:pPr algn="ctr"/>
                      <a:r>
                        <a:rPr kumimoji="1" lang="ja-JP" altLang="en-US" sz="1100">
                          <a:latin typeface="+mn-lt"/>
                        </a:rPr>
                        <a:t>有効性</a:t>
                      </a:r>
                    </a:p>
                  </a:txBody>
                  <a:tcPr anchor="ctr"/>
                </a:tc>
                <a:extLst>
                  <a:ext uri="{0D108BD9-81ED-4DB2-BD59-A6C34878D82A}">
                    <a16:rowId xmlns:a16="http://schemas.microsoft.com/office/drawing/2014/main" val="2167842571"/>
                  </a:ext>
                </a:extLst>
              </a:tr>
              <a:tr h="221651">
                <a:tc>
                  <a:txBody>
                    <a:bodyPr/>
                    <a:lstStyle/>
                    <a:p>
                      <a:pPr algn="ctr"/>
                      <a:r>
                        <a:rPr kumimoji="1" lang="ja-JP" altLang="en-US" sz="1100">
                          <a:latin typeface="+mn-lt"/>
                        </a:rPr>
                        <a:t>①</a:t>
                      </a:r>
                    </a:p>
                  </a:txBody>
                  <a:tcPr anchor="ctr">
                    <a:solidFill>
                      <a:schemeClr val="bg1">
                        <a:lumMod val="95000"/>
                      </a:schemeClr>
                    </a:solidFill>
                  </a:tcPr>
                </a:tc>
                <a:tc>
                  <a:txBody>
                    <a:bodyPr/>
                    <a:lstStyle/>
                    <a:p>
                      <a:r>
                        <a:rPr kumimoji="1" lang="ja-JP" altLang="en-US" sz="1100">
                          <a:latin typeface="+mn-lt"/>
                        </a:rPr>
                        <a:t>単純に解く</a:t>
                      </a:r>
                    </a:p>
                  </a:txBody>
                  <a:tcPr anchor="ctr"/>
                </a:tc>
                <a:tc>
                  <a:txBody>
                    <a:bodyPr/>
                    <a:lstStyle/>
                    <a:p>
                      <a:r>
                        <a:rPr kumimoji="1" lang="ja-JP" altLang="en-US" sz="1100">
                          <a:latin typeface="+mn-lt"/>
                        </a:rPr>
                        <a:t>フルビンゴのみを狙う</a:t>
                      </a:r>
                    </a:p>
                  </a:txBody>
                  <a:tcPr anchor="ctr"/>
                </a:tc>
                <a:tc>
                  <a:txBody>
                    <a:bodyPr/>
                    <a:lstStyle/>
                    <a:p>
                      <a:r>
                        <a:rPr kumimoji="1" lang="ja-JP" altLang="en-US" sz="1100">
                          <a:latin typeface="+mn-lt"/>
                        </a:rPr>
                        <a:t>検索の組み合わせの削減</a:t>
                      </a:r>
                    </a:p>
                  </a:txBody>
                  <a:tcPr anchor="ctr"/>
                </a:tc>
                <a:extLst>
                  <a:ext uri="{0D108BD9-81ED-4DB2-BD59-A6C34878D82A}">
                    <a16:rowId xmlns:a16="http://schemas.microsoft.com/office/drawing/2014/main" val="2854543546"/>
                  </a:ext>
                </a:extLst>
              </a:tr>
              <a:tr h="221651">
                <a:tc>
                  <a:txBody>
                    <a:bodyPr/>
                    <a:lstStyle/>
                    <a:p>
                      <a:pPr algn="ctr"/>
                      <a:r>
                        <a:rPr kumimoji="1" lang="ja-JP" altLang="en-US" sz="1100">
                          <a:latin typeface="+mn-lt"/>
                        </a:rPr>
                        <a:t>②</a:t>
                      </a:r>
                    </a:p>
                  </a:txBody>
                  <a:tcPr anchor="ctr">
                    <a:solidFill>
                      <a:schemeClr val="bg1">
                        <a:lumMod val="95000"/>
                      </a:schemeClr>
                    </a:solidFill>
                  </a:tcPr>
                </a:tc>
                <a:tc>
                  <a:txBody>
                    <a:bodyPr/>
                    <a:lstStyle/>
                    <a:p>
                      <a:r>
                        <a:rPr kumimoji="1" lang="ja-JP" altLang="en-US" sz="1100">
                          <a:latin typeface="+mn-lt"/>
                        </a:rPr>
                        <a:t>単純に動作する</a:t>
                      </a:r>
                    </a:p>
                  </a:txBody>
                  <a:tcPr anchor="ctr"/>
                </a:tc>
                <a:tc>
                  <a:txBody>
                    <a:bodyPr/>
                    <a:lstStyle/>
                    <a:p>
                      <a:r>
                        <a:rPr kumimoji="1" lang="ja-JP" altLang="en-US" sz="1100">
                          <a:latin typeface="+mn-lt"/>
                        </a:rPr>
                        <a:t>ブロックが置かれた交差サークルは通過しない</a:t>
                      </a:r>
                    </a:p>
                  </a:txBody>
                  <a:tcPr anchor="ctr"/>
                </a:tc>
                <a:tc>
                  <a:txBody>
                    <a:bodyPr/>
                    <a:lstStyle/>
                    <a:p>
                      <a:r>
                        <a:rPr kumimoji="1" lang="ja-JP" altLang="en-US" sz="1100">
                          <a:latin typeface="+mn-lt"/>
                        </a:rPr>
                        <a:t>単純な動作による品質向上</a:t>
                      </a:r>
                    </a:p>
                  </a:txBody>
                  <a:tcPr anchor="ctr"/>
                </a:tc>
                <a:extLst>
                  <a:ext uri="{0D108BD9-81ED-4DB2-BD59-A6C34878D82A}">
                    <a16:rowId xmlns:a16="http://schemas.microsoft.com/office/drawing/2014/main" val="3577970640"/>
                  </a:ext>
                </a:extLst>
              </a:tr>
              <a:tr h="221651">
                <a:tc>
                  <a:txBody>
                    <a:bodyPr/>
                    <a:lstStyle/>
                    <a:p>
                      <a:pPr algn="ctr"/>
                      <a:r>
                        <a:rPr kumimoji="1" lang="ja-JP" altLang="en-US" sz="1100">
                          <a:latin typeface="+mn-lt"/>
                        </a:rPr>
                        <a:t>③</a:t>
                      </a:r>
                    </a:p>
                  </a:txBody>
                  <a:tcPr anchor="ctr">
                    <a:solidFill>
                      <a:schemeClr val="bg1">
                        <a:lumMod val="95000"/>
                      </a:schemeClr>
                    </a:solidFill>
                  </a:tcPr>
                </a:tc>
                <a:tc>
                  <a:txBody>
                    <a:bodyPr/>
                    <a:lstStyle/>
                    <a:p>
                      <a:r>
                        <a:rPr kumimoji="1" lang="ja-JP" altLang="en-US" sz="1100">
                          <a:latin typeface="+mn-lt"/>
                        </a:rPr>
                        <a:t>単純に探索する</a:t>
                      </a:r>
                    </a:p>
                  </a:txBody>
                  <a:tcPr anchor="ctr"/>
                </a:tc>
                <a:tc>
                  <a:txBody>
                    <a:bodyPr/>
                    <a:lstStyle/>
                    <a:p>
                      <a:r>
                        <a:rPr kumimoji="1" lang="ja-JP" altLang="en-US" sz="1100">
                          <a:latin typeface="+mn-lt"/>
                        </a:rPr>
                        <a:t>運搬経路は</a:t>
                      </a:r>
                      <a:r>
                        <a:rPr kumimoji="1" lang="en-US" altLang="ja-JP" sz="1100" dirty="0">
                          <a:latin typeface="+mn-lt"/>
                        </a:rPr>
                        <a:t>A*</a:t>
                      </a:r>
                      <a:r>
                        <a:rPr kumimoji="1" lang="ja-JP" altLang="en-US" sz="1100">
                          <a:latin typeface="+mn-lt"/>
                        </a:rPr>
                        <a:t>探索を繰り返す事によって行う</a:t>
                      </a:r>
                    </a:p>
                  </a:txBody>
                  <a:tcPr anchor="ctr"/>
                </a:tc>
                <a:tc>
                  <a:txBody>
                    <a:bodyPr/>
                    <a:lstStyle/>
                    <a:p>
                      <a:r>
                        <a:rPr kumimoji="1" lang="ja-JP" altLang="en-US" sz="1100">
                          <a:latin typeface="+mn-lt"/>
                        </a:rPr>
                        <a:t>開発工数の削減</a:t>
                      </a:r>
                    </a:p>
                  </a:txBody>
                  <a:tcPr anchor="ctr"/>
                </a:tc>
                <a:extLst>
                  <a:ext uri="{0D108BD9-81ED-4DB2-BD59-A6C34878D82A}">
                    <a16:rowId xmlns:a16="http://schemas.microsoft.com/office/drawing/2014/main" val="2706944577"/>
                  </a:ext>
                </a:extLst>
              </a:tr>
              <a:tr h="221651">
                <a:tc>
                  <a:txBody>
                    <a:bodyPr/>
                    <a:lstStyle/>
                    <a:p>
                      <a:pPr algn="ctr"/>
                      <a:r>
                        <a:rPr kumimoji="1" lang="ja-JP" altLang="en-US" sz="1100">
                          <a:latin typeface="+mn-lt"/>
                        </a:rPr>
                        <a:t>④</a:t>
                      </a:r>
                    </a:p>
                  </a:txBody>
                  <a:tcPr anchor="ctr">
                    <a:solidFill>
                      <a:schemeClr val="bg1">
                        <a:lumMod val="95000"/>
                      </a:schemeClr>
                    </a:solidFill>
                  </a:tcPr>
                </a:tc>
                <a:tc>
                  <a:txBody>
                    <a:bodyPr/>
                    <a:lstStyle/>
                    <a:p>
                      <a:r>
                        <a:rPr kumimoji="1" lang="ja-JP" altLang="en-US" sz="1100">
                          <a:latin typeface="+mn-lt"/>
                        </a:rPr>
                        <a:t>単純に実装する</a:t>
                      </a:r>
                    </a:p>
                  </a:txBody>
                  <a:tcPr anchor="ctr"/>
                </a:tc>
                <a:tc>
                  <a:txBody>
                    <a:bodyPr/>
                    <a:lstStyle/>
                    <a:p>
                      <a:r>
                        <a:rPr kumimoji="1" lang="ja-JP" altLang="en-US" sz="1100">
                          <a:latin typeface="+mn-lt"/>
                        </a:rPr>
                        <a:t>機能実現は</a:t>
                      </a:r>
                      <a:r>
                        <a:rPr kumimoji="1" lang="en-US" altLang="ja-JP" sz="1100" dirty="0">
                          <a:latin typeface="+mn-lt"/>
                        </a:rPr>
                        <a:t>Python</a:t>
                      </a:r>
                      <a:r>
                        <a:rPr kumimoji="1" lang="ja-JP" altLang="en-US" sz="1100">
                          <a:latin typeface="+mn-lt"/>
                        </a:rPr>
                        <a:t>のライブラリや</a:t>
                      </a:r>
                      <a:r>
                        <a:rPr kumimoji="1" lang="en-US" altLang="ja-JP" sz="1100" dirty="0">
                          <a:latin typeface="+mn-lt"/>
                        </a:rPr>
                        <a:t>IP</a:t>
                      </a:r>
                      <a:r>
                        <a:rPr kumimoji="1" lang="ja-JP" altLang="en-US" sz="1100">
                          <a:latin typeface="+mn-lt"/>
                        </a:rPr>
                        <a:t>を活用する</a:t>
                      </a:r>
                    </a:p>
                  </a:txBody>
                  <a:tcPr anchor="ctr"/>
                </a:tc>
                <a:tc>
                  <a:txBody>
                    <a:bodyPr/>
                    <a:lstStyle/>
                    <a:p>
                      <a:r>
                        <a:rPr kumimoji="1" lang="ja-JP" altLang="en-US" sz="1100">
                          <a:latin typeface="+mn-lt"/>
                        </a:rPr>
                        <a:t>検証工数の削減</a:t>
                      </a:r>
                    </a:p>
                  </a:txBody>
                  <a:tcPr anchor="ctr"/>
                </a:tc>
                <a:extLst>
                  <a:ext uri="{0D108BD9-81ED-4DB2-BD59-A6C34878D82A}">
                    <a16:rowId xmlns:a16="http://schemas.microsoft.com/office/drawing/2014/main" val="915333071"/>
                  </a:ext>
                </a:extLst>
              </a:tr>
            </a:tbl>
          </a:graphicData>
        </a:graphic>
      </p:graphicFrame>
      <p:pic>
        <p:nvPicPr>
          <p:cNvPr id="2" name="図 1">
            <a:extLst>
              <a:ext uri="{FF2B5EF4-FFF2-40B4-BE49-F238E27FC236}">
                <a16:creationId xmlns:a16="http://schemas.microsoft.com/office/drawing/2014/main" id="{0F48689D-F4BB-7647-80AB-BB3AFF6F6D95}"/>
              </a:ext>
            </a:extLst>
          </p:cNvPr>
          <p:cNvPicPr>
            <a:picLocks noChangeAspect="1"/>
          </p:cNvPicPr>
          <p:nvPr/>
        </p:nvPicPr>
        <p:blipFill rotWithShape="1">
          <a:blip r:embed="rId5"/>
          <a:srcRect l="1002" t="5751" r="1818" b="3500"/>
          <a:stretch/>
        </p:blipFill>
        <p:spPr>
          <a:xfrm>
            <a:off x="5287275" y="1955235"/>
            <a:ext cx="7487970" cy="7613818"/>
          </a:xfrm>
          <a:prstGeom prst="rect">
            <a:avLst/>
          </a:prstGeom>
          <a:ln w="19050">
            <a:solidFill>
              <a:schemeClr val="tx1">
                <a:lumMod val="50000"/>
                <a:lumOff val="50000"/>
              </a:schemeClr>
            </a:solidFill>
          </a:ln>
        </p:spPr>
      </p:pic>
      <p:sp>
        <p:nvSpPr>
          <p:cNvPr id="13" name="正方形/長方形 12">
            <a:extLst>
              <a:ext uri="{FF2B5EF4-FFF2-40B4-BE49-F238E27FC236}">
                <a16:creationId xmlns:a16="http://schemas.microsoft.com/office/drawing/2014/main" id="{0525CD01-4840-1E4C-BCBF-3B6F9852C9C1}"/>
              </a:ext>
            </a:extLst>
          </p:cNvPr>
          <p:cNvSpPr/>
          <p:nvPr/>
        </p:nvSpPr>
        <p:spPr>
          <a:xfrm>
            <a:off x="1936304" y="275878"/>
            <a:ext cx="3448502" cy="261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ゲームの構成要素を</a:t>
            </a:r>
            <a:r>
              <a:rPr lang="en-US" altLang="ja-JP" sz="1100" dirty="0">
                <a:solidFill>
                  <a:schemeClr val="tx1"/>
                </a:solidFill>
                <a:latin typeface="+mn-ea"/>
              </a:rPr>
              <a:t>SYSML</a:t>
            </a:r>
            <a:r>
              <a:rPr lang="ja-JP" altLang="en-US" sz="1100">
                <a:solidFill>
                  <a:schemeClr val="tx1"/>
                </a:solidFill>
                <a:latin typeface="+mn-ea"/>
              </a:rPr>
              <a:t>のブロック図で示す。</a:t>
            </a:r>
          </a:p>
        </p:txBody>
      </p:sp>
      <p:sp>
        <p:nvSpPr>
          <p:cNvPr id="16" name="正方形/長方形 15">
            <a:extLst>
              <a:ext uri="{FF2B5EF4-FFF2-40B4-BE49-F238E27FC236}">
                <a16:creationId xmlns:a16="http://schemas.microsoft.com/office/drawing/2014/main" id="{892A0872-A958-4947-BC63-E21E8B4F50A9}"/>
              </a:ext>
            </a:extLst>
          </p:cNvPr>
          <p:cNvSpPr/>
          <p:nvPr/>
        </p:nvSpPr>
        <p:spPr>
          <a:xfrm>
            <a:off x="2545904" y="2930666"/>
            <a:ext cx="2740501" cy="396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①ブロックサークルと交差サークルは</a:t>
            </a:r>
            <a:endParaRPr lang="en-US" altLang="ja-JP" sz="1100" dirty="0">
              <a:solidFill>
                <a:schemeClr val="tx1"/>
              </a:solidFill>
              <a:latin typeface="+mn-ea"/>
            </a:endParaRPr>
          </a:p>
          <a:p>
            <a:r>
              <a:rPr lang="ja-JP" altLang="en-US" sz="1100">
                <a:solidFill>
                  <a:schemeClr val="tx1"/>
                </a:solidFill>
                <a:latin typeface="+mn-ea"/>
              </a:rPr>
              <a:t>　司令システム内では　接点</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a:t>
            </a:r>
            <a:r>
              <a:rPr lang="ja-JP" altLang="en-US" sz="1100">
                <a:solidFill>
                  <a:schemeClr val="tx1"/>
                </a:solidFill>
                <a:latin typeface="+mn-ea"/>
              </a:rPr>
              <a:t>と</a:t>
            </a:r>
            <a:endParaRPr lang="en-US" altLang="ja-JP" sz="1100" dirty="0">
              <a:solidFill>
                <a:schemeClr val="tx1"/>
              </a:solidFill>
              <a:latin typeface="+mn-ea"/>
            </a:endParaRPr>
          </a:p>
          <a:p>
            <a:r>
              <a:rPr lang="ja-JP" altLang="en-US" sz="1100">
                <a:solidFill>
                  <a:schemeClr val="tx1"/>
                </a:solidFill>
                <a:latin typeface="+mn-ea"/>
              </a:rPr>
              <a:t>　して扱う。</a:t>
            </a:r>
          </a:p>
        </p:txBody>
      </p:sp>
      <p:sp>
        <p:nvSpPr>
          <p:cNvPr id="18" name="正方形/長方形 17">
            <a:extLst>
              <a:ext uri="{FF2B5EF4-FFF2-40B4-BE49-F238E27FC236}">
                <a16:creationId xmlns:a16="http://schemas.microsoft.com/office/drawing/2014/main" id="{AD73D0A3-94D6-DB45-9D19-D34191C0D414}"/>
              </a:ext>
            </a:extLst>
          </p:cNvPr>
          <p:cNvSpPr/>
          <p:nvPr/>
        </p:nvSpPr>
        <p:spPr>
          <a:xfrm>
            <a:off x="3113381" y="94218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pSp>
        <p:nvGrpSpPr>
          <p:cNvPr id="9" name="グループ化 8">
            <a:extLst>
              <a:ext uri="{FF2B5EF4-FFF2-40B4-BE49-F238E27FC236}">
                <a16:creationId xmlns:a16="http://schemas.microsoft.com/office/drawing/2014/main" id="{91777498-B75E-CD4E-9BCB-D332D7D81A0F}"/>
              </a:ext>
            </a:extLst>
          </p:cNvPr>
          <p:cNvGrpSpPr/>
          <p:nvPr/>
        </p:nvGrpSpPr>
        <p:grpSpPr>
          <a:xfrm>
            <a:off x="19948" y="2949420"/>
            <a:ext cx="2548394" cy="2520737"/>
            <a:chOff x="19948" y="2631372"/>
            <a:chExt cx="2548394" cy="2520737"/>
          </a:xfrm>
        </p:grpSpPr>
        <p:sp>
          <p:nvSpPr>
            <p:cNvPr id="194" name="円/楕円 193">
              <a:extLst>
                <a:ext uri="{FF2B5EF4-FFF2-40B4-BE49-F238E27FC236}">
                  <a16:creationId xmlns:a16="http://schemas.microsoft.com/office/drawing/2014/main" id="{8E1D230B-FBE4-1040-97AE-273788571A48}"/>
                </a:ext>
              </a:extLst>
            </p:cNvPr>
            <p:cNvSpPr/>
            <p:nvPr/>
          </p:nvSpPr>
          <p:spPr>
            <a:xfrm>
              <a:off x="1157836" y="3018570"/>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5</a:t>
              </a:r>
              <a:endParaRPr kumimoji="1" lang="ja-JP" altLang="en-US" sz="800" dirty="0" err="1">
                <a:solidFill>
                  <a:schemeClr val="tx1"/>
                </a:solidFill>
              </a:endParaRPr>
            </a:p>
          </p:txBody>
        </p:sp>
        <p:sp>
          <p:nvSpPr>
            <p:cNvPr id="195" name="円/楕円 194">
              <a:extLst>
                <a:ext uri="{FF2B5EF4-FFF2-40B4-BE49-F238E27FC236}">
                  <a16:creationId xmlns:a16="http://schemas.microsoft.com/office/drawing/2014/main" id="{DBD1B6F0-3DC5-E344-A285-38AA36160788}"/>
                </a:ext>
              </a:extLst>
            </p:cNvPr>
            <p:cNvSpPr/>
            <p:nvPr/>
          </p:nvSpPr>
          <p:spPr>
            <a:xfrm>
              <a:off x="1157836" y="4535753"/>
              <a:ext cx="244962" cy="2449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18</a:t>
              </a:r>
              <a:endParaRPr kumimoji="1" lang="ja-JP" altLang="en-US" sz="800" dirty="0" err="1">
                <a:solidFill>
                  <a:schemeClr val="tx1"/>
                </a:solidFill>
              </a:endParaRPr>
            </a:p>
          </p:txBody>
        </p:sp>
        <p:sp>
          <p:nvSpPr>
            <p:cNvPr id="244" name="円/楕円 243">
              <a:extLst>
                <a:ext uri="{FF2B5EF4-FFF2-40B4-BE49-F238E27FC236}">
                  <a16:creationId xmlns:a16="http://schemas.microsoft.com/office/drawing/2014/main" id="{5A458D2D-78E4-1540-A115-B91877549016}"/>
                </a:ext>
              </a:extLst>
            </p:cNvPr>
            <p:cNvSpPr/>
            <p:nvPr/>
          </p:nvSpPr>
          <p:spPr>
            <a:xfrm>
              <a:off x="1994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0</a:t>
              </a:r>
              <a:endParaRPr kumimoji="1" lang="ja-JP" altLang="en-US" sz="800" dirty="0" err="1">
                <a:solidFill>
                  <a:schemeClr val="tx1"/>
                </a:solidFill>
              </a:endParaRPr>
            </a:p>
          </p:txBody>
        </p:sp>
        <p:sp>
          <p:nvSpPr>
            <p:cNvPr id="245" name="円/楕円 244">
              <a:extLst>
                <a:ext uri="{FF2B5EF4-FFF2-40B4-BE49-F238E27FC236}">
                  <a16:creationId xmlns:a16="http://schemas.microsoft.com/office/drawing/2014/main" id="{57696A48-B910-DD4F-B50F-8E83E1522625}"/>
                </a:ext>
              </a:extLst>
            </p:cNvPr>
            <p:cNvSpPr/>
            <p:nvPr/>
          </p:nvSpPr>
          <p:spPr>
            <a:xfrm>
              <a:off x="77854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a:t>
              </a:r>
              <a:endParaRPr kumimoji="1" lang="ja-JP" altLang="en-US" sz="800" dirty="0" err="1">
                <a:solidFill>
                  <a:schemeClr val="tx1"/>
                </a:solidFill>
              </a:endParaRPr>
            </a:p>
          </p:txBody>
        </p:sp>
        <p:sp>
          <p:nvSpPr>
            <p:cNvPr id="246" name="円/楕円 245">
              <a:extLst>
                <a:ext uri="{FF2B5EF4-FFF2-40B4-BE49-F238E27FC236}">
                  <a16:creationId xmlns:a16="http://schemas.microsoft.com/office/drawing/2014/main" id="{C5955445-94D1-5247-BD71-2F3363C2273A}"/>
                </a:ext>
              </a:extLst>
            </p:cNvPr>
            <p:cNvSpPr/>
            <p:nvPr/>
          </p:nvSpPr>
          <p:spPr>
            <a:xfrm>
              <a:off x="399244" y="3018570"/>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4</a:t>
              </a:r>
              <a:endParaRPr kumimoji="1" lang="ja-JP" altLang="en-US" sz="800" dirty="0" err="1">
                <a:solidFill>
                  <a:schemeClr val="tx1"/>
                </a:solidFill>
              </a:endParaRPr>
            </a:p>
          </p:txBody>
        </p:sp>
        <p:sp>
          <p:nvSpPr>
            <p:cNvPr id="247" name="円/楕円 246">
              <a:extLst>
                <a:ext uri="{FF2B5EF4-FFF2-40B4-BE49-F238E27FC236}">
                  <a16:creationId xmlns:a16="http://schemas.microsoft.com/office/drawing/2014/main" id="{6A41986C-0E66-3840-B959-31810BC6D783}"/>
                </a:ext>
              </a:extLst>
            </p:cNvPr>
            <p:cNvSpPr/>
            <p:nvPr/>
          </p:nvSpPr>
          <p:spPr>
            <a:xfrm>
              <a:off x="1994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7</a:t>
              </a:r>
              <a:endParaRPr kumimoji="1" lang="ja-JP" altLang="en-US" sz="800" dirty="0" err="1">
                <a:solidFill>
                  <a:schemeClr val="tx1"/>
                </a:solidFill>
              </a:endParaRPr>
            </a:p>
          </p:txBody>
        </p:sp>
        <p:sp>
          <p:nvSpPr>
            <p:cNvPr id="248" name="円/楕円 247">
              <a:extLst>
                <a:ext uri="{FF2B5EF4-FFF2-40B4-BE49-F238E27FC236}">
                  <a16:creationId xmlns:a16="http://schemas.microsoft.com/office/drawing/2014/main" id="{0C255804-D4C6-CB4F-940B-A3D6B14E51BA}"/>
                </a:ext>
              </a:extLst>
            </p:cNvPr>
            <p:cNvSpPr/>
            <p:nvPr/>
          </p:nvSpPr>
          <p:spPr>
            <a:xfrm>
              <a:off x="77854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8</a:t>
              </a:r>
              <a:endParaRPr kumimoji="1" lang="ja-JP" altLang="en-US" sz="800" dirty="0" err="1">
                <a:solidFill>
                  <a:schemeClr val="tx1"/>
                </a:solidFill>
              </a:endParaRPr>
            </a:p>
          </p:txBody>
        </p:sp>
        <p:sp>
          <p:nvSpPr>
            <p:cNvPr id="249" name="円/楕円 248">
              <a:extLst>
                <a:ext uri="{FF2B5EF4-FFF2-40B4-BE49-F238E27FC236}">
                  <a16:creationId xmlns:a16="http://schemas.microsoft.com/office/drawing/2014/main" id="{07537467-1781-0642-A0BA-9E93E4FCFA71}"/>
                </a:ext>
              </a:extLst>
            </p:cNvPr>
            <p:cNvSpPr/>
            <p:nvPr/>
          </p:nvSpPr>
          <p:spPr>
            <a:xfrm>
              <a:off x="19948" y="4148555"/>
              <a:ext cx="244962" cy="244962"/>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13</a:t>
              </a:r>
              <a:endParaRPr kumimoji="1" lang="ja-JP" altLang="en-US" sz="800" dirty="0" err="1">
                <a:solidFill>
                  <a:schemeClr val="tx1"/>
                </a:solidFill>
              </a:endParaRPr>
            </a:p>
          </p:txBody>
        </p:sp>
        <p:sp>
          <p:nvSpPr>
            <p:cNvPr id="250" name="円/楕円 249">
              <a:extLst>
                <a:ext uri="{FF2B5EF4-FFF2-40B4-BE49-F238E27FC236}">
                  <a16:creationId xmlns:a16="http://schemas.microsoft.com/office/drawing/2014/main" id="{96B89C84-A15B-E64D-8B02-6C3914E008B1}"/>
                </a:ext>
              </a:extLst>
            </p:cNvPr>
            <p:cNvSpPr/>
            <p:nvPr/>
          </p:nvSpPr>
          <p:spPr>
            <a:xfrm>
              <a:off x="778540"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14</a:t>
              </a:r>
              <a:endParaRPr kumimoji="1" lang="ja-JP" altLang="en-US" sz="800" dirty="0" err="1">
                <a:solidFill>
                  <a:schemeClr val="tx1"/>
                </a:solidFill>
              </a:endParaRPr>
            </a:p>
          </p:txBody>
        </p:sp>
        <p:sp>
          <p:nvSpPr>
            <p:cNvPr id="251" name="円/楕円 250">
              <a:extLst>
                <a:ext uri="{FF2B5EF4-FFF2-40B4-BE49-F238E27FC236}">
                  <a16:creationId xmlns:a16="http://schemas.microsoft.com/office/drawing/2014/main" id="{228026C0-1DEB-7C4B-8900-B86CE2914D8E}"/>
                </a:ext>
              </a:extLst>
            </p:cNvPr>
            <p:cNvSpPr/>
            <p:nvPr/>
          </p:nvSpPr>
          <p:spPr>
            <a:xfrm>
              <a:off x="1994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20</a:t>
              </a:r>
              <a:endParaRPr kumimoji="1" lang="ja-JP" altLang="en-US" sz="800" dirty="0" err="1">
                <a:solidFill>
                  <a:schemeClr val="tx1"/>
                </a:solidFill>
              </a:endParaRPr>
            </a:p>
          </p:txBody>
        </p:sp>
        <p:sp>
          <p:nvSpPr>
            <p:cNvPr id="252" name="円/楕円 251">
              <a:extLst>
                <a:ext uri="{FF2B5EF4-FFF2-40B4-BE49-F238E27FC236}">
                  <a16:creationId xmlns:a16="http://schemas.microsoft.com/office/drawing/2014/main" id="{A23C30F3-4F8B-4942-94CD-D62E5F6B78C8}"/>
                </a:ext>
              </a:extLst>
            </p:cNvPr>
            <p:cNvSpPr/>
            <p:nvPr/>
          </p:nvSpPr>
          <p:spPr>
            <a:xfrm>
              <a:off x="77854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21</a:t>
              </a:r>
              <a:endParaRPr kumimoji="1" lang="ja-JP" altLang="en-US" sz="800" dirty="0" err="1">
                <a:solidFill>
                  <a:schemeClr val="tx1"/>
                </a:solidFill>
              </a:endParaRPr>
            </a:p>
          </p:txBody>
        </p:sp>
        <p:sp>
          <p:nvSpPr>
            <p:cNvPr id="253" name="円/楕円 252">
              <a:extLst>
                <a:ext uri="{FF2B5EF4-FFF2-40B4-BE49-F238E27FC236}">
                  <a16:creationId xmlns:a16="http://schemas.microsoft.com/office/drawing/2014/main" id="{1A3F97CF-2D31-2B44-835D-E7EF4F6F3BB8}"/>
                </a:ext>
              </a:extLst>
            </p:cNvPr>
            <p:cNvSpPr/>
            <p:nvPr/>
          </p:nvSpPr>
          <p:spPr>
            <a:xfrm>
              <a:off x="399244" y="3777162"/>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11</a:t>
              </a:r>
              <a:endParaRPr kumimoji="1" lang="ja-JP" altLang="en-US" sz="800" dirty="0" err="1">
                <a:solidFill>
                  <a:schemeClr val="tx1"/>
                </a:solidFill>
              </a:endParaRPr>
            </a:p>
          </p:txBody>
        </p:sp>
        <p:sp>
          <p:nvSpPr>
            <p:cNvPr id="254" name="円/楕円 253">
              <a:extLst>
                <a:ext uri="{FF2B5EF4-FFF2-40B4-BE49-F238E27FC236}">
                  <a16:creationId xmlns:a16="http://schemas.microsoft.com/office/drawing/2014/main" id="{AA3B5606-6353-E243-ABCC-FE9023EF4EF8}"/>
                </a:ext>
              </a:extLst>
            </p:cNvPr>
            <p:cNvSpPr/>
            <p:nvPr/>
          </p:nvSpPr>
          <p:spPr>
            <a:xfrm>
              <a:off x="399244" y="4535753"/>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17</a:t>
              </a:r>
              <a:endParaRPr kumimoji="1" lang="ja-JP" altLang="en-US" sz="800" dirty="0" err="1">
                <a:solidFill>
                  <a:schemeClr val="tx1"/>
                </a:solidFill>
              </a:endParaRPr>
            </a:p>
          </p:txBody>
        </p:sp>
        <p:cxnSp>
          <p:nvCxnSpPr>
            <p:cNvPr id="255" name="直線コネクタ 254">
              <a:extLst>
                <a:ext uri="{FF2B5EF4-FFF2-40B4-BE49-F238E27FC236}">
                  <a16:creationId xmlns:a16="http://schemas.microsoft.com/office/drawing/2014/main" id="{61073D80-8156-A548-9768-9E138C487CED}"/>
                </a:ext>
              </a:extLst>
            </p:cNvPr>
            <p:cNvCxnSpPr/>
            <p:nvPr/>
          </p:nvCxnSpPr>
          <p:spPr>
            <a:xfrm flipV="1">
              <a:off x="14242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3A014E32-F86C-544B-ACEE-56A82CF4169D}"/>
                </a:ext>
              </a:extLst>
            </p:cNvPr>
            <p:cNvCxnSpPr>
              <a:stCxn id="247" idx="0"/>
              <a:endCxn id="244" idx="4"/>
            </p:cNvCxnSpPr>
            <p:nvPr/>
          </p:nvCxnSpPr>
          <p:spPr>
            <a:xfrm flipV="1">
              <a:off x="14242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76070BB8-289A-374A-BD34-73341181A2A4}"/>
                </a:ext>
              </a:extLst>
            </p:cNvPr>
            <p:cNvCxnSpPr>
              <a:stCxn id="244" idx="6"/>
              <a:endCxn id="245" idx="2"/>
            </p:cNvCxnSpPr>
            <p:nvPr/>
          </p:nvCxnSpPr>
          <p:spPr>
            <a:xfrm>
              <a:off x="26491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25206170-30A9-A544-8699-C014DDEA9E93}"/>
                </a:ext>
              </a:extLst>
            </p:cNvPr>
            <p:cNvCxnSpPr>
              <a:stCxn id="246" idx="1"/>
              <a:endCxn id="244" idx="5"/>
            </p:cNvCxnSpPr>
            <p:nvPr/>
          </p:nvCxnSpPr>
          <p:spPr>
            <a:xfrm flipH="1" flipV="1">
              <a:off x="22903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643A62A7-55C3-344F-BE3A-B5592E1F09DE}"/>
                </a:ext>
              </a:extLst>
            </p:cNvPr>
            <p:cNvCxnSpPr>
              <a:stCxn id="246" idx="7"/>
              <a:endCxn id="245" idx="3"/>
            </p:cNvCxnSpPr>
            <p:nvPr/>
          </p:nvCxnSpPr>
          <p:spPr>
            <a:xfrm flipV="1">
              <a:off x="60833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0" name="直線コネクタ 259">
              <a:extLst>
                <a:ext uri="{FF2B5EF4-FFF2-40B4-BE49-F238E27FC236}">
                  <a16:creationId xmlns:a16="http://schemas.microsoft.com/office/drawing/2014/main" id="{30817146-B199-7E43-A354-8D1F18F95FF7}"/>
                </a:ext>
              </a:extLst>
            </p:cNvPr>
            <p:cNvCxnSpPr>
              <a:stCxn id="247" idx="7"/>
              <a:endCxn id="246" idx="3"/>
            </p:cNvCxnSpPr>
            <p:nvPr/>
          </p:nvCxnSpPr>
          <p:spPr>
            <a:xfrm flipV="1">
              <a:off x="22903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0B7D0F32-3F83-EE41-8AA8-66E1C597714C}"/>
                </a:ext>
              </a:extLst>
            </p:cNvPr>
            <p:cNvCxnSpPr>
              <a:cxnSpLocks/>
              <a:stCxn id="246" idx="5"/>
              <a:endCxn id="248" idx="1"/>
            </p:cNvCxnSpPr>
            <p:nvPr/>
          </p:nvCxnSpPr>
          <p:spPr>
            <a:xfrm>
              <a:off x="60833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DD6C9F98-C12F-C44B-AE44-10028B330D74}"/>
                </a:ext>
              </a:extLst>
            </p:cNvPr>
            <p:cNvCxnSpPr>
              <a:cxnSpLocks/>
              <a:stCxn id="251" idx="0"/>
              <a:endCxn id="249" idx="4"/>
            </p:cNvCxnSpPr>
            <p:nvPr/>
          </p:nvCxnSpPr>
          <p:spPr>
            <a:xfrm flipV="1">
              <a:off x="14242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C4656103-8FB0-0240-9ADB-B1695073CFAF}"/>
                </a:ext>
              </a:extLst>
            </p:cNvPr>
            <p:cNvCxnSpPr>
              <a:cxnSpLocks/>
              <a:stCxn id="249" idx="7"/>
              <a:endCxn id="253" idx="3"/>
            </p:cNvCxnSpPr>
            <p:nvPr/>
          </p:nvCxnSpPr>
          <p:spPr>
            <a:xfrm flipV="1">
              <a:off x="22903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C77C7557-3C00-694D-AA01-657009898182}"/>
                </a:ext>
              </a:extLst>
            </p:cNvPr>
            <p:cNvCxnSpPr>
              <a:cxnSpLocks/>
              <a:stCxn id="253" idx="7"/>
              <a:endCxn id="248" idx="3"/>
            </p:cNvCxnSpPr>
            <p:nvPr/>
          </p:nvCxnSpPr>
          <p:spPr>
            <a:xfrm flipV="1">
              <a:off x="60833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42BC8684-D5FC-E94F-9B02-96F53FCE17A0}"/>
                </a:ext>
              </a:extLst>
            </p:cNvPr>
            <p:cNvCxnSpPr>
              <a:cxnSpLocks/>
              <a:stCxn id="253" idx="1"/>
              <a:endCxn id="247" idx="5"/>
            </p:cNvCxnSpPr>
            <p:nvPr/>
          </p:nvCxnSpPr>
          <p:spPr>
            <a:xfrm flipH="1" flipV="1">
              <a:off x="22903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6F6ACE9-9FD8-A246-9E59-97D7FB2D28C0}"/>
                </a:ext>
              </a:extLst>
            </p:cNvPr>
            <p:cNvCxnSpPr>
              <a:cxnSpLocks/>
              <a:stCxn id="249" idx="5"/>
              <a:endCxn id="254" idx="1"/>
            </p:cNvCxnSpPr>
            <p:nvPr/>
          </p:nvCxnSpPr>
          <p:spPr>
            <a:xfrm>
              <a:off x="22903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32968751-988C-B64F-B9EB-E961C2DF3136}"/>
                </a:ext>
              </a:extLst>
            </p:cNvPr>
            <p:cNvCxnSpPr>
              <a:cxnSpLocks/>
              <a:stCxn id="251" idx="7"/>
              <a:endCxn id="254" idx="3"/>
            </p:cNvCxnSpPr>
            <p:nvPr/>
          </p:nvCxnSpPr>
          <p:spPr>
            <a:xfrm flipV="1">
              <a:off x="22903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A8D21F56-585F-D445-9430-083FE6EFE32C}"/>
                </a:ext>
              </a:extLst>
            </p:cNvPr>
            <p:cNvCxnSpPr>
              <a:cxnSpLocks/>
              <a:stCxn id="249" idx="6"/>
              <a:endCxn id="250" idx="2"/>
            </p:cNvCxnSpPr>
            <p:nvPr/>
          </p:nvCxnSpPr>
          <p:spPr>
            <a:xfrm>
              <a:off x="26491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D8386C9F-4A56-7147-9C40-661D6FDF3EB2}"/>
                </a:ext>
              </a:extLst>
            </p:cNvPr>
            <p:cNvCxnSpPr>
              <a:cxnSpLocks/>
              <a:stCxn id="251" idx="6"/>
              <a:endCxn id="252" idx="2"/>
            </p:cNvCxnSpPr>
            <p:nvPr/>
          </p:nvCxnSpPr>
          <p:spPr>
            <a:xfrm>
              <a:off x="26491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3F0CA323-DA27-4041-AF97-AACCAF2FD2CB}"/>
                </a:ext>
              </a:extLst>
            </p:cNvPr>
            <p:cNvCxnSpPr>
              <a:cxnSpLocks/>
              <a:stCxn id="254" idx="5"/>
              <a:endCxn id="252" idx="1"/>
            </p:cNvCxnSpPr>
            <p:nvPr/>
          </p:nvCxnSpPr>
          <p:spPr>
            <a:xfrm>
              <a:off x="60833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EC0972F3-13AC-F54E-9B88-5B6A58528BCC}"/>
                </a:ext>
              </a:extLst>
            </p:cNvPr>
            <p:cNvCxnSpPr>
              <a:cxnSpLocks/>
              <a:stCxn id="254" idx="7"/>
              <a:endCxn id="250" idx="3"/>
            </p:cNvCxnSpPr>
            <p:nvPr/>
          </p:nvCxnSpPr>
          <p:spPr>
            <a:xfrm flipV="1">
              <a:off x="60833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781DC653-7F45-6A48-98EF-880B76C0C891}"/>
                </a:ext>
              </a:extLst>
            </p:cNvPr>
            <p:cNvCxnSpPr>
              <a:cxnSpLocks/>
            </p:cNvCxnSpPr>
            <p:nvPr/>
          </p:nvCxnSpPr>
          <p:spPr>
            <a:xfrm flipV="1">
              <a:off x="90102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3BA738E8-CAAD-4F47-B29E-A26DBB09E333}"/>
                </a:ext>
              </a:extLst>
            </p:cNvPr>
            <p:cNvCxnSpPr>
              <a:cxnSpLocks/>
              <a:stCxn id="250" idx="1"/>
              <a:endCxn id="253" idx="5"/>
            </p:cNvCxnSpPr>
            <p:nvPr/>
          </p:nvCxnSpPr>
          <p:spPr>
            <a:xfrm flipH="1" flipV="1">
              <a:off x="60833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AB080421-43A2-3B48-8A51-96A2F0378A06}"/>
                </a:ext>
              </a:extLst>
            </p:cNvPr>
            <p:cNvCxnSpPr>
              <a:cxnSpLocks/>
            </p:cNvCxnSpPr>
            <p:nvPr/>
          </p:nvCxnSpPr>
          <p:spPr>
            <a:xfrm flipV="1">
              <a:off x="90102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59CC55B-6C60-DB40-A694-8C5F2EE710D5}"/>
                </a:ext>
              </a:extLst>
            </p:cNvPr>
            <p:cNvCxnSpPr>
              <a:cxnSpLocks/>
            </p:cNvCxnSpPr>
            <p:nvPr/>
          </p:nvCxnSpPr>
          <p:spPr>
            <a:xfrm flipV="1">
              <a:off x="90102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円/楕円 211">
              <a:extLst>
                <a:ext uri="{FF2B5EF4-FFF2-40B4-BE49-F238E27FC236}">
                  <a16:creationId xmlns:a16="http://schemas.microsoft.com/office/drawing/2014/main" id="{452A3F5D-B985-9C4D-8122-AB3959438569}"/>
                </a:ext>
              </a:extLst>
            </p:cNvPr>
            <p:cNvSpPr/>
            <p:nvPr/>
          </p:nvSpPr>
          <p:spPr>
            <a:xfrm>
              <a:off x="156478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a:t>
              </a:r>
              <a:endParaRPr kumimoji="1" lang="ja-JP" altLang="en-US" sz="800" dirty="0" err="1">
                <a:solidFill>
                  <a:schemeClr val="tx1"/>
                </a:solidFill>
              </a:endParaRPr>
            </a:p>
          </p:txBody>
        </p:sp>
        <p:sp>
          <p:nvSpPr>
            <p:cNvPr id="213" name="円/楕円 212">
              <a:extLst>
                <a:ext uri="{FF2B5EF4-FFF2-40B4-BE49-F238E27FC236}">
                  <a16:creationId xmlns:a16="http://schemas.microsoft.com/office/drawing/2014/main" id="{E736C17C-17A2-2E42-A1C2-7168E15EB050}"/>
                </a:ext>
              </a:extLst>
            </p:cNvPr>
            <p:cNvSpPr/>
            <p:nvPr/>
          </p:nvSpPr>
          <p:spPr>
            <a:xfrm>
              <a:off x="232338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3</a:t>
              </a:r>
              <a:endParaRPr kumimoji="1" lang="ja-JP" altLang="en-US" sz="800" dirty="0" err="1">
                <a:solidFill>
                  <a:schemeClr val="tx1"/>
                </a:solidFill>
              </a:endParaRPr>
            </a:p>
          </p:txBody>
        </p:sp>
        <p:sp>
          <p:nvSpPr>
            <p:cNvPr id="214" name="円/楕円 213">
              <a:extLst>
                <a:ext uri="{FF2B5EF4-FFF2-40B4-BE49-F238E27FC236}">
                  <a16:creationId xmlns:a16="http://schemas.microsoft.com/office/drawing/2014/main" id="{BD5EBF45-C307-954A-97B2-78F93BEDB721}"/>
                </a:ext>
              </a:extLst>
            </p:cNvPr>
            <p:cNvSpPr/>
            <p:nvPr/>
          </p:nvSpPr>
          <p:spPr>
            <a:xfrm>
              <a:off x="1944084" y="3018570"/>
              <a:ext cx="244962" cy="244962"/>
            </a:xfrm>
            <a:prstGeom prst="ellipse">
              <a:avLst/>
            </a:prstGeom>
            <a:solidFill>
              <a:srgbClr val="FF0000"/>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6</a:t>
              </a:r>
              <a:endParaRPr kumimoji="1" lang="ja-JP" altLang="en-US" sz="800" dirty="0" err="1">
                <a:solidFill>
                  <a:schemeClr val="tx1"/>
                </a:solidFill>
              </a:endParaRPr>
            </a:p>
          </p:txBody>
        </p:sp>
        <p:sp>
          <p:nvSpPr>
            <p:cNvPr id="215" name="円/楕円 214">
              <a:extLst>
                <a:ext uri="{FF2B5EF4-FFF2-40B4-BE49-F238E27FC236}">
                  <a16:creationId xmlns:a16="http://schemas.microsoft.com/office/drawing/2014/main" id="{BC4CD686-E7F3-6145-9DD8-C4BB3D6C37CD}"/>
                </a:ext>
              </a:extLst>
            </p:cNvPr>
            <p:cNvSpPr/>
            <p:nvPr/>
          </p:nvSpPr>
          <p:spPr>
            <a:xfrm>
              <a:off x="156478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9</a:t>
              </a:r>
              <a:endParaRPr kumimoji="1" lang="ja-JP" altLang="en-US" sz="800" dirty="0" err="1">
                <a:solidFill>
                  <a:schemeClr val="tx1"/>
                </a:solidFill>
              </a:endParaRPr>
            </a:p>
          </p:txBody>
        </p:sp>
        <p:sp>
          <p:nvSpPr>
            <p:cNvPr id="216" name="円/楕円 215">
              <a:extLst>
                <a:ext uri="{FF2B5EF4-FFF2-40B4-BE49-F238E27FC236}">
                  <a16:creationId xmlns:a16="http://schemas.microsoft.com/office/drawing/2014/main" id="{5A833511-A628-2740-956C-E81BF0374C33}"/>
                </a:ext>
              </a:extLst>
            </p:cNvPr>
            <p:cNvSpPr/>
            <p:nvPr/>
          </p:nvSpPr>
          <p:spPr>
            <a:xfrm>
              <a:off x="232338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10</a:t>
              </a:r>
              <a:endParaRPr kumimoji="1" lang="ja-JP" altLang="en-US" sz="800" dirty="0" err="1">
                <a:solidFill>
                  <a:schemeClr val="tx1"/>
                </a:solidFill>
              </a:endParaRPr>
            </a:p>
          </p:txBody>
        </p:sp>
        <p:sp>
          <p:nvSpPr>
            <p:cNvPr id="217" name="円/楕円 216">
              <a:extLst>
                <a:ext uri="{FF2B5EF4-FFF2-40B4-BE49-F238E27FC236}">
                  <a16:creationId xmlns:a16="http://schemas.microsoft.com/office/drawing/2014/main" id="{F5D7B9AE-5721-7540-8222-166F5CB6CFA2}"/>
                </a:ext>
              </a:extLst>
            </p:cNvPr>
            <p:cNvSpPr/>
            <p:nvPr/>
          </p:nvSpPr>
          <p:spPr>
            <a:xfrm>
              <a:off x="1564788"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15</a:t>
              </a:r>
              <a:endParaRPr kumimoji="1" lang="ja-JP" altLang="en-US" sz="800" dirty="0" err="1">
                <a:solidFill>
                  <a:schemeClr val="tx1"/>
                </a:solidFill>
              </a:endParaRPr>
            </a:p>
          </p:txBody>
        </p:sp>
        <p:sp>
          <p:nvSpPr>
            <p:cNvPr id="218" name="円/楕円 217">
              <a:extLst>
                <a:ext uri="{FF2B5EF4-FFF2-40B4-BE49-F238E27FC236}">
                  <a16:creationId xmlns:a16="http://schemas.microsoft.com/office/drawing/2014/main" id="{D4073812-F356-E649-B8ED-61EB84756DE5}"/>
                </a:ext>
              </a:extLst>
            </p:cNvPr>
            <p:cNvSpPr/>
            <p:nvPr/>
          </p:nvSpPr>
          <p:spPr>
            <a:xfrm>
              <a:off x="2323380" y="4148555"/>
              <a:ext cx="244962" cy="24496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16</a:t>
              </a:r>
              <a:endParaRPr kumimoji="1" lang="ja-JP" altLang="en-US" sz="800" dirty="0" err="1">
                <a:solidFill>
                  <a:schemeClr val="tx1"/>
                </a:solidFill>
              </a:endParaRPr>
            </a:p>
          </p:txBody>
        </p:sp>
        <p:sp>
          <p:nvSpPr>
            <p:cNvPr id="219" name="円/楕円 218">
              <a:extLst>
                <a:ext uri="{FF2B5EF4-FFF2-40B4-BE49-F238E27FC236}">
                  <a16:creationId xmlns:a16="http://schemas.microsoft.com/office/drawing/2014/main" id="{679D1223-249B-D448-939E-FD51E7B730BC}"/>
                </a:ext>
              </a:extLst>
            </p:cNvPr>
            <p:cNvSpPr/>
            <p:nvPr/>
          </p:nvSpPr>
          <p:spPr>
            <a:xfrm>
              <a:off x="156478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22</a:t>
              </a:r>
              <a:endParaRPr kumimoji="1" lang="ja-JP" altLang="en-US" sz="800" dirty="0" err="1">
                <a:solidFill>
                  <a:schemeClr val="tx1"/>
                </a:solidFill>
              </a:endParaRPr>
            </a:p>
          </p:txBody>
        </p:sp>
        <p:sp>
          <p:nvSpPr>
            <p:cNvPr id="220" name="円/楕円 219">
              <a:extLst>
                <a:ext uri="{FF2B5EF4-FFF2-40B4-BE49-F238E27FC236}">
                  <a16:creationId xmlns:a16="http://schemas.microsoft.com/office/drawing/2014/main" id="{10BD0533-6D77-454A-84D7-5A1B44D47C3E}"/>
                </a:ext>
              </a:extLst>
            </p:cNvPr>
            <p:cNvSpPr/>
            <p:nvPr/>
          </p:nvSpPr>
          <p:spPr>
            <a:xfrm>
              <a:off x="232338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23</a:t>
              </a:r>
              <a:endParaRPr kumimoji="1" lang="ja-JP" altLang="en-US" sz="800" dirty="0" err="1">
                <a:solidFill>
                  <a:schemeClr val="tx1"/>
                </a:solidFill>
              </a:endParaRPr>
            </a:p>
          </p:txBody>
        </p:sp>
        <p:sp>
          <p:nvSpPr>
            <p:cNvPr id="221" name="円/楕円 220">
              <a:extLst>
                <a:ext uri="{FF2B5EF4-FFF2-40B4-BE49-F238E27FC236}">
                  <a16:creationId xmlns:a16="http://schemas.microsoft.com/office/drawing/2014/main" id="{F33B8658-DE36-9D48-9EF6-183C16169433}"/>
                </a:ext>
              </a:extLst>
            </p:cNvPr>
            <p:cNvSpPr/>
            <p:nvPr/>
          </p:nvSpPr>
          <p:spPr>
            <a:xfrm>
              <a:off x="1944084" y="3777162"/>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12</a:t>
              </a:r>
              <a:endParaRPr kumimoji="1" lang="ja-JP" altLang="en-US" sz="800" dirty="0" err="1">
                <a:solidFill>
                  <a:schemeClr val="tx1"/>
                </a:solidFill>
              </a:endParaRPr>
            </a:p>
          </p:txBody>
        </p:sp>
        <p:sp>
          <p:nvSpPr>
            <p:cNvPr id="222" name="円/楕円 221">
              <a:extLst>
                <a:ext uri="{FF2B5EF4-FFF2-40B4-BE49-F238E27FC236}">
                  <a16:creationId xmlns:a16="http://schemas.microsoft.com/office/drawing/2014/main" id="{4E278E51-0F76-6F4A-A947-A00B701A1DFC}"/>
                </a:ext>
              </a:extLst>
            </p:cNvPr>
            <p:cNvSpPr/>
            <p:nvPr/>
          </p:nvSpPr>
          <p:spPr>
            <a:xfrm>
              <a:off x="1944084" y="4535753"/>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19</a:t>
              </a:r>
              <a:endParaRPr kumimoji="1" lang="ja-JP" altLang="en-US" sz="800" dirty="0" err="1">
                <a:solidFill>
                  <a:schemeClr val="tx1"/>
                </a:solidFill>
              </a:endParaRPr>
            </a:p>
          </p:txBody>
        </p:sp>
        <p:cxnSp>
          <p:nvCxnSpPr>
            <p:cNvPr id="223" name="直線コネクタ 222">
              <a:extLst>
                <a:ext uri="{FF2B5EF4-FFF2-40B4-BE49-F238E27FC236}">
                  <a16:creationId xmlns:a16="http://schemas.microsoft.com/office/drawing/2014/main" id="{DDE16828-D01C-324B-8EE8-556919611E72}"/>
                </a:ext>
              </a:extLst>
            </p:cNvPr>
            <p:cNvCxnSpPr/>
            <p:nvPr/>
          </p:nvCxnSpPr>
          <p:spPr>
            <a:xfrm flipV="1">
              <a:off x="168726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A5C8D9CA-BA55-3949-8323-DD2D8BCF259D}"/>
                </a:ext>
              </a:extLst>
            </p:cNvPr>
            <p:cNvCxnSpPr>
              <a:stCxn id="215" idx="0"/>
              <a:endCxn id="212" idx="4"/>
            </p:cNvCxnSpPr>
            <p:nvPr/>
          </p:nvCxnSpPr>
          <p:spPr>
            <a:xfrm flipV="1">
              <a:off x="168726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D6874B9E-A3EB-3A49-BBEA-FCFDDF5191F1}"/>
                </a:ext>
              </a:extLst>
            </p:cNvPr>
            <p:cNvCxnSpPr>
              <a:stCxn id="212" idx="6"/>
              <a:endCxn id="213" idx="2"/>
            </p:cNvCxnSpPr>
            <p:nvPr/>
          </p:nvCxnSpPr>
          <p:spPr>
            <a:xfrm>
              <a:off x="180975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689874A-8932-3948-8EF5-37BD7280A40B}"/>
                </a:ext>
              </a:extLst>
            </p:cNvPr>
            <p:cNvCxnSpPr>
              <a:stCxn id="214" idx="1"/>
              <a:endCxn id="212" idx="5"/>
            </p:cNvCxnSpPr>
            <p:nvPr/>
          </p:nvCxnSpPr>
          <p:spPr>
            <a:xfrm flipH="1" flipV="1">
              <a:off x="177387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EAAF3B4C-F1CC-A941-9AA6-58212F18873E}"/>
                </a:ext>
              </a:extLst>
            </p:cNvPr>
            <p:cNvCxnSpPr>
              <a:stCxn id="214" idx="7"/>
              <a:endCxn id="213" idx="3"/>
            </p:cNvCxnSpPr>
            <p:nvPr/>
          </p:nvCxnSpPr>
          <p:spPr>
            <a:xfrm flipV="1">
              <a:off x="215317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199B4B79-BB65-B648-8551-5E5F43DD11DB}"/>
                </a:ext>
              </a:extLst>
            </p:cNvPr>
            <p:cNvCxnSpPr>
              <a:stCxn id="215" idx="7"/>
              <a:endCxn id="214" idx="3"/>
            </p:cNvCxnSpPr>
            <p:nvPr/>
          </p:nvCxnSpPr>
          <p:spPr>
            <a:xfrm flipV="1">
              <a:off x="177387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BA8B897F-AF90-4945-996B-787D5735C554}"/>
                </a:ext>
              </a:extLst>
            </p:cNvPr>
            <p:cNvCxnSpPr>
              <a:cxnSpLocks/>
              <a:stCxn id="214" idx="5"/>
              <a:endCxn id="216" idx="1"/>
            </p:cNvCxnSpPr>
            <p:nvPr/>
          </p:nvCxnSpPr>
          <p:spPr>
            <a:xfrm>
              <a:off x="215317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69046D82-42A5-1A4D-8FB0-840983B93FB0}"/>
                </a:ext>
              </a:extLst>
            </p:cNvPr>
            <p:cNvCxnSpPr>
              <a:cxnSpLocks/>
              <a:stCxn id="219" idx="0"/>
              <a:endCxn id="217" idx="4"/>
            </p:cNvCxnSpPr>
            <p:nvPr/>
          </p:nvCxnSpPr>
          <p:spPr>
            <a:xfrm flipV="1">
              <a:off x="168726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A8CA86EF-D0FD-194B-9C35-C612E9BA2BBF}"/>
                </a:ext>
              </a:extLst>
            </p:cNvPr>
            <p:cNvCxnSpPr>
              <a:cxnSpLocks/>
              <a:stCxn id="217" idx="7"/>
              <a:endCxn id="221" idx="3"/>
            </p:cNvCxnSpPr>
            <p:nvPr/>
          </p:nvCxnSpPr>
          <p:spPr>
            <a:xfrm flipV="1">
              <a:off x="177387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AD444204-D099-9F48-AA1B-834167A838E1}"/>
                </a:ext>
              </a:extLst>
            </p:cNvPr>
            <p:cNvCxnSpPr>
              <a:cxnSpLocks/>
              <a:stCxn id="221" idx="7"/>
              <a:endCxn id="216" idx="3"/>
            </p:cNvCxnSpPr>
            <p:nvPr/>
          </p:nvCxnSpPr>
          <p:spPr>
            <a:xfrm flipV="1">
              <a:off x="215317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2FCBA52B-E4FD-FF43-BDEF-5B4516D2E4DC}"/>
                </a:ext>
              </a:extLst>
            </p:cNvPr>
            <p:cNvCxnSpPr>
              <a:cxnSpLocks/>
              <a:stCxn id="221" idx="1"/>
              <a:endCxn id="215" idx="5"/>
            </p:cNvCxnSpPr>
            <p:nvPr/>
          </p:nvCxnSpPr>
          <p:spPr>
            <a:xfrm flipH="1" flipV="1">
              <a:off x="177387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A5396F4B-6F4F-3A4D-9FA6-78D43E2E6506}"/>
                </a:ext>
              </a:extLst>
            </p:cNvPr>
            <p:cNvCxnSpPr>
              <a:cxnSpLocks/>
              <a:stCxn id="217" idx="5"/>
              <a:endCxn id="222" idx="1"/>
            </p:cNvCxnSpPr>
            <p:nvPr/>
          </p:nvCxnSpPr>
          <p:spPr>
            <a:xfrm>
              <a:off x="177387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E6816F2-AFE1-884A-BCD2-6F57421D3214}"/>
                </a:ext>
              </a:extLst>
            </p:cNvPr>
            <p:cNvCxnSpPr>
              <a:cxnSpLocks/>
              <a:stCxn id="219" idx="7"/>
              <a:endCxn id="222" idx="3"/>
            </p:cNvCxnSpPr>
            <p:nvPr/>
          </p:nvCxnSpPr>
          <p:spPr>
            <a:xfrm flipV="1">
              <a:off x="177387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8EB0BCFF-C277-B64A-85E4-860268417189}"/>
                </a:ext>
              </a:extLst>
            </p:cNvPr>
            <p:cNvCxnSpPr>
              <a:cxnSpLocks/>
              <a:stCxn id="217" idx="6"/>
              <a:endCxn id="218" idx="2"/>
            </p:cNvCxnSpPr>
            <p:nvPr/>
          </p:nvCxnSpPr>
          <p:spPr>
            <a:xfrm>
              <a:off x="180975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B2945876-CF3D-D242-A105-9809ED8062E2}"/>
                </a:ext>
              </a:extLst>
            </p:cNvPr>
            <p:cNvCxnSpPr>
              <a:cxnSpLocks/>
              <a:stCxn id="219" idx="6"/>
              <a:endCxn id="220" idx="2"/>
            </p:cNvCxnSpPr>
            <p:nvPr/>
          </p:nvCxnSpPr>
          <p:spPr>
            <a:xfrm>
              <a:off x="180975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037A7E7A-2BCF-974E-8197-F1D51A4FFA65}"/>
                </a:ext>
              </a:extLst>
            </p:cNvPr>
            <p:cNvCxnSpPr>
              <a:cxnSpLocks/>
              <a:stCxn id="222" idx="5"/>
              <a:endCxn id="220" idx="1"/>
            </p:cNvCxnSpPr>
            <p:nvPr/>
          </p:nvCxnSpPr>
          <p:spPr>
            <a:xfrm>
              <a:off x="215317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89D81D79-4BA3-9543-A8A5-77325444AD79}"/>
                </a:ext>
              </a:extLst>
            </p:cNvPr>
            <p:cNvCxnSpPr>
              <a:cxnSpLocks/>
              <a:stCxn id="222" idx="7"/>
              <a:endCxn id="218" idx="3"/>
            </p:cNvCxnSpPr>
            <p:nvPr/>
          </p:nvCxnSpPr>
          <p:spPr>
            <a:xfrm flipV="1">
              <a:off x="215317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DC22974D-EF97-F442-97EB-58AC5DE31354}"/>
                </a:ext>
              </a:extLst>
            </p:cNvPr>
            <p:cNvCxnSpPr>
              <a:cxnSpLocks/>
            </p:cNvCxnSpPr>
            <p:nvPr/>
          </p:nvCxnSpPr>
          <p:spPr>
            <a:xfrm flipV="1">
              <a:off x="244586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A5E715E6-921E-834C-902B-492A8C95079C}"/>
                </a:ext>
              </a:extLst>
            </p:cNvPr>
            <p:cNvCxnSpPr>
              <a:cxnSpLocks/>
              <a:stCxn id="218" idx="1"/>
              <a:endCxn id="221" idx="5"/>
            </p:cNvCxnSpPr>
            <p:nvPr/>
          </p:nvCxnSpPr>
          <p:spPr>
            <a:xfrm flipH="1" flipV="1">
              <a:off x="215317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0C55797B-784F-0546-92E5-1B6A97511BA2}"/>
                </a:ext>
              </a:extLst>
            </p:cNvPr>
            <p:cNvCxnSpPr>
              <a:cxnSpLocks/>
            </p:cNvCxnSpPr>
            <p:nvPr/>
          </p:nvCxnSpPr>
          <p:spPr>
            <a:xfrm flipV="1">
              <a:off x="244586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86D887F1-7C55-8D48-965B-B06736636A87}"/>
                </a:ext>
              </a:extLst>
            </p:cNvPr>
            <p:cNvCxnSpPr>
              <a:cxnSpLocks/>
            </p:cNvCxnSpPr>
            <p:nvPr/>
          </p:nvCxnSpPr>
          <p:spPr>
            <a:xfrm flipV="1">
              <a:off x="244586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AF49702E-7754-F049-8E7B-25CF008D0912}"/>
                </a:ext>
              </a:extLst>
            </p:cNvPr>
            <p:cNvCxnSpPr>
              <a:cxnSpLocks/>
              <a:stCxn id="245" idx="6"/>
              <a:endCxn id="212" idx="2"/>
            </p:cNvCxnSpPr>
            <p:nvPr/>
          </p:nvCxnSpPr>
          <p:spPr>
            <a:xfrm>
              <a:off x="1023502" y="2753853"/>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0EFA87E8-4017-F24B-AAA6-546237580E17}"/>
                </a:ext>
              </a:extLst>
            </p:cNvPr>
            <p:cNvCxnSpPr>
              <a:cxnSpLocks/>
              <a:stCxn id="245" idx="5"/>
              <a:endCxn id="194" idx="1"/>
            </p:cNvCxnSpPr>
            <p:nvPr/>
          </p:nvCxnSpPr>
          <p:spPr>
            <a:xfrm>
              <a:off x="987628" y="2840460"/>
              <a:ext cx="206081"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5F0F55F-C0F5-C54A-9A6C-B1B500F89488}"/>
                </a:ext>
              </a:extLst>
            </p:cNvPr>
            <p:cNvCxnSpPr>
              <a:cxnSpLocks/>
              <a:stCxn id="212" idx="3"/>
              <a:endCxn id="194" idx="7"/>
            </p:cNvCxnSpPr>
            <p:nvPr/>
          </p:nvCxnSpPr>
          <p:spPr>
            <a:xfrm flipH="1">
              <a:off x="1366924" y="2840460"/>
              <a:ext cx="233738"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8EAEE3C7-2508-6B49-A956-B67E87983216}"/>
                </a:ext>
              </a:extLst>
            </p:cNvPr>
            <p:cNvCxnSpPr>
              <a:cxnSpLocks/>
              <a:stCxn id="194" idx="3"/>
              <a:endCxn id="248" idx="7"/>
            </p:cNvCxnSpPr>
            <p:nvPr/>
          </p:nvCxnSpPr>
          <p:spPr>
            <a:xfrm flipH="1">
              <a:off x="987628" y="3227658"/>
              <a:ext cx="206081"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CB845E8-5DEB-EE48-9C8E-1D56D357E2E6}"/>
                </a:ext>
              </a:extLst>
            </p:cNvPr>
            <p:cNvCxnSpPr>
              <a:cxnSpLocks/>
              <a:stCxn id="194" idx="5"/>
              <a:endCxn id="215" idx="1"/>
            </p:cNvCxnSpPr>
            <p:nvPr/>
          </p:nvCxnSpPr>
          <p:spPr>
            <a:xfrm>
              <a:off x="1366924" y="3227658"/>
              <a:ext cx="233738"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878445D1-5C09-2541-BA4C-FACB20B1A5D0}"/>
                </a:ext>
              </a:extLst>
            </p:cNvPr>
            <p:cNvCxnSpPr>
              <a:cxnSpLocks/>
              <a:stCxn id="248" idx="6"/>
              <a:endCxn id="215" idx="2"/>
            </p:cNvCxnSpPr>
            <p:nvPr/>
          </p:nvCxnSpPr>
          <p:spPr>
            <a:xfrm>
              <a:off x="1023502" y="3520347"/>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ADE08D3-D799-F647-9F06-C8396056CD7D}"/>
                </a:ext>
              </a:extLst>
            </p:cNvPr>
            <p:cNvCxnSpPr>
              <a:cxnSpLocks/>
              <a:stCxn id="250" idx="6"/>
              <a:endCxn id="217" idx="2"/>
            </p:cNvCxnSpPr>
            <p:nvPr/>
          </p:nvCxnSpPr>
          <p:spPr>
            <a:xfrm>
              <a:off x="1023502" y="4271036"/>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B310E7CF-FC33-C24D-960E-C09A32FA0318}"/>
                </a:ext>
              </a:extLst>
            </p:cNvPr>
            <p:cNvCxnSpPr>
              <a:cxnSpLocks/>
              <a:stCxn id="248" idx="5"/>
              <a:endCxn id="217" idx="1"/>
            </p:cNvCxnSpPr>
            <p:nvPr/>
          </p:nvCxnSpPr>
          <p:spPr>
            <a:xfrm>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2A564999-D3B0-D94A-8CDA-4758B36C3189}"/>
                </a:ext>
              </a:extLst>
            </p:cNvPr>
            <p:cNvCxnSpPr>
              <a:cxnSpLocks/>
              <a:stCxn id="215" idx="3"/>
              <a:endCxn id="250" idx="7"/>
            </p:cNvCxnSpPr>
            <p:nvPr/>
          </p:nvCxnSpPr>
          <p:spPr>
            <a:xfrm flipH="1">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4055D2C8-2B44-A74D-8D84-4304B54DB3FB}"/>
                </a:ext>
              </a:extLst>
            </p:cNvPr>
            <p:cNvCxnSpPr>
              <a:cxnSpLocks/>
              <a:stCxn id="195" idx="1"/>
              <a:endCxn id="250" idx="5"/>
            </p:cNvCxnSpPr>
            <p:nvPr/>
          </p:nvCxnSpPr>
          <p:spPr>
            <a:xfrm flipH="1" flipV="1">
              <a:off x="987628"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0DDC8DA8-5D49-394B-A99D-21726B9B21F9}"/>
                </a:ext>
              </a:extLst>
            </p:cNvPr>
            <p:cNvCxnSpPr>
              <a:cxnSpLocks/>
              <a:stCxn id="195" idx="7"/>
              <a:endCxn id="217" idx="3"/>
            </p:cNvCxnSpPr>
            <p:nvPr/>
          </p:nvCxnSpPr>
          <p:spPr>
            <a:xfrm flipV="1">
              <a:off x="1366924" y="4357644"/>
              <a:ext cx="233738"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0F12C384-3E9F-584A-85E8-8704BB839957}"/>
                </a:ext>
              </a:extLst>
            </p:cNvPr>
            <p:cNvCxnSpPr>
              <a:cxnSpLocks/>
              <a:stCxn id="252" idx="6"/>
              <a:endCxn id="219" idx="2"/>
            </p:cNvCxnSpPr>
            <p:nvPr/>
          </p:nvCxnSpPr>
          <p:spPr>
            <a:xfrm>
              <a:off x="1023502" y="5029628"/>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21770537-4ABA-C843-8A8A-9370EDEFE8C1}"/>
                </a:ext>
              </a:extLst>
            </p:cNvPr>
            <p:cNvCxnSpPr>
              <a:cxnSpLocks/>
              <a:stCxn id="195" idx="5"/>
              <a:endCxn id="219" idx="1"/>
            </p:cNvCxnSpPr>
            <p:nvPr/>
          </p:nvCxnSpPr>
          <p:spPr>
            <a:xfrm>
              <a:off x="1366924" y="4744841"/>
              <a:ext cx="233738"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959122EB-1AC7-184F-95FE-D275BA9BBEAB}"/>
                </a:ext>
              </a:extLst>
            </p:cNvPr>
            <p:cNvCxnSpPr>
              <a:cxnSpLocks/>
              <a:stCxn id="195" idx="3"/>
              <a:endCxn id="252" idx="7"/>
            </p:cNvCxnSpPr>
            <p:nvPr/>
          </p:nvCxnSpPr>
          <p:spPr>
            <a:xfrm flipH="1">
              <a:off x="987628"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228F353C-8830-F443-AAC3-30D4F4FAA2EA}"/>
                </a:ext>
              </a:extLst>
            </p:cNvPr>
            <p:cNvCxnSpPr>
              <a:cxnSpLocks/>
              <a:stCxn id="247" idx="6"/>
              <a:endCxn id="248" idx="2"/>
            </p:cNvCxnSpPr>
            <p:nvPr/>
          </p:nvCxnSpPr>
          <p:spPr>
            <a:xfrm>
              <a:off x="26491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53BA04E3-006D-4E40-BC1A-B833A01373A9}"/>
                </a:ext>
              </a:extLst>
            </p:cNvPr>
            <p:cNvCxnSpPr>
              <a:cxnSpLocks/>
              <a:stCxn id="215" idx="6"/>
              <a:endCxn id="216" idx="2"/>
            </p:cNvCxnSpPr>
            <p:nvPr/>
          </p:nvCxnSpPr>
          <p:spPr>
            <a:xfrm>
              <a:off x="180975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0" name="グループ化 349">
            <a:extLst>
              <a:ext uri="{FF2B5EF4-FFF2-40B4-BE49-F238E27FC236}">
                <a16:creationId xmlns:a16="http://schemas.microsoft.com/office/drawing/2014/main" id="{5C3133ED-8D68-6F43-97E3-DCDEF52B17F2}"/>
              </a:ext>
            </a:extLst>
          </p:cNvPr>
          <p:cNvGrpSpPr/>
          <p:nvPr/>
        </p:nvGrpSpPr>
        <p:grpSpPr>
          <a:xfrm>
            <a:off x="2706419" y="3545706"/>
            <a:ext cx="1233132" cy="506312"/>
            <a:chOff x="2717523" y="3288432"/>
            <a:chExt cx="1233132" cy="506312"/>
          </a:xfrm>
        </p:grpSpPr>
        <p:sp>
          <p:nvSpPr>
            <p:cNvPr id="323" name="円/楕円 322">
              <a:extLst>
                <a:ext uri="{FF2B5EF4-FFF2-40B4-BE49-F238E27FC236}">
                  <a16:creationId xmlns:a16="http://schemas.microsoft.com/office/drawing/2014/main" id="{2B62A602-1E5F-4D42-B24D-065D00EE9461}"/>
                </a:ext>
              </a:extLst>
            </p:cNvPr>
            <p:cNvSpPr/>
            <p:nvPr/>
          </p:nvSpPr>
          <p:spPr>
            <a:xfrm>
              <a:off x="2717523" y="3288432"/>
              <a:ext cx="115588" cy="10258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1" name="円/楕円 320">
              <a:extLst>
                <a:ext uri="{FF2B5EF4-FFF2-40B4-BE49-F238E27FC236}">
                  <a16:creationId xmlns:a16="http://schemas.microsoft.com/office/drawing/2014/main" id="{200B922E-257A-0A44-AD76-9A56A2F6A59C}"/>
                </a:ext>
              </a:extLst>
            </p:cNvPr>
            <p:cNvSpPr/>
            <p:nvPr/>
          </p:nvSpPr>
          <p:spPr>
            <a:xfrm>
              <a:off x="2717523" y="3423008"/>
              <a:ext cx="115588" cy="102586"/>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9" name="円/楕円 318">
              <a:extLst>
                <a:ext uri="{FF2B5EF4-FFF2-40B4-BE49-F238E27FC236}">
                  <a16:creationId xmlns:a16="http://schemas.microsoft.com/office/drawing/2014/main" id="{5350E9D1-4614-7845-9232-4D6BF5E97285}"/>
                </a:ext>
              </a:extLst>
            </p:cNvPr>
            <p:cNvSpPr/>
            <p:nvPr/>
          </p:nvSpPr>
          <p:spPr>
            <a:xfrm>
              <a:off x="2717523" y="3557583"/>
              <a:ext cx="115588" cy="102586"/>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7" name="円/楕円 316">
              <a:extLst>
                <a:ext uri="{FF2B5EF4-FFF2-40B4-BE49-F238E27FC236}">
                  <a16:creationId xmlns:a16="http://schemas.microsoft.com/office/drawing/2014/main" id="{95942101-8CE0-344F-BDAD-2874DEB0FAB2}"/>
                </a:ext>
              </a:extLst>
            </p:cNvPr>
            <p:cNvSpPr/>
            <p:nvPr/>
          </p:nvSpPr>
          <p:spPr>
            <a:xfrm>
              <a:off x="2717523" y="3692158"/>
              <a:ext cx="115588" cy="102586"/>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4" name="正方形/長方形 323">
              <a:extLst>
                <a:ext uri="{FF2B5EF4-FFF2-40B4-BE49-F238E27FC236}">
                  <a16:creationId xmlns:a16="http://schemas.microsoft.com/office/drawing/2014/main" id="{E466BC68-F749-3046-9B22-34051DA46C21}"/>
                </a:ext>
              </a:extLst>
            </p:cNvPr>
            <p:cNvSpPr/>
            <p:nvPr/>
          </p:nvSpPr>
          <p:spPr>
            <a:xfrm>
              <a:off x="2851754" y="3299613"/>
              <a:ext cx="832170"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ノード</a:t>
              </a:r>
              <a:endParaRPr kumimoji="1" lang="ja-JP" altLang="en-US" sz="800">
                <a:solidFill>
                  <a:schemeClr val="tx1"/>
                </a:solidFill>
              </a:endParaRPr>
            </a:p>
          </p:txBody>
        </p:sp>
        <p:sp>
          <p:nvSpPr>
            <p:cNvPr id="322" name="正方形/長方形 321">
              <a:extLst>
                <a:ext uri="{FF2B5EF4-FFF2-40B4-BE49-F238E27FC236}">
                  <a16:creationId xmlns:a16="http://schemas.microsoft.com/office/drawing/2014/main" id="{C2593113-452C-794C-87BB-D57CA408F8B3}"/>
                </a:ext>
              </a:extLst>
            </p:cNvPr>
            <p:cNvSpPr/>
            <p:nvPr/>
          </p:nvSpPr>
          <p:spPr>
            <a:xfrm>
              <a:off x="2851754" y="3434189"/>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スタートノード</a:t>
              </a:r>
              <a:endParaRPr kumimoji="1" lang="ja-JP" altLang="en-US" sz="800">
                <a:solidFill>
                  <a:schemeClr val="tx1"/>
                </a:solidFill>
              </a:endParaRPr>
            </a:p>
          </p:txBody>
        </p:sp>
        <p:sp>
          <p:nvSpPr>
            <p:cNvPr id="320" name="正方形/長方形 319">
              <a:extLst>
                <a:ext uri="{FF2B5EF4-FFF2-40B4-BE49-F238E27FC236}">
                  <a16:creationId xmlns:a16="http://schemas.microsoft.com/office/drawing/2014/main" id="{3193B1B8-F11C-0041-A975-8D0A9FBADEA2}"/>
                </a:ext>
              </a:extLst>
            </p:cNvPr>
            <p:cNvSpPr/>
            <p:nvPr/>
          </p:nvSpPr>
          <p:spPr>
            <a:xfrm>
              <a:off x="2851754" y="3568764"/>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ゴールノード</a:t>
              </a:r>
              <a:endParaRPr kumimoji="1" lang="ja-JP" altLang="en-US" sz="800">
                <a:solidFill>
                  <a:schemeClr val="tx1"/>
                </a:solidFill>
              </a:endParaRPr>
            </a:p>
          </p:txBody>
        </p:sp>
        <p:sp>
          <p:nvSpPr>
            <p:cNvPr id="318" name="正方形/長方形 317">
              <a:extLst>
                <a:ext uri="{FF2B5EF4-FFF2-40B4-BE49-F238E27FC236}">
                  <a16:creationId xmlns:a16="http://schemas.microsoft.com/office/drawing/2014/main" id="{AB9513F2-8C0A-624E-8616-061EE0C3C8BC}"/>
                </a:ext>
              </a:extLst>
            </p:cNvPr>
            <p:cNvSpPr/>
            <p:nvPr/>
          </p:nvSpPr>
          <p:spPr>
            <a:xfrm>
              <a:off x="2851754" y="3703340"/>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赤ノード</a:t>
              </a:r>
              <a:endParaRPr kumimoji="1" lang="ja-JP" altLang="en-US" sz="800">
                <a:solidFill>
                  <a:schemeClr val="tx1"/>
                </a:solidFill>
              </a:endParaRPr>
            </a:p>
          </p:txBody>
        </p:sp>
      </p:grpSp>
      <p:sp>
        <p:nvSpPr>
          <p:cNvPr id="328" name="正方形/長方形 327">
            <a:extLst>
              <a:ext uri="{FF2B5EF4-FFF2-40B4-BE49-F238E27FC236}">
                <a16:creationId xmlns:a16="http://schemas.microsoft.com/office/drawing/2014/main" id="{3E5EB1D5-F1DB-F947-AD6D-2C1EBDCC5DFF}"/>
              </a:ext>
            </a:extLst>
          </p:cNvPr>
          <p:cNvSpPr/>
          <p:nvPr/>
        </p:nvSpPr>
        <p:spPr>
          <a:xfrm>
            <a:off x="258301" y="3053566"/>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329" name="正方形/長方形 328">
            <a:extLst>
              <a:ext uri="{FF2B5EF4-FFF2-40B4-BE49-F238E27FC236}">
                <a16:creationId xmlns:a16="http://schemas.microsoft.com/office/drawing/2014/main" id="{FF72B590-B704-8E40-AC6B-1E1D312CE220}"/>
              </a:ext>
            </a:extLst>
          </p:cNvPr>
          <p:cNvSpPr/>
          <p:nvPr/>
        </p:nvSpPr>
        <p:spPr>
          <a:xfrm>
            <a:off x="2512368" y="4182544"/>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②左図の実線と点線はノード間の接続を　</a:t>
            </a:r>
            <a:endParaRPr lang="en-US" altLang="ja-JP" sz="1100" dirty="0">
              <a:solidFill>
                <a:schemeClr val="tx1"/>
              </a:solidFill>
              <a:latin typeface="+mn-ea"/>
            </a:endParaRPr>
          </a:p>
          <a:p>
            <a:r>
              <a:rPr lang="ja-JP" altLang="en-US" sz="1100">
                <a:solidFill>
                  <a:schemeClr val="tx1"/>
                </a:solidFill>
                <a:latin typeface="+mn-ea"/>
              </a:rPr>
              <a:t>　示す。実線は実コース上にラインが</a:t>
            </a:r>
            <a:endParaRPr lang="en-US" altLang="ja-JP" sz="1100" dirty="0">
              <a:solidFill>
                <a:schemeClr val="tx1"/>
              </a:solidFill>
              <a:latin typeface="+mn-ea"/>
            </a:endParaRPr>
          </a:p>
          <a:p>
            <a:r>
              <a:rPr lang="ja-JP" altLang="en-US" sz="1100">
                <a:solidFill>
                  <a:schemeClr val="tx1"/>
                </a:solidFill>
                <a:latin typeface="+mn-ea"/>
              </a:rPr>
              <a:t>　存在し、点線はラインが存在しない。</a:t>
            </a:r>
          </a:p>
        </p:txBody>
      </p:sp>
      <p:grpSp>
        <p:nvGrpSpPr>
          <p:cNvPr id="349" name="グループ化 348">
            <a:extLst>
              <a:ext uri="{FF2B5EF4-FFF2-40B4-BE49-F238E27FC236}">
                <a16:creationId xmlns:a16="http://schemas.microsoft.com/office/drawing/2014/main" id="{6DC98EE3-C608-5049-8E2E-F09488251D32}"/>
              </a:ext>
            </a:extLst>
          </p:cNvPr>
          <p:cNvGrpSpPr/>
          <p:nvPr/>
        </p:nvGrpSpPr>
        <p:grpSpPr>
          <a:xfrm>
            <a:off x="3808512" y="3545706"/>
            <a:ext cx="1233132" cy="530580"/>
            <a:chOff x="4291413" y="3859510"/>
            <a:chExt cx="1233132" cy="530580"/>
          </a:xfrm>
        </p:grpSpPr>
        <p:sp>
          <p:nvSpPr>
            <p:cNvPr id="336" name="円/楕円 335">
              <a:extLst>
                <a:ext uri="{FF2B5EF4-FFF2-40B4-BE49-F238E27FC236}">
                  <a16:creationId xmlns:a16="http://schemas.microsoft.com/office/drawing/2014/main" id="{5AD405F7-FA3A-4D4C-AB01-B0D80C93738C}"/>
                </a:ext>
              </a:extLst>
            </p:cNvPr>
            <p:cNvSpPr/>
            <p:nvPr/>
          </p:nvSpPr>
          <p:spPr>
            <a:xfrm>
              <a:off x="4291413" y="3859510"/>
              <a:ext cx="115588" cy="102586"/>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7" name="円/楕円 336">
              <a:extLst>
                <a:ext uri="{FF2B5EF4-FFF2-40B4-BE49-F238E27FC236}">
                  <a16:creationId xmlns:a16="http://schemas.microsoft.com/office/drawing/2014/main" id="{E292F6EC-A132-C245-B272-BFF8C24326D6}"/>
                </a:ext>
              </a:extLst>
            </p:cNvPr>
            <p:cNvSpPr/>
            <p:nvPr/>
          </p:nvSpPr>
          <p:spPr>
            <a:xfrm>
              <a:off x="4291413" y="3994085"/>
              <a:ext cx="115588" cy="10258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8" name="円/楕円 337">
              <a:extLst>
                <a:ext uri="{FF2B5EF4-FFF2-40B4-BE49-F238E27FC236}">
                  <a16:creationId xmlns:a16="http://schemas.microsoft.com/office/drawing/2014/main" id="{55B39030-7F68-364D-83C3-3391926953FA}"/>
                </a:ext>
              </a:extLst>
            </p:cNvPr>
            <p:cNvSpPr/>
            <p:nvPr/>
          </p:nvSpPr>
          <p:spPr>
            <a:xfrm>
              <a:off x="4291413" y="4128661"/>
              <a:ext cx="115588" cy="10258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9" name="円/楕円 338">
              <a:extLst>
                <a:ext uri="{FF2B5EF4-FFF2-40B4-BE49-F238E27FC236}">
                  <a16:creationId xmlns:a16="http://schemas.microsoft.com/office/drawing/2014/main" id="{19CF0E98-F63F-A143-8A60-FAC4F0BBC248}"/>
                </a:ext>
              </a:extLst>
            </p:cNvPr>
            <p:cNvSpPr/>
            <p:nvPr/>
          </p:nvSpPr>
          <p:spPr>
            <a:xfrm>
              <a:off x="4291413" y="4287504"/>
              <a:ext cx="115588" cy="102586"/>
            </a:xfrm>
            <a:prstGeom prst="ellipse">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45" name="正方形/長方形 344">
              <a:extLst>
                <a:ext uri="{FF2B5EF4-FFF2-40B4-BE49-F238E27FC236}">
                  <a16:creationId xmlns:a16="http://schemas.microsoft.com/office/drawing/2014/main" id="{2842611C-BA36-3D48-B340-6528FC660A69}"/>
                </a:ext>
              </a:extLst>
            </p:cNvPr>
            <p:cNvSpPr/>
            <p:nvPr/>
          </p:nvSpPr>
          <p:spPr>
            <a:xfrm>
              <a:off x="4425644" y="3870691"/>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青ノード</a:t>
              </a:r>
              <a:endParaRPr kumimoji="1" lang="ja-JP" altLang="en-US" sz="800">
                <a:solidFill>
                  <a:schemeClr val="tx1"/>
                </a:solidFill>
              </a:endParaRPr>
            </a:p>
          </p:txBody>
        </p:sp>
        <p:sp>
          <p:nvSpPr>
            <p:cNvPr id="346" name="正方形/長方形 345">
              <a:extLst>
                <a:ext uri="{FF2B5EF4-FFF2-40B4-BE49-F238E27FC236}">
                  <a16:creationId xmlns:a16="http://schemas.microsoft.com/office/drawing/2014/main" id="{B84C97FF-9C44-3744-B51F-E1AD583E82C6}"/>
                </a:ext>
              </a:extLst>
            </p:cNvPr>
            <p:cNvSpPr/>
            <p:nvPr/>
          </p:nvSpPr>
          <p:spPr>
            <a:xfrm>
              <a:off x="4425644" y="4005266"/>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7" name="正方形/長方形 346">
              <a:extLst>
                <a:ext uri="{FF2B5EF4-FFF2-40B4-BE49-F238E27FC236}">
                  <a16:creationId xmlns:a16="http://schemas.microsoft.com/office/drawing/2014/main" id="{5929BE6E-2F73-DD42-8E8B-583CDD2FB7B3}"/>
                </a:ext>
              </a:extLst>
            </p:cNvPr>
            <p:cNvSpPr/>
            <p:nvPr/>
          </p:nvSpPr>
          <p:spPr>
            <a:xfrm>
              <a:off x="4425644" y="4139842"/>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8" name="正方形/長方形 347">
              <a:extLst>
                <a:ext uri="{FF2B5EF4-FFF2-40B4-BE49-F238E27FC236}">
                  <a16:creationId xmlns:a16="http://schemas.microsoft.com/office/drawing/2014/main" id="{766CAEA5-48FB-BE4B-8FCB-6FA9597935F6}"/>
                </a:ext>
              </a:extLst>
            </p:cNvPr>
            <p:cNvSpPr/>
            <p:nvPr/>
          </p:nvSpPr>
          <p:spPr>
            <a:xfrm>
              <a:off x="4425644" y="4298685"/>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ボーナスノード</a:t>
              </a:r>
              <a:endParaRPr lang="en-US" altLang="ja-JP" sz="800" dirty="0">
                <a:solidFill>
                  <a:schemeClr val="tx1"/>
                </a:solidFill>
              </a:endParaRPr>
            </a:p>
          </p:txBody>
        </p:sp>
      </p:grpSp>
      <p:sp>
        <p:nvSpPr>
          <p:cNvPr id="351" name="正方形/長方形 350">
            <a:extLst>
              <a:ext uri="{FF2B5EF4-FFF2-40B4-BE49-F238E27FC236}">
                <a16:creationId xmlns:a16="http://schemas.microsoft.com/office/drawing/2014/main" id="{732FF47A-8469-FC4E-AC31-8A75D6999FDF}"/>
              </a:ext>
            </a:extLst>
          </p:cNvPr>
          <p:cNvSpPr/>
          <p:nvPr/>
        </p:nvSpPr>
        <p:spPr>
          <a:xfrm>
            <a:off x="2512368" y="4830616"/>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③司令システムはブロック運搬経路を</a:t>
            </a:r>
            <a:endParaRPr lang="en-US" altLang="ja-JP" sz="1100" dirty="0">
              <a:solidFill>
                <a:schemeClr val="tx1"/>
              </a:solidFill>
              <a:latin typeface="+mn-ea"/>
            </a:endParaRPr>
          </a:p>
          <a:p>
            <a:r>
              <a:rPr lang="ja-JP" altLang="en-US" sz="1100">
                <a:solidFill>
                  <a:schemeClr val="tx1"/>
                </a:solidFill>
                <a:latin typeface="+mn-ea"/>
              </a:rPr>
              <a:t>　探索するためにマップを持つ。マップ</a:t>
            </a:r>
            <a:endParaRPr lang="en-US" altLang="ja-JP" sz="1100" dirty="0">
              <a:solidFill>
                <a:schemeClr val="tx1"/>
              </a:solidFill>
              <a:latin typeface="+mn-ea"/>
            </a:endParaRPr>
          </a:p>
          <a:p>
            <a:r>
              <a:rPr lang="ja-JP" altLang="en-US" sz="1100">
                <a:solidFill>
                  <a:schemeClr val="tx1"/>
                </a:solidFill>
                <a:latin typeface="+mn-ea"/>
              </a:rPr>
              <a:t>　はブロックが無いノードの集合である。</a:t>
            </a:r>
          </a:p>
        </p:txBody>
      </p:sp>
      <p:sp>
        <p:nvSpPr>
          <p:cNvPr id="352" name="正方形/長方形 351">
            <a:extLst>
              <a:ext uri="{FF2B5EF4-FFF2-40B4-BE49-F238E27FC236}">
                <a16:creationId xmlns:a16="http://schemas.microsoft.com/office/drawing/2014/main" id="{A9B16AEB-AE93-6F47-895C-60C8A9C726D5}"/>
              </a:ext>
            </a:extLst>
          </p:cNvPr>
          <p:cNvSpPr/>
          <p:nvPr/>
        </p:nvSpPr>
        <p:spPr>
          <a:xfrm>
            <a:off x="3329405" y="94226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353" name="正方形/長方形 352">
            <a:extLst>
              <a:ext uri="{FF2B5EF4-FFF2-40B4-BE49-F238E27FC236}">
                <a16:creationId xmlns:a16="http://schemas.microsoft.com/office/drawing/2014/main" id="{B0CF9ACC-6DA2-A849-B8EF-9CDFAC03F321}"/>
              </a:ext>
            </a:extLst>
          </p:cNvPr>
          <p:cNvSpPr/>
          <p:nvPr/>
        </p:nvSpPr>
        <p:spPr>
          <a:xfrm>
            <a:off x="469343" y="1785449"/>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4" name="正方形/長方形 13">
            <a:extLst>
              <a:ext uri="{FF2B5EF4-FFF2-40B4-BE49-F238E27FC236}">
                <a16:creationId xmlns:a16="http://schemas.microsoft.com/office/drawing/2014/main" id="{C72AB228-670C-DF42-B929-2F031863649C}"/>
              </a:ext>
            </a:extLst>
          </p:cNvPr>
          <p:cNvSpPr/>
          <p:nvPr/>
        </p:nvSpPr>
        <p:spPr>
          <a:xfrm>
            <a:off x="5268663" y="168092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2.4</a:t>
            </a:r>
            <a:r>
              <a:rPr lang="ja-JP" altLang="en-US" b="1">
                <a:solidFill>
                  <a:schemeClr val="tx1"/>
                </a:solidFill>
                <a:latin typeface="+mj-ea"/>
                <a:ea typeface="+mj-ea"/>
              </a:rPr>
              <a:t>解法</a:t>
            </a:r>
          </a:p>
        </p:txBody>
      </p:sp>
      <p:sp>
        <p:nvSpPr>
          <p:cNvPr id="358" name="正方形/長方形 357">
            <a:extLst>
              <a:ext uri="{FF2B5EF4-FFF2-40B4-BE49-F238E27FC236}">
                <a16:creationId xmlns:a16="http://schemas.microsoft.com/office/drawing/2014/main" id="{EA1194FC-1A73-954E-ACE9-4B5750E8AD3E}"/>
              </a:ext>
            </a:extLst>
          </p:cNvPr>
          <p:cNvSpPr/>
          <p:nvPr/>
        </p:nvSpPr>
        <p:spPr>
          <a:xfrm>
            <a:off x="2008312" y="5622704"/>
            <a:ext cx="3240360" cy="28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走行体の動作を状態遷移図で示す。</a:t>
            </a:r>
          </a:p>
        </p:txBody>
      </p:sp>
      <p:sp>
        <p:nvSpPr>
          <p:cNvPr id="359" name="正方形/長方形 358">
            <a:extLst>
              <a:ext uri="{FF2B5EF4-FFF2-40B4-BE49-F238E27FC236}">
                <a16:creationId xmlns:a16="http://schemas.microsoft.com/office/drawing/2014/main" id="{46428B14-5AB0-F746-AE6C-ED8E6D1A11A3}"/>
              </a:ext>
            </a:extLst>
          </p:cNvPr>
          <p:cNvSpPr/>
          <p:nvPr/>
        </p:nvSpPr>
        <p:spPr>
          <a:xfrm>
            <a:off x="2797542" y="5985473"/>
            <a:ext cx="2425913" cy="293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トリガーや遷移ガードなどは割愛</a:t>
            </a:r>
          </a:p>
        </p:txBody>
      </p:sp>
      <p:sp>
        <p:nvSpPr>
          <p:cNvPr id="360" name="正方形/長方形 359">
            <a:extLst>
              <a:ext uri="{FF2B5EF4-FFF2-40B4-BE49-F238E27FC236}">
                <a16:creationId xmlns:a16="http://schemas.microsoft.com/office/drawing/2014/main" id="{DAEDF369-9F28-4F48-80BA-A97AE9C8EEC1}"/>
              </a:ext>
            </a:extLst>
          </p:cNvPr>
          <p:cNvSpPr/>
          <p:nvPr/>
        </p:nvSpPr>
        <p:spPr>
          <a:xfrm>
            <a:off x="55005" y="8982482"/>
            <a:ext cx="5121659" cy="6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①プロジェクトのコンセプト「単純化する」からブロックを避けるなどの</a:t>
            </a:r>
            <a:endParaRPr lang="en-US" altLang="ja-JP" sz="1100" dirty="0">
              <a:solidFill>
                <a:schemeClr val="tx1"/>
              </a:solidFill>
              <a:latin typeface="+mn-ea"/>
            </a:endParaRPr>
          </a:p>
          <a:p>
            <a:r>
              <a:rPr lang="ja-JP" altLang="en-US" sz="1100">
                <a:solidFill>
                  <a:schemeClr val="tx1"/>
                </a:solidFill>
                <a:latin typeface="+mn-ea"/>
              </a:rPr>
              <a:t>　複雑な動作は排除した。</a:t>
            </a:r>
            <a:endParaRPr lang="en-US" altLang="ja-JP" sz="1100" dirty="0">
              <a:solidFill>
                <a:schemeClr val="tx1"/>
              </a:solidFill>
              <a:latin typeface="+mn-ea"/>
            </a:endParaRPr>
          </a:p>
          <a:p>
            <a:r>
              <a:rPr lang="ja-JP" altLang="en-US" sz="1100">
                <a:solidFill>
                  <a:schemeClr val="tx1"/>
                </a:solidFill>
                <a:latin typeface="+mn-ea"/>
              </a:rPr>
              <a:t>②単純化のため、コマンド受信（更新）と動作を繰り返す。</a:t>
            </a:r>
          </a:p>
        </p:txBody>
      </p:sp>
      <p:sp>
        <p:nvSpPr>
          <p:cNvPr id="362" name="正方形/長方形 361">
            <a:extLst>
              <a:ext uri="{FF2B5EF4-FFF2-40B4-BE49-F238E27FC236}">
                <a16:creationId xmlns:a16="http://schemas.microsoft.com/office/drawing/2014/main" id="{B3C565FB-652F-A24A-B39B-B95B94F834D4}"/>
              </a:ext>
            </a:extLst>
          </p:cNvPr>
          <p:cNvSpPr/>
          <p:nvPr/>
        </p:nvSpPr>
        <p:spPr>
          <a:xfrm>
            <a:off x="7181388" y="1584695"/>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解法をシーケンス図で示す。</a:t>
            </a:r>
          </a:p>
        </p:txBody>
      </p:sp>
      <p:sp>
        <p:nvSpPr>
          <p:cNvPr id="125" name="正方形/長方形 124">
            <a:extLst>
              <a:ext uri="{FF2B5EF4-FFF2-40B4-BE49-F238E27FC236}">
                <a16:creationId xmlns:a16="http://schemas.microsoft.com/office/drawing/2014/main" id="{8CF872C2-23E7-D64E-BD00-C5677B74FD42}"/>
              </a:ext>
            </a:extLst>
          </p:cNvPr>
          <p:cNvSpPr/>
          <p:nvPr/>
        </p:nvSpPr>
        <p:spPr>
          <a:xfrm>
            <a:off x="0" y="-9992"/>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a:t>
            </a:r>
            <a:r>
              <a:rPr lang="ja-JP" altLang="en-US" b="1">
                <a:solidFill>
                  <a:schemeClr val="tx1"/>
                </a:solidFill>
                <a:latin typeface="+mj-ea"/>
                <a:ea typeface="+mj-ea"/>
              </a:rPr>
              <a:t>分析モデル</a:t>
            </a:r>
          </a:p>
        </p:txBody>
      </p:sp>
    </p:spTree>
    <p:extLst>
      <p:ext uri="{BB962C8B-B14F-4D97-AF65-F5344CB8AC3E}">
        <p14:creationId xmlns:p14="http://schemas.microsoft.com/office/powerpoint/2010/main" val="159127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88900C9E-DB3D-4C4D-AEFB-D439B6BE41F5}"/>
              </a:ext>
            </a:extLst>
          </p:cNvPr>
          <p:cNvPicPr>
            <a:picLocks noChangeAspect="1"/>
          </p:cNvPicPr>
          <p:nvPr/>
        </p:nvPicPr>
        <p:blipFill rotWithShape="1">
          <a:blip r:embed="rId2"/>
          <a:srcRect l="503" t="3345" r="1131" b="1687"/>
          <a:stretch/>
        </p:blipFill>
        <p:spPr>
          <a:xfrm>
            <a:off x="136104" y="1444285"/>
            <a:ext cx="12529392" cy="810884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912" y="-2393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a:solidFill>
                  <a:schemeClr val="tx1"/>
                </a:solidFill>
              </a:rPr>
              <a:t>設計モデル</a:t>
            </a:r>
          </a:p>
        </p:txBody>
      </p:sp>
      <p:sp>
        <p:nvSpPr>
          <p:cNvPr id="12" name="正方形/長方形 11">
            <a:extLst>
              <a:ext uri="{FF2B5EF4-FFF2-40B4-BE49-F238E27FC236}">
                <a16:creationId xmlns:a16="http://schemas.microsoft.com/office/drawing/2014/main" id="{7CA1E9AB-9FF4-7043-A9CE-C2F19CC9963F}"/>
              </a:ext>
            </a:extLst>
          </p:cNvPr>
          <p:cNvSpPr/>
          <p:nvPr/>
        </p:nvSpPr>
        <p:spPr>
          <a:xfrm>
            <a:off x="1586340" y="-23936"/>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3.1</a:t>
            </a:r>
            <a:r>
              <a:rPr lang="ja-JP" altLang="en-US" sz="1400" b="1">
                <a:solidFill>
                  <a:schemeClr val="tx1"/>
                </a:solidFill>
                <a:latin typeface="+mj-ea"/>
                <a:ea typeface="+mj-ea"/>
              </a:rPr>
              <a:t>設計方針</a:t>
            </a:r>
          </a:p>
        </p:txBody>
      </p:sp>
      <p:sp>
        <p:nvSpPr>
          <p:cNvPr id="13" name="正方形/長方形 12">
            <a:extLst>
              <a:ext uri="{FF2B5EF4-FFF2-40B4-BE49-F238E27FC236}">
                <a16:creationId xmlns:a16="http://schemas.microsoft.com/office/drawing/2014/main" id="{35B30A08-4067-6F4B-9B96-F9EE45D65461}"/>
              </a:ext>
            </a:extLst>
          </p:cNvPr>
          <p:cNvSpPr/>
          <p:nvPr/>
        </p:nvSpPr>
        <p:spPr>
          <a:xfrm>
            <a:off x="1" y="1155619"/>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3.2</a:t>
            </a:r>
            <a:r>
              <a:rPr lang="ja-JP" altLang="en-US" sz="1400" b="1">
                <a:solidFill>
                  <a:schemeClr val="tx1"/>
                </a:solidFill>
                <a:latin typeface="+mj-ea"/>
                <a:ea typeface="+mj-ea"/>
              </a:rPr>
              <a:t>構造モデル</a:t>
            </a:r>
          </a:p>
        </p:txBody>
      </p:sp>
      <p:sp>
        <p:nvSpPr>
          <p:cNvPr id="14" name="正方形/長方形 13">
            <a:extLst>
              <a:ext uri="{FF2B5EF4-FFF2-40B4-BE49-F238E27FC236}">
                <a16:creationId xmlns:a16="http://schemas.microsoft.com/office/drawing/2014/main" id="{448806EA-9798-9E43-90F1-749EC9A7C7A9}"/>
              </a:ext>
            </a:extLst>
          </p:cNvPr>
          <p:cNvSpPr/>
          <p:nvPr/>
        </p:nvSpPr>
        <p:spPr>
          <a:xfrm>
            <a:off x="1288232" y="1176630"/>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システム構造を</a:t>
            </a:r>
            <a:r>
              <a:rPr lang="en-US" altLang="ja-JP" sz="1100" dirty="0" err="1">
                <a:solidFill>
                  <a:schemeClr val="tx1"/>
                </a:solidFill>
                <a:latin typeface="+mn-ea"/>
              </a:rPr>
              <a:t>SysML</a:t>
            </a:r>
            <a:r>
              <a:rPr lang="ja-JP" altLang="en-US" sz="1100">
                <a:solidFill>
                  <a:schemeClr val="tx1"/>
                </a:solidFill>
                <a:latin typeface="+mn-ea"/>
              </a:rPr>
              <a:t>のブロック定義で示す。</a:t>
            </a:r>
          </a:p>
        </p:txBody>
      </p:sp>
      <p:sp>
        <p:nvSpPr>
          <p:cNvPr id="15" name="正方形/長方形 14">
            <a:extLst>
              <a:ext uri="{FF2B5EF4-FFF2-40B4-BE49-F238E27FC236}">
                <a16:creationId xmlns:a16="http://schemas.microsoft.com/office/drawing/2014/main" id="{61226100-736F-F54F-97F6-BE7F21C8BB5B}"/>
              </a:ext>
            </a:extLst>
          </p:cNvPr>
          <p:cNvSpPr/>
          <p:nvPr/>
        </p:nvSpPr>
        <p:spPr>
          <a:xfrm>
            <a:off x="3060584" y="5145302"/>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a:solidFill>
                  <a:schemeClr val="tx1"/>
                </a:solidFill>
                <a:latin typeface="+mj-ea"/>
                <a:ea typeface="+mj-ea"/>
              </a:rPr>
              <a:t>判断システム</a:t>
            </a:r>
          </a:p>
        </p:txBody>
      </p:sp>
      <p:sp>
        <p:nvSpPr>
          <p:cNvPr id="17" name="正方形/長方形 16">
            <a:extLst>
              <a:ext uri="{FF2B5EF4-FFF2-40B4-BE49-F238E27FC236}">
                <a16:creationId xmlns:a16="http://schemas.microsoft.com/office/drawing/2014/main" id="{3D6E588D-012D-1B47-A283-D9F27E84BA0F}"/>
              </a:ext>
            </a:extLst>
          </p:cNvPr>
          <p:cNvSpPr/>
          <p:nvPr/>
        </p:nvSpPr>
        <p:spPr>
          <a:xfrm>
            <a:off x="2915416" y="-23936"/>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設計方針を示す。</a:t>
            </a:r>
          </a:p>
        </p:txBody>
      </p:sp>
      <p:graphicFrame>
        <p:nvGraphicFramePr>
          <p:cNvPr id="18" name="表 17">
            <a:extLst>
              <a:ext uri="{FF2B5EF4-FFF2-40B4-BE49-F238E27FC236}">
                <a16:creationId xmlns:a16="http://schemas.microsoft.com/office/drawing/2014/main" id="{FEBDBEB7-FD1A-D84F-B008-18FB5E742238}"/>
              </a:ext>
            </a:extLst>
          </p:cNvPr>
          <p:cNvGraphicFramePr>
            <a:graphicFrameLocks noGrp="1"/>
          </p:cNvGraphicFramePr>
          <p:nvPr>
            <p:extLst>
              <p:ext uri="{D42A27DB-BD31-4B8C-83A1-F6EECF244321}">
                <p14:modId xmlns:p14="http://schemas.microsoft.com/office/powerpoint/2010/main" val="2685019888"/>
              </p:ext>
            </p:extLst>
          </p:nvPr>
        </p:nvGraphicFramePr>
        <p:xfrm>
          <a:off x="1648590" y="305232"/>
          <a:ext cx="5149366" cy="822960"/>
        </p:xfrm>
        <a:graphic>
          <a:graphicData uri="http://schemas.openxmlformats.org/drawingml/2006/table">
            <a:tbl>
              <a:tblPr firstRow="1" bandRow="1">
                <a:tableStyleId>{5940675A-B579-460E-94D1-54222C63F5DA}</a:tableStyleId>
              </a:tblPr>
              <a:tblGrid>
                <a:gridCol w="1362393">
                  <a:extLst>
                    <a:ext uri="{9D8B030D-6E8A-4147-A177-3AD203B41FA5}">
                      <a16:colId xmlns:a16="http://schemas.microsoft.com/office/drawing/2014/main" val="2433606777"/>
                    </a:ext>
                  </a:extLst>
                </a:gridCol>
                <a:gridCol w="3464243">
                  <a:extLst>
                    <a:ext uri="{9D8B030D-6E8A-4147-A177-3AD203B41FA5}">
                      <a16:colId xmlns:a16="http://schemas.microsoft.com/office/drawing/2014/main" val="1581656731"/>
                    </a:ext>
                  </a:extLst>
                </a:gridCol>
                <a:gridCol w="32273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コンセプト</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シンプルに設計する</a:t>
                      </a:r>
                    </a:p>
                  </a:txBody>
                  <a:tcPr/>
                </a:tc>
                <a:tc>
                  <a:txBody>
                    <a:bodyPr/>
                    <a:lstStyle/>
                    <a:p>
                      <a:r>
                        <a:rPr kumimoji="1" lang="ja-JP" altLang="en-US" sz="1000">
                          <a:latin typeface="+mn-ea"/>
                          <a:ea typeface="+mn-ea"/>
                        </a:rPr>
                        <a:t>関連の強い機能をまとめ</a:t>
                      </a:r>
                      <a:r>
                        <a:rPr kumimoji="1" lang="en-US" altLang="ja-JP" sz="1000" dirty="0">
                          <a:latin typeface="+mn-ea"/>
                          <a:ea typeface="+mn-ea"/>
                        </a:rPr>
                        <a:t>4</a:t>
                      </a:r>
                      <a:r>
                        <a:rPr kumimoji="1" lang="ja-JP" altLang="en-US" sz="1000">
                          <a:latin typeface="+mn-ea"/>
                          <a:ea typeface="+mn-ea"/>
                        </a:rPr>
                        <a:t>つのサブシステムに割り当てる</a:t>
                      </a:r>
                    </a:p>
                  </a:txBody>
                  <a:tcPr/>
                </a:tc>
                <a:tc>
                  <a:txBody>
                    <a:bodyPr/>
                    <a:lstStyle/>
                    <a:p>
                      <a:r>
                        <a:rPr kumimoji="1" lang="ja-JP" altLang="en-US" sz="1200">
                          <a:latin typeface="+mn-ea"/>
                          <a:ea typeface="+mn-ea"/>
                        </a:rPr>
                        <a:t>①</a:t>
                      </a:r>
                    </a:p>
                  </a:txBody>
                  <a:tcPr/>
                </a:tc>
                <a:extLst>
                  <a:ext uri="{0D108BD9-81ED-4DB2-BD59-A6C34878D82A}">
                    <a16:rowId xmlns:a16="http://schemas.microsoft.com/office/drawing/2014/main" val="3890939684"/>
                  </a:ext>
                </a:extLst>
              </a:tr>
              <a:tr h="257073">
                <a:tc>
                  <a:txBody>
                    <a:bodyPr/>
                    <a:lstStyle/>
                    <a:p>
                      <a:r>
                        <a:rPr kumimoji="1" lang="ja-JP" altLang="en-US" sz="1000">
                          <a:latin typeface="+mn-ea"/>
                          <a:ea typeface="+mn-ea"/>
                        </a:rPr>
                        <a:t>単純化する</a:t>
                      </a:r>
                    </a:p>
                  </a:txBody>
                  <a:tcPr/>
                </a:tc>
                <a:tc>
                  <a:txBody>
                    <a:bodyPr/>
                    <a:lstStyle/>
                    <a:p>
                      <a:r>
                        <a:rPr kumimoji="1" lang="ja-JP" altLang="en-US" sz="1000">
                          <a:latin typeface="+mn-ea"/>
                          <a:ea typeface="+mn-ea"/>
                        </a:rPr>
                        <a:t>同じ要素・設計思想で複数の機能を実現する</a:t>
                      </a:r>
                    </a:p>
                  </a:txBody>
                  <a:tcPr/>
                </a:tc>
                <a:tc>
                  <a:txBody>
                    <a:bodyPr/>
                    <a:lstStyle/>
                    <a:p>
                      <a:r>
                        <a:rPr kumimoji="1" lang="ja-JP" altLang="en-US" sz="1200">
                          <a:latin typeface="+mn-ea"/>
                          <a:ea typeface="+mn-ea"/>
                        </a:rPr>
                        <a:t>②</a:t>
                      </a:r>
                    </a:p>
                  </a:txBody>
                  <a:tcPr/>
                </a:tc>
                <a:extLst>
                  <a:ext uri="{0D108BD9-81ED-4DB2-BD59-A6C34878D82A}">
                    <a16:rowId xmlns:a16="http://schemas.microsoft.com/office/drawing/2014/main" val="3286427755"/>
                  </a:ext>
                </a:extLst>
              </a:tr>
            </a:tbl>
          </a:graphicData>
        </a:graphic>
      </p:graphicFrame>
      <p:sp>
        <p:nvSpPr>
          <p:cNvPr id="19" name="正方形/長方形 18">
            <a:extLst>
              <a:ext uri="{FF2B5EF4-FFF2-40B4-BE49-F238E27FC236}">
                <a16:creationId xmlns:a16="http://schemas.microsoft.com/office/drawing/2014/main" id="{E17DD2E2-8DCB-E847-91DC-291926533B63}"/>
              </a:ext>
            </a:extLst>
          </p:cNvPr>
          <p:cNvSpPr/>
          <p:nvPr/>
        </p:nvSpPr>
        <p:spPr>
          <a:xfrm>
            <a:off x="4589182" y="2079326"/>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CA8B4F5-60B9-9244-AB87-7618B0235BA8}"/>
              </a:ext>
            </a:extLst>
          </p:cNvPr>
          <p:cNvSpPr/>
          <p:nvPr/>
        </p:nvSpPr>
        <p:spPr>
          <a:xfrm>
            <a:off x="4661190" y="3792488"/>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4E9E5BF-A57F-854C-AD6A-6AD13366FE1A}"/>
              </a:ext>
            </a:extLst>
          </p:cNvPr>
          <p:cNvSpPr/>
          <p:nvPr/>
        </p:nvSpPr>
        <p:spPr>
          <a:xfrm>
            <a:off x="3952528" y="1503115"/>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22" name="正方形/長方形 21">
            <a:extLst>
              <a:ext uri="{FF2B5EF4-FFF2-40B4-BE49-F238E27FC236}">
                <a16:creationId xmlns:a16="http://schemas.microsoft.com/office/drawing/2014/main" id="{E7FA4372-1883-FA44-A438-2BEC03A19ACE}"/>
              </a:ext>
            </a:extLst>
          </p:cNvPr>
          <p:cNvSpPr/>
          <p:nvPr/>
        </p:nvSpPr>
        <p:spPr>
          <a:xfrm>
            <a:off x="1333050"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3" name="正方形/長方形 22">
            <a:extLst>
              <a:ext uri="{FF2B5EF4-FFF2-40B4-BE49-F238E27FC236}">
                <a16:creationId xmlns:a16="http://schemas.microsoft.com/office/drawing/2014/main" id="{A22B9726-9692-C947-9DD3-EDA1E84B8A4B}"/>
              </a:ext>
            </a:extLst>
          </p:cNvPr>
          <p:cNvSpPr/>
          <p:nvPr/>
        </p:nvSpPr>
        <p:spPr>
          <a:xfrm>
            <a:off x="2753341"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4" name="正方形/長方形 23">
            <a:extLst>
              <a:ext uri="{FF2B5EF4-FFF2-40B4-BE49-F238E27FC236}">
                <a16:creationId xmlns:a16="http://schemas.microsoft.com/office/drawing/2014/main" id="{DB5FE673-7515-0C43-911D-7E445EDB19BB}"/>
              </a:ext>
            </a:extLst>
          </p:cNvPr>
          <p:cNvSpPr/>
          <p:nvPr/>
        </p:nvSpPr>
        <p:spPr>
          <a:xfrm>
            <a:off x="9738117"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aphicFrame>
        <p:nvGraphicFramePr>
          <p:cNvPr id="28" name="表 27">
            <a:extLst>
              <a:ext uri="{FF2B5EF4-FFF2-40B4-BE49-F238E27FC236}">
                <a16:creationId xmlns:a16="http://schemas.microsoft.com/office/drawing/2014/main" id="{624E593B-830A-2E43-AF4C-8601BBE07E40}"/>
              </a:ext>
            </a:extLst>
          </p:cNvPr>
          <p:cNvGraphicFramePr>
            <a:graphicFrameLocks noGrp="1"/>
          </p:cNvGraphicFramePr>
          <p:nvPr>
            <p:extLst>
              <p:ext uri="{D42A27DB-BD31-4B8C-83A1-F6EECF244321}">
                <p14:modId xmlns:p14="http://schemas.microsoft.com/office/powerpoint/2010/main" val="70140316"/>
              </p:ext>
            </p:extLst>
          </p:nvPr>
        </p:nvGraphicFramePr>
        <p:xfrm>
          <a:off x="6932153" y="30912"/>
          <a:ext cx="5820110" cy="1097280"/>
        </p:xfrm>
        <a:graphic>
          <a:graphicData uri="http://schemas.openxmlformats.org/drawingml/2006/table">
            <a:tbl>
              <a:tblPr firstRow="1" bandRow="1">
                <a:tableStyleId>{5940675A-B579-460E-94D1-54222C63F5DA}</a:tableStyleId>
              </a:tblPr>
              <a:tblGrid>
                <a:gridCol w="1405240">
                  <a:extLst>
                    <a:ext uri="{9D8B030D-6E8A-4147-A177-3AD203B41FA5}">
                      <a16:colId xmlns:a16="http://schemas.microsoft.com/office/drawing/2014/main" val="2433606777"/>
                    </a:ext>
                  </a:extLst>
                </a:gridCol>
                <a:gridCol w="4038630">
                  <a:extLst>
                    <a:ext uri="{9D8B030D-6E8A-4147-A177-3AD203B41FA5}">
                      <a16:colId xmlns:a16="http://schemas.microsoft.com/office/drawing/2014/main" val="1581656731"/>
                    </a:ext>
                  </a:extLst>
                </a:gridCol>
                <a:gridCol w="37624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ステークホルダ要求</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画像処理の活用</a:t>
                      </a:r>
                    </a:p>
                  </a:txBody>
                  <a:tcPr/>
                </a:tc>
                <a:tc>
                  <a:txBody>
                    <a:bodyPr/>
                    <a:lstStyle/>
                    <a:p>
                      <a:r>
                        <a:rPr kumimoji="1" lang="ja-JP" altLang="en-US" sz="1000">
                          <a:latin typeface="+mn-ea"/>
                          <a:ea typeface="+mn-ea"/>
                        </a:rPr>
                        <a:t>数字の推定の前処理に画像処理を活用する</a:t>
                      </a:r>
                    </a:p>
                  </a:txBody>
                  <a:tcPr/>
                </a:tc>
                <a:tc>
                  <a:txBody>
                    <a:bodyPr/>
                    <a:lstStyle/>
                    <a:p>
                      <a:r>
                        <a:rPr kumimoji="1" lang="ja-JP" altLang="en-US" sz="1200">
                          <a:latin typeface="+mn-ea"/>
                          <a:ea typeface="+mn-ea"/>
                        </a:rPr>
                        <a:t>③</a:t>
                      </a:r>
                    </a:p>
                  </a:txBody>
                  <a:tcPr/>
                </a:tc>
                <a:extLst>
                  <a:ext uri="{0D108BD9-81ED-4DB2-BD59-A6C34878D82A}">
                    <a16:rowId xmlns:a16="http://schemas.microsoft.com/office/drawing/2014/main" val="3890939684"/>
                  </a:ext>
                </a:extLst>
              </a:tr>
              <a:tr h="257073">
                <a:tc>
                  <a:txBody>
                    <a:bodyPr/>
                    <a:lstStyle/>
                    <a:p>
                      <a:r>
                        <a:rPr kumimoji="1" lang="en-US" altLang="ja-JP" sz="1000" dirty="0">
                          <a:latin typeface="+mn-ea"/>
                          <a:ea typeface="+mn-ea"/>
                        </a:rPr>
                        <a:t>AI</a:t>
                      </a:r>
                      <a:r>
                        <a:rPr kumimoji="1" lang="ja-JP" altLang="en-US" sz="1000">
                          <a:latin typeface="+mn-ea"/>
                          <a:ea typeface="+mn-ea"/>
                        </a:rPr>
                        <a:t>の活用</a:t>
                      </a:r>
                    </a:p>
                  </a:txBody>
                  <a:tcPr/>
                </a:tc>
                <a:tc>
                  <a:txBody>
                    <a:bodyPr/>
                    <a:lstStyle/>
                    <a:p>
                      <a:r>
                        <a:rPr kumimoji="1" lang="ja-JP" altLang="en-US" sz="1000">
                          <a:latin typeface="+mn-ea"/>
                          <a:ea typeface="+mn-ea"/>
                        </a:rPr>
                        <a:t>数字推定とブロック色の推定にニューラルネットワークを活用する</a:t>
                      </a:r>
                    </a:p>
                  </a:txBody>
                  <a:tcPr/>
                </a:tc>
                <a:tc>
                  <a:txBody>
                    <a:bodyPr/>
                    <a:lstStyle/>
                    <a:p>
                      <a:r>
                        <a:rPr kumimoji="1" lang="ja-JP" altLang="en-US" sz="1200">
                          <a:latin typeface="+mn-ea"/>
                          <a:ea typeface="+mn-ea"/>
                        </a:rPr>
                        <a:t>④</a:t>
                      </a:r>
                    </a:p>
                  </a:txBody>
                  <a:tcPr/>
                </a:tc>
                <a:extLst>
                  <a:ext uri="{0D108BD9-81ED-4DB2-BD59-A6C34878D82A}">
                    <a16:rowId xmlns:a16="http://schemas.microsoft.com/office/drawing/2014/main" val="3286427755"/>
                  </a:ext>
                </a:extLst>
              </a:tr>
              <a:tr h="257073">
                <a:tc>
                  <a:txBody>
                    <a:bodyPr/>
                    <a:lstStyle/>
                    <a:p>
                      <a:r>
                        <a:rPr kumimoji="1" lang="en-US" altLang="ja-JP" sz="1000" dirty="0">
                          <a:latin typeface="+mn-ea"/>
                          <a:ea typeface="+mn-ea"/>
                        </a:rPr>
                        <a:t>MBD</a:t>
                      </a:r>
                      <a:r>
                        <a:rPr kumimoji="1" lang="ja-JP" altLang="en-US" sz="1000">
                          <a:latin typeface="+mn-ea"/>
                          <a:ea typeface="+mn-ea"/>
                        </a:rPr>
                        <a:t>開発</a:t>
                      </a:r>
                    </a:p>
                  </a:txBody>
                  <a:tcPr/>
                </a:tc>
                <a:tc>
                  <a:txBody>
                    <a:bodyPr/>
                    <a:lstStyle/>
                    <a:p>
                      <a:r>
                        <a:rPr kumimoji="1" lang="ja-JP" altLang="en-US" sz="1000">
                          <a:latin typeface="+mn-ea"/>
                          <a:ea typeface="+mn-ea"/>
                        </a:rPr>
                        <a:t>走行体の制御設計に</a:t>
                      </a:r>
                      <a:r>
                        <a:rPr kumimoji="1" lang="en-US" altLang="ja-JP" sz="1000" dirty="0" err="1">
                          <a:latin typeface="+mn-ea"/>
                          <a:ea typeface="+mn-ea"/>
                        </a:rPr>
                        <a:t>Matlab</a:t>
                      </a:r>
                      <a:r>
                        <a:rPr kumimoji="1" lang="en-US" altLang="ja-JP" sz="1000" dirty="0">
                          <a:latin typeface="+mn-ea"/>
                          <a:ea typeface="+mn-ea"/>
                        </a:rPr>
                        <a:t> Simulink  </a:t>
                      </a:r>
                      <a:r>
                        <a:rPr kumimoji="1" lang="ja-JP" altLang="en-US" sz="1000">
                          <a:latin typeface="+mn-ea"/>
                          <a:ea typeface="+mn-ea"/>
                        </a:rPr>
                        <a:t>を活用する</a:t>
                      </a:r>
                      <a:endParaRPr kumimoji="1" lang="en-US" altLang="ja-JP" sz="1000" dirty="0">
                        <a:latin typeface="+mn-ea"/>
                        <a:ea typeface="+mn-ea"/>
                      </a:endParaRPr>
                    </a:p>
                  </a:txBody>
                  <a:tcPr/>
                </a:tc>
                <a:tc>
                  <a:txBody>
                    <a:bodyPr/>
                    <a:lstStyle/>
                    <a:p>
                      <a:r>
                        <a:rPr kumimoji="1" lang="ja-JP" altLang="en-US" sz="1200">
                          <a:latin typeface="+mn-ea"/>
                          <a:ea typeface="+mn-ea"/>
                        </a:rPr>
                        <a:t>⑤</a:t>
                      </a:r>
                    </a:p>
                  </a:txBody>
                  <a:tcPr/>
                </a:tc>
                <a:extLst>
                  <a:ext uri="{0D108BD9-81ED-4DB2-BD59-A6C34878D82A}">
                    <a16:rowId xmlns:a16="http://schemas.microsoft.com/office/drawing/2014/main" val="1812514023"/>
                  </a:ext>
                </a:extLst>
              </a:tr>
            </a:tbl>
          </a:graphicData>
        </a:graphic>
      </p:graphicFrame>
      <p:sp>
        <p:nvSpPr>
          <p:cNvPr id="29" name="正方形/長方形 28">
            <a:extLst>
              <a:ext uri="{FF2B5EF4-FFF2-40B4-BE49-F238E27FC236}">
                <a16:creationId xmlns:a16="http://schemas.microsoft.com/office/drawing/2014/main" id="{C6556226-3A1F-F344-8295-7158D69772F5}"/>
              </a:ext>
            </a:extLst>
          </p:cNvPr>
          <p:cNvSpPr/>
          <p:nvPr/>
        </p:nvSpPr>
        <p:spPr>
          <a:xfrm>
            <a:off x="1192818" y="3347022"/>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③画像処理の活用</a:t>
            </a:r>
          </a:p>
        </p:txBody>
      </p:sp>
      <p:sp>
        <p:nvSpPr>
          <p:cNvPr id="30" name="正方形/長方形 29">
            <a:extLst>
              <a:ext uri="{FF2B5EF4-FFF2-40B4-BE49-F238E27FC236}">
                <a16:creationId xmlns:a16="http://schemas.microsoft.com/office/drawing/2014/main" id="{E5E3E301-C0C1-F842-B53F-FB6D419001AA}"/>
              </a:ext>
            </a:extLst>
          </p:cNvPr>
          <p:cNvSpPr/>
          <p:nvPr/>
        </p:nvSpPr>
        <p:spPr>
          <a:xfrm>
            <a:off x="10721280" y="6528792"/>
            <a:ext cx="1811618"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85B8293-58AD-254D-B572-DE7DA49E39BF}"/>
              </a:ext>
            </a:extLst>
          </p:cNvPr>
          <p:cNvSpPr/>
          <p:nvPr/>
        </p:nvSpPr>
        <p:spPr>
          <a:xfrm>
            <a:off x="6508714" y="1488232"/>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②単純化</a:t>
            </a:r>
          </a:p>
        </p:txBody>
      </p:sp>
      <p:sp>
        <p:nvSpPr>
          <p:cNvPr id="33" name="正方形/長方形 32">
            <a:extLst>
              <a:ext uri="{FF2B5EF4-FFF2-40B4-BE49-F238E27FC236}">
                <a16:creationId xmlns:a16="http://schemas.microsoft.com/office/drawing/2014/main" id="{0BD1E5B0-5A1E-9142-9F4F-9C80E4BC7BC1}"/>
              </a:ext>
            </a:extLst>
          </p:cNvPr>
          <p:cNvSpPr/>
          <p:nvPr/>
        </p:nvSpPr>
        <p:spPr>
          <a:xfrm>
            <a:off x="4522785" y="3028465"/>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②単純化</a:t>
            </a:r>
          </a:p>
        </p:txBody>
      </p:sp>
      <p:sp>
        <p:nvSpPr>
          <p:cNvPr id="34" name="正方形/長方形 33">
            <a:extLst>
              <a:ext uri="{FF2B5EF4-FFF2-40B4-BE49-F238E27FC236}">
                <a16:creationId xmlns:a16="http://schemas.microsoft.com/office/drawing/2014/main" id="{A9501C3A-28B0-7B41-AD88-396E77269C3B}"/>
              </a:ext>
            </a:extLst>
          </p:cNvPr>
          <p:cNvSpPr/>
          <p:nvPr/>
        </p:nvSpPr>
        <p:spPr>
          <a:xfrm>
            <a:off x="4518886" y="3258366"/>
            <a:ext cx="1089826"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④</a:t>
            </a:r>
            <a:r>
              <a:rPr lang="en-US" altLang="ja-JP" sz="1400" b="1" dirty="0">
                <a:solidFill>
                  <a:srgbClr val="FF0000"/>
                </a:solidFill>
                <a:latin typeface="+mn-ea"/>
              </a:rPr>
              <a:t>AI</a:t>
            </a:r>
            <a:r>
              <a:rPr lang="ja-JP" altLang="en-US" sz="1400" b="1">
                <a:solidFill>
                  <a:srgbClr val="FF0000"/>
                </a:solidFill>
                <a:latin typeface="+mn-ea"/>
              </a:rPr>
              <a:t>の活用</a:t>
            </a:r>
          </a:p>
        </p:txBody>
      </p:sp>
      <p:sp>
        <p:nvSpPr>
          <p:cNvPr id="35" name="正方形/長方形 34">
            <a:extLst>
              <a:ext uri="{FF2B5EF4-FFF2-40B4-BE49-F238E27FC236}">
                <a16:creationId xmlns:a16="http://schemas.microsoft.com/office/drawing/2014/main" id="{4B98D691-97AE-F74C-91DC-07A503737B9F}"/>
              </a:ext>
            </a:extLst>
          </p:cNvPr>
          <p:cNvSpPr/>
          <p:nvPr/>
        </p:nvSpPr>
        <p:spPr>
          <a:xfrm>
            <a:off x="9455562" y="7204775"/>
            <a:ext cx="1265717" cy="26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⑤</a:t>
            </a:r>
            <a:r>
              <a:rPr lang="en-US" altLang="ja-JP" sz="1400" b="1" dirty="0">
                <a:solidFill>
                  <a:srgbClr val="FF0000"/>
                </a:solidFill>
                <a:latin typeface="+mn-ea"/>
              </a:rPr>
              <a:t>MBD</a:t>
            </a:r>
            <a:r>
              <a:rPr lang="ja-JP" altLang="en-US" sz="1400" b="1">
                <a:solidFill>
                  <a:srgbClr val="FF0000"/>
                </a:solidFill>
                <a:latin typeface="+mn-ea"/>
              </a:rPr>
              <a:t>開発</a:t>
            </a:r>
          </a:p>
        </p:txBody>
      </p:sp>
      <p:sp>
        <p:nvSpPr>
          <p:cNvPr id="36" name="正方形/長方形 35">
            <a:extLst>
              <a:ext uri="{FF2B5EF4-FFF2-40B4-BE49-F238E27FC236}">
                <a16:creationId xmlns:a16="http://schemas.microsoft.com/office/drawing/2014/main" id="{4AE2DCF5-40C1-9A46-9BFF-692E52C9EC00}"/>
              </a:ext>
            </a:extLst>
          </p:cNvPr>
          <p:cNvSpPr/>
          <p:nvPr/>
        </p:nvSpPr>
        <p:spPr>
          <a:xfrm>
            <a:off x="1264702" y="4807349"/>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Tree>
    <p:extLst>
      <p:ext uri="{BB962C8B-B14F-4D97-AF65-F5344CB8AC3E}">
        <p14:creationId xmlns:p14="http://schemas.microsoft.com/office/powerpoint/2010/main" val="348107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1195A77-A5BB-CA4D-8121-8AC6B0D98B8C}"/>
              </a:ext>
            </a:extLst>
          </p:cNvPr>
          <p:cNvPicPr>
            <a:picLocks noChangeAspect="1"/>
          </p:cNvPicPr>
          <p:nvPr/>
        </p:nvPicPr>
        <p:blipFill rotWithShape="1">
          <a:blip r:embed="rId2"/>
          <a:srcRect l="710" t="6500" r="54208" b="4251"/>
          <a:stretch/>
        </p:blipFill>
        <p:spPr>
          <a:xfrm>
            <a:off x="58673" y="3480665"/>
            <a:ext cx="3821847" cy="6063998"/>
          </a:xfrm>
          <a:prstGeom prst="rect">
            <a:avLst/>
          </a:prstGeom>
          <a:ln w="19050">
            <a:solidFill>
              <a:schemeClr val="tx1">
                <a:lumMod val="50000"/>
                <a:lumOff val="50000"/>
              </a:schemeClr>
            </a:solidFill>
          </a:ln>
        </p:spPr>
      </p:pic>
      <p:pic>
        <p:nvPicPr>
          <p:cNvPr id="2" name="図 1">
            <a:extLst>
              <a:ext uri="{FF2B5EF4-FFF2-40B4-BE49-F238E27FC236}">
                <a16:creationId xmlns:a16="http://schemas.microsoft.com/office/drawing/2014/main" id="{C1490327-C85D-7B4D-BAEC-6D38D7DA5DFC}"/>
              </a:ext>
            </a:extLst>
          </p:cNvPr>
          <p:cNvPicPr>
            <a:picLocks noChangeAspect="1"/>
          </p:cNvPicPr>
          <p:nvPr/>
        </p:nvPicPr>
        <p:blipFill rotWithShape="1">
          <a:blip r:embed="rId3"/>
          <a:srcRect l="1041" t="2973" r="6248" b="1778"/>
          <a:stretch/>
        </p:blipFill>
        <p:spPr>
          <a:xfrm>
            <a:off x="6105183" y="40061"/>
            <a:ext cx="6688832" cy="9544737"/>
          </a:xfrm>
          <a:prstGeom prst="rect">
            <a:avLst/>
          </a:prstGeom>
          <a:ln w="19050">
            <a:solidFill>
              <a:schemeClr val="tx1">
                <a:lumMod val="50000"/>
                <a:lumOff val="50000"/>
              </a:schemeClr>
            </a:solidFill>
          </a:ln>
        </p:spPr>
      </p:pic>
      <p:sp>
        <p:nvSpPr>
          <p:cNvPr id="6" name="正方形/長方形 5">
            <a:extLst>
              <a:ext uri="{FF2B5EF4-FFF2-40B4-BE49-F238E27FC236}">
                <a16:creationId xmlns:a16="http://schemas.microsoft.com/office/drawing/2014/main" id="{4783DF63-662A-B24C-8319-1F72002FC1B3}"/>
              </a:ext>
            </a:extLst>
          </p:cNvPr>
          <p:cNvSpPr/>
          <p:nvPr/>
        </p:nvSpPr>
        <p:spPr>
          <a:xfrm>
            <a:off x="0" y="-23936"/>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a:t>
            </a:r>
            <a:r>
              <a:rPr lang="ja-JP" altLang="en-US" sz="1400" b="1">
                <a:solidFill>
                  <a:schemeClr val="tx1"/>
                </a:solidFill>
                <a:latin typeface="+mj-ea"/>
                <a:ea typeface="+mj-ea"/>
              </a:rPr>
              <a:t>振る舞いモデル</a:t>
            </a:r>
          </a:p>
        </p:txBody>
      </p:sp>
      <p:sp>
        <p:nvSpPr>
          <p:cNvPr id="7" name="正方形/長方形 6">
            <a:extLst>
              <a:ext uri="{FF2B5EF4-FFF2-40B4-BE49-F238E27FC236}">
                <a16:creationId xmlns:a16="http://schemas.microsoft.com/office/drawing/2014/main" id="{57DEBDB5-6B1A-5643-A517-38C1BF45FA0C}"/>
              </a:ext>
            </a:extLst>
          </p:cNvPr>
          <p:cNvSpPr/>
          <p:nvPr/>
        </p:nvSpPr>
        <p:spPr>
          <a:xfrm>
            <a:off x="1720280" y="0"/>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ブロック並べの経路探索の振る舞いを</a:t>
            </a:r>
            <a:r>
              <a:rPr lang="en-US" altLang="ja-JP" sz="1100" dirty="0" err="1">
                <a:solidFill>
                  <a:schemeClr val="tx1"/>
                </a:solidFill>
                <a:latin typeface="+mn-ea"/>
              </a:rPr>
              <a:t>SysML</a:t>
            </a:r>
            <a:r>
              <a:rPr lang="ja-JP" altLang="en-US" sz="1100">
                <a:solidFill>
                  <a:schemeClr val="tx1"/>
                </a:solidFill>
                <a:latin typeface="+mn-ea"/>
              </a:rPr>
              <a:t>のシーケンス図で示す。</a:t>
            </a:r>
          </a:p>
        </p:txBody>
      </p:sp>
      <p:sp>
        <p:nvSpPr>
          <p:cNvPr id="8" name="正方形/長方形 7">
            <a:extLst>
              <a:ext uri="{FF2B5EF4-FFF2-40B4-BE49-F238E27FC236}">
                <a16:creationId xmlns:a16="http://schemas.microsoft.com/office/drawing/2014/main" id="{95CE0EBC-4433-D44A-80B2-A3D89725A83B}"/>
              </a:ext>
            </a:extLst>
          </p:cNvPr>
          <p:cNvSpPr/>
          <p:nvPr/>
        </p:nvSpPr>
        <p:spPr>
          <a:xfrm>
            <a:off x="136017" y="344354"/>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3.3.1</a:t>
            </a:r>
            <a:r>
              <a:rPr lang="ja-JP" altLang="en-US" sz="1400" b="1">
                <a:solidFill>
                  <a:schemeClr val="tx1"/>
                </a:solidFill>
                <a:latin typeface="+mj-ea"/>
                <a:ea typeface="+mj-ea"/>
              </a:rPr>
              <a:t>運搬先の決定</a:t>
            </a:r>
          </a:p>
        </p:txBody>
      </p:sp>
      <p:grpSp>
        <p:nvGrpSpPr>
          <p:cNvPr id="117" name="グループ化 116">
            <a:extLst>
              <a:ext uri="{FF2B5EF4-FFF2-40B4-BE49-F238E27FC236}">
                <a16:creationId xmlns:a16="http://schemas.microsoft.com/office/drawing/2014/main" id="{D39142F1-5774-0049-BF34-EC52C75CAEFF}"/>
              </a:ext>
            </a:extLst>
          </p:cNvPr>
          <p:cNvGrpSpPr/>
          <p:nvPr/>
        </p:nvGrpSpPr>
        <p:grpSpPr>
          <a:xfrm>
            <a:off x="208112" y="625068"/>
            <a:ext cx="3145319" cy="2764202"/>
            <a:chOff x="4808204" y="575369"/>
            <a:chExt cx="6688396" cy="5877967"/>
          </a:xfrm>
        </p:grpSpPr>
        <p:grpSp>
          <p:nvGrpSpPr>
            <p:cNvPr id="9" name="グループ化 8">
              <a:extLst>
                <a:ext uri="{FF2B5EF4-FFF2-40B4-BE49-F238E27FC236}">
                  <a16:creationId xmlns:a16="http://schemas.microsoft.com/office/drawing/2014/main" id="{6630B9E4-0415-644C-B69C-F35D8D7E31CC}"/>
                </a:ext>
              </a:extLst>
            </p:cNvPr>
            <p:cNvGrpSpPr/>
            <p:nvPr/>
          </p:nvGrpSpPr>
          <p:grpSpPr>
            <a:xfrm>
              <a:off x="5690955" y="710698"/>
              <a:ext cx="5805645" cy="5742638"/>
              <a:chOff x="5816969" y="692696"/>
              <a:chExt cx="5805645" cy="5742638"/>
            </a:xfrm>
          </p:grpSpPr>
          <p:sp>
            <p:nvSpPr>
              <p:cNvPr id="10" name="円/楕円 9">
                <a:extLst>
                  <a:ext uri="{FF2B5EF4-FFF2-40B4-BE49-F238E27FC236}">
                    <a16:creationId xmlns:a16="http://schemas.microsoft.com/office/drawing/2014/main" id="{1EA68950-F270-4A40-A801-B33B36594514}"/>
                  </a:ext>
                </a:extLst>
              </p:cNvPr>
              <p:cNvSpPr/>
              <p:nvPr/>
            </p:nvSpPr>
            <p:spPr>
              <a:xfrm>
                <a:off x="8409257" y="1574794"/>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1" name="円/楕円 10">
                <a:extLst>
                  <a:ext uri="{FF2B5EF4-FFF2-40B4-BE49-F238E27FC236}">
                    <a16:creationId xmlns:a16="http://schemas.microsoft.com/office/drawing/2014/main" id="{128B0F16-6E33-B64A-AB47-9B6E1C2346C8}"/>
                  </a:ext>
                </a:extLst>
              </p:cNvPr>
              <p:cNvSpPr/>
              <p:nvPr/>
            </p:nvSpPr>
            <p:spPr>
              <a:xfrm>
                <a:off x="8409257" y="5031178"/>
                <a:ext cx="558062" cy="5580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grpSp>
            <p:nvGrpSpPr>
              <p:cNvPr id="12" name="グループ化 11">
                <a:extLst>
                  <a:ext uri="{FF2B5EF4-FFF2-40B4-BE49-F238E27FC236}">
                    <a16:creationId xmlns:a16="http://schemas.microsoft.com/office/drawing/2014/main" id="{DD7BC3BE-E034-914F-B941-968FAC164EAC}"/>
                  </a:ext>
                </a:extLst>
              </p:cNvPr>
              <p:cNvGrpSpPr/>
              <p:nvPr/>
            </p:nvGrpSpPr>
            <p:grpSpPr>
              <a:xfrm>
                <a:off x="5816969" y="692696"/>
                <a:ext cx="2286254" cy="5742638"/>
                <a:chOff x="5816969" y="692696"/>
                <a:chExt cx="2286254" cy="5742638"/>
              </a:xfrm>
            </p:grpSpPr>
            <p:sp>
              <p:nvSpPr>
                <p:cNvPr id="60" name="円/楕円 59">
                  <a:extLst>
                    <a:ext uri="{FF2B5EF4-FFF2-40B4-BE49-F238E27FC236}">
                      <a16:creationId xmlns:a16="http://schemas.microsoft.com/office/drawing/2014/main" id="{4094D369-4FB8-4E40-9DA7-260603E41D27}"/>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0</a:t>
                  </a:r>
                  <a:endParaRPr kumimoji="1" lang="ja-JP" altLang="en-US" sz="1000" dirty="0" err="1">
                    <a:solidFill>
                      <a:schemeClr val="tx1"/>
                    </a:solidFill>
                    <a:latin typeface="+mn-ea"/>
                  </a:endParaRPr>
                </a:p>
              </p:txBody>
            </p:sp>
            <p:sp>
              <p:nvSpPr>
                <p:cNvPr id="61" name="円/楕円 60">
                  <a:extLst>
                    <a:ext uri="{FF2B5EF4-FFF2-40B4-BE49-F238E27FC236}">
                      <a16:creationId xmlns:a16="http://schemas.microsoft.com/office/drawing/2014/main" id="{5F9692AB-BDD5-3F4A-B850-84E36D1B123A}"/>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62" name="円/楕円 61">
                  <a:extLst>
                    <a:ext uri="{FF2B5EF4-FFF2-40B4-BE49-F238E27FC236}">
                      <a16:creationId xmlns:a16="http://schemas.microsoft.com/office/drawing/2014/main" id="{1B7DFF9F-F3A6-7A4B-999F-7B90E2519C64}"/>
                    </a:ext>
                  </a:extLst>
                </p:cNvPr>
                <p:cNvSpPr/>
                <p:nvPr/>
              </p:nvSpPr>
              <p:spPr>
                <a:xfrm>
                  <a:off x="6681065" y="1574794"/>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63" name="円/楕円 62">
                  <a:extLst>
                    <a:ext uri="{FF2B5EF4-FFF2-40B4-BE49-F238E27FC236}">
                      <a16:creationId xmlns:a16="http://schemas.microsoft.com/office/drawing/2014/main" id="{F7134702-89E2-8645-98A3-ADACB2F469F5}"/>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64" name="円/楕円 63">
                  <a:extLst>
                    <a:ext uri="{FF2B5EF4-FFF2-40B4-BE49-F238E27FC236}">
                      <a16:creationId xmlns:a16="http://schemas.microsoft.com/office/drawing/2014/main" id="{B387B624-2208-A340-80D4-A67DDFE7A2D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8</a:t>
                  </a:r>
                  <a:endParaRPr kumimoji="1" lang="ja-JP" altLang="en-US" sz="1000" dirty="0" err="1">
                    <a:solidFill>
                      <a:schemeClr val="tx1"/>
                    </a:solidFill>
                    <a:latin typeface="+mn-ea"/>
                  </a:endParaRPr>
                </a:p>
              </p:txBody>
            </p:sp>
            <p:sp>
              <p:nvSpPr>
                <p:cNvPr id="65" name="円/楕円 64">
                  <a:extLst>
                    <a:ext uri="{FF2B5EF4-FFF2-40B4-BE49-F238E27FC236}">
                      <a16:creationId xmlns:a16="http://schemas.microsoft.com/office/drawing/2014/main" id="{8070B1FF-8FA1-0B4D-8F34-9D50E3C648EE}"/>
                    </a:ext>
                  </a:extLst>
                </p:cNvPr>
                <p:cNvSpPr/>
                <p:nvPr/>
              </p:nvSpPr>
              <p:spPr>
                <a:xfrm>
                  <a:off x="5816969" y="4149080"/>
                  <a:ext cx="558062" cy="55806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66" name="円/楕円 65">
                  <a:extLst>
                    <a:ext uri="{FF2B5EF4-FFF2-40B4-BE49-F238E27FC236}">
                      <a16:creationId xmlns:a16="http://schemas.microsoft.com/office/drawing/2014/main" id="{616D0F1B-F470-594D-9C1E-79C0B48839B5}"/>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67" name="円/楕円 66">
                  <a:extLst>
                    <a:ext uri="{FF2B5EF4-FFF2-40B4-BE49-F238E27FC236}">
                      <a16:creationId xmlns:a16="http://schemas.microsoft.com/office/drawing/2014/main" id="{45A0C48D-7438-4E42-8629-04F4ECD68AF6}"/>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68" name="円/楕円 67">
                  <a:extLst>
                    <a:ext uri="{FF2B5EF4-FFF2-40B4-BE49-F238E27FC236}">
                      <a16:creationId xmlns:a16="http://schemas.microsoft.com/office/drawing/2014/main" id="{3223213F-F040-3347-BDF1-CBBA3F07CDE0}"/>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21</a:t>
                  </a:r>
                  <a:endParaRPr kumimoji="1" lang="ja-JP" altLang="en-US" sz="1000" dirty="0" err="1">
                    <a:solidFill>
                      <a:schemeClr val="tx1"/>
                    </a:solidFill>
                    <a:latin typeface="+mn-ea"/>
                  </a:endParaRPr>
                </a:p>
              </p:txBody>
            </p:sp>
            <p:sp>
              <p:nvSpPr>
                <p:cNvPr id="69" name="円/楕円 68">
                  <a:extLst>
                    <a:ext uri="{FF2B5EF4-FFF2-40B4-BE49-F238E27FC236}">
                      <a16:creationId xmlns:a16="http://schemas.microsoft.com/office/drawing/2014/main" id="{D9C315F1-3585-FE44-A582-A6583EE69939}"/>
                    </a:ext>
                  </a:extLst>
                </p:cNvPr>
                <p:cNvSpPr/>
                <p:nvPr/>
              </p:nvSpPr>
              <p:spPr>
                <a:xfrm>
                  <a:off x="6681065" y="3302986"/>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sp>
              <p:nvSpPr>
                <p:cNvPr id="70" name="円/楕円 69">
                  <a:extLst>
                    <a:ext uri="{FF2B5EF4-FFF2-40B4-BE49-F238E27FC236}">
                      <a16:creationId xmlns:a16="http://schemas.microsoft.com/office/drawing/2014/main" id="{17A0F35B-9B66-0A42-875A-F51DC57B6B4C}"/>
                    </a:ext>
                  </a:extLst>
                </p:cNvPr>
                <p:cNvSpPr/>
                <p:nvPr/>
              </p:nvSpPr>
              <p:spPr>
                <a:xfrm>
                  <a:off x="6681065" y="5031178"/>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17</a:t>
                  </a:r>
                  <a:endParaRPr kumimoji="1" lang="ja-JP" altLang="en-US" sz="1000" dirty="0" err="1">
                    <a:solidFill>
                      <a:schemeClr val="tx1"/>
                    </a:solidFill>
                    <a:latin typeface="+mn-ea"/>
                  </a:endParaRPr>
                </a:p>
              </p:txBody>
            </p:sp>
            <p:cxnSp>
              <p:nvCxnSpPr>
                <p:cNvPr id="71" name="直線コネクタ 70">
                  <a:extLst>
                    <a:ext uri="{FF2B5EF4-FFF2-40B4-BE49-F238E27FC236}">
                      <a16:creationId xmlns:a16="http://schemas.microsoft.com/office/drawing/2014/main" id="{D967586E-8274-EB41-8A9A-67E9CB994D4B}"/>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C44BD8C-3C5F-4C47-9F0C-D2155C4CB3CE}"/>
                    </a:ext>
                  </a:extLst>
                </p:cNvPr>
                <p:cNvCxnSpPr>
                  <a:stCxn id="63" idx="0"/>
                  <a:endCxn id="60"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2EAFE0-C734-964C-B33C-BF9F91F99EED}"/>
                    </a:ext>
                  </a:extLst>
                </p:cNvPr>
                <p:cNvCxnSpPr>
                  <a:stCxn id="60" idx="6"/>
                  <a:endCxn id="61"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005CA33F-8310-EF49-8135-5F93599A538E}"/>
                    </a:ext>
                  </a:extLst>
                </p:cNvPr>
                <p:cNvCxnSpPr>
                  <a:stCxn id="62" idx="1"/>
                  <a:endCxn id="60"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ABBACF1-F047-5344-B80A-F15FE513C32F}"/>
                    </a:ext>
                  </a:extLst>
                </p:cNvPr>
                <p:cNvCxnSpPr>
                  <a:stCxn id="62" idx="7"/>
                  <a:endCxn id="61"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2F83B2-4C28-C940-98A7-58E3730FA0A9}"/>
                    </a:ext>
                  </a:extLst>
                </p:cNvPr>
                <p:cNvCxnSpPr>
                  <a:stCxn id="63" idx="7"/>
                  <a:endCxn id="62"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244F63E-6C69-1D4C-AF56-E7940F9F0965}"/>
                    </a:ext>
                  </a:extLst>
                </p:cNvPr>
                <p:cNvCxnSpPr>
                  <a:cxnSpLocks/>
                  <a:stCxn id="62" idx="5"/>
                  <a:endCxn id="64"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716CD432-AC37-4441-B132-4FBE50207DD4}"/>
                    </a:ext>
                  </a:extLst>
                </p:cNvPr>
                <p:cNvCxnSpPr>
                  <a:cxnSpLocks/>
                  <a:stCxn id="67" idx="0"/>
                  <a:endCxn id="65"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E1D783D8-2F46-334A-BA34-C8BCEF3DB554}"/>
                    </a:ext>
                  </a:extLst>
                </p:cNvPr>
                <p:cNvCxnSpPr>
                  <a:cxnSpLocks/>
                  <a:stCxn id="65" idx="7"/>
                  <a:endCxn id="69"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C247EAB-08F1-E94A-9233-2146C86321B1}"/>
                    </a:ext>
                  </a:extLst>
                </p:cNvPr>
                <p:cNvCxnSpPr>
                  <a:cxnSpLocks/>
                  <a:stCxn id="69" idx="7"/>
                  <a:endCxn id="64"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889AB64-84A6-5D47-88FD-073D0AD33831}"/>
                    </a:ext>
                  </a:extLst>
                </p:cNvPr>
                <p:cNvCxnSpPr>
                  <a:cxnSpLocks/>
                  <a:stCxn id="69" idx="1"/>
                  <a:endCxn id="63"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B17F516-22A7-F04A-8E06-D17125E86225}"/>
                    </a:ext>
                  </a:extLst>
                </p:cNvPr>
                <p:cNvCxnSpPr>
                  <a:cxnSpLocks/>
                  <a:stCxn id="65" idx="5"/>
                  <a:endCxn id="70"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3EA6587-2F35-0744-A8E6-3817F3BE9D39}"/>
                    </a:ext>
                  </a:extLst>
                </p:cNvPr>
                <p:cNvCxnSpPr>
                  <a:cxnSpLocks/>
                  <a:stCxn id="67" idx="7"/>
                  <a:endCxn id="70"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73ED667-E273-8E46-A0B5-7F83742BA4C0}"/>
                    </a:ext>
                  </a:extLst>
                </p:cNvPr>
                <p:cNvCxnSpPr>
                  <a:cxnSpLocks/>
                  <a:stCxn id="65" idx="6"/>
                  <a:endCxn id="66"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5E4E484B-8CE0-F443-9C97-96D8EB4CBA28}"/>
                    </a:ext>
                  </a:extLst>
                </p:cNvPr>
                <p:cNvCxnSpPr>
                  <a:cxnSpLocks/>
                  <a:stCxn id="67" idx="6"/>
                  <a:endCxn id="68"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00944C5-D175-8747-9EBF-C302F5F4503C}"/>
                    </a:ext>
                  </a:extLst>
                </p:cNvPr>
                <p:cNvCxnSpPr>
                  <a:cxnSpLocks/>
                  <a:stCxn id="70" idx="5"/>
                  <a:endCxn id="68"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C66221A-4136-334A-B63D-302FD266C110}"/>
                    </a:ext>
                  </a:extLst>
                </p:cNvPr>
                <p:cNvCxnSpPr>
                  <a:cxnSpLocks/>
                  <a:stCxn id="70" idx="7"/>
                  <a:endCxn id="66"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F20C2FA-A5B4-7047-8D88-9C1EACF77FE9}"/>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D3EDE38-0112-4F40-AA4B-DB2C5C205123}"/>
                    </a:ext>
                  </a:extLst>
                </p:cNvPr>
                <p:cNvCxnSpPr>
                  <a:cxnSpLocks/>
                  <a:stCxn id="66" idx="1"/>
                  <a:endCxn id="69"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1D71D171-4D0B-CF46-A088-39532A1D453A}"/>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3DEC8BB-A73B-804C-AF87-E060201241C5}"/>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ED463124-8363-1441-AEA4-FEEC7B7A5A89}"/>
                  </a:ext>
                </a:extLst>
              </p:cNvPr>
              <p:cNvGrpSpPr/>
              <p:nvPr/>
            </p:nvGrpSpPr>
            <p:grpSpPr>
              <a:xfrm>
                <a:off x="9336360" y="692696"/>
                <a:ext cx="2286254" cy="5742638"/>
                <a:chOff x="5816969" y="692696"/>
                <a:chExt cx="2286254" cy="5742638"/>
              </a:xfrm>
            </p:grpSpPr>
            <p:sp>
              <p:nvSpPr>
                <p:cNvPr id="28" name="円/楕円 27">
                  <a:extLst>
                    <a:ext uri="{FF2B5EF4-FFF2-40B4-BE49-F238E27FC236}">
                      <a16:creationId xmlns:a16="http://schemas.microsoft.com/office/drawing/2014/main" id="{38DD5EA3-568A-BB46-AB1D-0D949E41ADD2}"/>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a:t>
                  </a:r>
                  <a:endParaRPr kumimoji="1" lang="ja-JP" altLang="en-US" sz="1000" dirty="0" err="1">
                    <a:solidFill>
                      <a:schemeClr val="tx1"/>
                    </a:solidFill>
                    <a:latin typeface="+mn-ea"/>
                  </a:endParaRPr>
                </a:p>
              </p:txBody>
            </p:sp>
            <p:sp>
              <p:nvSpPr>
                <p:cNvPr id="29" name="円/楕円 28">
                  <a:extLst>
                    <a:ext uri="{FF2B5EF4-FFF2-40B4-BE49-F238E27FC236}">
                      <a16:creationId xmlns:a16="http://schemas.microsoft.com/office/drawing/2014/main" id="{AB26E5DB-B02C-6549-815D-5A0C1CF87350}"/>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30" name="円/楕円 29">
                  <a:extLst>
                    <a:ext uri="{FF2B5EF4-FFF2-40B4-BE49-F238E27FC236}">
                      <a16:creationId xmlns:a16="http://schemas.microsoft.com/office/drawing/2014/main" id="{C493F549-D0AE-5146-855A-9E3B1CDF3D65}"/>
                    </a:ext>
                  </a:extLst>
                </p:cNvPr>
                <p:cNvSpPr/>
                <p:nvPr/>
              </p:nvSpPr>
              <p:spPr>
                <a:xfrm>
                  <a:off x="6681065" y="1574794"/>
                  <a:ext cx="558062" cy="558062"/>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31" name="円/楕円 30">
                  <a:extLst>
                    <a:ext uri="{FF2B5EF4-FFF2-40B4-BE49-F238E27FC236}">
                      <a16:creationId xmlns:a16="http://schemas.microsoft.com/office/drawing/2014/main" id="{F6C27C71-3CE0-A04B-B7FF-964FEBC3F4CA}"/>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2" name="円/楕円 31">
                  <a:extLst>
                    <a:ext uri="{FF2B5EF4-FFF2-40B4-BE49-F238E27FC236}">
                      <a16:creationId xmlns:a16="http://schemas.microsoft.com/office/drawing/2014/main" id="{1213AEE1-46C6-6B4C-A377-F3FA204B496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10</a:t>
                  </a:r>
                  <a:endParaRPr kumimoji="1" lang="ja-JP" altLang="en-US" sz="1000" dirty="0" err="1">
                    <a:solidFill>
                      <a:schemeClr val="tx1"/>
                    </a:solidFill>
                    <a:latin typeface="+mn-ea"/>
                  </a:endParaRPr>
                </a:p>
              </p:txBody>
            </p:sp>
            <p:sp>
              <p:nvSpPr>
                <p:cNvPr id="33" name="円/楕円 32">
                  <a:extLst>
                    <a:ext uri="{FF2B5EF4-FFF2-40B4-BE49-F238E27FC236}">
                      <a16:creationId xmlns:a16="http://schemas.microsoft.com/office/drawing/2014/main" id="{500C338D-CA45-EC40-B3F3-6B565091170D}"/>
                    </a:ext>
                  </a:extLst>
                </p:cNvPr>
                <p:cNvSpPr/>
                <p:nvPr/>
              </p:nvSpPr>
              <p:spPr>
                <a:xfrm>
                  <a:off x="5816969"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15</a:t>
                  </a:r>
                  <a:endParaRPr kumimoji="1" lang="ja-JP" altLang="en-US" sz="1000" dirty="0" err="1">
                    <a:solidFill>
                      <a:schemeClr val="tx1"/>
                    </a:solidFill>
                    <a:latin typeface="+mn-ea"/>
                  </a:endParaRPr>
                </a:p>
              </p:txBody>
            </p:sp>
            <p:sp>
              <p:nvSpPr>
                <p:cNvPr id="34" name="円/楕円 33">
                  <a:extLst>
                    <a:ext uri="{FF2B5EF4-FFF2-40B4-BE49-F238E27FC236}">
                      <a16:creationId xmlns:a16="http://schemas.microsoft.com/office/drawing/2014/main" id="{08996574-24AB-5E43-BB9E-7396AC151CEE}"/>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5" name="円/楕円 34">
                  <a:extLst>
                    <a:ext uri="{FF2B5EF4-FFF2-40B4-BE49-F238E27FC236}">
                      <a16:creationId xmlns:a16="http://schemas.microsoft.com/office/drawing/2014/main" id="{D9D7E409-BD8D-AB45-B5AD-005734DAA7FB}"/>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6" name="円/楕円 35">
                  <a:extLst>
                    <a:ext uri="{FF2B5EF4-FFF2-40B4-BE49-F238E27FC236}">
                      <a16:creationId xmlns:a16="http://schemas.microsoft.com/office/drawing/2014/main" id="{87F45E75-7202-724C-9488-0A5E370446D4}"/>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23</a:t>
                  </a:r>
                  <a:endParaRPr kumimoji="1" lang="ja-JP" altLang="en-US" sz="1000" dirty="0" err="1">
                    <a:solidFill>
                      <a:schemeClr val="tx1"/>
                    </a:solidFill>
                    <a:latin typeface="+mn-ea"/>
                  </a:endParaRPr>
                </a:p>
              </p:txBody>
            </p:sp>
            <p:sp>
              <p:nvSpPr>
                <p:cNvPr id="37" name="円/楕円 36">
                  <a:extLst>
                    <a:ext uri="{FF2B5EF4-FFF2-40B4-BE49-F238E27FC236}">
                      <a16:creationId xmlns:a16="http://schemas.microsoft.com/office/drawing/2014/main" id="{3EE0A66D-3EF7-DD41-B8C8-9794B72DE2B7}"/>
                    </a:ext>
                  </a:extLst>
                </p:cNvPr>
                <p:cNvSpPr/>
                <p:nvPr/>
              </p:nvSpPr>
              <p:spPr>
                <a:xfrm>
                  <a:off x="6681065" y="3302986"/>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12</a:t>
                  </a:r>
                  <a:endParaRPr kumimoji="1" lang="ja-JP" altLang="en-US" sz="1000" dirty="0" err="1">
                    <a:solidFill>
                      <a:schemeClr val="tx1"/>
                    </a:solidFill>
                    <a:latin typeface="+mn-ea"/>
                  </a:endParaRPr>
                </a:p>
              </p:txBody>
            </p:sp>
            <p:sp>
              <p:nvSpPr>
                <p:cNvPr id="38" name="円/楕円 37">
                  <a:extLst>
                    <a:ext uri="{FF2B5EF4-FFF2-40B4-BE49-F238E27FC236}">
                      <a16:creationId xmlns:a16="http://schemas.microsoft.com/office/drawing/2014/main" id="{36329CC2-4495-AE43-AA87-EFB1EFC370E1}"/>
                    </a:ext>
                  </a:extLst>
                </p:cNvPr>
                <p:cNvSpPr/>
                <p:nvPr/>
              </p:nvSpPr>
              <p:spPr>
                <a:xfrm>
                  <a:off x="6681065" y="5031178"/>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9" name="直線コネクタ 38">
                  <a:extLst>
                    <a:ext uri="{FF2B5EF4-FFF2-40B4-BE49-F238E27FC236}">
                      <a16:creationId xmlns:a16="http://schemas.microsoft.com/office/drawing/2014/main" id="{7D25A40C-5B4F-FD47-A2FC-70AAE9869589}"/>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DC31BC-DBC0-0944-AEAA-92F483987E08}"/>
                    </a:ext>
                  </a:extLst>
                </p:cNvPr>
                <p:cNvCxnSpPr>
                  <a:stCxn id="31" idx="0"/>
                  <a:endCxn id="28"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6EB1FC5-E624-384E-B704-EFE86DEDC474}"/>
                    </a:ext>
                  </a:extLst>
                </p:cNvPr>
                <p:cNvCxnSpPr>
                  <a:stCxn id="28" idx="6"/>
                  <a:endCxn id="29"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5170C69-EA2A-D548-991C-999DC9932685}"/>
                    </a:ext>
                  </a:extLst>
                </p:cNvPr>
                <p:cNvCxnSpPr>
                  <a:stCxn id="30" idx="1"/>
                  <a:endCxn id="28"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ACABE2E-EB2B-B647-B4BF-DC68470EF9C3}"/>
                    </a:ext>
                  </a:extLst>
                </p:cNvPr>
                <p:cNvCxnSpPr>
                  <a:stCxn id="30" idx="7"/>
                  <a:endCxn id="29"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6B38526-1E80-F345-A450-66C1DE64A50A}"/>
                    </a:ext>
                  </a:extLst>
                </p:cNvPr>
                <p:cNvCxnSpPr>
                  <a:stCxn id="31" idx="7"/>
                  <a:endCxn id="30"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0B508F2-93DC-2843-AF78-7EAA27FA129F}"/>
                    </a:ext>
                  </a:extLst>
                </p:cNvPr>
                <p:cNvCxnSpPr>
                  <a:cxnSpLocks/>
                  <a:stCxn id="30" idx="5"/>
                  <a:endCxn id="32"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ED09844-E5B5-D648-8618-827F48901C4A}"/>
                    </a:ext>
                  </a:extLst>
                </p:cNvPr>
                <p:cNvCxnSpPr>
                  <a:cxnSpLocks/>
                  <a:stCxn id="35" idx="0"/>
                  <a:endCxn id="33"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CE1E983-82BD-D24B-BF13-F39ABD39A232}"/>
                    </a:ext>
                  </a:extLst>
                </p:cNvPr>
                <p:cNvCxnSpPr>
                  <a:cxnSpLocks/>
                  <a:stCxn id="33" idx="7"/>
                  <a:endCxn id="37"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CEA0E72-89EC-9544-8952-0B8243E82238}"/>
                    </a:ext>
                  </a:extLst>
                </p:cNvPr>
                <p:cNvCxnSpPr>
                  <a:cxnSpLocks/>
                  <a:stCxn id="37" idx="7"/>
                  <a:endCxn id="32"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57396F3-1C4C-FF4A-8F2E-EF13E99CFE61}"/>
                    </a:ext>
                  </a:extLst>
                </p:cNvPr>
                <p:cNvCxnSpPr>
                  <a:cxnSpLocks/>
                  <a:stCxn id="37" idx="1"/>
                  <a:endCxn id="31"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3A434CF-1234-C64F-8964-0D36EF0894E4}"/>
                    </a:ext>
                  </a:extLst>
                </p:cNvPr>
                <p:cNvCxnSpPr>
                  <a:cxnSpLocks/>
                  <a:stCxn id="33" idx="5"/>
                  <a:endCxn id="38"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8E9681E-877C-C84F-A12F-B8A24E2D3EF4}"/>
                    </a:ext>
                  </a:extLst>
                </p:cNvPr>
                <p:cNvCxnSpPr>
                  <a:cxnSpLocks/>
                  <a:stCxn id="35" idx="7"/>
                  <a:endCxn id="38"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35EEB30-8B2E-9D4F-953C-E63CD84A4932}"/>
                    </a:ext>
                  </a:extLst>
                </p:cNvPr>
                <p:cNvCxnSpPr>
                  <a:cxnSpLocks/>
                  <a:stCxn id="33" idx="6"/>
                  <a:endCxn id="34"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DC6EFAD-3AC3-5E4B-8AAE-BA203EE4F701}"/>
                    </a:ext>
                  </a:extLst>
                </p:cNvPr>
                <p:cNvCxnSpPr>
                  <a:cxnSpLocks/>
                  <a:stCxn id="35" idx="6"/>
                  <a:endCxn id="36"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AF6E1C-B0D4-CD47-80C7-029B92DA8A9A}"/>
                    </a:ext>
                  </a:extLst>
                </p:cNvPr>
                <p:cNvCxnSpPr>
                  <a:cxnSpLocks/>
                  <a:stCxn id="38" idx="5"/>
                  <a:endCxn id="36"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7D0F3B5-F5EB-0B49-99BE-313649D35CCD}"/>
                    </a:ext>
                  </a:extLst>
                </p:cNvPr>
                <p:cNvCxnSpPr>
                  <a:cxnSpLocks/>
                  <a:stCxn id="38" idx="7"/>
                  <a:endCxn id="34"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0EC0949C-5C79-5B42-85EC-4C6F3B61680D}"/>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50A2DC4-87BA-8841-9817-893747098A52}"/>
                    </a:ext>
                  </a:extLst>
                </p:cNvPr>
                <p:cNvCxnSpPr>
                  <a:cxnSpLocks/>
                  <a:stCxn id="34" idx="1"/>
                  <a:endCxn id="37"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A7CE026-FE44-984E-A129-6497903A240E}"/>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2AF2C18-44A1-FD44-AB38-52CC4B16C0AF}"/>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コネクタ 13">
                <a:extLst>
                  <a:ext uri="{FF2B5EF4-FFF2-40B4-BE49-F238E27FC236}">
                    <a16:creationId xmlns:a16="http://schemas.microsoft.com/office/drawing/2014/main" id="{7F86E00C-1CF8-4E46-98A3-AB8B1A1B8D91}"/>
                  </a:ext>
                </a:extLst>
              </p:cNvPr>
              <p:cNvCxnSpPr>
                <a:cxnSpLocks/>
                <a:stCxn id="61" idx="6"/>
                <a:endCxn id="28" idx="2"/>
              </p:cNvCxnSpPr>
              <p:nvPr/>
            </p:nvCxnSpPr>
            <p:spPr>
              <a:xfrm>
                <a:off x="8103223" y="971727"/>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7C29B81-3EE9-A94F-B1C2-B5982B7A710F}"/>
                  </a:ext>
                </a:extLst>
              </p:cNvPr>
              <p:cNvCxnSpPr>
                <a:cxnSpLocks/>
                <a:stCxn id="61" idx="5"/>
                <a:endCxn id="10" idx="1"/>
              </p:cNvCxnSpPr>
              <p:nvPr/>
            </p:nvCxnSpPr>
            <p:spPr>
              <a:xfrm>
                <a:off x="8021497"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CB3C15D-8FB6-A14D-AA1D-13E95506AAA3}"/>
                  </a:ext>
                </a:extLst>
              </p:cNvPr>
              <p:cNvCxnSpPr>
                <a:cxnSpLocks/>
                <a:stCxn id="28" idx="3"/>
                <a:endCxn id="10" idx="7"/>
              </p:cNvCxnSpPr>
              <p:nvPr/>
            </p:nvCxnSpPr>
            <p:spPr>
              <a:xfrm flipH="1">
                <a:off x="8885593" y="1169032"/>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E0DFE84-B5AE-2341-BDCB-24251F5B9D17}"/>
                  </a:ext>
                </a:extLst>
              </p:cNvPr>
              <p:cNvCxnSpPr>
                <a:cxnSpLocks/>
                <a:stCxn id="10" idx="3"/>
                <a:endCxn id="64" idx="7"/>
              </p:cNvCxnSpPr>
              <p:nvPr/>
            </p:nvCxnSpPr>
            <p:spPr>
              <a:xfrm flipH="1">
                <a:off x="8021497"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930A74A-A27F-9947-8A52-EA46E4EFEBB2}"/>
                  </a:ext>
                </a:extLst>
              </p:cNvPr>
              <p:cNvCxnSpPr>
                <a:cxnSpLocks/>
                <a:stCxn id="10" idx="5"/>
                <a:endCxn id="31" idx="1"/>
              </p:cNvCxnSpPr>
              <p:nvPr/>
            </p:nvCxnSpPr>
            <p:spPr>
              <a:xfrm>
                <a:off x="8885593" y="2051130"/>
                <a:ext cx="532493"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737A94F-1C38-7D44-8CCA-0B7C5A15FEC3}"/>
                  </a:ext>
                </a:extLst>
              </p:cNvPr>
              <p:cNvCxnSpPr>
                <a:cxnSpLocks/>
                <a:stCxn id="64" idx="6"/>
                <a:endCxn id="31" idx="2"/>
              </p:cNvCxnSpPr>
              <p:nvPr/>
            </p:nvCxnSpPr>
            <p:spPr>
              <a:xfrm>
                <a:off x="8103223" y="271792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0655B59-D5C2-A441-9109-FE4DA30C1390}"/>
                  </a:ext>
                </a:extLst>
              </p:cNvPr>
              <p:cNvCxnSpPr>
                <a:cxnSpLocks/>
                <a:stCxn id="66" idx="6"/>
                <a:endCxn id="33" idx="2"/>
              </p:cNvCxnSpPr>
              <p:nvPr/>
            </p:nvCxnSpPr>
            <p:spPr>
              <a:xfrm>
                <a:off x="8103223" y="442811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A641800-562C-6C43-99D3-74D0C4C0D38F}"/>
                  </a:ext>
                </a:extLst>
              </p:cNvPr>
              <p:cNvCxnSpPr>
                <a:cxnSpLocks/>
                <a:stCxn id="64" idx="5"/>
                <a:endCxn id="33" idx="1"/>
              </p:cNvCxnSpPr>
              <p:nvPr/>
            </p:nvCxnSpPr>
            <p:spPr>
              <a:xfrm>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A884879-E512-064C-97A3-69D9BECF9F94}"/>
                  </a:ext>
                </a:extLst>
              </p:cNvPr>
              <p:cNvCxnSpPr>
                <a:cxnSpLocks/>
                <a:stCxn id="31" idx="3"/>
                <a:endCxn id="66" idx="7"/>
              </p:cNvCxnSpPr>
              <p:nvPr/>
            </p:nvCxnSpPr>
            <p:spPr>
              <a:xfrm flipH="1">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6086FDD-F783-2F43-BAF5-698334E275BB}"/>
                  </a:ext>
                </a:extLst>
              </p:cNvPr>
              <p:cNvCxnSpPr>
                <a:cxnSpLocks/>
                <a:stCxn id="11" idx="1"/>
                <a:endCxn id="66" idx="5"/>
              </p:cNvCxnSpPr>
              <p:nvPr/>
            </p:nvCxnSpPr>
            <p:spPr>
              <a:xfrm flipH="1" flipV="1">
                <a:off x="8021497"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D9F8F7-E372-234C-958E-BAE28A254416}"/>
                  </a:ext>
                </a:extLst>
              </p:cNvPr>
              <p:cNvCxnSpPr>
                <a:cxnSpLocks/>
                <a:stCxn id="11" idx="7"/>
                <a:endCxn id="33" idx="3"/>
              </p:cNvCxnSpPr>
              <p:nvPr/>
            </p:nvCxnSpPr>
            <p:spPr>
              <a:xfrm flipV="1">
                <a:off x="8885593" y="4625416"/>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4EEB552-6948-374D-B4BF-71D9CC002686}"/>
                  </a:ext>
                </a:extLst>
              </p:cNvPr>
              <p:cNvCxnSpPr>
                <a:cxnSpLocks/>
                <a:stCxn id="68" idx="6"/>
                <a:endCxn id="35" idx="2"/>
              </p:cNvCxnSpPr>
              <p:nvPr/>
            </p:nvCxnSpPr>
            <p:spPr>
              <a:xfrm>
                <a:off x="8103223" y="6156303"/>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5A91CB3-4999-8F42-BCF8-5CC9894FA236}"/>
                  </a:ext>
                </a:extLst>
              </p:cNvPr>
              <p:cNvCxnSpPr>
                <a:cxnSpLocks/>
                <a:stCxn id="11" idx="5"/>
                <a:endCxn id="35" idx="1"/>
              </p:cNvCxnSpPr>
              <p:nvPr/>
            </p:nvCxnSpPr>
            <p:spPr>
              <a:xfrm>
                <a:off x="8885593" y="5507514"/>
                <a:ext cx="532493"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752113C-F477-044D-8C93-8A4C8845DFA1}"/>
                  </a:ext>
                </a:extLst>
              </p:cNvPr>
              <p:cNvCxnSpPr>
                <a:cxnSpLocks/>
                <a:stCxn id="11" idx="3"/>
                <a:endCxn id="68" idx="7"/>
              </p:cNvCxnSpPr>
              <p:nvPr/>
            </p:nvCxnSpPr>
            <p:spPr>
              <a:xfrm flipH="1">
                <a:off x="8021497"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B18A6679-84EF-AD45-B3BD-E9072BCF9B3C}"/>
                </a:ext>
              </a:extLst>
            </p:cNvPr>
            <p:cNvCxnSpPr>
              <a:cxnSpLocks/>
              <a:stCxn id="63" idx="6"/>
              <a:endCxn id="64" idx="2"/>
            </p:cNvCxnSpPr>
            <p:nvPr/>
          </p:nvCxnSpPr>
          <p:spPr>
            <a:xfrm>
              <a:off x="6249017"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C1FF0D09-6273-CB4F-BF1F-AEDAD96D858E}"/>
                </a:ext>
              </a:extLst>
            </p:cNvPr>
            <p:cNvCxnSpPr>
              <a:cxnSpLocks/>
              <a:stCxn id="31" idx="6"/>
              <a:endCxn id="32" idx="2"/>
            </p:cNvCxnSpPr>
            <p:nvPr/>
          </p:nvCxnSpPr>
          <p:spPr>
            <a:xfrm>
              <a:off x="9768408"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61AB3C27-E637-8047-93C0-83D0732B310C}"/>
                </a:ext>
              </a:extLst>
            </p:cNvPr>
            <p:cNvGrpSpPr/>
            <p:nvPr/>
          </p:nvGrpSpPr>
          <p:grpSpPr>
            <a:xfrm>
              <a:off x="5766452" y="575369"/>
              <a:ext cx="5695034" cy="5711028"/>
              <a:chOff x="5766452" y="575369"/>
              <a:chExt cx="5695034" cy="5711028"/>
            </a:xfrm>
          </p:grpSpPr>
          <p:sp>
            <p:nvSpPr>
              <p:cNvPr id="95" name="円柱 94">
                <a:extLst>
                  <a:ext uri="{FF2B5EF4-FFF2-40B4-BE49-F238E27FC236}">
                    <a16:creationId xmlns:a16="http://schemas.microsoft.com/office/drawing/2014/main" id="{590AEF23-1A86-C54F-9E2B-9C1EF5CF89A3}"/>
                  </a:ext>
                </a:extLst>
              </p:cNvPr>
              <p:cNvSpPr/>
              <p:nvPr/>
            </p:nvSpPr>
            <p:spPr>
              <a:xfrm>
                <a:off x="9310046" y="4051907"/>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6" name="円柱 95">
                <a:extLst>
                  <a:ext uri="{FF2B5EF4-FFF2-40B4-BE49-F238E27FC236}">
                    <a16:creationId xmlns:a16="http://schemas.microsoft.com/office/drawing/2014/main" id="{2C9D9FFA-0CE0-0841-A954-7813A77AC579}"/>
                  </a:ext>
                </a:extLst>
              </p:cNvPr>
              <p:cNvSpPr/>
              <p:nvPr/>
            </p:nvSpPr>
            <p:spPr>
              <a:xfrm>
                <a:off x="7478030" y="5740294"/>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7" name="円柱 96">
                <a:extLst>
                  <a:ext uri="{FF2B5EF4-FFF2-40B4-BE49-F238E27FC236}">
                    <a16:creationId xmlns:a16="http://schemas.microsoft.com/office/drawing/2014/main" id="{0F2BBB19-E367-354C-844D-458AE80D2A50}"/>
                  </a:ext>
                </a:extLst>
              </p:cNvPr>
              <p:cNvSpPr/>
              <p:nvPr/>
            </p:nvSpPr>
            <p:spPr>
              <a:xfrm>
                <a:off x="7527991" y="2250990"/>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8" name="円柱 97">
                <a:extLst>
                  <a:ext uri="{FF2B5EF4-FFF2-40B4-BE49-F238E27FC236}">
                    <a16:creationId xmlns:a16="http://schemas.microsoft.com/office/drawing/2014/main" id="{1E565D9C-943A-CA4F-BA42-FAA627575784}"/>
                  </a:ext>
                </a:extLst>
              </p:cNvPr>
              <p:cNvSpPr/>
              <p:nvPr/>
            </p:nvSpPr>
            <p:spPr>
              <a:xfrm>
                <a:off x="5766452" y="4005064"/>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9" name="円柱 98">
                <a:extLst>
                  <a:ext uri="{FF2B5EF4-FFF2-40B4-BE49-F238E27FC236}">
                    <a16:creationId xmlns:a16="http://schemas.microsoft.com/office/drawing/2014/main" id="{BE060022-1B4D-0544-B98A-A3433A5CCFF1}"/>
                  </a:ext>
                </a:extLst>
              </p:cNvPr>
              <p:cNvSpPr/>
              <p:nvPr/>
            </p:nvSpPr>
            <p:spPr>
              <a:xfrm>
                <a:off x="11050883" y="2318138"/>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0" name="円柱 99">
                <a:extLst>
                  <a:ext uri="{FF2B5EF4-FFF2-40B4-BE49-F238E27FC236}">
                    <a16:creationId xmlns:a16="http://schemas.microsoft.com/office/drawing/2014/main" id="{F2F2399D-4FE9-A24B-B1E5-3FEBF59CCB0E}"/>
                  </a:ext>
                </a:extLst>
              </p:cNvPr>
              <p:cNvSpPr/>
              <p:nvPr/>
            </p:nvSpPr>
            <p:spPr>
              <a:xfrm>
                <a:off x="11050882" y="5700927"/>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1" name="円柱 100">
                <a:extLst>
                  <a:ext uri="{FF2B5EF4-FFF2-40B4-BE49-F238E27FC236}">
                    <a16:creationId xmlns:a16="http://schemas.microsoft.com/office/drawing/2014/main" id="{84F284FF-B279-7049-AB20-EEC12EDD9966}"/>
                  </a:ext>
                </a:extLst>
              </p:cNvPr>
              <p:cNvSpPr/>
              <p:nvPr/>
            </p:nvSpPr>
            <p:spPr>
              <a:xfrm>
                <a:off x="5770342" y="575369"/>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2" name="円柱 101">
                <a:extLst>
                  <a:ext uri="{FF2B5EF4-FFF2-40B4-BE49-F238E27FC236}">
                    <a16:creationId xmlns:a16="http://schemas.microsoft.com/office/drawing/2014/main" id="{F50522A7-E12E-CF4D-9853-E10FB0769830}"/>
                  </a:ext>
                </a:extLst>
              </p:cNvPr>
              <p:cNvSpPr/>
              <p:nvPr/>
            </p:nvSpPr>
            <p:spPr>
              <a:xfrm>
                <a:off x="10188353" y="3198529"/>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3" name="円柱 102">
                <a:extLst>
                  <a:ext uri="{FF2B5EF4-FFF2-40B4-BE49-F238E27FC236}">
                    <a16:creationId xmlns:a16="http://schemas.microsoft.com/office/drawing/2014/main" id="{293D8E54-DDF1-3643-8A55-76C996369E0F}"/>
                  </a:ext>
                </a:extLst>
              </p:cNvPr>
              <p:cNvSpPr/>
              <p:nvPr/>
            </p:nvSpPr>
            <p:spPr>
              <a:xfrm>
                <a:off x="9276891" y="583564"/>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4" name="円柱 103">
                <a:extLst>
                  <a:ext uri="{FF2B5EF4-FFF2-40B4-BE49-F238E27FC236}">
                    <a16:creationId xmlns:a16="http://schemas.microsoft.com/office/drawing/2014/main" id="{AC548AD7-1B63-A14B-A092-DACE714312E8}"/>
                  </a:ext>
                </a:extLst>
              </p:cNvPr>
              <p:cNvSpPr/>
              <p:nvPr/>
            </p:nvSpPr>
            <p:spPr>
              <a:xfrm>
                <a:off x="6643627" y="4905396"/>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grpSp>
        <p:grpSp>
          <p:nvGrpSpPr>
            <p:cNvPr id="105" name="グループ化 104">
              <a:extLst>
                <a:ext uri="{FF2B5EF4-FFF2-40B4-BE49-F238E27FC236}">
                  <a16:creationId xmlns:a16="http://schemas.microsoft.com/office/drawing/2014/main" id="{4A36811C-71BB-0E4A-8A8F-B62904DDCD16}"/>
                </a:ext>
              </a:extLst>
            </p:cNvPr>
            <p:cNvGrpSpPr/>
            <p:nvPr/>
          </p:nvGrpSpPr>
          <p:grpSpPr>
            <a:xfrm rot="10800000">
              <a:off x="4808204" y="4038082"/>
              <a:ext cx="720080" cy="605336"/>
              <a:chOff x="5881370" y="2780928"/>
              <a:chExt cx="1798806" cy="1512168"/>
            </a:xfrm>
          </p:grpSpPr>
          <p:sp>
            <p:nvSpPr>
              <p:cNvPr id="106" name="正方形/長方形 105">
                <a:extLst>
                  <a:ext uri="{FF2B5EF4-FFF2-40B4-BE49-F238E27FC236}">
                    <a16:creationId xmlns:a16="http://schemas.microsoft.com/office/drawing/2014/main" id="{9EAEC835-3E89-E54E-B462-0D496A25FE9E}"/>
                  </a:ext>
                </a:extLst>
              </p:cNvPr>
              <p:cNvSpPr/>
              <p:nvPr/>
            </p:nvSpPr>
            <p:spPr>
              <a:xfrm>
                <a:off x="6312024" y="2996952"/>
                <a:ext cx="1368152" cy="108012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nvGrpSpPr>
              <p:cNvPr id="107" name="グループ化 106">
                <a:extLst>
                  <a:ext uri="{FF2B5EF4-FFF2-40B4-BE49-F238E27FC236}">
                    <a16:creationId xmlns:a16="http://schemas.microsoft.com/office/drawing/2014/main" id="{65533922-49AF-0B40-A671-A6DEFCD49186}"/>
                  </a:ext>
                </a:extLst>
              </p:cNvPr>
              <p:cNvGrpSpPr/>
              <p:nvPr/>
            </p:nvGrpSpPr>
            <p:grpSpPr>
              <a:xfrm>
                <a:off x="6852084" y="3392996"/>
                <a:ext cx="288032" cy="288032"/>
                <a:chOff x="4024536" y="3216424"/>
                <a:chExt cx="3168353" cy="3168352"/>
              </a:xfrm>
            </p:grpSpPr>
            <p:sp>
              <p:nvSpPr>
                <p:cNvPr id="111" name="パイ 110">
                  <a:extLst>
                    <a:ext uri="{FF2B5EF4-FFF2-40B4-BE49-F238E27FC236}">
                      <a16:creationId xmlns:a16="http://schemas.microsoft.com/office/drawing/2014/main" id="{DC3FA4AD-4022-0B49-8062-1558D2F7F5FD}"/>
                    </a:ext>
                  </a:extLst>
                </p:cNvPr>
                <p:cNvSpPr/>
                <p:nvPr/>
              </p:nvSpPr>
              <p:spPr>
                <a:xfrm>
                  <a:off x="4024536"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2" name="パイ 111">
                  <a:extLst>
                    <a:ext uri="{FF2B5EF4-FFF2-40B4-BE49-F238E27FC236}">
                      <a16:creationId xmlns:a16="http://schemas.microsoft.com/office/drawing/2014/main" id="{4429F9E5-35B6-C546-A8F7-550E9F04A34F}"/>
                    </a:ext>
                  </a:extLst>
                </p:cNvPr>
                <p:cNvSpPr/>
                <p:nvPr/>
              </p:nvSpPr>
              <p:spPr>
                <a:xfrm>
                  <a:off x="4024536" y="3216424"/>
                  <a:ext cx="3168352" cy="3168352"/>
                </a:xfrm>
                <a:prstGeom prst="pie">
                  <a:avLst>
                    <a:gd name="adj1" fmla="val 0"/>
                    <a:gd name="adj2" fmla="val 2158275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3" name="パイ 112">
                  <a:extLst>
                    <a:ext uri="{FF2B5EF4-FFF2-40B4-BE49-F238E27FC236}">
                      <a16:creationId xmlns:a16="http://schemas.microsoft.com/office/drawing/2014/main" id="{29C2B89F-535E-5B42-9F50-4F1DC985843A}"/>
                    </a:ext>
                  </a:extLst>
                </p:cNvPr>
                <p:cNvSpPr/>
                <p:nvPr/>
              </p:nvSpPr>
              <p:spPr>
                <a:xfrm rot="10800000">
                  <a:off x="4024537"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grpSp>
          <p:sp>
            <p:nvSpPr>
              <p:cNvPr id="108" name="角丸四角形 107">
                <a:extLst>
                  <a:ext uri="{FF2B5EF4-FFF2-40B4-BE49-F238E27FC236}">
                    <a16:creationId xmlns:a16="http://schemas.microsoft.com/office/drawing/2014/main" id="{C82F3B15-E7FE-8A48-9294-10A810DD0F78}"/>
                  </a:ext>
                </a:extLst>
              </p:cNvPr>
              <p:cNvSpPr/>
              <p:nvPr/>
            </p:nvSpPr>
            <p:spPr>
              <a:xfrm rot="5400000">
                <a:off x="6384032" y="2278266"/>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09" name="角丸四角形 108">
                <a:extLst>
                  <a:ext uri="{FF2B5EF4-FFF2-40B4-BE49-F238E27FC236}">
                    <a16:creationId xmlns:a16="http://schemas.microsoft.com/office/drawing/2014/main" id="{07506D22-2795-9142-9CC8-023AD1495F0D}"/>
                  </a:ext>
                </a:extLst>
              </p:cNvPr>
              <p:cNvSpPr/>
              <p:nvPr/>
            </p:nvSpPr>
            <p:spPr>
              <a:xfrm rot="5400000">
                <a:off x="6384032" y="3574410"/>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10" name="円/楕円 109">
                <a:extLst>
                  <a:ext uri="{FF2B5EF4-FFF2-40B4-BE49-F238E27FC236}">
                    <a16:creationId xmlns:a16="http://schemas.microsoft.com/office/drawing/2014/main" id="{D4359018-C43E-1A41-80C9-DA9E1A76A885}"/>
                  </a:ext>
                </a:extLst>
              </p:cNvPr>
              <p:cNvSpPr/>
              <p:nvPr/>
            </p:nvSpPr>
            <p:spPr>
              <a:xfrm>
                <a:off x="5951984" y="3356992"/>
                <a:ext cx="360040" cy="360040"/>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cxnSp>
          <p:nvCxnSpPr>
            <p:cNvPr id="114" name="直線コネクタ 113">
              <a:extLst>
                <a:ext uri="{FF2B5EF4-FFF2-40B4-BE49-F238E27FC236}">
                  <a16:creationId xmlns:a16="http://schemas.microsoft.com/office/drawing/2014/main" id="{805EB9DC-1CD8-444E-AAB7-9FEEE4E37226}"/>
                </a:ext>
              </a:extLst>
            </p:cNvPr>
            <p:cNvCxnSpPr>
              <a:cxnSpLocks/>
            </p:cNvCxnSpPr>
            <p:nvPr/>
          </p:nvCxnSpPr>
          <p:spPr>
            <a:xfrm flipH="1" flipV="1">
              <a:off x="5969986" y="4412815"/>
              <a:ext cx="2592288" cy="897394"/>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53908FC1-A861-544B-8DB0-50A9FA10A409}"/>
                </a:ext>
              </a:extLst>
            </p:cNvPr>
            <p:cNvCxnSpPr>
              <a:cxnSpLocks/>
            </p:cNvCxnSpPr>
            <p:nvPr/>
          </p:nvCxnSpPr>
          <p:spPr>
            <a:xfrm flipH="1">
              <a:off x="5969986" y="1905244"/>
              <a:ext cx="4369985" cy="2433088"/>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8" name="正方形/長方形 117">
            <a:extLst>
              <a:ext uri="{FF2B5EF4-FFF2-40B4-BE49-F238E27FC236}">
                <a16:creationId xmlns:a16="http://schemas.microsoft.com/office/drawing/2014/main" id="{4B1BF838-8A31-5F46-BA35-FE2ABDE05A93}"/>
              </a:ext>
            </a:extLst>
          </p:cNvPr>
          <p:cNvSpPr/>
          <p:nvPr/>
        </p:nvSpPr>
        <p:spPr>
          <a:xfrm>
            <a:off x="3425440" y="768152"/>
            <a:ext cx="2759336" cy="73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①運搬するブロックの決定</a:t>
            </a:r>
            <a:endParaRPr lang="en-US" altLang="ja-JP" sz="1100" b="1" dirty="0">
              <a:solidFill>
                <a:schemeClr val="tx1"/>
              </a:solidFill>
              <a:latin typeface="+mn-ea"/>
            </a:endParaRPr>
          </a:p>
          <a:p>
            <a:r>
              <a:rPr lang="ja-JP" altLang="en-US" sz="1100">
                <a:solidFill>
                  <a:schemeClr val="tx1"/>
                </a:solidFill>
                <a:latin typeface="+mn-ea"/>
              </a:rPr>
              <a:t>走行体から直線距離で一番近いブロックを選択する。左図の場合はノード</a:t>
            </a:r>
            <a:r>
              <a:rPr lang="en-US" altLang="ja-JP" sz="1100" dirty="0">
                <a:solidFill>
                  <a:schemeClr val="tx1"/>
                </a:solidFill>
                <a:latin typeface="+mn-ea"/>
              </a:rPr>
              <a:t>13</a:t>
            </a:r>
            <a:r>
              <a:rPr lang="ja-JP" altLang="en-US" sz="1100">
                <a:solidFill>
                  <a:schemeClr val="tx1"/>
                </a:solidFill>
                <a:latin typeface="+mn-ea"/>
              </a:rPr>
              <a:t>にあるブロックを選択する。</a:t>
            </a:r>
          </a:p>
        </p:txBody>
      </p:sp>
      <p:sp>
        <p:nvSpPr>
          <p:cNvPr id="119" name="正方形/長方形 118">
            <a:extLst>
              <a:ext uri="{FF2B5EF4-FFF2-40B4-BE49-F238E27FC236}">
                <a16:creationId xmlns:a16="http://schemas.microsoft.com/office/drawing/2014/main" id="{A1CABB43-A393-9A4E-9C57-4461B7FEF3C3}"/>
              </a:ext>
            </a:extLst>
          </p:cNvPr>
          <p:cNvSpPr/>
          <p:nvPr/>
        </p:nvSpPr>
        <p:spPr>
          <a:xfrm>
            <a:off x="-59884" y="2652266"/>
            <a:ext cx="81700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a:solidFill>
                  <a:schemeClr val="tx1"/>
                </a:solidFill>
                <a:latin typeface="+mn-ea"/>
              </a:rPr>
              <a:t>走行体。</a:t>
            </a:r>
          </a:p>
        </p:txBody>
      </p:sp>
      <p:sp>
        <p:nvSpPr>
          <p:cNvPr id="120" name="正方形/長方形 119">
            <a:extLst>
              <a:ext uri="{FF2B5EF4-FFF2-40B4-BE49-F238E27FC236}">
                <a16:creationId xmlns:a16="http://schemas.microsoft.com/office/drawing/2014/main" id="{39335C8A-CAA7-A941-B481-23AB45E3D3B2}"/>
              </a:ext>
            </a:extLst>
          </p:cNvPr>
          <p:cNvSpPr/>
          <p:nvPr/>
        </p:nvSpPr>
        <p:spPr>
          <a:xfrm>
            <a:off x="1278096" y="560573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①運搬するブロックの決定</a:t>
            </a:r>
          </a:p>
        </p:txBody>
      </p:sp>
      <p:sp>
        <p:nvSpPr>
          <p:cNvPr id="121" name="正方形/長方形 120">
            <a:extLst>
              <a:ext uri="{FF2B5EF4-FFF2-40B4-BE49-F238E27FC236}">
                <a16:creationId xmlns:a16="http://schemas.microsoft.com/office/drawing/2014/main" id="{7BC9947D-1205-3149-A091-61C41817FA47}"/>
              </a:ext>
            </a:extLst>
          </p:cNvPr>
          <p:cNvSpPr/>
          <p:nvPr/>
        </p:nvSpPr>
        <p:spPr>
          <a:xfrm>
            <a:off x="3425440" y="1701848"/>
            <a:ext cx="2759336" cy="1149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②運搬先</a:t>
            </a:r>
            <a:r>
              <a:rPr lang="en-US" altLang="ja-JP" sz="1100" b="1" dirty="0">
                <a:solidFill>
                  <a:schemeClr val="tx1"/>
                </a:solidFill>
                <a:latin typeface="+mn-ea"/>
              </a:rPr>
              <a:t>(</a:t>
            </a:r>
            <a:r>
              <a:rPr lang="ja-JP" altLang="en-US" sz="1100" b="1">
                <a:solidFill>
                  <a:schemeClr val="tx1"/>
                </a:solidFill>
                <a:latin typeface="+mn-ea"/>
              </a:rPr>
              <a:t>ゴール・ノード</a:t>
            </a:r>
            <a:r>
              <a:rPr lang="en-US" altLang="ja-JP" sz="1100" b="1" dirty="0">
                <a:solidFill>
                  <a:schemeClr val="tx1"/>
                </a:solidFill>
                <a:latin typeface="+mn-ea"/>
              </a:rPr>
              <a:t>)</a:t>
            </a:r>
            <a:r>
              <a:rPr lang="ja-JP" altLang="en-US" sz="1100" b="1">
                <a:solidFill>
                  <a:schemeClr val="tx1"/>
                </a:solidFill>
                <a:latin typeface="+mn-ea"/>
              </a:rPr>
              <a:t> の決定</a:t>
            </a:r>
            <a:endParaRPr lang="en-US" altLang="ja-JP" sz="1100" b="1" dirty="0">
              <a:solidFill>
                <a:schemeClr val="tx1"/>
              </a:solidFill>
              <a:latin typeface="+mn-ea"/>
            </a:endParaRPr>
          </a:p>
          <a:p>
            <a:r>
              <a:rPr lang="ja-JP" altLang="en-US" sz="1100">
                <a:solidFill>
                  <a:schemeClr val="tx1"/>
                </a:solidFill>
                <a:latin typeface="+mn-ea"/>
              </a:rPr>
              <a:t>スタート・ノード（左図の場合はノード</a:t>
            </a:r>
            <a:r>
              <a:rPr lang="en-US" altLang="ja-JP" sz="1100" dirty="0">
                <a:solidFill>
                  <a:schemeClr val="tx1"/>
                </a:solidFill>
                <a:latin typeface="+mn-ea"/>
              </a:rPr>
              <a:t>13)</a:t>
            </a:r>
            <a:r>
              <a:rPr lang="ja-JP" altLang="en-US" sz="1100">
                <a:solidFill>
                  <a:schemeClr val="tx1"/>
                </a:solidFill>
                <a:latin typeface="+mn-ea"/>
              </a:rPr>
              <a:t>からブロック候補先ノード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6</a:t>
            </a:r>
            <a:r>
              <a:rPr lang="ja-JP" altLang="en-US" sz="1100">
                <a:solidFill>
                  <a:schemeClr val="tx1"/>
                </a:solidFill>
                <a:latin typeface="+mn-ea"/>
              </a:rPr>
              <a:t>と</a:t>
            </a:r>
            <a:r>
              <a:rPr lang="en-US" altLang="ja-JP" sz="1100" dirty="0">
                <a:solidFill>
                  <a:schemeClr val="tx1"/>
                </a:solidFill>
                <a:latin typeface="+mn-ea"/>
              </a:rPr>
              <a:t>18)</a:t>
            </a:r>
            <a:r>
              <a:rPr lang="ja-JP" altLang="en-US" sz="1100">
                <a:solidFill>
                  <a:schemeClr val="tx1"/>
                </a:solidFill>
                <a:latin typeface="+mn-ea"/>
              </a:rPr>
              <a:t>の直線距離を計算する。距離の短い方をゴール・ノードとして選択する。</a:t>
            </a:r>
            <a:endParaRPr lang="en-US" altLang="ja-JP" sz="1100" dirty="0">
              <a:solidFill>
                <a:schemeClr val="tx1"/>
              </a:solidFill>
              <a:latin typeface="+mn-ea"/>
            </a:endParaRPr>
          </a:p>
          <a:p>
            <a:r>
              <a:rPr lang="en-US" altLang="ja-JP" sz="1100" dirty="0">
                <a:solidFill>
                  <a:schemeClr val="tx1"/>
                </a:solidFill>
                <a:latin typeface="+mn-ea"/>
              </a:rPr>
              <a:t>(</a:t>
            </a:r>
            <a:r>
              <a:rPr lang="ja-JP" altLang="en-US" sz="1100">
                <a:solidFill>
                  <a:schemeClr val="tx1"/>
                </a:solidFill>
                <a:latin typeface="+mn-ea"/>
              </a:rPr>
              <a:t>左図の場合は、ノード</a:t>
            </a:r>
            <a:r>
              <a:rPr lang="en-US" altLang="ja-JP" sz="1100" dirty="0">
                <a:solidFill>
                  <a:schemeClr val="tx1"/>
                </a:solidFill>
                <a:latin typeface="+mn-ea"/>
              </a:rPr>
              <a:t>18)</a:t>
            </a:r>
            <a:endParaRPr lang="ja-JP" altLang="en-US" sz="1100">
              <a:solidFill>
                <a:schemeClr val="tx1"/>
              </a:solidFill>
              <a:latin typeface="+mn-ea"/>
            </a:endParaRPr>
          </a:p>
        </p:txBody>
      </p:sp>
      <p:sp>
        <p:nvSpPr>
          <p:cNvPr id="123" name="正方形/長方形 122">
            <a:extLst>
              <a:ext uri="{FF2B5EF4-FFF2-40B4-BE49-F238E27FC236}">
                <a16:creationId xmlns:a16="http://schemas.microsoft.com/office/drawing/2014/main" id="{61B566E0-E1C4-E34E-9169-444A47D27AFC}"/>
              </a:ext>
            </a:extLst>
          </p:cNvPr>
          <p:cNvSpPr/>
          <p:nvPr/>
        </p:nvSpPr>
        <p:spPr>
          <a:xfrm>
            <a:off x="864170" y="887510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②運搬先の決定</a:t>
            </a:r>
          </a:p>
        </p:txBody>
      </p:sp>
      <p:sp>
        <p:nvSpPr>
          <p:cNvPr id="124" name="正方形/長方形 123">
            <a:extLst>
              <a:ext uri="{FF2B5EF4-FFF2-40B4-BE49-F238E27FC236}">
                <a16:creationId xmlns:a16="http://schemas.microsoft.com/office/drawing/2014/main" id="{6AC7F256-FEFA-5747-8413-97BDA3F40078}"/>
              </a:ext>
            </a:extLst>
          </p:cNvPr>
          <p:cNvSpPr/>
          <p:nvPr/>
        </p:nvSpPr>
        <p:spPr>
          <a:xfrm>
            <a:off x="3596293" y="2928392"/>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3.3.2</a:t>
            </a:r>
            <a:r>
              <a:rPr lang="ja-JP" altLang="en-US" sz="1400" b="1">
                <a:solidFill>
                  <a:schemeClr val="tx1"/>
                </a:solidFill>
                <a:latin typeface="+mj-ea"/>
                <a:ea typeface="+mj-ea"/>
              </a:rPr>
              <a:t>経路探索</a:t>
            </a:r>
          </a:p>
        </p:txBody>
      </p:sp>
      <p:sp>
        <p:nvSpPr>
          <p:cNvPr id="125" name="正方形/長方形 124">
            <a:extLst>
              <a:ext uri="{FF2B5EF4-FFF2-40B4-BE49-F238E27FC236}">
                <a16:creationId xmlns:a16="http://schemas.microsoft.com/office/drawing/2014/main" id="{BD8D9231-4FF1-4244-B9C3-6A21B460BCF7}"/>
              </a:ext>
            </a:extLst>
          </p:cNvPr>
          <p:cNvSpPr/>
          <p:nvPr/>
        </p:nvSpPr>
        <p:spPr>
          <a:xfrm>
            <a:off x="1872680" y="336104"/>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左下図に運搬先の決定に関する要素とそれらの振る舞いを示す。</a:t>
            </a:r>
          </a:p>
        </p:txBody>
      </p:sp>
      <p:sp>
        <p:nvSpPr>
          <p:cNvPr id="126" name="正方形/長方形 125">
            <a:extLst>
              <a:ext uri="{FF2B5EF4-FFF2-40B4-BE49-F238E27FC236}">
                <a16:creationId xmlns:a16="http://schemas.microsoft.com/office/drawing/2014/main" id="{F21F9736-9D65-4D43-82FC-FACD95051111}"/>
              </a:ext>
            </a:extLst>
          </p:cNvPr>
          <p:cNvSpPr/>
          <p:nvPr/>
        </p:nvSpPr>
        <p:spPr>
          <a:xfrm>
            <a:off x="3919228" y="3183147"/>
            <a:ext cx="2156257" cy="457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左下図に経路検索に関する要素とそれらの振る舞いを示す。</a:t>
            </a:r>
          </a:p>
        </p:txBody>
      </p:sp>
      <p:sp>
        <p:nvSpPr>
          <p:cNvPr id="127" name="正方形/長方形 126">
            <a:extLst>
              <a:ext uri="{FF2B5EF4-FFF2-40B4-BE49-F238E27FC236}">
                <a16:creationId xmlns:a16="http://schemas.microsoft.com/office/drawing/2014/main" id="{958DECFA-DB29-F742-987B-82E3E3801C37}"/>
              </a:ext>
            </a:extLst>
          </p:cNvPr>
          <p:cNvSpPr/>
          <p:nvPr/>
        </p:nvSpPr>
        <p:spPr>
          <a:xfrm>
            <a:off x="6577954" y="1515517"/>
            <a:ext cx="1248692" cy="11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latin typeface="+mn-ea"/>
              </a:rPr>
              <a:t>未探索ノードが無くなるまで</a:t>
            </a:r>
          </a:p>
        </p:txBody>
      </p:sp>
      <p:grpSp>
        <p:nvGrpSpPr>
          <p:cNvPr id="274" name="グループ化 273">
            <a:extLst>
              <a:ext uri="{FF2B5EF4-FFF2-40B4-BE49-F238E27FC236}">
                <a16:creationId xmlns:a16="http://schemas.microsoft.com/office/drawing/2014/main" id="{9BDBF273-5CC4-1E40-A67D-8997DD660831}"/>
              </a:ext>
            </a:extLst>
          </p:cNvPr>
          <p:cNvGrpSpPr/>
          <p:nvPr/>
        </p:nvGrpSpPr>
        <p:grpSpPr>
          <a:xfrm>
            <a:off x="3773714" y="3751943"/>
            <a:ext cx="2334611" cy="2158012"/>
            <a:chOff x="3773714" y="3751943"/>
            <a:chExt cx="2334611" cy="2158012"/>
          </a:xfrm>
        </p:grpSpPr>
        <p:sp>
          <p:nvSpPr>
            <p:cNvPr id="272" name="正方形/長方形 271">
              <a:extLst>
                <a:ext uri="{FF2B5EF4-FFF2-40B4-BE49-F238E27FC236}">
                  <a16:creationId xmlns:a16="http://schemas.microsoft.com/office/drawing/2014/main" id="{92F8B902-706F-9F48-AFDC-F9257AD30C6E}"/>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7" name="グループ化 236">
              <a:extLst>
                <a:ext uri="{FF2B5EF4-FFF2-40B4-BE49-F238E27FC236}">
                  <a16:creationId xmlns:a16="http://schemas.microsoft.com/office/drawing/2014/main" id="{29583F5A-5001-6D47-8CDC-A95EFB920CC9}"/>
                </a:ext>
              </a:extLst>
            </p:cNvPr>
            <p:cNvGrpSpPr/>
            <p:nvPr/>
          </p:nvGrpSpPr>
          <p:grpSpPr>
            <a:xfrm>
              <a:off x="3910154" y="3811272"/>
              <a:ext cx="2061730" cy="2039355"/>
              <a:chOff x="623239" y="688708"/>
              <a:chExt cx="2730192" cy="2700562"/>
            </a:xfrm>
          </p:grpSpPr>
          <p:sp>
            <p:nvSpPr>
              <p:cNvPr id="238" name="円/楕円 237">
                <a:extLst>
                  <a:ext uri="{FF2B5EF4-FFF2-40B4-BE49-F238E27FC236}">
                    <a16:creationId xmlns:a16="http://schemas.microsoft.com/office/drawing/2014/main" id="{893ABA98-8671-4D49-ABD9-CB5806C0E154}"/>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239" name="円/楕円 238">
                <a:extLst>
                  <a:ext uri="{FF2B5EF4-FFF2-40B4-BE49-F238E27FC236}">
                    <a16:creationId xmlns:a16="http://schemas.microsoft.com/office/drawing/2014/main" id="{D68AEC80-152E-544F-9DDF-202CEDD30F51}"/>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40" name="円/楕円 239">
                <a:extLst>
                  <a:ext uri="{FF2B5EF4-FFF2-40B4-BE49-F238E27FC236}">
                    <a16:creationId xmlns:a16="http://schemas.microsoft.com/office/drawing/2014/main" id="{C8D1C41D-598D-5941-A440-61E848FFCC3E}"/>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241" name="円/楕円 240">
                <a:extLst>
                  <a:ext uri="{FF2B5EF4-FFF2-40B4-BE49-F238E27FC236}">
                    <a16:creationId xmlns:a16="http://schemas.microsoft.com/office/drawing/2014/main" id="{8D0DEF7F-FEDC-0E46-8105-CE9BEFE62439}"/>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242" name="円/楕円 241">
                <a:extLst>
                  <a:ext uri="{FF2B5EF4-FFF2-40B4-BE49-F238E27FC236}">
                    <a16:creationId xmlns:a16="http://schemas.microsoft.com/office/drawing/2014/main" id="{DF0E35C7-7AC3-FF4D-B37A-D8060DCE1B13}"/>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43" name="円/楕円 242">
                <a:extLst>
                  <a:ext uri="{FF2B5EF4-FFF2-40B4-BE49-F238E27FC236}">
                    <a16:creationId xmlns:a16="http://schemas.microsoft.com/office/drawing/2014/main" id="{760BCEDF-DD35-204A-88FA-15D9E339FEA1}"/>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44" name="円/楕円 243">
                <a:extLst>
                  <a:ext uri="{FF2B5EF4-FFF2-40B4-BE49-F238E27FC236}">
                    <a16:creationId xmlns:a16="http://schemas.microsoft.com/office/drawing/2014/main" id="{8661E2B4-D8BC-6246-9291-182B8E9382D9}"/>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45" name="円/楕円 244">
                <a:extLst>
                  <a:ext uri="{FF2B5EF4-FFF2-40B4-BE49-F238E27FC236}">
                    <a16:creationId xmlns:a16="http://schemas.microsoft.com/office/drawing/2014/main" id="{0068CD61-1962-914D-A011-9A751122921C}"/>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46" name="円/楕円 245">
                <a:extLst>
                  <a:ext uri="{FF2B5EF4-FFF2-40B4-BE49-F238E27FC236}">
                    <a16:creationId xmlns:a16="http://schemas.microsoft.com/office/drawing/2014/main" id="{370354A2-022D-FD44-AF17-3E2818AB56C6}"/>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47" name="直線コネクタ 246">
                <a:extLst>
                  <a:ext uri="{FF2B5EF4-FFF2-40B4-BE49-F238E27FC236}">
                    <a16:creationId xmlns:a16="http://schemas.microsoft.com/office/drawing/2014/main" id="{FB04E516-4110-784A-8F82-21E4B04324CD}"/>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B7889219-DE1C-4547-A95A-3644F5526DD4}"/>
                  </a:ext>
                </a:extLst>
              </p:cNvPr>
              <p:cNvCxnSpPr>
                <a:cxnSpLocks/>
                <a:stCxn id="241" idx="7"/>
                <a:endCxn id="240"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59389B95-35B2-9949-A2DF-76D75AC788AE}"/>
                  </a:ext>
                </a:extLst>
              </p:cNvPr>
              <p:cNvCxnSpPr>
                <a:cxnSpLocks/>
                <a:stCxn id="242" idx="7"/>
                <a:endCxn id="241"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550598A3-4CB5-0040-99F1-7B57ABF86BF3}"/>
                  </a:ext>
                </a:extLst>
              </p:cNvPr>
              <p:cNvCxnSpPr>
                <a:cxnSpLocks/>
                <a:stCxn id="245" idx="0"/>
                <a:endCxn id="243"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33673769-1823-944E-A259-C9D93888802D}"/>
                  </a:ext>
                </a:extLst>
              </p:cNvPr>
              <p:cNvCxnSpPr>
                <a:cxnSpLocks/>
                <a:stCxn id="243" idx="7"/>
                <a:endCxn id="246"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432308F-BDC6-3446-8856-D09FD5890056}"/>
                  </a:ext>
                </a:extLst>
              </p:cNvPr>
              <p:cNvCxnSpPr>
                <a:cxnSpLocks/>
                <a:stCxn id="246" idx="1"/>
                <a:endCxn id="242"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BA9CEA0F-11AB-6044-97CC-98C6043461A8}"/>
                  </a:ext>
                </a:extLst>
              </p:cNvPr>
              <p:cNvCxnSpPr>
                <a:cxnSpLocks/>
                <a:stCxn id="243" idx="6"/>
                <a:endCxn id="244"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325BDF35-632A-0C49-A0D6-49D5F3D1BA05}"/>
                  </a:ext>
                </a:extLst>
              </p:cNvPr>
              <p:cNvCxnSpPr>
                <a:cxnSpLocks/>
                <a:stCxn id="244" idx="1"/>
                <a:endCxn id="246"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5" name="円/楕円 254">
                <a:extLst>
                  <a:ext uri="{FF2B5EF4-FFF2-40B4-BE49-F238E27FC236}">
                    <a16:creationId xmlns:a16="http://schemas.microsoft.com/office/drawing/2014/main" id="{BF29F359-CE2D-8540-9587-9F00882375E1}"/>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256" name="円/楕円 255">
                <a:extLst>
                  <a:ext uri="{FF2B5EF4-FFF2-40B4-BE49-F238E27FC236}">
                    <a16:creationId xmlns:a16="http://schemas.microsoft.com/office/drawing/2014/main" id="{9F66A238-15EB-D645-B3CB-65D8EB4C05A2}"/>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257" name="円/楕円 256">
                <a:extLst>
                  <a:ext uri="{FF2B5EF4-FFF2-40B4-BE49-F238E27FC236}">
                    <a16:creationId xmlns:a16="http://schemas.microsoft.com/office/drawing/2014/main" id="{5BC3D834-6732-5D42-B012-B8D463EAA5C3}"/>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258" name="円/楕円 257">
                <a:extLst>
                  <a:ext uri="{FF2B5EF4-FFF2-40B4-BE49-F238E27FC236}">
                    <a16:creationId xmlns:a16="http://schemas.microsoft.com/office/drawing/2014/main" id="{C803A8DB-969F-1A4A-A4FD-444BA907357E}"/>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259" name="円/楕円 258">
                <a:extLst>
                  <a:ext uri="{FF2B5EF4-FFF2-40B4-BE49-F238E27FC236}">
                    <a16:creationId xmlns:a16="http://schemas.microsoft.com/office/drawing/2014/main" id="{51369550-4594-1849-B2BD-562163327E56}"/>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260" name="円/楕円 259">
                <a:extLst>
                  <a:ext uri="{FF2B5EF4-FFF2-40B4-BE49-F238E27FC236}">
                    <a16:creationId xmlns:a16="http://schemas.microsoft.com/office/drawing/2014/main" id="{A563E9B3-9A79-C54F-AFEC-50CEA7134BA2}"/>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261" name="直線コネクタ 260">
                <a:extLst>
                  <a:ext uri="{FF2B5EF4-FFF2-40B4-BE49-F238E27FC236}">
                    <a16:creationId xmlns:a16="http://schemas.microsoft.com/office/drawing/2014/main" id="{C811200B-9F51-674D-8AFF-ABA2DC35B87D}"/>
                  </a:ext>
                </a:extLst>
              </p:cNvPr>
              <p:cNvCxnSpPr>
                <a:cxnSpLocks/>
                <a:stCxn id="256" idx="7"/>
                <a:endCxn id="255"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9FF78513-5F6F-194B-9517-BFCAA310D4CB}"/>
                  </a:ext>
                </a:extLst>
              </p:cNvPr>
              <p:cNvCxnSpPr>
                <a:cxnSpLocks/>
                <a:stCxn id="257" idx="7"/>
                <a:endCxn id="256"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3198B65D-EA55-9C4D-983F-B80032C4D24A}"/>
                  </a:ext>
                </a:extLst>
              </p:cNvPr>
              <p:cNvCxnSpPr>
                <a:cxnSpLocks/>
                <a:stCxn id="259" idx="7"/>
                <a:endCxn id="260"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F8FBEE16-613B-8C43-A6F3-8FD42D7612D0}"/>
                  </a:ext>
                </a:extLst>
              </p:cNvPr>
              <p:cNvCxnSpPr>
                <a:cxnSpLocks/>
                <a:stCxn id="260" idx="7"/>
                <a:endCxn id="258"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2A3B7EFE-467D-E74D-B44C-15F58BB19B1A}"/>
                  </a:ext>
                </a:extLst>
              </p:cNvPr>
              <p:cNvCxnSpPr>
                <a:cxnSpLocks/>
                <a:stCxn id="240" idx="5"/>
                <a:endCxn id="238"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A2E2354C-7E24-0948-84D3-36088A4B43DD}"/>
                  </a:ext>
                </a:extLst>
              </p:cNvPr>
              <p:cNvCxnSpPr>
                <a:cxnSpLocks/>
                <a:stCxn id="238" idx="5"/>
                <a:endCxn id="257"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06EC760F-9010-9D41-9E96-FAD238A7CE7D}"/>
                  </a:ext>
                </a:extLst>
              </p:cNvPr>
              <p:cNvCxnSpPr>
                <a:cxnSpLocks/>
                <a:stCxn id="257" idx="3"/>
                <a:endCxn id="244"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44D83644-07E9-EA4E-8538-B0EF502C2A51}"/>
                  </a:ext>
                </a:extLst>
              </p:cNvPr>
              <p:cNvCxnSpPr>
                <a:cxnSpLocks/>
                <a:stCxn id="239" idx="1"/>
                <a:endCxn id="244"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C1A67844-D720-4243-819E-F5789F84F5F6}"/>
                  </a:ext>
                </a:extLst>
              </p:cNvPr>
              <p:cNvCxnSpPr>
                <a:cxnSpLocks/>
                <a:stCxn id="239" idx="5"/>
                <a:endCxn id="259"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270" name="正方形/長方形 269">
            <a:extLst>
              <a:ext uri="{FF2B5EF4-FFF2-40B4-BE49-F238E27FC236}">
                <a16:creationId xmlns:a16="http://schemas.microsoft.com/office/drawing/2014/main" id="{D67F6AB3-8951-FD4B-9A62-ED2E68FE52C2}"/>
              </a:ext>
            </a:extLst>
          </p:cNvPr>
          <p:cNvSpPr/>
          <p:nvPr/>
        </p:nvSpPr>
        <p:spPr>
          <a:xfrm>
            <a:off x="3902667" y="5959166"/>
            <a:ext cx="2205658" cy="584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経路探索に用いるマップを示す。運搬ブロック以外のブロックがあるノードはノードに含まない。</a:t>
            </a:r>
          </a:p>
        </p:txBody>
      </p:sp>
      <p:sp>
        <p:nvSpPr>
          <p:cNvPr id="271" name="正方形/長方形 270">
            <a:extLst>
              <a:ext uri="{FF2B5EF4-FFF2-40B4-BE49-F238E27FC236}">
                <a16:creationId xmlns:a16="http://schemas.microsoft.com/office/drawing/2014/main" id="{7BC63768-6E5E-4E4E-B731-1EED9697918D}"/>
              </a:ext>
            </a:extLst>
          </p:cNvPr>
          <p:cNvSpPr/>
          <p:nvPr/>
        </p:nvSpPr>
        <p:spPr>
          <a:xfrm>
            <a:off x="3673437" y="3768279"/>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275" name="正方形/長方形 274">
            <a:extLst>
              <a:ext uri="{FF2B5EF4-FFF2-40B4-BE49-F238E27FC236}">
                <a16:creationId xmlns:a16="http://schemas.microsoft.com/office/drawing/2014/main" id="{0DC3B6E4-7146-E44B-BF0C-3045BEB5EBD7}"/>
              </a:ext>
            </a:extLst>
          </p:cNvPr>
          <p:cNvSpPr/>
          <p:nvPr/>
        </p:nvSpPr>
        <p:spPr>
          <a:xfrm>
            <a:off x="3984344" y="5230470"/>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スタート</a:t>
            </a:r>
          </a:p>
        </p:txBody>
      </p:sp>
      <p:sp>
        <p:nvSpPr>
          <p:cNvPr id="276" name="正方形/長方形 275">
            <a:extLst>
              <a:ext uri="{FF2B5EF4-FFF2-40B4-BE49-F238E27FC236}">
                <a16:creationId xmlns:a16="http://schemas.microsoft.com/office/drawing/2014/main" id="{B185057D-5B37-E44B-859B-C673E578B0FC}"/>
              </a:ext>
            </a:extLst>
          </p:cNvPr>
          <p:cNvSpPr/>
          <p:nvPr/>
        </p:nvSpPr>
        <p:spPr>
          <a:xfrm>
            <a:off x="4816786" y="5155272"/>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ゴール</a:t>
            </a:r>
          </a:p>
        </p:txBody>
      </p:sp>
      <p:sp>
        <p:nvSpPr>
          <p:cNvPr id="277" name="正方形/長方形 276">
            <a:extLst>
              <a:ext uri="{FF2B5EF4-FFF2-40B4-BE49-F238E27FC236}">
                <a16:creationId xmlns:a16="http://schemas.microsoft.com/office/drawing/2014/main" id="{7A1E8DCA-4E27-7642-A49C-142941647D27}"/>
              </a:ext>
            </a:extLst>
          </p:cNvPr>
          <p:cNvSpPr/>
          <p:nvPr/>
        </p:nvSpPr>
        <p:spPr>
          <a:xfrm>
            <a:off x="3910217" y="6586726"/>
            <a:ext cx="2205658" cy="1080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③次に進むノードの選択</a:t>
            </a:r>
            <a:endParaRPr lang="en-US" altLang="ja-JP" sz="1100" b="1" dirty="0">
              <a:solidFill>
                <a:schemeClr val="tx1"/>
              </a:solidFill>
              <a:latin typeface="+mn-ea"/>
            </a:endParaRPr>
          </a:p>
          <a:p>
            <a:r>
              <a:rPr lang="ja-JP" altLang="en-US" sz="1100">
                <a:solidFill>
                  <a:schemeClr val="tx1"/>
                </a:solidFill>
                <a:latin typeface="+mn-ea"/>
              </a:rPr>
              <a:t>近隣ノード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7,11,14,20)</a:t>
            </a:r>
            <a:r>
              <a:rPr lang="ja-JP" altLang="en-US" sz="1100">
                <a:solidFill>
                  <a:schemeClr val="tx1"/>
                </a:solidFill>
                <a:latin typeface="+mn-ea"/>
              </a:rPr>
              <a:t>から現行ノード、近隣ノードとゴールノードを結んだ距離が一番小さいノードを次へ進むノードとして選択する。</a:t>
            </a:r>
            <a:endParaRPr lang="en-US" altLang="ja-JP" sz="1100" dirty="0">
              <a:solidFill>
                <a:schemeClr val="tx1"/>
              </a:solidFill>
              <a:latin typeface="+mn-ea"/>
            </a:endParaRPr>
          </a:p>
          <a:p>
            <a:endParaRPr lang="ja-JP" altLang="en-US" sz="1100" b="1">
              <a:solidFill>
                <a:schemeClr val="tx1"/>
              </a:solidFill>
              <a:latin typeface="+mn-ea"/>
            </a:endParaRPr>
          </a:p>
        </p:txBody>
      </p:sp>
      <p:grpSp>
        <p:nvGrpSpPr>
          <p:cNvPr id="326" name="グループ化 325">
            <a:extLst>
              <a:ext uri="{FF2B5EF4-FFF2-40B4-BE49-F238E27FC236}">
                <a16:creationId xmlns:a16="http://schemas.microsoft.com/office/drawing/2014/main" id="{9243E264-CAEC-C04C-83B6-504CA33857FC}"/>
              </a:ext>
            </a:extLst>
          </p:cNvPr>
          <p:cNvGrpSpPr/>
          <p:nvPr/>
        </p:nvGrpSpPr>
        <p:grpSpPr>
          <a:xfrm>
            <a:off x="3781264" y="7671712"/>
            <a:ext cx="2334611" cy="1629154"/>
            <a:chOff x="3781264" y="7805723"/>
            <a:chExt cx="2334611" cy="1629154"/>
          </a:xfrm>
        </p:grpSpPr>
        <p:sp>
          <p:nvSpPr>
            <p:cNvPr id="279" name="正方形/長方形 278">
              <a:extLst>
                <a:ext uri="{FF2B5EF4-FFF2-40B4-BE49-F238E27FC236}">
                  <a16:creationId xmlns:a16="http://schemas.microsoft.com/office/drawing/2014/main" id="{A94601FA-5D1B-324E-BD22-E29FB454B88E}"/>
                </a:ext>
              </a:extLst>
            </p:cNvPr>
            <p:cNvSpPr/>
            <p:nvPr/>
          </p:nvSpPr>
          <p:spPr>
            <a:xfrm>
              <a:off x="3781264" y="7805723"/>
              <a:ext cx="2334611" cy="162915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円/楕円 281">
              <a:extLst>
                <a:ext uri="{FF2B5EF4-FFF2-40B4-BE49-F238E27FC236}">
                  <a16:creationId xmlns:a16="http://schemas.microsoft.com/office/drawing/2014/main" id="{573600CD-1F47-9448-9658-F45A1F6D8A21}"/>
                </a:ext>
              </a:extLst>
            </p:cNvPr>
            <p:cNvSpPr/>
            <p:nvPr/>
          </p:nvSpPr>
          <p:spPr>
            <a:xfrm>
              <a:off x="4838290" y="8876898"/>
              <a:ext cx="198182" cy="198182"/>
            </a:xfrm>
            <a:prstGeom prst="ellipse">
              <a:avLst/>
            </a:prstGeom>
            <a:solidFill>
              <a:srgbClr val="FF000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85" name="円/楕円 284">
              <a:extLst>
                <a:ext uri="{FF2B5EF4-FFF2-40B4-BE49-F238E27FC236}">
                  <a16:creationId xmlns:a16="http://schemas.microsoft.com/office/drawing/2014/main" id="{B510F9CE-FCB9-3C48-8F01-5DF7D20C6CE5}"/>
                </a:ext>
              </a:extLst>
            </p:cNvPr>
            <p:cNvSpPr/>
            <p:nvPr/>
          </p:nvSpPr>
          <p:spPr>
            <a:xfrm>
              <a:off x="3917704" y="7956311"/>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86" name="円/楕円 285">
              <a:extLst>
                <a:ext uri="{FF2B5EF4-FFF2-40B4-BE49-F238E27FC236}">
                  <a16:creationId xmlns:a16="http://schemas.microsoft.com/office/drawing/2014/main" id="{F28D0434-673D-F849-84A0-7F3711962C7E}"/>
                </a:ext>
              </a:extLst>
            </p:cNvPr>
            <p:cNvSpPr/>
            <p:nvPr/>
          </p:nvSpPr>
          <p:spPr>
            <a:xfrm>
              <a:off x="3917704" y="8563643"/>
              <a:ext cx="198182" cy="19818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87" name="円/楕円 286">
              <a:extLst>
                <a:ext uri="{FF2B5EF4-FFF2-40B4-BE49-F238E27FC236}">
                  <a16:creationId xmlns:a16="http://schemas.microsoft.com/office/drawing/2014/main" id="{523C8F46-5B40-A444-9D34-320AFAE172FF}"/>
                </a:ext>
              </a:extLst>
            </p:cNvPr>
            <p:cNvSpPr/>
            <p:nvPr/>
          </p:nvSpPr>
          <p:spPr>
            <a:xfrm>
              <a:off x="4531428" y="8563643"/>
              <a:ext cx="198182" cy="198182"/>
            </a:xfrm>
            <a:prstGeom prst="ellipse">
              <a:avLst/>
            </a:prstGeom>
            <a:solidFill>
              <a:schemeClr val="accent6">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88" name="円/楕円 287">
              <a:extLst>
                <a:ext uri="{FF2B5EF4-FFF2-40B4-BE49-F238E27FC236}">
                  <a16:creationId xmlns:a16="http://schemas.microsoft.com/office/drawing/2014/main" id="{260F46B9-5269-C249-B445-DFD0C2BCB6E7}"/>
                </a:ext>
              </a:extLst>
            </p:cNvPr>
            <p:cNvSpPr/>
            <p:nvPr/>
          </p:nvSpPr>
          <p:spPr>
            <a:xfrm>
              <a:off x="3917704" y="9177367"/>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89" name="円/楕円 288">
              <a:extLst>
                <a:ext uri="{FF2B5EF4-FFF2-40B4-BE49-F238E27FC236}">
                  <a16:creationId xmlns:a16="http://schemas.microsoft.com/office/drawing/2014/main" id="{5C845F61-59B6-3F43-BC92-3816A462E319}"/>
                </a:ext>
              </a:extLst>
            </p:cNvPr>
            <p:cNvSpPr/>
            <p:nvPr/>
          </p:nvSpPr>
          <p:spPr>
            <a:xfrm>
              <a:off x="4224566" y="8263173"/>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90" name="直線コネクタ 289">
              <a:extLst>
                <a:ext uri="{FF2B5EF4-FFF2-40B4-BE49-F238E27FC236}">
                  <a16:creationId xmlns:a16="http://schemas.microsoft.com/office/drawing/2014/main" id="{C5277FE0-5B6B-DC4C-91EF-BE3E30424F58}"/>
                </a:ext>
              </a:extLst>
            </p:cNvPr>
            <p:cNvCxnSpPr/>
            <p:nvPr/>
          </p:nvCxnSpPr>
          <p:spPr>
            <a:xfrm flipV="1">
              <a:off x="4016794" y="8154493"/>
              <a:ext cx="0" cy="4091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5399475-C4E4-3844-9144-10EAD47A5CAE}"/>
                </a:ext>
              </a:extLst>
            </p:cNvPr>
            <p:cNvCxnSpPr>
              <a:cxnSpLocks/>
              <a:stCxn id="285" idx="7"/>
            </p:cNvCxnSpPr>
            <p:nvPr/>
          </p:nvCxnSpPr>
          <p:spPr>
            <a:xfrm flipV="1">
              <a:off x="4086863"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A6602245-EE17-4A47-BC5C-4A08BD1D6E4C}"/>
                </a:ext>
              </a:extLst>
            </p:cNvPr>
            <p:cNvCxnSpPr>
              <a:cxnSpLocks/>
              <a:stCxn id="288" idx="0"/>
              <a:endCxn id="286" idx="4"/>
            </p:cNvCxnSpPr>
            <p:nvPr/>
          </p:nvCxnSpPr>
          <p:spPr>
            <a:xfrm flipV="1">
              <a:off x="4016794" y="8761825"/>
              <a:ext cx="0" cy="41554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C8211486-BE15-FB48-829D-68ED1CF020F6}"/>
                </a:ext>
              </a:extLst>
            </p:cNvPr>
            <p:cNvCxnSpPr>
              <a:cxnSpLocks/>
              <a:stCxn id="286" idx="7"/>
              <a:endCxn id="289" idx="3"/>
            </p:cNvCxnSpPr>
            <p:nvPr/>
          </p:nvCxnSpPr>
          <p:spPr>
            <a:xfrm flipV="1">
              <a:off x="4086863"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820A4FE9-0EE5-5A4B-A523-222FE32C857E}"/>
                </a:ext>
              </a:extLst>
            </p:cNvPr>
            <p:cNvCxnSpPr>
              <a:cxnSpLocks/>
              <a:stCxn id="289" idx="1"/>
              <a:endCxn id="285" idx="5"/>
            </p:cNvCxnSpPr>
            <p:nvPr/>
          </p:nvCxnSpPr>
          <p:spPr>
            <a:xfrm flipH="1" flipV="1">
              <a:off x="4086863" y="8125470"/>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EFD25E33-727B-384C-83D9-2A0AEE56F400}"/>
                </a:ext>
              </a:extLst>
            </p:cNvPr>
            <p:cNvCxnSpPr>
              <a:cxnSpLocks/>
              <a:stCxn id="286" idx="6"/>
              <a:endCxn id="287" idx="2"/>
            </p:cNvCxnSpPr>
            <p:nvPr/>
          </p:nvCxnSpPr>
          <p:spPr>
            <a:xfrm>
              <a:off x="4115886" y="8662734"/>
              <a:ext cx="41554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a:extLst>
                <a:ext uri="{FF2B5EF4-FFF2-40B4-BE49-F238E27FC236}">
                  <a16:creationId xmlns:a16="http://schemas.microsoft.com/office/drawing/2014/main" id="{074E0DE0-8DC0-C74B-8FEA-8A6EE49890E0}"/>
                </a:ext>
              </a:extLst>
            </p:cNvPr>
            <p:cNvCxnSpPr>
              <a:cxnSpLocks/>
              <a:stCxn id="287" idx="1"/>
              <a:endCxn id="289" idx="5"/>
            </p:cNvCxnSpPr>
            <p:nvPr/>
          </p:nvCxnSpPr>
          <p:spPr>
            <a:xfrm flipH="1" flipV="1">
              <a:off x="4393725"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0" name="円/楕円 299">
              <a:extLst>
                <a:ext uri="{FF2B5EF4-FFF2-40B4-BE49-F238E27FC236}">
                  <a16:creationId xmlns:a16="http://schemas.microsoft.com/office/drawing/2014/main" id="{BDDD137F-23A7-8840-A1D0-799B214F3274}"/>
                </a:ext>
              </a:extLst>
            </p:cNvPr>
            <p:cNvSpPr/>
            <p:nvPr/>
          </p:nvSpPr>
          <p:spPr>
            <a:xfrm>
              <a:off x="5167528" y="7956311"/>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01" name="円/楕円 300">
              <a:extLst>
                <a:ext uri="{FF2B5EF4-FFF2-40B4-BE49-F238E27FC236}">
                  <a16:creationId xmlns:a16="http://schemas.microsoft.com/office/drawing/2014/main" id="{C3C10A5B-C99C-744F-9871-B559003C5460}"/>
                </a:ext>
              </a:extLst>
            </p:cNvPr>
            <p:cNvSpPr/>
            <p:nvPr/>
          </p:nvSpPr>
          <p:spPr>
            <a:xfrm>
              <a:off x="5781252" y="8563643"/>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02" name="円/楕円 301">
              <a:extLst>
                <a:ext uri="{FF2B5EF4-FFF2-40B4-BE49-F238E27FC236}">
                  <a16:creationId xmlns:a16="http://schemas.microsoft.com/office/drawing/2014/main" id="{DD52F3F9-8A67-A14B-98CF-F95D09020836}"/>
                </a:ext>
              </a:extLst>
            </p:cNvPr>
            <p:cNvSpPr/>
            <p:nvPr/>
          </p:nvSpPr>
          <p:spPr>
            <a:xfrm>
              <a:off x="5167528" y="9177367"/>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03" name="円/楕円 302">
              <a:extLst>
                <a:ext uri="{FF2B5EF4-FFF2-40B4-BE49-F238E27FC236}">
                  <a16:creationId xmlns:a16="http://schemas.microsoft.com/office/drawing/2014/main" id="{6C21189F-97FE-D740-9E22-CDA3C67AFDFF}"/>
                </a:ext>
              </a:extLst>
            </p:cNvPr>
            <p:cNvSpPr/>
            <p:nvPr/>
          </p:nvSpPr>
          <p:spPr>
            <a:xfrm>
              <a:off x="5474390" y="8876898"/>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05" name="直線コネクタ 304">
              <a:extLst>
                <a:ext uri="{FF2B5EF4-FFF2-40B4-BE49-F238E27FC236}">
                  <a16:creationId xmlns:a16="http://schemas.microsoft.com/office/drawing/2014/main" id="{BD1050EC-743B-AE4F-B392-F68C3A7FED2B}"/>
                </a:ext>
              </a:extLst>
            </p:cNvPr>
            <p:cNvCxnSpPr>
              <a:cxnSpLocks/>
              <a:stCxn id="300" idx="7"/>
            </p:cNvCxnSpPr>
            <p:nvPr/>
          </p:nvCxnSpPr>
          <p:spPr>
            <a:xfrm flipV="1">
              <a:off x="5336687"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ED8C1681-010A-0741-A4B0-53DC04A9C6B3}"/>
                </a:ext>
              </a:extLst>
            </p:cNvPr>
            <p:cNvCxnSpPr>
              <a:cxnSpLocks/>
              <a:stCxn id="302" idx="7"/>
              <a:endCxn id="303" idx="3"/>
            </p:cNvCxnSpPr>
            <p:nvPr/>
          </p:nvCxnSpPr>
          <p:spPr>
            <a:xfrm flipV="1">
              <a:off x="5336687" y="9046057"/>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66DC52B8-D1BB-B74D-B276-95545EBFD205}"/>
                </a:ext>
              </a:extLst>
            </p:cNvPr>
            <p:cNvCxnSpPr>
              <a:cxnSpLocks/>
              <a:stCxn id="303" idx="7"/>
              <a:endCxn id="301" idx="3"/>
            </p:cNvCxnSpPr>
            <p:nvPr/>
          </p:nvCxnSpPr>
          <p:spPr>
            <a:xfrm flipV="1">
              <a:off x="5643549"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C908FFD7-9090-A24D-96A0-45BAD9E7C0F6}"/>
                </a:ext>
              </a:extLst>
            </p:cNvPr>
            <p:cNvCxnSpPr>
              <a:cxnSpLocks/>
              <a:endCxn id="300" idx="1"/>
            </p:cNvCxnSpPr>
            <p:nvPr/>
          </p:nvCxnSpPr>
          <p:spPr>
            <a:xfrm>
              <a:off x="5007450" y="7818608"/>
              <a:ext cx="189102"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D01E2999-770C-4745-88F0-724CF53BD2B5}"/>
                </a:ext>
              </a:extLst>
            </p:cNvPr>
            <p:cNvCxnSpPr>
              <a:cxnSpLocks/>
              <a:stCxn id="300" idx="3"/>
              <a:endCxn id="287" idx="7"/>
            </p:cNvCxnSpPr>
            <p:nvPr/>
          </p:nvCxnSpPr>
          <p:spPr>
            <a:xfrm flipH="1">
              <a:off x="4700587" y="8125470"/>
              <a:ext cx="495964" cy="46719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8ED8E3E9-4086-F243-8888-20E36F82A840}"/>
                </a:ext>
              </a:extLst>
            </p:cNvPr>
            <p:cNvCxnSpPr>
              <a:cxnSpLocks/>
              <a:stCxn id="282" idx="1"/>
              <a:endCxn id="287" idx="5"/>
            </p:cNvCxnSpPr>
            <p:nvPr/>
          </p:nvCxnSpPr>
          <p:spPr>
            <a:xfrm flipH="1" flipV="1">
              <a:off x="4700587"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a:extLst>
                <a:ext uri="{FF2B5EF4-FFF2-40B4-BE49-F238E27FC236}">
                  <a16:creationId xmlns:a16="http://schemas.microsoft.com/office/drawing/2014/main" id="{D47FB8DD-F139-4440-9C18-B051D30E4960}"/>
                </a:ext>
              </a:extLst>
            </p:cNvPr>
            <p:cNvCxnSpPr>
              <a:cxnSpLocks/>
              <a:stCxn id="282" idx="5"/>
              <a:endCxn id="302" idx="1"/>
            </p:cNvCxnSpPr>
            <p:nvPr/>
          </p:nvCxnSpPr>
          <p:spPr>
            <a:xfrm>
              <a:off x="5007450" y="9046057"/>
              <a:ext cx="189102"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5C30DB2-8209-8041-90C8-74473E4B3554}"/>
                </a:ext>
              </a:extLst>
            </p:cNvPr>
            <p:cNvCxnSpPr>
              <a:stCxn id="288" idx="6"/>
            </p:cNvCxnSpPr>
            <p:nvPr/>
          </p:nvCxnSpPr>
          <p:spPr>
            <a:xfrm flipV="1">
              <a:off x="4115886" y="9033152"/>
              <a:ext cx="700900" cy="2433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7D03E011-78DD-AF4B-B7CB-BF539B7AE749}"/>
                </a:ext>
              </a:extLst>
            </p:cNvPr>
            <p:cNvCxnSpPr>
              <a:cxnSpLocks/>
            </p:cNvCxnSpPr>
            <p:nvPr/>
          </p:nvCxnSpPr>
          <p:spPr>
            <a:xfrm>
              <a:off x="4749447" y="8683942"/>
              <a:ext cx="166726" cy="17311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6109282C-D9A5-4044-992C-68203A4EFAD5}"/>
                </a:ext>
              </a:extLst>
            </p:cNvPr>
            <p:cNvCxnSpPr>
              <a:cxnSpLocks/>
            </p:cNvCxnSpPr>
            <p:nvPr/>
          </p:nvCxnSpPr>
          <p:spPr>
            <a:xfrm>
              <a:off x="4540306" y="8313672"/>
              <a:ext cx="473588" cy="47358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直線コネクタ 322">
              <a:extLst>
                <a:ext uri="{FF2B5EF4-FFF2-40B4-BE49-F238E27FC236}">
                  <a16:creationId xmlns:a16="http://schemas.microsoft.com/office/drawing/2014/main" id="{818A9AF3-EA10-6B4F-91D2-DF28F3D9488C}"/>
                </a:ext>
              </a:extLst>
            </p:cNvPr>
            <p:cNvCxnSpPr>
              <a:cxnSpLocks/>
            </p:cNvCxnSpPr>
            <p:nvPr/>
          </p:nvCxnSpPr>
          <p:spPr>
            <a:xfrm>
              <a:off x="4310224" y="7937009"/>
              <a:ext cx="780450" cy="78045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7" name="正方形/長方形 326">
            <a:extLst>
              <a:ext uri="{FF2B5EF4-FFF2-40B4-BE49-F238E27FC236}">
                <a16:creationId xmlns:a16="http://schemas.microsoft.com/office/drawing/2014/main" id="{275274E3-515E-FF40-99F2-7A39D8D44EAB}"/>
              </a:ext>
            </a:extLst>
          </p:cNvPr>
          <p:cNvSpPr/>
          <p:nvPr/>
        </p:nvSpPr>
        <p:spPr>
          <a:xfrm>
            <a:off x="9197344" y="8868684"/>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③次に進むノードの選択</a:t>
            </a:r>
          </a:p>
        </p:txBody>
      </p:sp>
    </p:spTree>
    <p:extLst>
      <p:ext uri="{BB962C8B-B14F-4D97-AF65-F5344CB8AC3E}">
        <p14:creationId xmlns:p14="http://schemas.microsoft.com/office/powerpoint/2010/main" val="398656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a:extLst>
              <a:ext uri="{FF2B5EF4-FFF2-40B4-BE49-F238E27FC236}">
                <a16:creationId xmlns:a16="http://schemas.microsoft.com/office/drawing/2014/main" id="{ABFA1321-9D77-F94E-A00E-3447B13F3CD1}"/>
              </a:ext>
            </a:extLst>
          </p:cNvPr>
          <p:cNvGrpSpPr/>
          <p:nvPr/>
        </p:nvGrpSpPr>
        <p:grpSpPr>
          <a:xfrm>
            <a:off x="12190868" y="1122458"/>
            <a:ext cx="459413" cy="966110"/>
            <a:chOff x="9422905" y="2878213"/>
            <a:chExt cx="1523323" cy="1523323"/>
          </a:xfrm>
        </p:grpSpPr>
        <p:cxnSp>
          <p:nvCxnSpPr>
            <p:cNvPr id="124" name="直線矢印コネクタ 123">
              <a:extLst>
                <a:ext uri="{FF2B5EF4-FFF2-40B4-BE49-F238E27FC236}">
                  <a16:creationId xmlns:a16="http://schemas.microsoft.com/office/drawing/2014/main" id="{DE04B51F-0BC1-4D4A-9CED-567F9FDD5542}"/>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291B8C45-30F0-F34B-974A-24660592B08A}"/>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 name="正方形/長方形 20">
            <a:extLst>
              <a:ext uri="{FF2B5EF4-FFF2-40B4-BE49-F238E27FC236}">
                <a16:creationId xmlns:a16="http://schemas.microsoft.com/office/drawing/2014/main" id="{9660FBEC-A770-7243-92F4-817A4FBF3F1A}"/>
              </a:ext>
            </a:extLst>
          </p:cNvPr>
          <p:cNvSpPr/>
          <p:nvPr/>
        </p:nvSpPr>
        <p:spPr>
          <a:xfrm>
            <a:off x="11479586" y="667165"/>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B7F3BD7-C44E-7642-9B5A-85C1940E1ADB}"/>
              </a:ext>
            </a:extLst>
          </p:cNvPr>
          <p:cNvSpPr/>
          <p:nvPr/>
        </p:nvSpPr>
        <p:spPr>
          <a:xfrm>
            <a:off x="0" y="-468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a:t>
            </a:r>
            <a:r>
              <a:rPr lang="ja-JP" altLang="en-US" b="1">
                <a:solidFill>
                  <a:schemeClr val="tx1"/>
                </a:solidFill>
              </a:rPr>
              <a:t>制御モデル</a:t>
            </a:r>
          </a:p>
        </p:txBody>
      </p:sp>
      <p:sp>
        <p:nvSpPr>
          <p:cNvPr id="10" name="角丸四角形 9">
            <a:extLst>
              <a:ext uri="{FF2B5EF4-FFF2-40B4-BE49-F238E27FC236}">
                <a16:creationId xmlns:a16="http://schemas.microsoft.com/office/drawing/2014/main" id="{EE3B402F-FB73-5744-BD9B-C9BA94E54FC7}"/>
              </a:ext>
            </a:extLst>
          </p:cNvPr>
          <p:cNvSpPr/>
          <p:nvPr/>
        </p:nvSpPr>
        <p:spPr>
          <a:xfrm>
            <a:off x="14352244" y="644962"/>
            <a:ext cx="6400800" cy="3465741"/>
          </a:xfrm>
          <a:prstGeom prst="roundRect">
            <a:avLst>
              <a:gd name="adj" fmla="val 6879"/>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制御技術①</a:t>
            </a:r>
            <a:endParaRPr lang="en-US" altLang="ja-JP" dirty="0">
              <a:solidFill>
                <a:schemeClr val="tx1"/>
              </a:solidFill>
            </a:endParaRPr>
          </a:p>
          <a:p>
            <a:r>
              <a:rPr lang="ja-JP" altLang="en-US">
                <a:solidFill>
                  <a:schemeClr val="tx1"/>
                </a:solidFill>
              </a:rPr>
              <a:t>①</a:t>
            </a:r>
            <a:r>
              <a:rPr lang="en-US" altLang="ja-JP" dirty="0">
                <a:solidFill>
                  <a:schemeClr val="tx1"/>
                </a:solidFill>
              </a:rPr>
              <a:t>-1. </a:t>
            </a:r>
            <a:r>
              <a:rPr lang="ja-JP" altLang="en-US">
                <a:solidFill>
                  <a:schemeClr val="tx1"/>
                </a:solidFill>
              </a:rPr>
              <a:t>制御戦略</a:t>
            </a:r>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で定義した要素技術を使ってどのように選択した機能を実現するか</a:t>
            </a:r>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要素技術</a:t>
            </a:r>
            <a:endParaRPr lang="en-US" altLang="ja-JP" dirty="0">
              <a:solidFill>
                <a:schemeClr val="tx1"/>
              </a:solidFill>
            </a:endParaRPr>
          </a:p>
          <a:p>
            <a:r>
              <a:rPr lang="ja-JP" altLang="en-US">
                <a:solidFill>
                  <a:schemeClr val="tx1"/>
                </a:solidFill>
              </a:rPr>
              <a:t>・機能実現する上での課題は何か？</a:t>
            </a:r>
            <a:endParaRPr lang="en-US" altLang="ja-JP" dirty="0">
              <a:solidFill>
                <a:schemeClr val="tx1"/>
              </a:solidFill>
            </a:endParaRPr>
          </a:p>
          <a:p>
            <a:r>
              <a:rPr lang="ja-JP" altLang="en-US">
                <a:solidFill>
                  <a:schemeClr val="tx1"/>
                </a:solidFill>
              </a:rPr>
              <a:t>・どのような対策を実施したか？</a:t>
            </a:r>
            <a:endParaRPr lang="en-US" altLang="ja-JP" dirty="0">
              <a:solidFill>
                <a:schemeClr val="tx1"/>
              </a:solidFill>
            </a:endParaRPr>
          </a:p>
          <a:p>
            <a:r>
              <a:rPr lang="ja-JP" altLang="en-US">
                <a:solidFill>
                  <a:schemeClr val="tx1"/>
                </a:solidFill>
              </a:rPr>
              <a:t>・どのような条件・範囲で使うのか？</a:t>
            </a:r>
            <a:endParaRPr lang="en-US" altLang="ja-JP" dirty="0">
              <a:solidFill>
                <a:schemeClr val="tx1"/>
              </a:solidFill>
            </a:endParaRPr>
          </a:p>
          <a:p>
            <a:r>
              <a:rPr lang="ja-JP" altLang="en-US">
                <a:solidFill>
                  <a:schemeClr val="tx1"/>
                </a:solidFill>
              </a:rPr>
              <a:t>・性能・信頼性・安全性など機能の実現性に対して効果があるか？</a:t>
            </a:r>
            <a:endParaRPr lang="en-US" altLang="ja-JP" dirty="0">
              <a:solidFill>
                <a:schemeClr val="tx1"/>
              </a:solidFill>
            </a:endParaRPr>
          </a:p>
        </p:txBody>
      </p:sp>
      <p:sp>
        <p:nvSpPr>
          <p:cNvPr id="11" name="正方形/長方形 10">
            <a:extLst>
              <a:ext uri="{FF2B5EF4-FFF2-40B4-BE49-F238E27FC236}">
                <a16:creationId xmlns:a16="http://schemas.microsoft.com/office/drawing/2014/main" id="{AEBE346C-A373-0646-9782-5E815671B57D}"/>
              </a:ext>
            </a:extLst>
          </p:cNvPr>
          <p:cNvSpPr/>
          <p:nvPr/>
        </p:nvSpPr>
        <p:spPr>
          <a:xfrm>
            <a:off x="46180" y="5290974"/>
            <a:ext cx="2570672"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4.2.1</a:t>
            </a:r>
            <a:r>
              <a:rPr lang="ja-JP" altLang="en-US" sz="1400" b="1">
                <a:solidFill>
                  <a:schemeClr val="tx1"/>
                </a:solidFill>
                <a:latin typeface="+mj-ea"/>
                <a:ea typeface="+mj-ea"/>
              </a:rPr>
              <a:t>画像処理</a:t>
            </a:r>
          </a:p>
        </p:txBody>
      </p:sp>
      <p:sp>
        <p:nvSpPr>
          <p:cNvPr id="12" name="正方形/長方形 11">
            <a:extLst>
              <a:ext uri="{FF2B5EF4-FFF2-40B4-BE49-F238E27FC236}">
                <a16:creationId xmlns:a16="http://schemas.microsoft.com/office/drawing/2014/main" id="{D9B56B1C-C8E2-4740-9CB0-4879A1EFC54C}"/>
              </a:ext>
            </a:extLst>
          </p:cNvPr>
          <p:cNvSpPr/>
          <p:nvPr/>
        </p:nvSpPr>
        <p:spPr>
          <a:xfrm>
            <a:off x="0" y="1979538"/>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下記のテーブルにブロックビンゴのクリアに求められる上位機機能と</a:t>
            </a:r>
            <a:r>
              <a:rPr lang="en-US" altLang="ja-JP" sz="1100" dirty="0">
                <a:solidFill>
                  <a:schemeClr val="tx1"/>
                </a:solidFill>
                <a:latin typeface="+mn-ea"/>
              </a:rPr>
              <a:t>1</a:t>
            </a:r>
            <a:r>
              <a:rPr lang="ja-JP" altLang="en-US" sz="1100">
                <a:solidFill>
                  <a:schemeClr val="tx1"/>
                </a:solidFill>
                <a:latin typeface="+mn-ea"/>
              </a:rPr>
              <a:t>次機能、そして機能を実現するための要素技術を示す。</a:t>
            </a:r>
            <a:r>
              <a:rPr lang="en-US" altLang="ja-JP" sz="1100" dirty="0">
                <a:solidFill>
                  <a:schemeClr val="tx1"/>
                </a:solidFill>
                <a:latin typeface="+mn-ea"/>
              </a:rPr>
              <a:t> *1:CNN </a:t>
            </a:r>
            <a:r>
              <a:rPr lang="ja-JP" altLang="en-US" sz="1100">
                <a:solidFill>
                  <a:schemeClr val="tx1"/>
                </a:solidFill>
                <a:latin typeface="+mn-ea"/>
              </a:rPr>
              <a:t>畳み込みニューラルネットワーク</a:t>
            </a:r>
          </a:p>
        </p:txBody>
      </p:sp>
      <p:graphicFrame>
        <p:nvGraphicFramePr>
          <p:cNvPr id="2" name="表 1">
            <a:extLst>
              <a:ext uri="{FF2B5EF4-FFF2-40B4-BE49-F238E27FC236}">
                <a16:creationId xmlns:a16="http://schemas.microsoft.com/office/drawing/2014/main" id="{BB72425F-4FC0-0D43-9321-FE98FF4A1D2F}"/>
              </a:ext>
            </a:extLst>
          </p:cNvPr>
          <p:cNvGraphicFramePr>
            <a:graphicFrameLocks noGrp="1"/>
          </p:cNvGraphicFramePr>
          <p:nvPr>
            <p:extLst>
              <p:ext uri="{D42A27DB-BD31-4B8C-83A1-F6EECF244321}">
                <p14:modId xmlns:p14="http://schemas.microsoft.com/office/powerpoint/2010/main" val="2015970636"/>
              </p:ext>
            </p:extLst>
          </p:nvPr>
        </p:nvGraphicFramePr>
        <p:xfrm>
          <a:off x="65777" y="2578623"/>
          <a:ext cx="6107380" cy="2352040"/>
        </p:xfrm>
        <a:graphic>
          <a:graphicData uri="http://schemas.openxmlformats.org/drawingml/2006/table">
            <a:tbl>
              <a:tblPr firstRow="1" bandRow="1">
                <a:tableStyleId>{5940675A-B579-460E-94D1-54222C63F5DA}</a:tableStyleId>
              </a:tblPr>
              <a:tblGrid>
                <a:gridCol w="1743393">
                  <a:extLst>
                    <a:ext uri="{9D8B030D-6E8A-4147-A177-3AD203B41FA5}">
                      <a16:colId xmlns:a16="http://schemas.microsoft.com/office/drawing/2014/main" val="3681952398"/>
                    </a:ext>
                  </a:extLst>
                </a:gridCol>
                <a:gridCol w="2124393">
                  <a:extLst>
                    <a:ext uri="{9D8B030D-6E8A-4147-A177-3AD203B41FA5}">
                      <a16:colId xmlns:a16="http://schemas.microsoft.com/office/drawing/2014/main" val="1841933643"/>
                    </a:ext>
                  </a:extLst>
                </a:gridCol>
                <a:gridCol w="2239594">
                  <a:extLst>
                    <a:ext uri="{9D8B030D-6E8A-4147-A177-3AD203B41FA5}">
                      <a16:colId xmlns:a16="http://schemas.microsoft.com/office/drawing/2014/main" val="4067507676"/>
                    </a:ext>
                  </a:extLst>
                </a:gridCol>
              </a:tblGrid>
              <a:tr h="370840">
                <a:tc>
                  <a:txBody>
                    <a:bodyPr/>
                    <a:lstStyle/>
                    <a:p>
                      <a:pPr algn="ctr"/>
                      <a:r>
                        <a:rPr kumimoji="1" lang="ja-JP" altLang="en-US" sz="1000"/>
                        <a:t>上位機能</a:t>
                      </a:r>
                    </a:p>
                  </a:txBody>
                  <a:tcPr anchor="ctr"/>
                </a:tc>
                <a:tc>
                  <a:txBody>
                    <a:bodyPr/>
                    <a:lstStyle/>
                    <a:p>
                      <a:pPr algn="ctr"/>
                      <a:r>
                        <a:rPr kumimoji="1" lang="en-US" altLang="ja-JP" sz="1000" dirty="0"/>
                        <a:t>1</a:t>
                      </a:r>
                      <a:r>
                        <a:rPr kumimoji="1" lang="ja-JP" altLang="en-US" sz="1000"/>
                        <a:t>次機能</a:t>
                      </a:r>
                    </a:p>
                  </a:txBody>
                  <a:tcPr anchor="ctr"/>
                </a:tc>
                <a:tc>
                  <a:txBody>
                    <a:bodyPr/>
                    <a:lstStyle/>
                    <a:p>
                      <a:pPr algn="ctr"/>
                      <a:r>
                        <a:rPr kumimoji="1" lang="ja-JP" altLang="en-US" sz="1000"/>
                        <a:t>要素技術</a:t>
                      </a:r>
                    </a:p>
                  </a:txBody>
                  <a:tcPr anchor="ctr"/>
                </a:tc>
                <a:extLst>
                  <a:ext uri="{0D108BD9-81ED-4DB2-BD59-A6C34878D82A}">
                    <a16:rowId xmlns:a16="http://schemas.microsoft.com/office/drawing/2014/main" val="4186965444"/>
                  </a:ext>
                </a:extLst>
              </a:tr>
              <a:tr h="370840">
                <a:tc>
                  <a:txBody>
                    <a:bodyPr/>
                    <a:lstStyle/>
                    <a:p>
                      <a:r>
                        <a:rPr kumimoji="1" lang="ja-JP" altLang="en-US" sz="1000"/>
                        <a:t>ボーナスサークルの推定</a:t>
                      </a:r>
                    </a:p>
                  </a:txBody>
                  <a:tcPr anchor="ctr"/>
                </a:tc>
                <a:tc>
                  <a:txBody>
                    <a:bodyPr/>
                    <a:lstStyle/>
                    <a:p>
                      <a:r>
                        <a:rPr kumimoji="1" lang="ja-JP" altLang="en-US" sz="1000"/>
                        <a:t>画像から数字を推定</a:t>
                      </a:r>
                    </a:p>
                  </a:txBody>
                  <a:tcPr anchor="ctr"/>
                </a:tc>
                <a:tc>
                  <a:txBody>
                    <a:bodyPr/>
                    <a:lstStyle/>
                    <a:p>
                      <a:r>
                        <a:rPr kumimoji="1" lang="ja-JP" altLang="en-US" sz="1000"/>
                        <a:t>①画像処理</a:t>
                      </a:r>
                      <a:endParaRPr kumimoji="1" lang="en-US" altLang="ja-JP" sz="1000" dirty="0"/>
                    </a:p>
                    <a:p>
                      <a:r>
                        <a:rPr kumimoji="1" lang="ja-JP" altLang="en-US" sz="1000"/>
                        <a:t>②</a:t>
                      </a:r>
                      <a:r>
                        <a:rPr kumimoji="1" lang="en-US" altLang="ja-JP" sz="1000" dirty="0"/>
                        <a:t>CNN (*1)</a:t>
                      </a:r>
                      <a:endParaRPr kumimoji="1" lang="ja-JP" altLang="en-US" sz="1000"/>
                    </a:p>
                  </a:txBody>
                  <a:tcPr anchor="ctr"/>
                </a:tc>
                <a:extLst>
                  <a:ext uri="{0D108BD9-81ED-4DB2-BD59-A6C34878D82A}">
                    <a16:rowId xmlns:a16="http://schemas.microsoft.com/office/drawing/2014/main" val="4093091344"/>
                  </a:ext>
                </a:extLst>
              </a:tr>
              <a:tr h="370840">
                <a:tc>
                  <a:txBody>
                    <a:bodyPr/>
                    <a:lstStyle/>
                    <a:p>
                      <a:r>
                        <a:rPr kumimoji="1" lang="ja-JP" altLang="en-US" sz="1000"/>
                        <a:t>ブロックが置かれた</a:t>
                      </a:r>
                      <a:endParaRPr kumimoji="1" lang="en-US" altLang="ja-JP" sz="1000" dirty="0"/>
                    </a:p>
                    <a:p>
                      <a:r>
                        <a:rPr kumimoji="1" lang="ja-JP" altLang="en-US" sz="1000"/>
                        <a:t>ブロック・サークルの推定</a:t>
                      </a:r>
                    </a:p>
                  </a:txBody>
                  <a:tcPr anchor="ctr"/>
                </a:tc>
                <a:tc>
                  <a:txBody>
                    <a:bodyPr/>
                    <a:lstStyle/>
                    <a:p>
                      <a:r>
                        <a:rPr kumimoji="1" lang="ja-JP" altLang="en-US" sz="1000"/>
                        <a:t>画像からブロック・サークル内の</a:t>
                      </a:r>
                      <a:endParaRPr kumimoji="1" lang="en-US" altLang="ja-JP" sz="1000" dirty="0"/>
                    </a:p>
                    <a:p>
                      <a:r>
                        <a:rPr kumimoji="1" lang="ja-JP" altLang="en-US" sz="1000"/>
                        <a:t>ブロックの有無と色の推定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①画像処理</a:t>
                      </a:r>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②</a:t>
                      </a:r>
                      <a:r>
                        <a:rPr kumimoji="1" lang="en-US" altLang="ja-JP" sz="1000" dirty="0"/>
                        <a:t>CNN</a:t>
                      </a:r>
                      <a:endParaRPr kumimoji="1" lang="ja-JP" altLang="en-US" sz="1000"/>
                    </a:p>
                  </a:txBody>
                  <a:tcPr anchor="ctr"/>
                </a:tc>
                <a:extLst>
                  <a:ext uri="{0D108BD9-81ED-4DB2-BD59-A6C34878D82A}">
                    <a16:rowId xmlns:a16="http://schemas.microsoft.com/office/drawing/2014/main" val="3707605024"/>
                  </a:ext>
                </a:extLst>
              </a:tr>
              <a:tr h="370840">
                <a:tc>
                  <a:txBody>
                    <a:bodyPr/>
                    <a:lstStyle/>
                    <a:p>
                      <a:r>
                        <a:rPr kumimoji="1" lang="ja-JP" altLang="en-US" sz="1000"/>
                        <a:t>交差サークルの</a:t>
                      </a:r>
                      <a:endParaRPr kumimoji="1" lang="en-US" altLang="ja-JP" sz="1000" dirty="0"/>
                    </a:p>
                    <a:p>
                      <a:r>
                        <a:rPr kumimoji="1" lang="ja-JP" altLang="en-US" sz="1000"/>
                        <a:t>ブロックの色の推定</a:t>
                      </a:r>
                    </a:p>
                  </a:txBody>
                  <a:tcPr anchor="ctr"/>
                </a:tc>
                <a:tc>
                  <a:txBody>
                    <a:bodyPr/>
                    <a:lstStyle/>
                    <a:p>
                      <a:r>
                        <a:rPr kumimoji="1" lang="ja-JP" altLang="en-US" sz="1000"/>
                        <a:t>画像からブロック色を推定する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①画像処理</a:t>
                      </a:r>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②</a:t>
                      </a:r>
                      <a:r>
                        <a:rPr kumimoji="1" lang="en-US" altLang="ja-JP" sz="1000" dirty="0"/>
                        <a:t>CNN</a:t>
                      </a:r>
                      <a:endParaRPr kumimoji="1" lang="ja-JP" altLang="en-US" sz="1000"/>
                    </a:p>
                  </a:txBody>
                  <a:tcPr anchor="ctr"/>
                </a:tc>
                <a:extLst>
                  <a:ext uri="{0D108BD9-81ED-4DB2-BD59-A6C34878D82A}">
                    <a16:rowId xmlns:a16="http://schemas.microsoft.com/office/drawing/2014/main" val="401611751"/>
                  </a:ext>
                </a:extLst>
              </a:tr>
              <a:tr h="370840">
                <a:tc>
                  <a:txBody>
                    <a:bodyPr/>
                    <a:lstStyle/>
                    <a:p>
                      <a:r>
                        <a:rPr kumimoji="1" lang="ja-JP" altLang="en-US" sz="1000"/>
                        <a:t>ブロック運搬経路の探索</a:t>
                      </a:r>
                    </a:p>
                  </a:txBody>
                  <a:tcPr anchor="ctr"/>
                </a:tc>
                <a:tc>
                  <a:txBody>
                    <a:bodyPr/>
                    <a:lstStyle/>
                    <a:p>
                      <a:r>
                        <a:rPr kumimoji="1" lang="ja-JP" altLang="en-US" sz="1000"/>
                        <a:t>運搬先までの最短経路を探索する</a:t>
                      </a:r>
                    </a:p>
                  </a:txBody>
                  <a:tcPr anchor="ctr"/>
                </a:tc>
                <a:tc>
                  <a:txBody>
                    <a:bodyPr/>
                    <a:lstStyle/>
                    <a:p>
                      <a:r>
                        <a:rPr kumimoji="1" lang="ja-JP" altLang="en-US" sz="1000"/>
                        <a:t>③データ構造</a:t>
                      </a:r>
                      <a:endParaRPr kumimoji="1" lang="en-US" altLang="ja-JP" sz="1000" dirty="0"/>
                    </a:p>
                    <a:p>
                      <a:r>
                        <a:rPr kumimoji="1" lang="ja-JP" altLang="en-US" sz="1000"/>
                        <a:t>④探索問題</a:t>
                      </a:r>
                      <a:r>
                        <a:rPr kumimoji="1" lang="en-US" altLang="ja-JP" sz="1000" dirty="0"/>
                        <a:t>(A*</a:t>
                      </a:r>
                      <a:r>
                        <a:rPr kumimoji="1" lang="ja-JP" altLang="en-US" sz="1000"/>
                        <a:t>探索</a:t>
                      </a:r>
                      <a:r>
                        <a:rPr kumimoji="1" lang="en-US" altLang="ja-JP" sz="1000" dirty="0"/>
                        <a:t>)</a:t>
                      </a:r>
                      <a:endParaRPr kumimoji="1" lang="ja-JP" altLang="en-US" sz="1000"/>
                    </a:p>
                  </a:txBody>
                  <a:tcPr anchor="ctr"/>
                </a:tc>
                <a:extLst>
                  <a:ext uri="{0D108BD9-81ED-4DB2-BD59-A6C34878D82A}">
                    <a16:rowId xmlns:a16="http://schemas.microsoft.com/office/drawing/2014/main" val="3221741994"/>
                  </a:ext>
                </a:extLst>
              </a:tr>
              <a:tr h="370840">
                <a:tc>
                  <a:txBody>
                    <a:bodyPr/>
                    <a:lstStyle/>
                    <a:p>
                      <a:r>
                        <a:rPr kumimoji="1" lang="ja-JP" altLang="en-US" sz="1000"/>
                        <a:t>ブロック運搬</a:t>
                      </a:r>
                    </a:p>
                  </a:txBody>
                  <a:tcPr anchor="ctr"/>
                </a:tc>
                <a:tc>
                  <a:txBody>
                    <a:bodyPr/>
                    <a:lstStyle/>
                    <a:p>
                      <a:r>
                        <a:rPr kumimoji="1" lang="ja-JP" altLang="en-US" sz="1000"/>
                        <a:t>目的の位置まで移動する</a:t>
                      </a:r>
                    </a:p>
                  </a:txBody>
                  <a:tcPr anchor="ctr"/>
                </a:tc>
                <a:tc>
                  <a:txBody>
                    <a:bodyPr/>
                    <a:lstStyle/>
                    <a:p>
                      <a:r>
                        <a:rPr kumimoji="1" lang="ja-JP" altLang="en-US" sz="1000"/>
                        <a:t>⑤自己位置推定</a:t>
                      </a:r>
                      <a:endParaRPr kumimoji="1" lang="en-US" altLang="ja-JP" sz="1000" dirty="0"/>
                    </a:p>
                    <a:p>
                      <a:r>
                        <a:rPr kumimoji="1" lang="ja-JP" altLang="en-US" sz="1000"/>
                        <a:t>⑥ロボット制御</a:t>
                      </a:r>
                    </a:p>
                  </a:txBody>
                  <a:tcPr anchor="ctr"/>
                </a:tc>
                <a:extLst>
                  <a:ext uri="{0D108BD9-81ED-4DB2-BD59-A6C34878D82A}">
                    <a16:rowId xmlns:a16="http://schemas.microsoft.com/office/drawing/2014/main" val="3268391370"/>
                  </a:ext>
                </a:extLst>
              </a:tr>
            </a:tbl>
          </a:graphicData>
        </a:graphic>
      </p:graphicFrame>
      <p:sp>
        <p:nvSpPr>
          <p:cNvPr id="14" name="正方形/長方形 13">
            <a:extLst>
              <a:ext uri="{FF2B5EF4-FFF2-40B4-BE49-F238E27FC236}">
                <a16:creationId xmlns:a16="http://schemas.microsoft.com/office/drawing/2014/main" id="{B8F8EDB8-0905-D449-B2A1-5E596D53B953}"/>
              </a:ext>
            </a:extLst>
          </p:cNvPr>
          <p:cNvSpPr/>
          <p:nvPr/>
        </p:nvSpPr>
        <p:spPr>
          <a:xfrm>
            <a:off x="1537052" y="237205"/>
            <a:ext cx="3639128" cy="195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制御の戦略の前にブロックビンゴの戦略を紹介する。</a:t>
            </a:r>
          </a:p>
        </p:txBody>
      </p:sp>
      <p:sp>
        <p:nvSpPr>
          <p:cNvPr id="16" name="正方形/長方形 15">
            <a:extLst>
              <a:ext uri="{FF2B5EF4-FFF2-40B4-BE49-F238E27FC236}">
                <a16:creationId xmlns:a16="http://schemas.microsoft.com/office/drawing/2014/main" id="{3C695043-EAF6-AA4E-B001-F28EF3498F20}"/>
              </a:ext>
            </a:extLst>
          </p:cNvPr>
          <p:cNvSpPr/>
          <p:nvPr/>
        </p:nvSpPr>
        <p:spPr>
          <a:xfrm>
            <a:off x="46180" y="67957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4.1.1</a:t>
            </a:r>
            <a:r>
              <a:rPr lang="ja-JP" altLang="en-US" sz="1400" b="1">
                <a:solidFill>
                  <a:schemeClr val="tx1"/>
                </a:solidFill>
                <a:latin typeface="+mj-ea"/>
                <a:ea typeface="+mj-ea"/>
              </a:rPr>
              <a:t>ゲーム戦略</a:t>
            </a:r>
          </a:p>
        </p:txBody>
      </p:sp>
      <p:sp>
        <p:nvSpPr>
          <p:cNvPr id="17" name="正方形/長方形 16">
            <a:extLst>
              <a:ext uri="{FF2B5EF4-FFF2-40B4-BE49-F238E27FC236}">
                <a16:creationId xmlns:a16="http://schemas.microsoft.com/office/drawing/2014/main" id="{0A91E9D7-C146-AE49-BE1A-D04664D8A495}"/>
              </a:ext>
            </a:extLst>
          </p:cNvPr>
          <p:cNvSpPr/>
          <p:nvPr/>
        </p:nvSpPr>
        <p:spPr>
          <a:xfrm>
            <a:off x="-1" y="906990"/>
            <a:ext cx="6400799" cy="538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分析モデルでは「フルビンゴのみを狙う」という指針を定義した。一つずつビンゴを成立させるような並べ方はせず、近くのブロックからブロック・サークルに運搬し、最終的にフルビンゴが成立する並べ方をゲーム戦略として選んだ。</a:t>
            </a:r>
          </a:p>
        </p:txBody>
      </p:sp>
      <p:sp>
        <p:nvSpPr>
          <p:cNvPr id="18" name="正方形/長方形 17">
            <a:extLst>
              <a:ext uri="{FF2B5EF4-FFF2-40B4-BE49-F238E27FC236}">
                <a16:creationId xmlns:a16="http://schemas.microsoft.com/office/drawing/2014/main" id="{E6E79B03-52D3-C244-9290-FC96BFB99073}"/>
              </a:ext>
            </a:extLst>
          </p:cNvPr>
          <p:cNvSpPr/>
          <p:nvPr/>
        </p:nvSpPr>
        <p:spPr>
          <a:xfrm>
            <a:off x="46180" y="1748569"/>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4.1.2</a:t>
            </a:r>
            <a:r>
              <a:rPr lang="ja-JP" altLang="en-US" sz="1400" b="1">
                <a:solidFill>
                  <a:schemeClr val="tx1"/>
                </a:solidFill>
                <a:latin typeface="+mj-ea"/>
                <a:ea typeface="+mj-ea"/>
              </a:rPr>
              <a:t>制御戦略</a:t>
            </a:r>
          </a:p>
        </p:txBody>
      </p:sp>
      <p:sp>
        <p:nvSpPr>
          <p:cNvPr id="19" name="正方形/長方形 18">
            <a:extLst>
              <a:ext uri="{FF2B5EF4-FFF2-40B4-BE49-F238E27FC236}">
                <a16:creationId xmlns:a16="http://schemas.microsoft.com/office/drawing/2014/main" id="{B1064A47-825B-8844-9121-B6E67EC4BB9E}"/>
              </a:ext>
            </a:extLst>
          </p:cNvPr>
          <p:cNvSpPr/>
          <p:nvPr/>
        </p:nvSpPr>
        <p:spPr>
          <a:xfrm>
            <a:off x="0" y="5573648"/>
            <a:ext cx="6284838" cy="456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カメラシステムから取り込んだ画像を数字の推定、ブロックの有無と色の推定に用いている畳み込みニューラルネットワークに入力に適した</a:t>
            </a:r>
            <a:r>
              <a:rPr lang="en-US" altLang="ja-JP" sz="1100" dirty="0">
                <a:solidFill>
                  <a:schemeClr val="tx1"/>
                </a:solidFill>
                <a:latin typeface="+mn-ea"/>
              </a:rPr>
              <a:t>(28x28</a:t>
            </a:r>
            <a:r>
              <a:rPr lang="ja-JP" altLang="en-US" sz="1100">
                <a:solidFill>
                  <a:schemeClr val="tx1"/>
                </a:solidFill>
                <a:latin typeface="+mn-ea"/>
              </a:rPr>
              <a:t>ピクセル</a:t>
            </a:r>
            <a:r>
              <a:rPr lang="en-US" altLang="ja-JP" sz="1100" dirty="0">
                <a:solidFill>
                  <a:schemeClr val="tx1"/>
                </a:solidFill>
                <a:latin typeface="+mn-ea"/>
              </a:rPr>
              <a:t>)</a:t>
            </a:r>
            <a:r>
              <a:rPr lang="ja-JP" altLang="en-US" sz="1100">
                <a:solidFill>
                  <a:schemeClr val="tx1"/>
                </a:solidFill>
                <a:latin typeface="+mn-ea"/>
              </a:rPr>
              <a:t>の画像に処理を行う。</a:t>
            </a:r>
          </a:p>
        </p:txBody>
      </p:sp>
      <p:pic>
        <p:nvPicPr>
          <p:cNvPr id="4" name="図 3">
            <a:extLst>
              <a:ext uri="{FF2B5EF4-FFF2-40B4-BE49-F238E27FC236}">
                <a16:creationId xmlns:a16="http://schemas.microsoft.com/office/drawing/2014/main" id="{53B05542-2D76-2748-9AF5-198438404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397" y="392926"/>
            <a:ext cx="2500132" cy="1406324"/>
          </a:xfrm>
          <a:prstGeom prst="rect">
            <a:avLst/>
          </a:prstGeom>
          <a:ln w="38100">
            <a:solidFill>
              <a:schemeClr val="tx1">
                <a:lumMod val="50000"/>
                <a:lumOff val="50000"/>
              </a:schemeClr>
            </a:solidFill>
          </a:ln>
        </p:spPr>
      </p:pic>
      <p:sp>
        <p:nvSpPr>
          <p:cNvPr id="20" name="正方形/長方形 19">
            <a:extLst>
              <a:ext uri="{FF2B5EF4-FFF2-40B4-BE49-F238E27FC236}">
                <a16:creationId xmlns:a16="http://schemas.microsoft.com/office/drawing/2014/main" id="{AB0C4A3F-5BB3-3643-BD89-5B02E2091F37}"/>
              </a:ext>
            </a:extLst>
          </p:cNvPr>
          <p:cNvSpPr/>
          <p:nvPr/>
        </p:nvSpPr>
        <p:spPr>
          <a:xfrm>
            <a:off x="8833990" y="-29931"/>
            <a:ext cx="4215253" cy="225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ボーナスサークル推定のための機能フローと要素技術を示す</a:t>
            </a:r>
          </a:p>
        </p:txBody>
      </p:sp>
      <p:pic>
        <p:nvPicPr>
          <p:cNvPr id="7" name="図 6">
            <a:extLst>
              <a:ext uri="{FF2B5EF4-FFF2-40B4-BE49-F238E27FC236}">
                <a16:creationId xmlns:a16="http://schemas.microsoft.com/office/drawing/2014/main" id="{E62C7FD5-826F-E14C-8B15-C248C3128F0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11483512" y="668994"/>
            <a:ext cx="906632" cy="910827"/>
          </a:xfrm>
          <a:prstGeom prst="rect">
            <a:avLst/>
          </a:prstGeom>
        </p:spPr>
      </p:pic>
      <p:sp>
        <p:nvSpPr>
          <p:cNvPr id="24" name="角丸四角形 23">
            <a:extLst>
              <a:ext uri="{FF2B5EF4-FFF2-40B4-BE49-F238E27FC236}">
                <a16:creationId xmlns:a16="http://schemas.microsoft.com/office/drawing/2014/main" id="{6E949549-A8FF-AA42-9B7E-065C0689C9C4}"/>
              </a:ext>
            </a:extLst>
          </p:cNvPr>
          <p:cNvSpPr/>
          <p:nvPr/>
        </p:nvSpPr>
        <p:spPr>
          <a:xfrm>
            <a:off x="9484176" y="380029"/>
            <a:ext cx="1608440" cy="1488757"/>
          </a:xfrm>
          <a:prstGeom prst="roundRect">
            <a:avLst>
              <a:gd name="adj" fmla="val 55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a:solidFill>
                  <a:schemeClr val="tx1"/>
                </a:solidFill>
                <a:latin typeface="+mn-ea"/>
              </a:rPr>
              <a:t>①画像処理</a:t>
            </a:r>
            <a:endParaRPr kumimoji="1" lang="en-US" altLang="ja-JP" sz="1400" dirty="0">
              <a:solidFill>
                <a:schemeClr val="tx1"/>
              </a:solidFill>
              <a:latin typeface="+mn-ea"/>
            </a:endParaRPr>
          </a:p>
          <a:p>
            <a:r>
              <a:rPr lang="ja-JP" altLang="en-US" sz="1200">
                <a:solidFill>
                  <a:schemeClr val="tx1"/>
                </a:solidFill>
                <a:latin typeface="+mn-ea"/>
              </a:rPr>
              <a:t>・台形補正</a:t>
            </a:r>
            <a:endParaRPr lang="en-US" altLang="ja-JP" sz="1200" dirty="0">
              <a:solidFill>
                <a:schemeClr val="tx1"/>
              </a:solidFill>
              <a:latin typeface="+mn-ea"/>
            </a:endParaRPr>
          </a:p>
          <a:p>
            <a:r>
              <a:rPr lang="ja-JP" altLang="en-US" sz="1200">
                <a:solidFill>
                  <a:schemeClr val="tx1"/>
                </a:solidFill>
                <a:latin typeface="+mn-ea"/>
              </a:rPr>
              <a:t>・クリッピング</a:t>
            </a:r>
            <a:endParaRPr lang="en-US" altLang="ja-JP" sz="1200" dirty="0">
              <a:solidFill>
                <a:schemeClr val="tx1"/>
              </a:solidFill>
              <a:latin typeface="+mn-ea"/>
            </a:endParaRPr>
          </a:p>
          <a:p>
            <a:r>
              <a:rPr lang="ja-JP" altLang="en-US" sz="1200">
                <a:solidFill>
                  <a:schemeClr val="tx1"/>
                </a:solidFill>
                <a:latin typeface="+mn-ea"/>
              </a:rPr>
              <a:t>・グレイスケール</a:t>
            </a:r>
            <a:endParaRPr lang="en-US" altLang="ja-JP" sz="1200" dirty="0">
              <a:solidFill>
                <a:schemeClr val="tx1"/>
              </a:solidFill>
              <a:latin typeface="+mn-ea"/>
            </a:endParaRPr>
          </a:p>
          <a:p>
            <a:r>
              <a:rPr lang="ja-JP" altLang="en-US" sz="1200">
                <a:solidFill>
                  <a:schemeClr val="tx1"/>
                </a:solidFill>
                <a:latin typeface="+mn-ea"/>
              </a:rPr>
              <a:t>・正規化</a:t>
            </a:r>
            <a:endParaRPr lang="en-US" altLang="ja-JP" sz="1200" dirty="0">
              <a:solidFill>
                <a:schemeClr val="tx1"/>
              </a:solidFill>
              <a:latin typeface="+mn-ea"/>
            </a:endParaRPr>
          </a:p>
          <a:p>
            <a:r>
              <a:rPr lang="ja-JP" altLang="en-US" sz="1200">
                <a:solidFill>
                  <a:schemeClr val="tx1"/>
                </a:solidFill>
                <a:latin typeface="+mn-ea"/>
              </a:rPr>
              <a:t>・</a:t>
            </a:r>
            <a:r>
              <a:rPr lang="en-US" altLang="ja-JP" sz="1200" dirty="0">
                <a:solidFill>
                  <a:schemeClr val="tx1"/>
                </a:solidFill>
                <a:latin typeface="+mn-ea"/>
              </a:rPr>
              <a:t>HSV</a:t>
            </a:r>
            <a:r>
              <a:rPr lang="ja-JP" altLang="en-US" sz="1200">
                <a:solidFill>
                  <a:schemeClr val="tx1"/>
                </a:solidFill>
                <a:latin typeface="+mn-ea"/>
              </a:rPr>
              <a:t>変換</a:t>
            </a:r>
            <a:endParaRPr lang="en-US" altLang="ja-JP" sz="1200" dirty="0">
              <a:solidFill>
                <a:schemeClr val="tx1"/>
              </a:solidFill>
              <a:latin typeface="+mn-ea"/>
            </a:endParaRPr>
          </a:p>
        </p:txBody>
      </p:sp>
      <p:cxnSp>
        <p:nvCxnSpPr>
          <p:cNvPr id="26" name="直線矢印コネクタ 25">
            <a:extLst>
              <a:ext uri="{FF2B5EF4-FFF2-40B4-BE49-F238E27FC236}">
                <a16:creationId xmlns:a16="http://schemas.microsoft.com/office/drawing/2014/main" id="{13CC8054-5DF4-5E4E-8418-D2A1C24D401C}"/>
              </a:ext>
            </a:extLst>
          </p:cNvPr>
          <p:cNvCxnSpPr>
            <a:cxnSpLocks/>
          </p:cNvCxnSpPr>
          <p:nvPr/>
        </p:nvCxnSpPr>
        <p:spPr>
          <a:xfrm>
            <a:off x="9234842" y="1122458"/>
            <a:ext cx="2278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E1F9AFFA-72AE-1E42-9C8B-C3B34605AF20}"/>
              </a:ext>
            </a:extLst>
          </p:cNvPr>
          <p:cNvSpPr/>
          <p:nvPr/>
        </p:nvSpPr>
        <p:spPr>
          <a:xfrm>
            <a:off x="11311505" y="214285"/>
            <a:ext cx="1202363" cy="430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28x28</a:t>
            </a:r>
            <a:r>
              <a:rPr lang="ja-JP" altLang="en-US" sz="1100">
                <a:solidFill>
                  <a:schemeClr val="tx1"/>
                </a:solidFill>
                <a:latin typeface="+mn-ea"/>
              </a:rPr>
              <a:t>ピクセル</a:t>
            </a:r>
            <a:endParaRPr lang="en-US" altLang="ja-JP" sz="1100" dirty="0">
              <a:solidFill>
                <a:schemeClr val="tx1"/>
              </a:solidFill>
              <a:latin typeface="+mn-ea"/>
            </a:endParaRPr>
          </a:p>
          <a:p>
            <a:r>
              <a:rPr lang="ja-JP" altLang="en-US" sz="1100">
                <a:solidFill>
                  <a:schemeClr val="tx1"/>
                </a:solidFill>
                <a:latin typeface="+mn-ea"/>
              </a:rPr>
              <a:t>グレイスケール</a:t>
            </a:r>
          </a:p>
        </p:txBody>
      </p:sp>
      <p:cxnSp>
        <p:nvCxnSpPr>
          <p:cNvPr id="29" name="直線矢印コネクタ 28">
            <a:extLst>
              <a:ext uri="{FF2B5EF4-FFF2-40B4-BE49-F238E27FC236}">
                <a16:creationId xmlns:a16="http://schemas.microsoft.com/office/drawing/2014/main" id="{9664191E-6FEF-B342-AEF1-C3948363D7B7}"/>
              </a:ext>
            </a:extLst>
          </p:cNvPr>
          <p:cNvCxnSpPr>
            <a:cxnSpLocks/>
          </p:cNvCxnSpPr>
          <p:nvPr/>
        </p:nvCxnSpPr>
        <p:spPr>
          <a:xfrm>
            <a:off x="11114093" y="1124408"/>
            <a:ext cx="267038" cy="194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7D899450-6A88-7D45-A81C-4BC553BCF552}"/>
              </a:ext>
            </a:extLst>
          </p:cNvPr>
          <p:cNvSpPr/>
          <p:nvPr/>
        </p:nvSpPr>
        <p:spPr>
          <a:xfrm>
            <a:off x="7039683" y="2640616"/>
            <a:ext cx="154615" cy="1536171"/>
          </a:xfrm>
          <a:prstGeom prst="rect">
            <a:avLst/>
          </a:prstGeom>
          <a:pattFill prst="ltHorz">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00EB287-D5D4-9349-8850-BAE734C807C5}"/>
              </a:ext>
            </a:extLst>
          </p:cNvPr>
          <p:cNvSpPr/>
          <p:nvPr/>
        </p:nvSpPr>
        <p:spPr>
          <a:xfrm>
            <a:off x="6413652" y="2285504"/>
            <a:ext cx="1202363" cy="188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784x1</a:t>
            </a:r>
            <a:r>
              <a:rPr lang="ja-JP" altLang="en-US" sz="1100">
                <a:solidFill>
                  <a:schemeClr val="tx1"/>
                </a:solidFill>
                <a:latin typeface="+mn-ea"/>
              </a:rPr>
              <a:t>ベクトル</a:t>
            </a:r>
          </a:p>
        </p:txBody>
      </p:sp>
      <p:cxnSp>
        <p:nvCxnSpPr>
          <p:cNvPr id="123" name="直線矢印コネクタ 122">
            <a:extLst>
              <a:ext uri="{FF2B5EF4-FFF2-40B4-BE49-F238E27FC236}">
                <a16:creationId xmlns:a16="http://schemas.microsoft.com/office/drawing/2014/main" id="{2B2E42B2-9672-4041-A5FC-D8EC22FC160E}"/>
              </a:ext>
            </a:extLst>
          </p:cNvPr>
          <p:cNvCxnSpPr>
            <a:cxnSpLocks/>
            <a:endCxn id="119" idx="1"/>
          </p:cNvCxnSpPr>
          <p:nvPr/>
        </p:nvCxnSpPr>
        <p:spPr>
          <a:xfrm>
            <a:off x="6400797" y="3408702"/>
            <a:ext cx="63888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グループ化 129">
            <a:extLst>
              <a:ext uri="{FF2B5EF4-FFF2-40B4-BE49-F238E27FC236}">
                <a16:creationId xmlns:a16="http://schemas.microsoft.com/office/drawing/2014/main" id="{94527C43-6C82-584C-BBAA-4005FBB91630}"/>
              </a:ext>
            </a:extLst>
          </p:cNvPr>
          <p:cNvGrpSpPr/>
          <p:nvPr/>
        </p:nvGrpSpPr>
        <p:grpSpPr>
          <a:xfrm flipH="1">
            <a:off x="6400797" y="2088568"/>
            <a:ext cx="6249479" cy="1343530"/>
            <a:chOff x="9422905" y="2878213"/>
            <a:chExt cx="1523323" cy="1523323"/>
          </a:xfrm>
        </p:grpSpPr>
        <p:cxnSp>
          <p:nvCxnSpPr>
            <p:cNvPr id="131" name="直線矢印コネクタ 130">
              <a:extLst>
                <a:ext uri="{FF2B5EF4-FFF2-40B4-BE49-F238E27FC236}">
                  <a16:creationId xmlns:a16="http://schemas.microsoft.com/office/drawing/2014/main" id="{4A14FFBD-90BC-AE47-B4A7-F78340C8C9CF}"/>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9307C56C-46FD-9146-B5FD-683BF79055FD}"/>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566F1E70-B692-D943-B857-919F5C629981}"/>
              </a:ext>
            </a:extLst>
          </p:cNvPr>
          <p:cNvGrpSpPr/>
          <p:nvPr/>
        </p:nvGrpSpPr>
        <p:grpSpPr>
          <a:xfrm>
            <a:off x="6658517" y="2334487"/>
            <a:ext cx="4067102" cy="2160240"/>
            <a:chOff x="6658517" y="2710054"/>
            <a:chExt cx="4067102" cy="2160240"/>
          </a:xfrm>
        </p:grpSpPr>
        <p:grpSp>
          <p:nvGrpSpPr>
            <p:cNvPr id="47" name="グループ化 46">
              <a:extLst>
                <a:ext uri="{FF2B5EF4-FFF2-40B4-BE49-F238E27FC236}">
                  <a16:creationId xmlns:a16="http://schemas.microsoft.com/office/drawing/2014/main" id="{1B3E9F9C-C93D-EB44-9FCE-D545292C33DB}"/>
                </a:ext>
              </a:extLst>
            </p:cNvPr>
            <p:cNvGrpSpPr/>
            <p:nvPr/>
          </p:nvGrpSpPr>
          <p:grpSpPr>
            <a:xfrm>
              <a:off x="7616015" y="3022089"/>
              <a:ext cx="288032" cy="1536171"/>
              <a:chOff x="1127448" y="980728"/>
              <a:chExt cx="432048" cy="2304256"/>
            </a:xfrm>
          </p:grpSpPr>
          <p:sp>
            <p:nvSpPr>
              <p:cNvPr id="107" name="円/楕円 106">
                <a:extLst>
                  <a:ext uri="{FF2B5EF4-FFF2-40B4-BE49-F238E27FC236}">
                    <a16:creationId xmlns:a16="http://schemas.microsoft.com/office/drawing/2014/main" id="{08AF50C1-126A-4847-9F80-A3D0E9E2C8C5}"/>
                  </a:ext>
                </a:extLst>
              </p:cNvPr>
              <p:cNvSpPr/>
              <p:nvPr/>
            </p:nvSpPr>
            <p:spPr>
              <a:xfrm>
                <a:off x="1127448" y="98072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8" name="円/楕円 107">
                <a:extLst>
                  <a:ext uri="{FF2B5EF4-FFF2-40B4-BE49-F238E27FC236}">
                    <a16:creationId xmlns:a16="http://schemas.microsoft.com/office/drawing/2014/main" id="{82FDCA29-2A22-F541-8AF4-2AB1DDE85A1D}"/>
                  </a:ext>
                </a:extLst>
              </p:cNvPr>
              <p:cNvSpPr/>
              <p:nvPr/>
            </p:nvSpPr>
            <p:spPr>
              <a:xfrm>
                <a:off x="1127448" y="170080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9" name="円/楕円 108">
                <a:extLst>
                  <a:ext uri="{FF2B5EF4-FFF2-40B4-BE49-F238E27FC236}">
                    <a16:creationId xmlns:a16="http://schemas.microsoft.com/office/drawing/2014/main" id="{AB07780B-023A-3144-A425-81F91DAF189B}"/>
                  </a:ext>
                </a:extLst>
              </p:cNvPr>
              <p:cNvSpPr/>
              <p:nvPr/>
            </p:nvSpPr>
            <p:spPr>
              <a:xfrm>
                <a:off x="1127448" y="2852936"/>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10" name="直線コネクタ 109">
                <a:extLst>
                  <a:ext uri="{FF2B5EF4-FFF2-40B4-BE49-F238E27FC236}">
                    <a16:creationId xmlns:a16="http://schemas.microsoft.com/office/drawing/2014/main" id="{A3E5FB30-5259-AC49-A6F5-3D5F224D9707}"/>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2" name="角丸四角形 51">
              <a:extLst>
                <a:ext uri="{FF2B5EF4-FFF2-40B4-BE49-F238E27FC236}">
                  <a16:creationId xmlns:a16="http://schemas.microsoft.com/office/drawing/2014/main" id="{A1816A2C-8336-D646-AA94-FDB2F4BA97BB}"/>
                </a:ext>
              </a:extLst>
            </p:cNvPr>
            <p:cNvSpPr/>
            <p:nvPr/>
          </p:nvSpPr>
          <p:spPr>
            <a:xfrm>
              <a:off x="6658517" y="2902075"/>
              <a:ext cx="1328284"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53" name="正方形/長方形 52">
              <a:extLst>
                <a:ext uri="{FF2B5EF4-FFF2-40B4-BE49-F238E27FC236}">
                  <a16:creationId xmlns:a16="http://schemas.microsoft.com/office/drawing/2014/main" id="{58E122D6-D18E-FC4B-B9DC-E0B146304D2F}"/>
                </a:ext>
              </a:extLst>
            </p:cNvPr>
            <p:cNvSpPr/>
            <p:nvPr/>
          </p:nvSpPr>
          <p:spPr>
            <a:xfrm>
              <a:off x="72225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入力層</a:t>
              </a:r>
              <a:endParaRPr kumimoji="1" lang="ja-JP" altLang="en-US" sz="1100" dirty="0" err="1">
                <a:solidFill>
                  <a:schemeClr val="tx1"/>
                </a:solidFill>
              </a:endParaRPr>
            </a:p>
          </p:txBody>
        </p:sp>
        <p:sp>
          <p:nvSpPr>
            <p:cNvPr id="54" name="正方形/長方形 53">
              <a:extLst>
                <a:ext uri="{FF2B5EF4-FFF2-40B4-BE49-F238E27FC236}">
                  <a16:creationId xmlns:a16="http://schemas.microsoft.com/office/drawing/2014/main" id="{A524DFCA-A9F2-9644-9B0A-BD886E685B70}"/>
                </a:ext>
              </a:extLst>
            </p:cNvPr>
            <p:cNvSpPr/>
            <p:nvPr/>
          </p:nvSpPr>
          <p:spPr>
            <a:xfrm>
              <a:off x="72225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784</a:t>
              </a:r>
              <a:r>
                <a:rPr kumimoji="1" lang="ja-JP" altLang="en-US" sz="1100">
                  <a:solidFill>
                    <a:schemeClr val="tx1"/>
                  </a:solidFill>
                </a:rPr>
                <a:t>ノード</a:t>
              </a:r>
              <a:endParaRPr kumimoji="1" lang="ja-JP" altLang="en-US" sz="1100" dirty="0" err="1">
                <a:solidFill>
                  <a:schemeClr val="tx1"/>
                </a:solidFill>
              </a:endParaRPr>
            </a:p>
          </p:txBody>
        </p:sp>
        <p:grpSp>
          <p:nvGrpSpPr>
            <p:cNvPr id="55" name="グループ化 54">
              <a:extLst>
                <a:ext uri="{FF2B5EF4-FFF2-40B4-BE49-F238E27FC236}">
                  <a16:creationId xmlns:a16="http://schemas.microsoft.com/office/drawing/2014/main" id="{97EC29A4-BF90-8C43-A0A5-CCC20AED4940}"/>
                </a:ext>
              </a:extLst>
            </p:cNvPr>
            <p:cNvGrpSpPr/>
            <p:nvPr/>
          </p:nvGrpSpPr>
          <p:grpSpPr>
            <a:xfrm>
              <a:off x="8453593" y="3016183"/>
              <a:ext cx="288032" cy="1536171"/>
              <a:chOff x="1127448" y="980728"/>
              <a:chExt cx="432048" cy="2304256"/>
            </a:xfrm>
          </p:grpSpPr>
          <p:sp>
            <p:nvSpPr>
              <p:cNvPr id="103" name="円/楕円 102">
                <a:extLst>
                  <a:ext uri="{FF2B5EF4-FFF2-40B4-BE49-F238E27FC236}">
                    <a16:creationId xmlns:a16="http://schemas.microsoft.com/office/drawing/2014/main" id="{ECAB17C9-730E-4C4F-9A07-0472F38AE76F}"/>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4" name="円/楕円 103">
                <a:extLst>
                  <a:ext uri="{FF2B5EF4-FFF2-40B4-BE49-F238E27FC236}">
                    <a16:creationId xmlns:a16="http://schemas.microsoft.com/office/drawing/2014/main" id="{45134BED-EFAF-A440-9808-B9D041AA823C}"/>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5" name="円/楕円 104">
                <a:extLst>
                  <a:ext uri="{FF2B5EF4-FFF2-40B4-BE49-F238E27FC236}">
                    <a16:creationId xmlns:a16="http://schemas.microsoft.com/office/drawing/2014/main" id="{1614F197-0600-1746-BF8C-29FF4734A7BC}"/>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06" name="直線コネクタ 105">
                <a:extLst>
                  <a:ext uri="{FF2B5EF4-FFF2-40B4-BE49-F238E27FC236}">
                    <a16:creationId xmlns:a16="http://schemas.microsoft.com/office/drawing/2014/main" id="{5A9CCB5B-14D5-7F48-AC6D-0C0FB0A7FC17}"/>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6" name="角丸四角形 55">
              <a:extLst>
                <a:ext uri="{FF2B5EF4-FFF2-40B4-BE49-F238E27FC236}">
                  <a16:creationId xmlns:a16="http://schemas.microsoft.com/office/drawing/2014/main" id="{7AF2DF6D-3544-644A-B4DB-F5974CA84A4B}"/>
                </a:ext>
              </a:extLst>
            </p:cNvPr>
            <p:cNvSpPr/>
            <p:nvPr/>
          </p:nvSpPr>
          <p:spPr>
            <a:xfrm>
              <a:off x="8357583"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57" name="正方形/長方形 56">
              <a:extLst>
                <a:ext uri="{FF2B5EF4-FFF2-40B4-BE49-F238E27FC236}">
                  <a16:creationId xmlns:a16="http://schemas.microsoft.com/office/drawing/2014/main" id="{6CDB3E78-06CB-1343-A3E8-141B41DF2EAD}"/>
                </a:ext>
              </a:extLst>
            </p:cNvPr>
            <p:cNvSpPr/>
            <p:nvPr/>
          </p:nvSpPr>
          <p:spPr>
            <a:xfrm>
              <a:off x="8056292"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隠れ層</a:t>
              </a:r>
              <a:endParaRPr kumimoji="1" lang="ja-JP" altLang="en-US" sz="1100" dirty="0" err="1">
                <a:solidFill>
                  <a:schemeClr val="tx1"/>
                </a:solidFill>
              </a:endParaRPr>
            </a:p>
          </p:txBody>
        </p:sp>
        <p:sp>
          <p:nvSpPr>
            <p:cNvPr id="58" name="正方形/長方形 57">
              <a:extLst>
                <a:ext uri="{FF2B5EF4-FFF2-40B4-BE49-F238E27FC236}">
                  <a16:creationId xmlns:a16="http://schemas.microsoft.com/office/drawing/2014/main" id="{19AEE029-3DA0-F24F-8C91-68DFD2591C26}"/>
                </a:ext>
              </a:extLst>
            </p:cNvPr>
            <p:cNvSpPr/>
            <p:nvPr/>
          </p:nvSpPr>
          <p:spPr>
            <a:xfrm>
              <a:off x="8056292"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59" name="グループ化 58">
              <a:extLst>
                <a:ext uri="{FF2B5EF4-FFF2-40B4-BE49-F238E27FC236}">
                  <a16:creationId xmlns:a16="http://schemas.microsoft.com/office/drawing/2014/main" id="{B294102E-45B8-7749-A942-AB94E2202F9B}"/>
                </a:ext>
              </a:extLst>
            </p:cNvPr>
            <p:cNvGrpSpPr/>
            <p:nvPr/>
          </p:nvGrpSpPr>
          <p:grpSpPr>
            <a:xfrm>
              <a:off x="9248197" y="3022089"/>
              <a:ext cx="288032" cy="1536171"/>
              <a:chOff x="1127448" y="980728"/>
              <a:chExt cx="432048" cy="2304256"/>
            </a:xfrm>
          </p:grpSpPr>
          <p:sp>
            <p:nvSpPr>
              <p:cNvPr id="99" name="円/楕円 98">
                <a:extLst>
                  <a:ext uri="{FF2B5EF4-FFF2-40B4-BE49-F238E27FC236}">
                    <a16:creationId xmlns:a16="http://schemas.microsoft.com/office/drawing/2014/main" id="{EAA8876F-C4C5-A442-95B6-B172FE8AEC06}"/>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0" name="円/楕円 99">
                <a:extLst>
                  <a:ext uri="{FF2B5EF4-FFF2-40B4-BE49-F238E27FC236}">
                    <a16:creationId xmlns:a16="http://schemas.microsoft.com/office/drawing/2014/main" id="{DA13F0A1-B9C1-584C-B874-22ED16A85BF8}"/>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1" name="円/楕円 100">
                <a:extLst>
                  <a:ext uri="{FF2B5EF4-FFF2-40B4-BE49-F238E27FC236}">
                    <a16:creationId xmlns:a16="http://schemas.microsoft.com/office/drawing/2014/main" id="{FB6E9707-0344-F74B-AE01-5041E15F594A}"/>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02" name="直線コネクタ 101">
                <a:extLst>
                  <a:ext uri="{FF2B5EF4-FFF2-40B4-BE49-F238E27FC236}">
                    <a16:creationId xmlns:a16="http://schemas.microsoft.com/office/drawing/2014/main" id="{D47F8029-670F-A84F-B297-DEBE753B15AF}"/>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0" name="角丸四角形 59">
              <a:extLst>
                <a:ext uri="{FF2B5EF4-FFF2-40B4-BE49-F238E27FC236}">
                  <a16:creationId xmlns:a16="http://schemas.microsoft.com/office/drawing/2014/main" id="{2EA8A079-56F2-4C48-ACFF-8B337969BC47}"/>
                </a:ext>
              </a:extLst>
            </p:cNvPr>
            <p:cNvSpPr/>
            <p:nvPr/>
          </p:nvSpPr>
          <p:spPr>
            <a:xfrm>
              <a:off x="9152187" y="2902075"/>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61" name="正方形/長方形 60">
              <a:extLst>
                <a:ext uri="{FF2B5EF4-FFF2-40B4-BE49-F238E27FC236}">
                  <a16:creationId xmlns:a16="http://schemas.microsoft.com/office/drawing/2014/main" id="{3896DD99-AD44-FF4E-85B1-97929F083FEA}"/>
                </a:ext>
              </a:extLst>
            </p:cNvPr>
            <p:cNvSpPr/>
            <p:nvPr/>
          </p:nvSpPr>
          <p:spPr>
            <a:xfrm>
              <a:off x="88508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隠れ層</a:t>
              </a:r>
              <a:endParaRPr kumimoji="1" lang="ja-JP" altLang="en-US" sz="1100" dirty="0" err="1">
                <a:solidFill>
                  <a:schemeClr val="tx1"/>
                </a:solidFill>
              </a:endParaRPr>
            </a:p>
          </p:txBody>
        </p:sp>
        <p:sp>
          <p:nvSpPr>
            <p:cNvPr id="62" name="正方形/長方形 61">
              <a:extLst>
                <a:ext uri="{FF2B5EF4-FFF2-40B4-BE49-F238E27FC236}">
                  <a16:creationId xmlns:a16="http://schemas.microsoft.com/office/drawing/2014/main" id="{1F63FAB0-1C79-314F-A547-6CD10ECAA4E6}"/>
                </a:ext>
              </a:extLst>
            </p:cNvPr>
            <p:cNvSpPr/>
            <p:nvPr/>
          </p:nvSpPr>
          <p:spPr>
            <a:xfrm>
              <a:off x="88508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63" name="グループ化 62">
              <a:extLst>
                <a:ext uri="{FF2B5EF4-FFF2-40B4-BE49-F238E27FC236}">
                  <a16:creationId xmlns:a16="http://schemas.microsoft.com/office/drawing/2014/main" id="{C1E67F95-1A06-6D48-852C-93B2E2344E5A}"/>
                </a:ext>
              </a:extLst>
            </p:cNvPr>
            <p:cNvGrpSpPr/>
            <p:nvPr/>
          </p:nvGrpSpPr>
          <p:grpSpPr>
            <a:xfrm>
              <a:off x="10040285" y="3016183"/>
              <a:ext cx="288032" cy="1536171"/>
              <a:chOff x="1127448" y="980728"/>
              <a:chExt cx="432048" cy="2304256"/>
            </a:xfrm>
          </p:grpSpPr>
          <p:sp>
            <p:nvSpPr>
              <p:cNvPr id="95" name="円/楕円 94">
                <a:extLst>
                  <a:ext uri="{FF2B5EF4-FFF2-40B4-BE49-F238E27FC236}">
                    <a16:creationId xmlns:a16="http://schemas.microsoft.com/office/drawing/2014/main" id="{801A3580-FC9E-2440-97BC-1EB1BBBAE70D}"/>
                  </a:ext>
                </a:extLst>
              </p:cNvPr>
              <p:cNvSpPr/>
              <p:nvPr/>
            </p:nvSpPr>
            <p:spPr>
              <a:xfrm>
                <a:off x="1127448" y="98072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96" name="円/楕円 95">
                <a:extLst>
                  <a:ext uri="{FF2B5EF4-FFF2-40B4-BE49-F238E27FC236}">
                    <a16:creationId xmlns:a16="http://schemas.microsoft.com/office/drawing/2014/main" id="{0D22EBEB-0C11-DB4A-AFA8-EF2877D8CEBB}"/>
                  </a:ext>
                </a:extLst>
              </p:cNvPr>
              <p:cNvSpPr/>
              <p:nvPr/>
            </p:nvSpPr>
            <p:spPr>
              <a:xfrm>
                <a:off x="1127448" y="170080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97" name="円/楕円 96">
                <a:extLst>
                  <a:ext uri="{FF2B5EF4-FFF2-40B4-BE49-F238E27FC236}">
                    <a16:creationId xmlns:a16="http://schemas.microsoft.com/office/drawing/2014/main" id="{1E0A9AF1-3D9A-8A4D-A731-E43B22743FA8}"/>
                  </a:ext>
                </a:extLst>
              </p:cNvPr>
              <p:cNvSpPr/>
              <p:nvPr/>
            </p:nvSpPr>
            <p:spPr>
              <a:xfrm>
                <a:off x="1127448" y="2852936"/>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98" name="直線コネクタ 97">
                <a:extLst>
                  <a:ext uri="{FF2B5EF4-FFF2-40B4-BE49-F238E27FC236}">
                    <a16:creationId xmlns:a16="http://schemas.microsoft.com/office/drawing/2014/main" id="{65C3E2D9-1F26-E54E-9CFB-A895BC00812E}"/>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4" name="角丸四角形 63">
              <a:extLst>
                <a:ext uri="{FF2B5EF4-FFF2-40B4-BE49-F238E27FC236}">
                  <a16:creationId xmlns:a16="http://schemas.microsoft.com/office/drawing/2014/main" id="{E25BDBE5-C41D-3544-913A-127B4D0EF934}"/>
                </a:ext>
              </a:extLst>
            </p:cNvPr>
            <p:cNvSpPr/>
            <p:nvPr/>
          </p:nvSpPr>
          <p:spPr>
            <a:xfrm>
              <a:off x="9944275"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65" name="正方形/長方形 64">
              <a:extLst>
                <a:ext uri="{FF2B5EF4-FFF2-40B4-BE49-F238E27FC236}">
                  <a16:creationId xmlns:a16="http://schemas.microsoft.com/office/drawing/2014/main" id="{0F81974C-51C3-DB41-9E9F-A8C30890AF82}"/>
                </a:ext>
              </a:extLst>
            </p:cNvPr>
            <p:cNvSpPr/>
            <p:nvPr/>
          </p:nvSpPr>
          <p:spPr>
            <a:xfrm>
              <a:off x="9642984"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出力層</a:t>
              </a:r>
              <a:endParaRPr kumimoji="1" lang="ja-JP" altLang="en-US" sz="1100" dirty="0" err="1">
                <a:solidFill>
                  <a:schemeClr val="tx1"/>
                </a:solidFill>
              </a:endParaRPr>
            </a:p>
          </p:txBody>
        </p:sp>
        <p:sp>
          <p:nvSpPr>
            <p:cNvPr id="66" name="正方形/長方形 65">
              <a:extLst>
                <a:ext uri="{FF2B5EF4-FFF2-40B4-BE49-F238E27FC236}">
                  <a16:creationId xmlns:a16="http://schemas.microsoft.com/office/drawing/2014/main" id="{0A48D5B0-E58A-DD46-9652-BB9C4E7C0F91}"/>
                </a:ext>
              </a:extLst>
            </p:cNvPr>
            <p:cNvSpPr/>
            <p:nvPr/>
          </p:nvSpPr>
          <p:spPr>
            <a:xfrm>
              <a:off x="9642984"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10</a:t>
              </a:r>
              <a:r>
                <a:rPr kumimoji="1" lang="ja-JP" altLang="en-US" sz="1100">
                  <a:solidFill>
                    <a:schemeClr val="tx1"/>
                  </a:solidFill>
                </a:rPr>
                <a:t>ノード</a:t>
              </a:r>
              <a:endParaRPr kumimoji="1" lang="ja-JP" altLang="en-US" sz="1100" dirty="0" err="1">
                <a:solidFill>
                  <a:schemeClr val="tx1"/>
                </a:solidFill>
              </a:endParaRPr>
            </a:p>
          </p:txBody>
        </p:sp>
        <p:cxnSp>
          <p:nvCxnSpPr>
            <p:cNvPr id="67" name="直線矢印コネクタ 66">
              <a:extLst>
                <a:ext uri="{FF2B5EF4-FFF2-40B4-BE49-F238E27FC236}">
                  <a16:creationId xmlns:a16="http://schemas.microsoft.com/office/drawing/2014/main" id="{CC3EAB85-88FC-6042-A0E0-BAB0DD2A3755}"/>
                </a:ext>
              </a:extLst>
            </p:cNvPr>
            <p:cNvCxnSpPr>
              <a:stCxn id="107" idx="6"/>
              <a:endCxn id="103" idx="2"/>
            </p:cNvCxnSpPr>
            <p:nvPr/>
          </p:nvCxnSpPr>
          <p:spPr>
            <a:xfrm flipV="1">
              <a:off x="7904047" y="3160199"/>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6D80298-AD33-E24F-AB6C-7FBD9A74F399}"/>
                </a:ext>
              </a:extLst>
            </p:cNvPr>
            <p:cNvCxnSpPr>
              <a:cxnSpLocks/>
              <a:stCxn id="107" idx="6"/>
              <a:endCxn id="104" idx="2"/>
            </p:cNvCxnSpPr>
            <p:nvPr/>
          </p:nvCxnSpPr>
          <p:spPr>
            <a:xfrm>
              <a:off x="7904047" y="3166105"/>
              <a:ext cx="549546"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B7D2394A-AD21-1C4E-8AEA-0D903EEBB234}"/>
                </a:ext>
              </a:extLst>
            </p:cNvPr>
            <p:cNvCxnSpPr>
              <a:cxnSpLocks/>
              <a:stCxn id="107" idx="6"/>
              <a:endCxn id="105" idx="2"/>
            </p:cNvCxnSpPr>
            <p:nvPr/>
          </p:nvCxnSpPr>
          <p:spPr>
            <a:xfrm>
              <a:off x="7904047" y="3166105"/>
              <a:ext cx="549546"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C44BF46-3544-4840-BC24-8DE776C9BAA7}"/>
                </a:ext>
              </a:extLst>
            </p:cNvPr>
            <p:cNvCxnSpPr>
              <a:cxnSpLocks/>
              <a:stCxn id="108" idx="6"/>
              <a:endCxn id="103" idx="2"/>
            </p:cNvCxnSpPr>
            <p:nvPr/>
          </p:nvCxnSpPr>
          <p:spPr>
            <a:xfrm flipV="1">
              <a:off x="7904047" y="3160199"/>
              <a:ext cx="549546"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D509B3A-D201-D346-8879-C16C27A7F498}"/>
                </a:ext>
              </a:extLst>
            </p:cNvPr>
            <p:cNvCxnSpPr>
              <a:cxnSpLocks/>
              <a:stCxn id="108" idx="6"/>
              <a:endCxn id="104" idx="2"/>
            </p:cNvCxnSpPr>
            <p:nvPr/>
          </p:nvCxnSpPr>
          <p:spPr>
            <a:xfrm flipV="1">
              <a:off x="7904047" y="3640252"/>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005C936-0563-E042-B5D9-060F37A6875A}"/>
                </a:ext>
              </a:extLst>
            </p:cNvPr>
            <p:cNvCxnSpPr>
              <a:cxnSpLocks/>
              <a:stCxn id="108" idx="6"/>
              <a:endCxn id="105" idx="2"/>
            </p:cNvCxnSpPr>
            <p:nvPr/>
          </p:nvCxnSpPr>
          <p:spPr>
            <a:xfrm>
              <a:off x="7904047" y="3646158"/>
              <a:ext cx="549546"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DD11092-FE37-C349-877F-F44DDA3F4491}"/>
                </a:ext>
              </a:extLst>
            </p:cNvPr>
            <p:cNvCxnSpPr>
              <a:cxnSpLocks/>
              <a:stCxn id="109" idx="6"/>
              <a:endCxn id="103" idx="2"/>
            </p:cNvCxnSpPr>
            <p:nvPr/>
          </p:nvCxnSpPr>
          <p:spPr>
            <a:xfrm flipV="1">
              <a:off x="7904047" y="3160199"/>
              <a:ext cx="549546"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A02D6BD9-EEEF-9E40-88A6-2F7849694165}"/>
                </a:ext>
              </a:extLst>
            </p:cNvPr>
            <p:cNvCxnSpPr>
              <a:cxnSpLocks/>
              <a:stCxn id="109" idx="6"/>
              <a:endCxn id="104" idx="2"/>
            </p:cNvCxnSpPr>
            <p:nvPr/>
          </p:nvCxnSpPr>
          <p:spPr>
            <a:xfrm flipV="1">
              <a:off x="7904047" y="3640252"/>
              <a:ext cx="549546"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05EEB83-CB49-4543-8981-3B2542286E54}"/>
                </a:ext>
              </a:extLst>
            </p:cNvPr>
            <p:cNvCxnSpPr>
              <a:cxnSpLocks/>
              <a:stCxn id="109" idx="6"/>
              <a:endCxn id="105" idx="2"/>
            </p:cNvCxnSpPr>
            <p:nvPr/>
          </p:nvCxnSpPr>
          <p:spPr>
            <a:xfrm flipV="1">
              <a:off x="7904047" y="4408338"/>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3941E33-A218-5B4B-BA36-E4AC7EC535F8}"/>
                </a:ext>
              </a:extLst>
            </p:cNvPr>
            <p:cNvCxnSpPr>
              <a:cxnSpLocks/>
              <a:stCxn id="105" idx="6"/>
              <a:endCxn id="101" idx="2"/>
            </p:cNvCxnSpPr>
            <p:nvPr/>
          </p:nvCxnSpPr>
          <p:spPr>
            <a:xfrm>
              <a:off x="8741625" y="4408338"/>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2591BA11-EEA0-524D-934D-AE848301668D}"/>
                </a:ext>
              </a:extLst>
            </p:cNvPr>
            <p:cNvCxnSpPr>
              <a:cxnSpLocks/>
              <a:stCxn id="105" idx="6"/>
              <a:endCxn id="100" idx="2"/>
            </p:cNvCxnSpPr>
            <p:nvPr/>
          </p:nvCxnSpPr>
          <p:spPr>
            <a:xfrm flipV="1">
              <a:off x="8741625" y="3646158"/>
              <a:ext cx="506572"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623B8441-18AA-7544-A1AE-3C1004F2E510}"/>
                </a:ext>
              </a:extLst>
            </p:cNvPr>
            <p:cNvCxnSpPr>
              <a:cxnSpLocks/>
              <a:stCxn id="105" idx="6"/>
              <a:endCxn id="99" idx="2"/>
            </p:cNvCxnSpPr>
            <p:nvPr/>
          </p:nvCxnSpPr>
          <p:spPr>
            <a:xfrm flipV="1">
              <a:off x="8741625" y="3166105"/>
              <a:ext cx="506572"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F7BC277E-D989-6347-B330-403DD814943C}"/>
                </a:ext>
              </a:extLst>
            </p:cNvPr>
            <p:cNvCxnSpPr>
              <a:cxnSpLocks/>
              <a:stCxn id="104" idx="6"/>
              <a:endCxn id="99" idx="2"/>
            </p:cNvCxnSpPr>
            <p:nvPr/>
          </p:nvCxnSpPr>
          <p:spPr>
            <a:xfrm flipV="1">
              <a:off x="8741625" y="3166105"/>
              <a:ext cx="506572"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F1D7A655-F4C0-354F-8DAA-6AD8027467C5}"/>
                </a:ext>
              </a:extLst>
            </p:cNvPr>
            <p:cNvCxnSpPr>
              <a:cxnSpLocks/>
              <a:stCxn id="104" idx="6"/>
              <a:endCxn id="100" idx="2"/>
            </p:cNvCxnSpPr>
            <p:nvPr/>
          </p:nvCxnSpPr>
          <p:spPr>
            <a:xfrm>
              <a:off x="8741625" y="3640252"/>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D543FCEB-84D3-4E44-A1FC-5030ACEBA772}"/>
                </a:ext>
              </a:extLst>
            </p:cNvPr>
            <p:cNvCxnSpPr>
              <a:cxnSpLocks/>
              <a:stCxn id="104" idx="6"/>
              <a:endCxn id="101" idx="2"/>
            </p:cNvCxnSpPr>
            <p:nvPr/>
          </p:nvCxnSpPr>
          <p:spPr>
            <a:xfrm>
              <a:off x="8741625" y="3640252"/>
              <a:ext cx="506572"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D7ABC353-40C2-E240-A569-DB1CC10372F4}"/>
                </a:ext>
              </a:extLst>
            </p:cNvPr>
            <p:cNvCxnSpPr>
              <a:cxnSpLocks/>
              <a:stCxn id="103" idx="6"/>
              <a:endCxn id="99" idx="2"/>
            </p:cNvCxnSpPr>
            <p:nvPr/>
          </p:nvCxnSpPr>
          <p:spPr>
            <a:xfrm>
              <a:off x="8741625" y="3160199"/>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6836C1DC-9791-9749-B891-B1FB1EBA928E}"/>
                </a:ext>
              </a:extLst>
            </p:cNvPr>
            <p:cNvCxnSpPr>
              <a:cxnSpLocks/>
              <a:stCxn id="103" idx="6"/>
              <a:endCxn id="100" idx="2"/>
            </p:cNvCxnSpPr>
            <p:nvPr/>
          </p:nvCxnSpPr>
          <p:spPr>
            <a:xfrm>
              <a:off x="8741625" y="3160199"/>
              <a:ext cx="506572"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E70A3863-6985-694E-A611-CA7A92A5C0B8}"/>
                </a:ext>
              </a:extLst>
            </p:cNvPr>
            <p:cNvCxnSpPr>
              <a:cxnSpLocks/>
              <a:stCxn id="103" idx="6"/>
              <a:endCxn id="101" idx="2"/>
            </p:cNvCxnSpPr>
            <p:nvPr/>
          </p:nvCxnSpPr>
          <p:spPr>
            <a:xfrm>
              <a:off x="8741625" y="3160199"/>
              <a:ext cx="506572"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EE2DE842-D042-894B-B2A7-3CDCBAD5600F}"/>
                </a:ext>
              </a:extLst>
            </p:cNvPr>
            <p:cNvGrpSpPr/>
            <p:nvPr/>
          </p:nvGrpSpPr>
          <p:grpSpPr>
            <a:xfrm>
              <a:off x="9549488" y="3160199"/>
              <a:ext cx="523029" cy="1254045"/>
              <a:chOff x="3266200" y="998825"/>
              <a:chExt cx="933589" cy="1254045"/>
            </a:xfrm>
          </p:grpSpPr>
          <p:cxnSp>
            <p:nvCxnSpPr>
              <p:cNvPr id="86" name="直線矢印コネクタ 85">
                <a:extLst>
                  <a:ext uri="{FF2B5EF4-FFF2-40B4-BE49-F238E27FC236}">
                    <a16:creationId xmlns:a16="http://schemas.microsoft.com/office/drawing/2014/main" id="{6CC4ACE5-17C5-C149-B7F0-A6928E7FC245}"/>
                  </a:ext>
                </a:extLst>
              </p:cNvPr>
              <p:cNvCxnSpPr/>
              <p:nvPr/>
            </p:nvCxnSpPr>
            <p:spPr>
              <a:xfrm flipV="1">
                <a:off x="3266200" y="998825"/>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4385D95-D5BC-B94C-9581-010241307710}"/>
                  </a:ext>
                </a:extLst>
              </p:cNvPr>
              <p:cNvCxnSpPr>
                <a:cxnSpLocks/>
              </p:cNvCxnSpPr>
              <p:nvPr/>
            </p:nvCxnSpPr>
            <p:spPr>
              <a:xfrm>
                <a:off x="3266200" y="1004731"/>
                <a:ext cx="933589"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18C5DDCE-F941-3E42-87AD-44C1A84DFF8E}"/>
                  </a:ext>
                </a:extLst>
              </p:cNvPr>
              <p:cNvCxnSpPr>
                <a:cxnSpLocks/>
              </p:cNvCxnSpPr>
              <p:nvPr/>
            </p:nvCxnSpPr>
            <p:spPr>
              <a:xfrm>
                <a:off x="3266200" y="1004731"/>
                <a:ext cx="933589"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893BF25-92F9-7747-8C0A-0E40D0566AC0}"/>
                  </a:ext>
                </a:extLst>
              </p:cNvPr>
              <p:cNvCxnSpPr>
                <a:cxnSpLocks/>
              </p:cNvCxnSpPr>
              <p:nvPr/>
            </p:nvCxnSpPr>
            <p:spPr>
              <a:xfrm flipV="1">
                <a:off x="3266200" y="998825"/>
                <a:ext cx="933589"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E8C551AD-A0AF-5F49-9FCF-575A11532976}"/>
                  </a:ext>
                </a:extLst>
              </p:cNvPr>
              <p:cNvCxnSpPr>
                <a:cxnSpLocks/>
              </p:cNvCxnSpPr>
              <p:nvPr/>
            </p:nvCxnSpPr>
            <p:spPr>
              <a:xfrm flipV="1">
                <a:off x="3266200" y="1478878"/>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EAF9A103-DE6B-334D-B829-4B0D9AC830E2}"/>
                  </a:ext>
                </a:extLst>
              </p:cNvPr>
              <p:cNvCxnSpPr>
                <a:cxnSpLocks/>
              </p:cNvCxnSpPr>
              <p:nvPr/>
            </p:nvCxnSpPr>
            <p:spPr>
              <a:xfrm>
                <a:off x="3266200" y="1484784"/>
                <a:ext cx="933589" cy="76217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790157FB-F550-7048-B8C8-27CBC8056A44}"/>
                  </a:ext>
                </a:extLst>
              </p:cNvPr>
              <p:cNvCxnSpPr>
                <a:cxnSpLocks/>
              </p:cNvCxnSpPr>
              <p:nvPr/>
            </p:nvCxnSpPr>
            <p:spPr>
              <a:xfrm flipV="1">
                <a:off x="3266200" y="998825"/>
                <a:ext cx="933589"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61A7614F-D9FF-2741-86AB-88D84588122F}"/>
                  </a:ext>
                </a:extLst>
              </p:cNvPr>
              <p:cNvCxnSpPr>
                <a:cxnSpLocks/>
              </p:cNvCxnSpPr>
              <p:nvPr/>
            </p:nvCxnSpPr>
            <p:spPr>
              <a:xfrm flipV="1">
                <a:off x="3266200" y="1478878"/>
                <a:ext cx="933589" cy="77399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00734343-DE1E-9F45-91C0-0A3E9BF162EC}"/>
                  </a:ext>
                </a:extLst>
              </p:cNvPr>
              <p:cNvCxnSpPr>
                <a:cxnSpLocks/>
              </p:cNvCxnSpPr>
              <p:nvPr/>
            </p:nvCxnSpPr>
            <p:spPr>
              <a:xfrm flipV="1">
                <a:off x="3266200" y="2246963"/>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12" name="直線矢印コネクタ 111">
            <a:extLst>
              <a:ext uri="{FF2B5EF4-FFF2-40B4-BE49-F238E27FC236}">
                <a16:creationId xmlns:a16="http://schemas.microsoft.com/office/drawing/2014/main" id="{166E6D8A-3BD1-974A-B2DE-770DF99C9BD2}"/>
              </a:ext>
            </a:extLst>
          </p:cNvPr>
          <p:cNvCxnSpPr>
            <a:cxnSpLocks/>
          </p:cNvCxnSpPr>
          <p:nvPr/>
        </p:nvCxnSpPr>
        <p:spPr>
          <a:xfrm>
            <a:off x="7241024"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a:extLst>
              <a:ext uri="{FF2B5EF4-FFF2-40B4-BE49-F238E27FC236}">
                <a16:creationId xmlns:a16="http://schemas.microsoft.com/office/drawing/2014/main" id="{08DCF442-D8E8-2B47-B967-F0CC9D47D135}"/>
              </a:ext>
            </a:extLst>
          </p:cNvPr>
          <p:cNvGraphicFramePr>
            <a:graphicFrameLocks noGrp="1"/>
          </p:cNvGraphicFramePr>
          <p:nvPr>
            <p:extLst>
              <p:ext uri="{D42A27DB-BD31-4B8C-83A1-F6EECF244321}">
                <p14:modId xmlns:p14="http://schemas.microsoft.com/office/powerpoint/2010/main" val="1881719500"/>
              </p:ext>
            </p:extLst>
          </p:nvPr>
        </p:nvGraphicFramePr>
        <p:xfrm>
          <a:off x="11389674" y="2318009"/>
          <a:ext cx="1387416" cy="2179320"/>
        </p:xfrm>
        <a:graphic>
          <a:graphicData uri="http://schemas.openxmlformats.org/drawingml/2006/table">
            <a:tbl>
              <a:tblPr firstRow="1" bandRow="1">
                <a:tableStyleId>{5940675A-B579-460E-94D1-54222C63F5DA}</a:tableStyleId>
              </a:tblPr>
              <a:tblGrid>
                <a:gridCol w="386080">
                  <a:extLst>
                    <a:ext uri="{9D8B030D-6E8A-4147-A177-3AD203B41FA5}">
                      <a16:colId xmlns:a16="http://schemas.microsoft.com/office/drawing/2014/main" val="877489729"/>
                    </a:ext>
                  </a:extLst>
                </a:gridCol>
                <a:gridCol w="1001336">
                  <a:extLst>
                    <a:ext uri="{9D8B030D-6E8A-4147-A177-3AD203B41FA5}">
                      <a16:colId xmlns:a16="http://schemas.microsoft.com/office/drawing/2014/main" val="3808426105"/>
                    </a:ext>
                  </a:extLst>
                </a:gridCol>
              </a:tblGrid>
              <a:tr h="137029">
                <a:tc>
                  <a:txBody>
                    <a:bodyPr/>
                    <a:lstStyle/>
                    <a:p>
                      <a:pPr algn="ctr"/>
                      <a:r>
                        <a:rPr kumimoji="1" lang="ja-JP" altLang="en-US" sz="700">
                          <a:solidFill>
                            <a:schemeClr val="tx1"/>
                          </a:solidFill>
                        </a:rPr>
                        <a:t>数字</a:t>
                      </a:r>
                    </a:p>
                  </a:txBody>
                  <a:tcPr/>
                </a:tc>
                <a:tc>
                  <a:txBody>
                    <a:bodyPr/>
                    <a:lstStyle/>
                    <a:p>
                      <a:pPr algn="ctr"/>
                      <a:r>
                        <a:rPr kumimoji="1" lang="ja-JP" altLang="en-US" sz="700"/>
                        <a:t>エンコード</a:t>
                      </a:r>
                      <a:endParaRPr kumimoji="1" lang="ja-JP" altLang="en-US" sz="700">
                        <a:solidFill>
                          <a:schemeClr val="tx1"/>
                        </a:solidFill>
                      </a:endParaRPr>
                    </a:p>
                  </a:txBody>
                  <a:tcPr/>
                </a:tc>
                <a:extLst>
                  <a:ext uri="{0D108BD9-81ED-4DB2-BD59-A6C34878D82A}">
                    <a16:rowId xmlns:a16="http://schemas.microsoft.com/office/drawing/2014/main" val="4178298634"/>
                  </a:ext>
                </a:extLst>
              </a:tr>
              <a:tr h="137029">
                <a:tc>
                  <a:txBody>
                    <a:bodyPr/>
                    <a:lstStyle/>
                    <a:p>
                      <a:pPr algn="ctr"/>
                      <a:r>
                        <a:rPr kumimoji="1" lang="en-US" altLang="ja-JP" sz="700" dirty="0"/>
                        <a:t>0</a:t>
                      </a:r>
                      <a:endParaRPr kumimoji="1" lang="ja-JP" altLang="en-US" sz="700"/>
                    </a:p>
                  </a:txBody>
                  <a:tcPr/>
                </a:tc>
                <a:tc>
                  <a:txBody>
                    <a:bodyPr/>
                    <a:lstStyle/>
                    <a:p>
                      <a:r>
                        <a:rPr kumimoji="1" lang="en-US" altLang="ja-JP" sz="700" dirty="0"/>
                        <a:t>1,0,0,0,0,0,0,0,0,0</a:t>
                      </a:r>
                      <a:endParaRPr kumimoji="1" lang="ja-JP" altLang="en-US" sz="700"/>
                    </a:p>
                  </a:txBody>
                  <a:tcPr/>
                </a:tc>
                <a:extLst>
                  <a:ext uri="{0D108BD9-81ED-4DB2-BD59-A6C34878D82A}">
                    <a16:rowId xmlns:a16="http://schemas.microsoft.com/office/drawing/2014/main" val="2170429799"/>
                  </a:ext>
                </a:extLst>
              </a:tr>
              <a:tr h="137029">
                <a:tc>
                  <a:txBody>
                    <a:bodyPr/>
                    <a:lstStyle/>
                    <a:p>
                      <a:pPr algn="ctr"/>
                      <a:r>
                        <a:rPr kumimoji="1" lang="en-US" altLang="ja-JP" sz="700" dirty="0"/>
                        <a:t>1</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0,1,0,0,0,0,0,0,0,0</a:t>
                      </a:r>
                      <a:endParaRPr kumimoji="1" lang="ja-JP" altLang="en-US" sz="700"/>
                    </a:p>
                  </a:txBody>
                  <a:tcPr/>
                </a:tc>
                <a:extLst>
                  <a:ext uri="{0D108BD9-81ED-4DB2-BD59-A6C34878D82A}">
                    <a16:rowId xmlns:a16="http://schemas.microsoft.com/office/drawing/2014/main" val="403255387"/>
                  </a:ext>
                </a:extLst>
              </a:tr>
              <a:tr h="137029">
                <a:tc>
                  <a:txBody>
                    <a:bodyPr/>
                    <a:lstStyle/>
                    <a:p>
                      <a:pPr algn="ctr"/>
                      <a:r>
                        <a:rPr kumimoji="1" lang="en-US" altLang="ja-JP" sz="700" dirty="0"/>
                        <a:t>2</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0,0,1,0,0,0,0,0,0,0</a:t>
                      </a:r>
                      <a:endParaRPr kumimoji="1" lang="ja-JP" altLang="en-US" sz="700"/>
                    </a:p>
                  </a:txBody>
                  <a:tcPr/>
                </a:tc>
                <a:extLst>
                  <a:ext uri="{0D108BD9-81ED-4DB2-BD59-A6C34878D82A}">
                    <a16:rowId xmlns:a16="http://schemas.microsoft.com/office/drawing/2014/main" val="616471869"/>
                  </a:ext>
                </a:extLst>
              </a:tr>
              <a:tr h="137029">
                <a:tc>
                  <a:txBody>
                    <a:bodyPr/>
                    <a:lstStyle/>
                    <a:p>
                      <a:pPr algn="ctr"/>
                      <a:r>
                        <a:rPr kumimoji="1" lang="en-US" altLang="ja-JP" sz="700" dirty="0"/>
                        <a:t>3</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0,0,0,1,0,0,0,0,0,0</a:t>
                      </a:r>
                      <a:endParaRPr kumimoji="1" lang="ja-JP" altLang="en-US" sz="700"/>
                    </a:p>
                  </a:txBody>
                  <a:tcPr/>
                </a:tc>
                <a:extLst>
                  <a:ext uri="{0D108BD9-81ED-4DB2-BD59-A6C34878D82A}">
                    <a16:rowId xmlns:a16="http://schemas.microsoft.com/office/drawing/2014/main" val="3458162443"/>
                  </a:ext>
                </a:extLst>
              </a:tr>
              <a:tr h="137029">
                <a:tc>
                  <a:txBody>
                    <a:bodyPr/>
                    <a:lstStyle/>
                    <a:p>
                      <a:pPr algn="ctr"/>
                      <a:r>
                        <a:rPr kumimoji="1" lang="en-US" altLang="ja-JP" sz="700" dirty="0"/>
                        <a:t>4</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0,0,0,0,1,0,0,0,0,0</a:t>
                      </a:r>
                      <a:endParaRPr kumimoji="1" lang="ja-JP" altLang="en-US" sz="700"/>
                    </a:p>
                  </a:txBody>
                  <a:tcPr/>
                </a:tc>
                <a:extLst>
                  <a:ext uri="{0D108BD9-81ED-4DB2-BD59-A6C34878D82A}">
                    <a16:rowId xmlns:a16="http://schemas.microsoft.com/office/drawing/2014/main" val="2353141011"/>
                  </a:ext>
                </a:extLst>
              </a:tr>
              <a:tr h="137029">
                <a:tc>
                  <a:txBody>
                    <a:bodyPr/>
                    <a:lstStyle/>
                    <a:p>
                      <a:pPr algn="ctr"/>
                      <a:r>
                        <a:rPr kumimoji="1" lang="en-US" altLang="ja-JP" sz="700" dirty="0"/>
                        <a:t>5</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0,0,0,0,0,1,0,0,0,0</a:t>
                      </a:r>
                      <a:endParaRPr kumimoji="1" lang="ja-JP" altLang="en-US" sz="700"/>
                    </a:p>
                  </a:txBody>
                  <a:tcPr/>
                </a:tc>
                <a:extLst>
                  <a:ext uri="{0D108BD9-81ED-4DB2-BD59-A6C34878D82A}">
                    <a16:rowId xmlns:a16="http://schemas.microsoft.com/office/drawing/2014/main" val="4025371334"/>
                  </a:ext>
                </a:extLst>
              </a:tr>
              <a:tr h="137029">
                <a:tc>
                  <a:txBody>
                    <a:bodyPr/>
                    <a:lstStyle/>
                    <a:p>
                      <a:pPr algn="ctr"/>
                      <a:r>
                        <a:rPr kumimoji="1" lang="en-US" altLang="ja-JP" sz="700" dirty="0"/>
                        <a:t>6</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0,0,0,0,0,0,1,0,0,0</a:t>
                      </a:r>
                      <a:endParaRPr kumimoji="1" lang="ja-JP" altLang="en-US" sz="700"/>
                    </a:p>
                  </a:txBody>
                  <a:tcPr/>
                </a:tc>
                <a:extLst>
                  <a:ext uri="{0D108BD9-81ED-4DB2-BD59-A6C34878D82A}">
                    <a16:rowId xmlns:a16="http://schemas.microsoft.com/office/drawing/2014/main" val="3551546417"/>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7</a:t>
                      </a:r>
                      <a:endParaRPr kumimoji="1" lang="ja-JP" altLang="en-US" sz="7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0,0,0,0,0,0,0,1,0,0</a:t>
                      </a:r>
                      <a:endParaRPr kumimoji="1" lang="ja-JP" altLang="en-US" sz="700"/>
                    </a:p>
                  </a:txBody>
                  <a:tcPr/>
                </a:tc>
                <a:extLst>
                  <a:ext uri="{0D108BD9-81ED-4DB2-BD59-A6C34878D82A}">
                    <a16:rowId xmlns:a16="http://schemas.microsoft.com/office/drawing/2014/main" val="3965830501"/>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8</a:t>
                      </a:r>
                      <a:endParaRPr kumimoji="1" lang="ja-JP" altLang="en-US" sz="70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a:t>
                      </a:r>
                      <a:r>
                        <a:rPr kumimoji="1" lang="en-US" altLang="ja-JP" sz="700" b="0" i="0" u="none" strike="noStrike" kern="1200" cap="none" spc="0" normalizeH="0" baseline="0" noProof="0" dirty="0">
                          <a:ln>
                            <a:noFill/>
                          </a:ln>
                          <a:solidFill>
                            <a:srgbClr val="FF0000"/>
                          </a:solidFill>
                          <a:effectLst/>
                          <a:uLnTx/>
                          <a:uFillTx/>
                          <a:latin typeface="游ゴシック"/>
                          <a:ea typeface="游ゴシック" panose="020B0400000000000000" pitchFamily="34" charset="-128"/>
                          <a:cs typeface="+mn-cs"/>
                        </a:rPr>
                        <a:t>1</a:t>
                      </a: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a:t>
                      </a:r>
                      <a:endParaRPr kumimoji="1" lang="ja-JP" altLang="en-US" sz="700"/>
                    </a:p>
                  </a:txBody>
                  <a:tcPr>
                    <a:solidFill>
                      <a:schemeClr val="accent4">
                        <a:lumMod val="20000"/>
                        <a:lumOff val="80000"/>
                      </a:schemeClr>
                    </a:solidFill>
                  </a:tcPr>
                </a:tc>
                <a:extLst>
                  <a:ext uri="{0D108BD9-81ED-4DB2-BD59-A6C34878D82A}">
                    <a16:rowId xmlns:a16="http://schemas.microsoft.com/office/drawing/2014/main" val="4203484590"/>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9</a:t>
                      </a:r>
                      <a:endParaRPr kumimoji="1" lang="ja-JP" altLang="en-US" sz="700"/>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0,0,0,0,0,0,0,0,0,1</a:t>
                      </a:r>
                      <a:endParaRPr kumimoji="1" lang="ja-JP" altLang="en-US" sz="700"/>
                    </a:p>
                  </a:txBody>
                  <a:tcPr>
                    <a:solidFill>
                      <a:schemeClr val="tx1">
                        <a:lumMod val="50000"/>
                        <a:lumOff val="50000"/>
                      </a:schemeClr>
                    </a:solidFill>
                  </a:tcPr>
                </a:tc>
                <a:extLst>
                  <a:ext uri="{0D108BD9-81ED-4DB2-BD59-A6C34878D82A}">
                    <a16:rowId xmlns:a16="http://schemas.microsoft.com/office/drawing/2014/main" val="2161261910"/>
                  </a:ext>
                </a:extLst>
              </a:tr>
            </a:tbl>
          </a:graphicData>
        </a:graphic>
      </p:graphicFrame>
      <p:sp>
        <p:nvSpPr>
          <p:cNvPr id="115" name="正方形/長方形 114">
            <a:extLst>
              <a:ext uri="{FF2B5EF4-FFF2-40B4-BE49-F238E27FC236}">
                <a16:creationId xmlns:a16="http://schemas.microsoft.com/office/drawing/2014/main" id="{F3A8E45D-A2A3-3C47-BC16-FB99ED961250}"/>
              </a:ext>
            </a:extLst>
          </p:cNvPr>
          <p:cNvSpPr/>
          <p:nvPr/>
        </p:nvSpPr>
        <p:spPr>
          <a:xfrm>
            <a:off x="10597889" y="2464467"/>
            <a:ext cx="504057" cy="1886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0.11</a:t>
            </a:r>
          </a:p>
          <a:p>
            <a:r>
              <a:rPr lang="en-US" altLang="ja-JP" sz="1100" dirty="0">
                <a:solidFill>
                  <a:schemeClr val="tx1"/>
                </a:solidFill>
                <a:latin typeface="+mn-ea"/>
              </a:rPr>
              <a:t>0.03</a:t>
            </a:r>
          </a:p>
          <a:p>
            <a:r>
              <a:rPr lang="en-US" altLang="ja-JP" sz="1100" dirty="0">
                <a:solidFill>
                  <a:schemeClr val="tx1"/>
                </a:solidFill>
                <a:latin typeface="+mn-ea"/>
              </a:rPr>
              <a:t>0.08</a:t>
            </a:r>
          </a:p>
          <a:p>
            <a:r>
              <a:rPr lang="en-US" altLang="ja-JP" sz="1100" dirty="0">
                <a:solidFill>
                  <a:schemeClr val="tx1"/>
                </a:solidFill>
                <a:latin typeface="+mn-ea"/>
              </a:rPr>
              <a:t>0.06</a:t>
            </a:r>
          </a:p>
          <a:p>
            <a:r>
              <a:rPr lang="en-US" altLang="ja-JP" sz="1100" dirty="0">
                <a:solidFill>
                  <a:schemeClr val="tx1"/>
                </a:solidFill>
                <a:latin typeface="+mn-ea"/>
              </a:rPr>
              <a:t>0.03</a:t>
            </a:r>
          </a:p>
          <a:p>
            <a:r>
              <a:rPr lang="en-US" altLang="ja-JP" sz="1100" dirty="0">
                <a:solidFill>
                  <a:schemeClr val="tx1"/>
                </a:solidFill>
                <a:latin typeface="+mn-ea"/>
              </a:rPr>
              <a:t>0.01</a:t>
            </a:r>
          </a:p>
          <a:p>
            <a:r>
              <a:rPr lang="en-US" altLang="ja-JP" sz="1100" dirty="0">
                <a:solidFill>
                  <a:schemeClr val="tx1"/>
                </a:solidFill>
                <a:latin typeface="+mn-ea"/>
              </a:rPr>
              <a:t>0.13</a:t>
            </a:r>
          </a:p>
          <a:p>
            <a:r>
              <a:rPr lang="en-US" altLang="ja-JP" sz="1100" dirty="0">
                <a:solidFill>
                  <a:schemeClr val="tx1"/>
                </a:solidFill>
                <a:latin typeface="+mn-ea"/>
              </a:rPr>
              <a:t>0.06</a:t>
            </a:r>
          </a:p>
          <a:p>
            <a:r>
              <a:rPr lang="en-US" altLang="ja-JP" sz="1100" dirty="0">
                <a:solidFill>
                  <a:srgbClr val="FF0000"/>
                </a:solidFill>
                <a:latin typeface="+mn-ea"/>
              </a:rPr>
              <a:t>0.98</a:t>
            </a:r>
          </a:p>
          <a:p>
            <a:r>
              <a:rPr lang="en-US" altLang="ja-JP" sz="1100" dirty="0">
                <a:solidFill>
                  <a:schemeClr val="tx1"/>
                </a:solidFill>
                <a:latin typeface="+mn-ea"/>
              </a:rPr>
              <a:t>0.10</a:t>
            </a:r>
            <a:endParaRPr lang="ja-JP" altLang="en-US" sz="1100">
              <a:solidFill>
                <a:schemeClr val="tx1"/>
              </a:solidFill>
              <a:latin typeface="+mn-ea"/>
            </a:endParaRPr>
          </a:p>
        </p:txBody>
      </p:sp>
      <p:cxnSp>
        <p:nvCxnSpPr>
          <p:cNvPr id="116" name="直線矢印コネクタ 115">
            <a:extLst>
              <a:ext uri="{FF2B5EF4-FFF2-40B4-BE49-F238E27FC236}">
                <a16:creationId xmlns:a16="http://schemas.microsoft.com/office/drawing/2014/main" id="{DB59FB1C-BE02-174D-8037-4778B55583C3}"/>
              </a:ext>
            </a:extLst>
          </p:cNvPr>
          <p:cNvCxnSpPr>
            <a:cxnSpLocks/>
          </p:cNvCxnSpPr>
          <p:nvPr/>
        </p:nvCxnSpPr>
        <p:spPr>
          <a:xfrm>
            <a:off x="10291997"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F495B161-754D-6844-9910-963C387F9D2F}"/>
              </a:ext>
            </a:extLst>
          </p:cNvPr>
          <p:cNvCxnSpPr>
            <a:cxnSpLocks/>
          </p:cNvCxnSpPr>
          <p:nvPr/>
        </p:nvCxnSpPr>
        <p:spPr>
          <a:xfrm>
            <a:off x="11083782"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D172F0A4-6714-994E-AB25-455D1F379426}"/>
              </a:ext>
            </a:extLst>
          </p:cNvPr>
          <p:cNvSpPr/>
          <p:nvPr/>
        </p:nvSpPr>
        <p:spPr>
          <a:xfrm>
            <a:off x="11311505" y="4507206"/>
            <a:ext cx="1465585" cy="44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ボーナスサークルは</a:t>
            </a:r>
            <a:r>
              <a:rPr lang="en-US" altLang="ja-JP" sz="1100" dirty="0">
                <a:solidFill>
                  <a:schemeClr val="tx1"/>
                </a:solidFill>
                <a:latin typeface="+mn-ea"/>
              </a:rPr>
              <a:t>8</a:t>
            </a:r>
            <a:r>
              <a:rPr lang="ja-JP" altLang="en-US" sz="1100">
                <a:solidFill>
                  <a:schemeClr val="tx1"/>
                </a:solidFill>
                <a:latin typeface="+mn-ea"/>
              </a:rPr>
              <a:t>と推定する</a:t>
            </a:r>
          </a:p>
        </p:txBody>
      </p:sp>
      <p:sp>
        <p:nvSpPr>
          <p:cNvPr id="125" name="角丸四角形 124">
            <a:extLst>
              <a:ext uri="{FF2B5EF4-FFF2-40B4-BE49-F238E27FC236}">
                <a16:creationId xmlns:a16="http://schemas.microsoft.com/office/drawing/2014/main" id="{8CDE1F32-0133-5B42-9F16-AD9519237D1B}"/>
              </a:ext>
            </a:extLst>
          </p:cNvPr>
          <p:cNvSpPr/>
          <p:nvPr/>
        </p:nvSpPr>
        <p:spPr>
          <a:xfrm>
            <a:off x="6487091" y="2159971"/>
            <a:ext cx="4711952" cy="2790614"/>
          </a:xfrm>
          <a:prstGeom prst="roundRect">
            <a:avLst>
              <a:gd name="adj" fmla="val 557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sz="1400">
                <a:solidFill>
                  <a:schemeClr val="tx1"/>
                </a:solidFill>
                <a:latin typeface="+mn-ea"/>
              </a:rPr>
              <a:t>②数字の推定　・</a:t>
            </a:r>
            <a:r>
              <a:rPr kumimoji="1" lang="en-US" altLang="ja-JP" sz="1400" dirty="0">
                <a:solidFill>
                  <a:schemeClr val="tx1"/>
                </a:solidFill>
                <a:latin typeface="+mn-ea"/>
              </a:rPr>
              <a:t>CNN(Tensor Flow, </a:t>
            </a:r>
            <a:r>
              <a:rPr kumimoji="1" lang="en-US" altLang="ja-JP" sz="1400" dirty="0" err="1">
                <a:solidFill>
                  <a:schemeClr val="tx1"/>
                </a:solidFill>
                <a:latin typeface="+mn-ea"/>
              </a:rPr>
              <a:t>Keras</a:t>
            </a:r>
            <a:r>
              <a:rPr kumimoji="1" lang="en-US" altLang="ja-JP" sz="1400" dirty="0">
                <a:solidFill>
                  <a:schemeClr val="tx1"/>
                </a:solidFill>
                <a:latin typeface="+mn-ea"/>
              </a:rPr>
              <a:t>)</a:t>
            </a:r>
            <a:endParaRPr kumimoji="1" lang="ja-JP" altLang="en-US" sz="1400">
              <a:solidFill>
                <a:schemeClr val="tx1"/>
              </a:solidFill>
              <a:latin typeface="+mn-ea"/>
            </a:endParaRPr>
          </a:p>
        </p:txBody>
      </p:sp>
      <p:pic>
        <p:nvPicPr>
          <p:cNvPr id="31" name="図 30">
            <a:extLst>
              <a:ext uri="{FF2B5EF4-FFF2-40B4-BE49-F238E27FC236}">
                <a16:creationId xmlns:a16="http://schemas.microsoft.com/office/drawing/2014/main" id="{244C9BCE-7B70-4748-975A-F9ED6288B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3652" y="7364542"/>
            <a:ext cx="5321300" cy="1689100"/>
          </a:xfrm>
          <a:prstGeom prst="rect">
            <a:avLst/>
          </a:prstGeom>
        </p:spPr>
      </p:pic>
      <p:sp>
        <p:nvSpPr>
          <p:cNvPr id="15" name="正方形/長方形 14">
            <a:extLst>
              <a:ext uri="{FF2B5EF4-FFF2-40B4-BE49-F238E27FC236}">
                <a16:creationId xmlns:a16="http://schemas.microsoft.com/office/drawing/2014/main" id="{40DC5537-A798-874F-8689-6755E0D8071E}"/>
              </a:ext>
            </a:extLst>
          </p:cNvPr>
          <p:cNvSpPr/>
          <p:nvPr/>
        </p:nvSpPr>
        <p:spPr>
          <a:xfrm>
            <a:off x="1630894" y="-4686"/>
            <a:ext cx="2385135"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a:t>
            </a:r>
            <a:r>
              <a:rPr lang="ja-JP" altLang="en-US" sz="1400" b="1">
                <a:solidFill>
                  <a:schemeClr val="tx1"/>
                </a:solidFill>
                <a:latin typeface="+mj-ea"/>
                <a:ea typeface="+mj-ea"/>
              </a:rPr>
              <a:t>制御戦略</a:t>
            </a:r>
          </a:p>
        </p:txBody>
      </p:sp>
      <p:sp>
        <p:nvSpPr>
          <p:cNvPr id="128" name="正方形/長方形 127">
            <a:extLst>
              <a:ext uri="{FF2B5EF4-FFF2-40B4-BE49-F238E27FC236}">
                <a16:creationId xmlns:a16="http://schemas.microsoft.com/office/drawing/2014/main" id="{0882E599-AF9B-6F49-9C01-62B00D064E18}"/>
              </a:ext>
            </a:extLst>
          </p:cNvPr>
          <p:cNvSpPr/>
          <p:nvPr/>
        </p:nvSpPr>
        <p:spPr>
          <a:xfrm>
            <a:off x="6398399" y="-4686"/>
            <a:ext cx="2385135"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a:t>
            </a:r>
            <a:r>
              <a:rPr lang="ja-JP" altLang="en-US" sz="1400" b="1">
                <a:solidFill>
                  <a:schemeClr val="tx1"/>
                </a:solidFill>
                <a:latin typeface="+mj-ea"/>
                <a:ea typeface="+mj-ea"/>
              </a:rPr>
              <a:t>要素技術</a:t>
            </a:r>
          </a:p>
        </p:txBody>
      </p:sp>
      <p:pic>
        <p:nvPicPr>
          <p:cNvPr id="111" name="図 110">
            <a:extLst>
              <a:ext uri="{FF2B5EF4-FFF2-40B4-BE49-F238E27FC236}">
                <a16:creationId xmlns:a16="http://schemas.microsoft.com/office/drawing/2014/main" id="{84218A16-F876-B745-96AA-F61E736F0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10" y="6429618"/>
            <a:ext cx="1331280" cy="748845"/>
          </a:xfrm>
          <a:prstGeom prst="rect">
            <a:avLst/>
          </a:prstGeom>
          <a:ln w="38100">
            <a:solidFill>
              <a:schemeClr val="tx1">
                <a:lumMod val="50000"/>
                <a:lumOff val="50000"/>
              </a:schemeClr>
            </a:solidFill>
          </a:ln>
        </p:spPr>
      </p:pic>
      <p:pic>
        <p:nvPicPr>
          <p:cNvPr id="5" name="図 4">
            <a:extLst>
              <a:ext uri="{FF2B5EF4-FFF2-40B4-BE49-F238E27FC236}">
                <a16:creationId xmlns:a16="http://schemas.microsoft.com/office/drawing/2014/main" id="{9492AB5C-C5AC-094A-BD3E-B902B49E5F93}"/>
              </a:ext>
            </a:extLst>
          </p:cNvPr>
          <p:cNvPicPr>
            <a:picLocks noChangeAspect="1"/>
          </p:cNvPicPr>
          <p:nvPr/>
        </p:nvPicPr>
        <p:blipFill rotWithShape="1">
          <a:blip r:embed="rId6">
            <a:extLst>
              <a:ext uri="{28A0092B-C50C-407E-A947-70E740481C1C}">
                <a14:useLocalDpi xmlns:a14="http://schemas.microsoft.com/office/drawing/2010/main" val="0"/>
              </a:ext>
            </a:extLst>
          </a:blip>
          <a:srcRect l="25617" t="52718" r="37582" b="3185"/>
          <a:stretch/>
        </p:blipFill>
        <p:spPr>
          <a:xfrm>
            <a:off x="89410" y="7422847"/>
            <a:ext cx="2762007" cy="1854254"/>
          </a:xfrm>
          <a:prstGeom prst="rect">
            <a:avLst/>
          </a:prstGeom>
          <a:ln w="38100">
            <a:solidFill>
              <a:schemeClr val="tx1">
                <a:lumMod val="50000"/>
                <a:lumOff val="50000"/>
              </a:schemeClr>
            </a:solidFill>
          </a:ln>
        </p:spPr>
      </p:pic>
      <p:sp>
        <p:nvSpPr>
          <p:cNvPr id="118" name="正方形/長方形 117">
            <a:extLst>
              <a:ext uri="{FF2B5EF4-FFF2-40B4-BE49-F238E27FC236}">
                <a16:creationId xmlns:a16="http://schemas.microsoft.com/office/drawing/2014/main" id="{19600E8C-60EC-514C-AAAA-41CBAC4953CE}"/>
              </a:ext>
            </a:extLst>
          </p:cNvPr>
          <p:cNvSpPr/>
          <p:nvPr/>
        </p:nvSpPr>
        <p:spPr>
          <a:xfrm>
            <a:off x="46180" y="6056495"/>
            <a:ext cx="1148415" cy="2309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■台形補正</a:t>
            </a:r>
          </a:p>
        </p:txBody>
      </p:sp>
      <p:sp>
        <p:nvSpPr>
          <p:cNvPr id="120" name="正方形/長方形 119">
            <a:extLst>
              <a:ext uri="{FF2B5EF4-FFF2-40B4-BE49-F238E27FC236}">
                <a16:creationId xmlns:a16="http://schemas.microsoft.com/office/drawing/2014/main" id="{6E3D4199-C635-EC4D-BE91-2190A1F4AA02}"/>
              </a:ext>
            </a:extLst>
          </p:cNvPr>
          <p:cNvSpPr/>
          <p:nvPr/>
        </p:nvSpPr>
        <p:spPr>
          <a:xfrm>
            <a:off x="1537052" y="6026691"/>
            <a:ext cx="1443093" cy="66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数字カード、ブロックサークルの領域をクリッピングしやすいように台形補正を行う。</a:t>
            </a:r>
          </a:p>
        </p:txBody>
      </p:sp>
      <p:sp>
        <p:nvSpPr>
          <p:cNvPr id="13" name="円/楕円 12">
            <a:extLst>
              <a:ext uri="{FF2B5EF4-FFF2-40B4-BE49-F238E27FC236}">
                <a16:creationId xmlns:a16="http://schemas.microsoft.com/office/drawing/2014/main" id="{477CD733-E1B1-9747-9479-419B43155D47}"/>
              </a:ext>
            </a:extLst>
          </p:cNvPr>
          <p:cNvSpPr/>
          <p:nvPr/>
        </p:nvSpPr>
        <p:spPr>
          <a:xfrm>
            <a:off x="1136845" y="6883739"/>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円/楕円 132">
            <a:extLst>
              <a:ext uri="{FF2B5EF4-FFF2-40B4-BE49-F238E27FC236}">
                <a16:creationId xmlns:a16="http://schemas.microsoft.com/office/drawing/2014/main" id="{2E9DD001-0C73-834A-B884-A8B9F97A7EC8}"/>
              </a:ext>
            </a:extLst>
          </p:cNvPr>
          <p:cNvSpPr/>
          <p:nvPr/>
        </p:nvSpPr>
        <p:spPr>
          <a:xfrm>
            <a:off x="258465" y="6569434"/>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円/楕円 133">
            <a:extLst>
              <a:ext uri="{FF2B5EF4-FFF2-40B4-BE49-F238E27FC236}">
                <a16:creationId xmlns:a16="http://schemas.microsoft.com/office/drawing/2014/main" id="{CB10E019-D87E-974F-839A-21B6649AC5E2}"/>
              </a:ext>
            </a:extLst>
          </p:cNvPr>
          <p:cNvSpPr/>
          <p:nvPr/>
        </p:nvSpPr>
        <p:spPr>
          <a:xfrm>
            <a:off x="732769" y="6361156"/>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円/楕円 134">
            <a:extLst>
              <a:ext uri="{FF2B5EF4-FFF2-40B4-BE49-F238E27FC236}">
                <a16:creationId xmlns:a16="http://schemas.microsoft.com/office/drawing/2014/main" id="{71B407BD-C30A-544B-8935-2E41CACD3E18}"/>
              </a:ext>
            </a:extLst>
          </p:cNvPr>
          <p:cNvSpPr/>
          <p:nvPr/>
        </p:nvSpPr>
        <p:spPr>
          <a:xfrm>
            <a:off x="1267557" y="6496930"/>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円/楕円 135">
            <a:extLst>
              <a:ext uri="{FF2B5EF4-FFF2-40B4-BE49-F238E27FC236}">
                <a16:creationId xmlns:a16="http://schemas.microsoft.com/office/drawing/2014/main" id="{EB7F251B-3E3B-A64E-974F-35708D55EAF8}"/>
              </a:ext>
            </a:extLst>
          </p:cNvPr>
          <p:cNvSpPr/>
          <p:nvPr/>
        </p:nvSpPr>
        <p:spPr>
          <a:xfrm>
            <a:off x="808550" y="9032427"/>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AA889374-17E6-A84E-8689-0C31F9358B0C}"/>
              </a:ext>
            </a:extLst>
          </p:cNvPr>
          <p:cNvCxnSpPr>
            <a:stCxn id="13" idx="5"/>
            <a:endCxn id="136" idx="2"/>
          </p:cNvCxnSpPr>
          <p:nvPr/>
        </p:nvCxnSpPr>
        <p:spPr>
          <a:xfrm flipH="1">
            <a:off x="808550" y="7000608"/>
            <a:ext cx="445164" cy="21002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円/楕円 136">
            <a:extLst>
              <a:ext uri="{FF2B5EF4-FFF2-40B4-BE49-F238E27FC236}">
                <a16:creationId xmlns:a16="http://schemas.microsoft.com/office/drawing/2014/main" id="{B99B968A-8062-8643-B752-E3A0CF8B424B}"/>
              </a:ext>
            </a:extLst>
          </p:cNvPr>
          <p:cNvSpPr/>
          <p:nvPr/>
        </p:nvSpPr>
        <p:spPr>
          <a:xfrm>
            <a:off x="2426624" y="9032427"/>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76339928-BD94-B649-BA7E-9189E64CECA4}"/>
              </a:ext>
            </a:extLst>
          </p:cNvPr>
          <p:cNvCxnSpPr>
            <a:cxnSpLocks/>
            <a:stCxn id="135" idx="5"/>
            <a:endCxn id="137" idx="1"/>
          </p:cNvCxnSpPr>
          <p:nvPr/>
        </p:nvCxnSpPr>
        <p:spPr>
          <a:xfrm>
            <a:off x="1384426" y="6613799"/>
            <a:ext cx="1062250" cy="2438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F7DB4193-619E-E048-A198-986BB40831FF}"/>
              </a:ext>
            </a:extLst>
          </p:cNvPr>
          <p:cNvCxnSpPr>
            <a:cxnSpLocks/>
            <a:stCxn id="134" idx="6"/>
            <a:endCxn id="140" idx="1"/>
          </p:cNvCxnSpPr>
          <p:nvPr/>
        </p:nvCxnSpPr>
        <p:spPr>
          <a:xfrm>
            <a:off x="869690" y="6429617"/>
            <a:ext cx="1561693" cy="1249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円/楕円 139">
            <a:extLst>
              <a:ext uri="{FF2B5EF4-FFF2-40B4-BE49-F238E27FC236}">
                <a16:creationId xmlns:a16="http://schemas.microsoft.com/office/drawing/2014/main" id="{371E3531-5DF5-9C44-979B-BDA42461EC91}"/>
              </a:ext>
            </a:extLst>
          </p:cNvPr>
          <p:cNvSpPr/>
          <p:nvPr/>
        </p:nvSpPr>
        <p:spPr>
          <a:xfrm>
            <a:off x="2411331" y="7658986"/>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a:extLst>
              <a:ext uri="{FF2B5EF4-FFF2-40B4-BE49-F238E27FC236}">
                <a16:creationId xmlns:a16="http://schemas.microsoft.com/office/drawing/2014/main" id="{33F4376E-DC28-5B44-8B33-EE40AE87099F}"/>
              </a:ext>
            </a:extLst>
          </p:cNvPr>
          <p:cNvSpPr/>
          <p:nvPr/>
        </p:nvSpPr>
        <p:spPr>
          <a:xfrm>
            <a:off x="780688" y="7597345"/>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2" name="直線矢印コネクタ 141">
            <a:extLst>
              <a:ext uri="{FF2B5EF4-FFF2-40B4-BE49-F238E27FC236}">
                <a16:creationId xmlns:a16="http://schemas.microsoft.com/office/drawing/2014/main" id="{4F1E617C-7059-1044-BCE5-5E26C4BEA3E1}"/>
              </a:ext>
            </a:extLst>
          </p:cNvPr>
          <p:cNvCxnSpPr>
            <a:cxnSpLocks/>
            <a:stCxn id="133" idx="6"/>
            <a:endCxn id="141" idx="2"/>
          </p:cNvCxnSpPr>
          <p:nvPr/>
        </p:nvCxnSpPr>
        <p:spPr>
          <a:xfrm>
            <a:off x="395386" y="6637895"/>
            <a:ext cx="385302" cy="10279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正方形/長方形 142">
            <a:extLst>
              <a:ext uri="{FF2B5EF4-FFF2-40B4-BE49-F238E27FC236}">
                <a16:creationId xmlns:a16="http://schemas.microsoft.com/office/drawing/2014/main" id="{7C563531-42D4-3543-853E-9F00A8E1033A}"/>
              </a:ext>
            </a:extLst>
          </p:cNvPr>
          <p:cNvSpPr/>
          <p:nvPr/>
        </p:nvSpPr>
        <p:spPr>
          <a:xfrm>
            <a:off x="3014770" y="6073735"/>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■クリッピング</a:t>
            </a:r>
          </a:p>
        </p:txBody>
      </p:sp>
      <p:sp>
        <p:nvSpPr>
          <p:cNvPr id="145" name="正方形/長方形 144">
            <a:extLst>
              <a:ext uri="{FF2B5EF4-FFF2-40B4-BE49-F238E27FC236}">
                <a16:creationId xmlns:a16="http://schemas.microsoft.com/office/drawing/2014/main" id="{25554F52-5419-C94C-88B2-C5468F75643F}"/>
              </a:ext>
            </a:extLst>
          </p:cNvPr>
          <p:cNvSpPr/>
          <p:nvPr/>
        </p:nvSpPr>
        <p:spPr>
          <a:xfrm>
            <a:off x="3065496" y="6227825"/>
            <a:ext cx="2160972"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領域毎にクリッピングを行う。</a:t>
            </a:r>
          </a:p>
        </p:txBody>
      </p:sp>
      <p:grpSp>
        <p:nvGrpSpPr>
          <p:cNvPr id="37" name="グループ化 36">
            <a:extLst>
              <a:ext uri="{FF2B5EF4-FFF2-40B4-BE49-F238E27FC236}">
                <a16:creationId xmlns:a16="http://schemas.microsoft.com/office/drawing/2014/main" id="{D6091228-F2F2-5846-96CE-8E80B41E5252}"/>
              </a:ext>
            </a:extLst>
          </p:cNvPr>
          <p:cNvGrpSpPr/>
          <p:nvPr/>
        </p:nvGrpSpPr>
        <p:grpSpPr>
          <a:xfrm>
            <a:off x="3137175" y="6594095"/>
            <a:ext cx="1841155" cy="594363"/>
            <a:chOff x="3091269" y="7542886"/>
            <a:chExt cx="2832795" cy="914485"/>
          </a:xfrm>
        </p:grpSpPr>
        <p:pic>
          <p:nvPicPr>
            <p:cNvPr id="144" name="図 143">
              <a:extLst>
                <a:ext uri="{FF2B5EF4-FFF2-40B4-BE49-F238E27FC236}">
                  <a16:creationId xmlns:a16="http://schemas.microsoft.com/office/drawing/2014/main" id="{D2CA2CD0-6731-0A4E-849E-791E0C28B082}"/>
                </a:ext>
              </a:extLst>
            </p:cNvPr>
            <p:cNvPicPr>
              <a:picLocks noChangeAspect="1"/>
            </p:cNvPicPr>
            <p:nvPr/>
          </p:nvPicPr>
          <p:blipFill rotWithShape="1">
            <a:blip r:embed="rId6">
              <a:extLst>
                <a:ext uri="{28A0092B-C50C-407E-A947-70E740481C1C}">
                  <a14:useLocalDpi xmlns:a14="http://schemas.microsoft.com/office/drawing/2010/main" val="0"/>
                </a:ext>
              </a:extLst>
            </a:blip>
            <a:srcRect l="26004" t="61724" r="67681" b="24354"/>
            <a:stretch/>
          </p:blipFill>
          <p:spPr>
            <a:xfrm>
              <a:off x="3091269" y="7542886"/>
              <a:ext cx="887327" cy="899040"/>
            </a:xfrm>
            <a:prstGeom prst="rect">
              <a:avLst/>
            </a:prstGeom>
            <a:ln w="19050">
              <a:solidFill>
                <a:schemeClr val="accent1"/>
              </a:solidFill>
            </a:ln>
          </p:spPr>
        </p:pic>
        <p:pic>
          <p:nvPicPr>
            <p:cNvPr id="147" name="図 146">
              <a:extLst>
                <a:ext uri="{FF2B5EF4-FFF2-40B4-BE49-F238E27FC236}">
                  <a16:creationId xmlns:a16="http://schemas.microsoft.com/office/drawing/2014/main" id="{FA04CC0D-9B70-4B4D-A598-2210D915EF4D}"/>
                </a:ext>
              </a:extLst>
            </p:cNvPr>
            <p:cNvPicPr>
              <a:picLocks noChangeAspect="1"/>
            </p:cNvPicPr>
            <p:nvPr/>
          </p:nvPicPr>
          <p:blipFill rotWithShape="1">
            <a:blip r:embed="rId6">
              <a:extLst>
                <a:ext uri="{28A0092B-C50C-407E-A947-70E740481C1C}">
                  <a14:useLocalDpi xmlns:a14="http://schemas.microsoft.com/office/drawing/2010/main" val="0"/>
                </a:ext>
              </a:extLst>
            </a:blip>
            <a:srcRect l="36273" t="58823" r="57158" b="31105"/>
            <a:stretch/>
          </p:blipFill>
          <p:spPr>
            <a:xfrm>
              <a:off x="4057577" y="7542886"/>
              <a:ext cx="900773" cy="880753"/>
            </a:xfrm>
            <a:prstGeom prst="rect">
              <a:avLst/>
            </a:prstGeom>
            <a:ln w="19050">
              <a:solidFill>
                <a:schemeClr val="accent1"/>
              </a:solidFill>
            </a:ln>
          </p:spPr>
        </p:pic>
        <p:pic>
          <p:nvPicPr>
            <p:cNvPr id="149" name="図 148">
              <a:extLst>
                <a:ext uri="{FF2B5EF4-FFF2-40B4-BE49-F238E27FC236}">
                  <a16:creationId xmlns:a16="http://schemas.microsoft.com/office/drawing/2014/main" id="{B44A0FAD-BC66-E943-9061-92AFCAA8CB03}"/>
                </a:ext>
              </a:extLst>
            </p:cNvPr>
            <p:cNvPicPr>
              <a:picLocks noChangeAspect="1"/>
            </p:cNvPicPr>
            <p:nvPr/>
          </p:nvPicPr>
          <p:blipFill rotWithShape="1">
            <a:blip r:embed="rId6">
              <a:extLst>
                <a:ext uri="{28A0092B-C50C-407E-A947-70E740481C1C}">
                  <a14:useLocalDpi xmlns:a14="http://schemas.microsoft.com/office/drawing/2010/main" val="0"/>
                </a:ext>
              </a:extLst>
            </a:blip>
            <a:srcRect l="33421" t="53461" r="60779" b="37802"/>
            <a:stretch/>
          </p:blipFill>
          <p:spPr>
            <a:xfrm>
              <a:off x="5037331" y="7542886"/>
              <a:ext cx="886733" cy="914485"/>
            </a:xfrm>
            <a:prstGeom prst="rect">
              <a:avLst/>
            </a:prstGeom>
            <a:ln w="19050">
              <a:solidFill>
                <a:schemeClr val="accent1"/>
              </a:solidFill>
            </a:ln>
          </p:spPr>
        </p:pic>
      </p:grpSp>
      <p:sp>
        <p:nvSpPr>
          <p:cNvPr id="153" name="正方形/長方形 152">
            <a:extLst>
              <a:ext uri="{FF2B5EF4-FFF2-40B4-BE49-F238E27FC236}">
                <a16:creationId xmlns:a16="http://schemas.microsoft.com/office/drawing/2014/main" id="{1E2CE632-184E-4C42-BF8D-929F42D8A66D}"/>
              </a:ext>
            </a:extLst>
          </p:cNvPr>
          <p:cNvSpPr/>
          <p:nvPr/>
        </p:nvSpPr>
        <p:spPr>
          <a:xfrm>
            <a:off x="4093552" y="7651850"/>
            <a:ext cx="2138277" cy="986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数字画像は、クリッピング後は</a:t>
            </a:r>
            <a:r>
              <a:rPr lang="en-US" altLang="ja-JP" sz="1100" dirty="0">
                <a:solidFill>
                  <a:schemeClr val="tx1"/>
                </a:solidFill>
                <a:latin typeface="+mn-ea"/>
              </a:rPr>
              <a:t>CNN</a:t>
            </a:r>
            <a:r>
              <a:rPr lang="ja-JP" altLang="en-US" sz="1100">
                <a:solidFill>
                  <a:schemeClr val="tx1"/>
                </a:solidFill>
                <a:latin typeface="+mn-ea"/>
              </a:rPr>
              <a:t>の入力に合わせて</a:t>
            </a:r>
            <a:r>
              <a:rPr lang="en-US" altLang="ja-JP" sz="1100" dirty="0">
                <a:solidFill>
                  <a:schemeClr val="tx1"/>
                </a:solidFill>
                <a:latin typeface="+mn-ea"/>
              </a:rPr>
              <a:t>28x28</a:t>
            </a:r>
            <a:r>
              <a:rPr lang="ja-JP" altLang="en-US" sz="1100">
                <a:solidFill>
                  <a:schemeClr val="tx1"/>
                </a:solidFill>
                <a:latin typeface="+mn-ea"/>
              </a:rPr>
              <a:t>の大きさにリサイズを行い、グレースケールに変換、正規化を行う。</a:t>
            </a:r>
          </a:p>
        </p:txBody>
      </p:sp>
      <p:sp>
        <p:nvSpPr>
          <p:cNvPr id="42" name="正方形/長方形 41">
            <a:extLst>
              <a:ext uri="{FF2B5EF4-FFF2-40B4-BE49-F238E27FC236}">
                <a16:creationId xmlns:a16="http://schemas.microsoft.com/office/drawing/2014/main" id="{A830D486-170B-7B4B-9AA8-45A505AD0FA1}"/>
              </a:ext>
            </a:extLst>
          </p:cNvPr>
          <p:cNvSpPr/>
          <p:nvPr/>
        </p:nvSpPr>
        <p:spPr>
          <a:xfrm>
            <a:off x="89410" y="7734266"/>
            <a:ext cx="555483" cy="70344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a:extLst>
              <a:ext uri="{FF2B5EF4-FFF2-40B4-BE49-F238E27FC236}">
                <a16:creationId xmlns:a16="http://schemas.microsoft.com/office/drawing/2014/main" id="{E9F1B918-7DAE-E843-A449-C7B43FE3F873}"/>
              </a:ext>
            </a:extLst>
          </p:cNvPr>
          <p:cNvSpPr/>
          <p:nvPr/>
        </p:nvSpPr>
        <p:spPr>
          <a:xfrm>
            <a:off x="-36882" y="8479450"/>
            <a:ext cx="1163940"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rgbClr val="FF0000"/>
                </a:solidFill>
                <a:latin typeface="+mn-ea"/>
              </a:rPr>
              <a:t>クリッピング</a:t>
            </a:r>
          </a:p>
        </p:txBody>
      </p:sp>
      <p:sp>
        <p:nvSpPr>
          <p:cNvPr id="155" name="正方形/長方形 154">
            <a:extLst>
              <a:ext uri="{FF2B5EF4-FFF2-40B4-BE49-F238E27FC236}">
                <a16:creationId xmlns:a16="http://schemas.microsoft.com/office/drawing/2014/main" id="{C6A4AC5F-93F9-9240-A02D-4D81A05567F3}"/>
              </a:ext>
            </a:extLst>
          </p:cNvPr>
          <p:cNvSpPr/>
          <p:nvPr/>
        </p:nvSpPr>
        <p:spPr>
          <a:xfrm>
            <a:off x="3100459" y="7657581"/>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6" name="図 155">
            <a:extLst>
              <a:ext uri="{FF2B5EF4-FFF2-40B4-BE49-F238E27FC236}">
                <a16:creationId xmlns:a16="http://schemas.microsoft.com/office/drawing/2014/main" id="{6A1BF99A-BCD7-C549-88A5-55B964916F0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3104385" y="7659410"/>
            <a:ext cx="906632" cy="910827"/>
          </a:xfrm>
          <a:prstGeom prst="rect">
            <a:avLst/>
          </a:prstGeom>
        </p:spPr>
      </p:pic>
      <p:sp>
        <p:nvSpPr>
          <p:cNvPr id="157" name="正方形/長方形 156">
            <a:extLst>
              <a:ext uri="{FF2B5EF4-FFF2-40B4-BE49-F238E27FC236}">
                <a16:creationId xmlns:a16="http://schemas.microsoft.com/office/drawing/2014/main" id="{B4AF80CF-9EBE-2140-8519-9A0D41E11791}"/>
              </a:ext>
            </a:extLst>
          </p:cNvPr>
          <p:cNvSpPr/>
          <p:nvPr/>
        </p:nvSpPr>
        <p:spPr>
          <a:xfrm>
            <a:off x="3014770" y="7409306"/>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■正規化</a:t>
            </a:r>
          </a:p>
        </p:txBody>
      </p:sp>
      <p:sp>
        <p:nvSpPr>
          <p:cNvPr id="160" name="正方形/長方形 159">
            <a:extLst>
              <a:ext uri="{FF2B5EF4-FFF2-40B4-BE49-F238E27FC236}">
                <a16:creationId xmlns:a16="http://schemas.microsoft.com/office/drawing/2014/main" id="{457DBB46-D5EE-1E4D-830C-E6943EB91D73}"/>
              </a:ext>
            </a:extLst>
          </p:cNvPr>
          <p:cNvSpPr/>
          <p:nvPr/>
        </p:nvSpPr>
        <p:spPr>
          <a:xfrm>
            <a:off x="3046485" y="8600606"/>
            <a:ext cx="3354315" cy="64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ブロック・サークル画像と交差サークル画像は、グレイスケール変換の代わりに</a:t>
            </a:r>
            <a:r>
              <a:rPr lang="en-US" altLang="ja-JP" sz="1100" dirty="0">
                <a:solidFill>
                  <a:schemeClr val="tx1"/>
                </a:solidFill>
                <a:latin typeface="+mn-ea"/>
              </a:rPr>
              <a:t>RGB-HSV</a:t>
            </a:r>
            <a:r>
              <a:rPr lang="ja-JP" altLang="en-US" sz="1100">
                <a:solidFill>
                  <a:schemeClr val="tx1"/>
                </a:solidFill>
                <a:latin typeface="+mn-ea"/>
              </a:rPr>
              <a:t>変換を行う。ブロック推定用</a:t>
            </a:r>
            <a:r>
              <a:rPr lang="en-US" altLang="ja-JP" sz="1100" dirty="0">
                <a:solidFill>
                  <a:schemeClr val="tx1"/>
                </a:solidFill>
                <a:latin typeface="+mn-ea"/>
              </a:rPr>
              <a:t>CNN</a:t>
            </a:r>
            <a:r>
              <a:rPr lang="ja-JP" altLang="en-US" sz="1100">
                <a:solidFill>
                  <a:schemeClr val="tx1"/>
                </a:solidFill>
                <a:latin typeface="+mn-ea"/>
              </a:rPr>
              <a:t>へは色相データを入力する。</a:t>
            </a:r>
          </a:p>
        </p:txBody>
      </p:sp>
      <p:sp>
        <p:nvSpPr>
          <p:cNvPr id="161" name="正方形/長方形 160">
            <a:extLst>
              <a:ext uri="{FF2B5EF4-FFF2-40B4-BE49-F238E27FC236}">
                <a16:creationId xmlns:a16="http://schemas.microsoft.com/office/drawing/2014/main" id="{77380A76-1BE7-484E-A52B-C5B4C6AE2CC4}"/>
              </a:ext>
            </a:extLst>
          </p:cNvPr>
          <p:cNvSpPr/>
          <p:nvPr/>
        </p:nvSpPr>
        <p:spPr>
          <a:xfrm>
            <a:off x="4964783" y="6553094"/>
            <a:ext cx="1448869" cy="711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左から数字画像、</a:t>
            </a:r>
            <a:endParaRPr lang="en-US" altLang="ja-JP" sz="1100" dirty="0">
              <a:solidFill>
                <a:schemeClr val="tx1"/>
              </a:solidFill>
              <a:latin typeface="+mn-ea"/>
            </a:endParaRPr>
          </a:p>
          <a:p>
            <a:r>
              <a:rPr lang="ja-JP" altLang="en-US" sz="1100">
                <a:solidFill>
                  <a:schemeClr val="tx1"/>
                </a:solidFill>
                <a:latin typeface="+mn-ea"/>
              </a:rPr>
              <a:t>ブロック・</a:t>
            </a:r>
            <a:endParaRPr lang="en-US" altLang="ja-JP" sz="1100" dirty="0">
              <a:solidFill>
                <a:schemeClr val="tx1"/>
              </a:solidFill>
              <a:latin typeface="+mn-ea"/>
            </a:endParaRPr>
          </a:p>
          <a:p>
            <a:r>
              <a:rPr lang="ja-JP" altLang="en-US" sz="1100">
                <a:solidFill>
                  <a:schemeClr val="tx1"/>
                </a:solidFill>
                <a:latin typeface="+mn-ea"/>
              </a:rPr>
              <a:t>サークル画像</a:t>
            </a:r>
            <a:endParaRPr lang="en-US" altLang="ja-JP" sz="1100" dirty="0">
              <a:solidFill>
                <a:schemeClr val="tx1"/>
              </a:solidFill>
              <a:latin typeface="+mn-ea"/>
            </a:endParaRPr>
          </a:p>
          <a:p>
            <a:r>
              <a:rPr lang="ja-JP" altLang="en-US" sz="1100">
                <a:solidFill>
                  <a:schemeClr val="tx1"/>
                </a:solidFill>
                <a:latin typeface="+mn-ea"/>
              </a:rPr>
              <a:t>交差サークル画像</a:t>
            </a:r>
            <a:endParaRPr lang="en-US" altLang="ja-JP" sz="1100" dirty="0">
              <a:solidFill>
                <a:schemeClr val="tx1"/>
              </a:solidFill>
              <a:latin typeface="+mn-ea"/>
            </a:endParaRPr>
          </a:p>
        </p:txBody>
      </p:sp>
      <p:sp>
        <p:nvSpPr>
          <p:cNvPr id="162" name="正方形/長方形 161">
            <a:extLst>
              <a:ext uri="{FF2B5EF4-FFF2-40B4-BE49-F238E27FC236}">
                <a16:creationId xmlns:a16="http://schemas.microsoft.com/office/drawing/2014/main" id="{52B8D419-F61F-4C43-B3D2-58D3DCCF5430}"/>
              </a:ext>
            </a:extLst>
          </p:cNvPr>
          <p:cNvSpPr/>
          <p:nvPr/>
        </p:nvSpPr>
        <p:spPr>
          <a:xfrm>
            <a:off x="6400800" y="5271138"/>
            <a:ext cx="3231440"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4.2.2</a:t>
            </a:r>
            <a:r>
              <a:rPr lang="ja-JP" altLang="en-US" sz="1400" b="1">
                <a:solidFill>
                  <a:schemeClr val="tx1"/>
                </a:solidFill>
                <a:latin typeface="+mj-ea"/>
                <a:ea typeface="+mj-ea"/>
              </a:rPr>
              <a:t>畳み込みニューラルネットワーク</a:t>
            </a:r>
          </a:p>
        </p:txBody>
      </p:sp>
    </p:spTree>
    <p:extLst>
      <p:ext uri="{BB962C8B-B14F-4D97-AF65-F5344CB8AC3E}">
        <p14:creationId xmlns:p14="http://schemas.microsoft.com/office/powerpoint/2010/main" val="1541667333"/>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3426</TotalTime>
  <Words>1718</Words>
  <Application>Microsoft Macintosh PowerPoint</Application>
  <PresentationFormat>A3 297x420 mm</PresentationFormat>
  <Paragraphs>369</Paragraphs>
  <Slides>6</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ＭＳ Ｐゴシック</vt:lpstr>
      <vt:lpstr>ＭＳ Ｐ明朝</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Microsoft Office ユーザー</cp:lastModifiedBy>
  <cp:revision>453</cp:revision>
  <cp:lastPrinted>2018-04-01T05:10:42Z</cp:lastPrinted>
  <dcterms:created xsi:type="dcterms:W3CDTF">2002-02-28T07:41:56Z</dcterms:created>
  <dcterms:modified xsi:type="dcterms:W3CDTF">2019-08-25T13:25:39Z</dcterms:modified>
</cp:coreProperties>
</file>