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1" r:id="rId4"/>
    <p:sldId id="296" r:id="rId5"/>
    <p:sldId id="310" r:id="rId6"/>
    <p:sldId id="311" r:id="rId7"/>
    <p:sldId id="324" r:id="rId8"/>
    <p:sldId id="312" r:id="rId9"/>
    <p:sldId id="281" r:id="rId10"/>
    <p:sldId id="322" r:id="rId11"/>
    <p:sldId id="323" r:id="rId12"/>
    <p:sldId id="297" r:id="rId13"/>
    <p:sldId id="307" r:id="rId14"/>
    <p:sldId id="309" r:id="rId15"/>
    <p:sldId id="298" r:id="rId16"/>
    <p:sldId id="308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30A0"/>
    <a:srgbClr val="FF0000"/>
    <a:srgbClr val="70AD47"/>
    <a:srgbClr val="FFE1E5"/>
    <a:srgbClr val="FBFEF9"/>
    <a:srgbClr val="000000"/>
    <a:srgbClr val="DE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9"/>
    <p:restoredTop sz="94267"/>
  </p:normalViewPr>
  <p:slideViewPr>
    <p:cSldViewPr snapToObjects="1" showGuides="1">
      <p:cViewPr varScale="1">
        <p:scale>
          <a:sx n="109" d="100"/>
          <a:sy n="109" d="100"/>
        </p:scale>
        <p:origin x="184" y="968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393E5-7C75-494E-8F9A-32FD27628E8C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FDE4E-0ABD-C44C-8B0A-D287ABAFA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4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43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ja-JP" altLang="en-US" dirty="0" err="1"/>
              <a:t>ひろ</a:t>
            </a:r>
            <a:r>
              <a:rPr kumimoji="1" lang="ja-JP" altLang="en-US" dirty="0"/>
              <a:t>じれん</a:t>
            </a:r>
            <a:br>
              <a:rPr kumimoji="1" lang="en-US" altLang="ja-JP" dirty="0"/>
            </a:br>
            <a:r>
              <a:rPr kumimoji="1" lang="ja-JP" altLang="en-US" dirty="0"/>
              <a:t>設計ノート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走行体の走りに関する要件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1343472" y="725056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6802491" y="227294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695400" y="44823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551384" y="9087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1343472" y="11247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711624" y="664259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824F8-B15C-A64A-B37A-B776CED3A7DD}"/>
              </a:ext>
            </a:extLst>
          </p:cNvPr>
          <p:cNvSpPr/>
          <p:nvPr/>
        </p:nvSpPr>
        <p:spPr>
          <a:xfrm>
            <a:off x="6456039" y="3018148"/>
            <a:ext cx="5616624" cy="181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>
                <a:solidFill>
                  <a:schemeClr val="tx1"/>
                </a:solidFill>
              </a:rPr>
              <a:t>要件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バッテリ電圧が</a:t>
            </a:r>
            <a:r>
              <a:rPr lang="en-US" altLang="ja-JP" sz="1400" dirty="0">
                <a:solidFill>
                  <a:schemeClr val="tx1"/>
                </a:solidFill>
              </a:rPr>
              <a:t>8〜9[v]</a:t>
            </a:r>
            <a:r>
              <a:rPr lang="ja-JP" altLang="en-US" sz="1400">
                <a:solidFill>
                  <a:schemeClr val="tx1"/>
                </a:solidFill>
              </a:rPr>
              <a:t>の時、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加速時は加速度を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速度が</a:t>
            </a:r>
            <a:r>
              <a:rPr lang="en-US" altLang="ja-JP" sz="1400" dirty="0">
                <a:solidFill>
                  <a:schemeClr val="tx1"/>
                </a:solidFill>
              </a:rPr>
              <a:t>200[mm/s]</a:t>
            </a:r>
            <a:r>
              <a:rPr lang="ja-JP" altLang="en-US" sz="1400">
                <a:solidFill>
                  <a:schemeClr val="tx1"/>
                </a:solidFill>
              </a:rPr>
              <a:t>に達した場合、加速度は</a:t>
            </a:r>
            <a:r>
              <a:rPr lang="en-US" altLang="ja-JP" sz="1400" dirty="0">
                <a:solidFill>
                  <a:schemeClr val="tx1"/>
                </a:solidFill>
              </a:rPr>
              <a:t>0[mm/s^2]</a:t>
            </a:r>
            <a:r>
              <a:rPr lang="ja-JP" altLang="en-US" sz="1400">
                <a:solidFill>
                  <a:schemeClr val="tx1"/>
                </a:solidFill>
              </a:rPr>
              <a:t>にすること。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減速時は加速度を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-100[mm/s^2]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バッテリー電圧が</a:t>
            </a:r>
            <a:r>
              <a:rPr lang="en-US" altLang="ja-JP" sz="1400" dirty="0">
                <a:solidFill>
                  <a:schemeClr val="tx1"/>
                </a:solidFill>
              </a:rPr>
              <a:t>9[v]</a:t>
            </a:r>
            <a:r>
              <a:rPr lang="ja-JP" altLang="en-US" sz="1400">
                <a:solidFill>
                  <a:schemeClr val="tx1"/>
                </a:solidFill>
              </a:rPr>
              <a:t>より大きい　または</a:t>
            </a:r>
            <a:r>
              <a:rPr lang="en-US" altLang="ja-JP" sz="1400" dirty="0">
                <a:solidFill>
                  <a:schemeClr val="tx1"/>
                </a:solidFill>
              </a:rPr>
              <a:t>8[v]</a:t>
            </a:r>
            <a:r>
              <a:rPr lang="ja-JP" altLang="en-US" sz="1400">
                <a:solidFill>
                  <a:schemeClr val="tx1"/>
                </a:solidFill>
              </a:rPr>
              <a:t>以下の時は、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何も保障しなくてよい。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159896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6528048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1347537" y="112615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51ABC7-6C6A-7142-BE11-B1F9354B3F3C}"/>
              </a:ext>
            </a:extLst>
          </p:cNvPr>
          <p:cNvSpPr/>
          <p:nvPr/>
        </p:nvSpPr>
        <p:spPr>
          <a:xfrm>
            <a:off x="1127448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6198E0E1-84AA-8349-AEF4-180F8FC14271}"/>
              </a:ext>
            </a:extLst>
          </p:cNvPr>
          <p:cNvSpPr/>
          <p:nvPr/>
        </p:nvSpPr>
        <p:spPr>
          <a:xfrm>
            <a:off x="1343472" y="1116484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679A530-0F0E-4340-9309-6EBDD71DA538}"/>
              </a:ext>
            </a:extLst>
          </p:cNvPr>
          <p:cNvGrpSpPr/>
          <p:nvPr/>
        </p:nvGrpSpPr>
        <p:grpSpPr>
          <a:xfrm>
            <a:off x="6716081" y="1026884"/>
            <a:ext cx="3181941" cy="432048"/>
            <a:chOff x="6716081" y="1031055"/>
            <a:chExt cx="3181941" cy="432048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18F862-3F9A-BC4A-A6C1-6A482849B6CF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DA574C5-D349-3D48-9D4B-173EDD41B2B7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8.0[V]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43754B-2FA8-104B-ADF1-1AA5D1F07504}"/>
              </a:ext>
            </a:extLst>
          </p:cNvPr>
          <p:cNvGrpSpPr/>
          <p:nvPr/>
        </p:nvGrpSpPr>
        <p:grpSpPr>
          <a:xfrm>
            <a:off x="6716081" y="640992"/>
            <a:ext cx="3168352" cy="432048"/>
            <a:chOff x="6729670" y="640992"/>
            <a:chExt cx="3168352" cy="432048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F5F6AAB-7DBF-4F48-97BD-4D125C385234}"/>
                </a:ext>
              </a:extLst>
            </p:cNvPr>
            <p:cNvCxnSpPr/>
            <p:nvPr/>
          </p:nvCxnSpPr>
          <p:spPr>
            <a:xfrm>
              <a:off x="6729670" y="872820"/>
              <a:ext cx="6616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3EA42F-B45E-B344-A72D-317C0330045A}"/>
                </a:ext>
              </a:extLst>
            </p:cNvPr>
            <p:cNvSpPr/>
            <p:nvPr/>
          </p:nvSpPr>
          <p:spPr>
            <a:xfrm>
              <a:off x="7377742" y="640992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9.0[V]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64686B9-C078-BC41-8064-E39B289D786B}"/>
              </a:ext>
            </a:extLst>
          </p:cNvPr>
          <p:cNvSpPr/>
          <p:nvPr/>
        </p:nvSpPr>
        <p:spPr>
          <a:xfrm>
            <a:off x="1343472" y="1692424"/>
            <a:ext cx="5178391" cy="80047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6BB27BD-9907-AC4A-BB29-D76658301EB6}"/>
              </a:ext>
            </a:extLst>
          </p:cNvPr>
          <p:cNvGrpSpPr/>
          <p:nvPr/>
        </p:nvGrpSpPr>
        <p:grpSpPr>
          <a:xfrm>
            <a:off x="6716081" y="1412776"/>
            <a:ext cx="3181941" cy="432048"/>
            <a:chOff x="6716081" y="1031055"/>
            <a:chExt cx="3181941" cy="432048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BC22DA-E4C3-9E48-8559-6CED71216C7D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11CC027-D2AF-CE41-A8D2-A96F82EBF0DD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7.0[V]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6" name="フリーフォーム 35">
            <a:extLst>
              <a:ext uri="{FF2B5EF4-FFF2-40B4-BE49-F238E27FC236}">
                <a16:creationId xmlns:a16="http://schemas.microsoft.com/office/drawing/2014/main" id="{3053FD58-C136-354C-9F56-C8E33AFB441F}"/>
              </a:ext>
            </a:extLst>
          </p:cNvPr>
          <p:cNvSpPr/>
          <p:nvPr/>
        </p:nvSpPr>
        <p:spPr>
          <a:xfrm>
            <a:off x="1343472" y="3461360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64BCBD2-80F4-FF48-92A0-78FD4548D6C8}"/>
              </a:ext>
            </a:extLst>
          </p:cNvPr>
          <p:cNvSpPr/>
          <p:nvPr/>
        </p:nvSpPr>
        <p:spPr>
          <a:xfrm>
            <a:off x="479376" y="3068960"/>
            <a:ext cx="172819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加速度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[mm/s^2]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57A0B8-D66E-404F-8288-ADE9B9210690}"/>
              </a:ext>
            </a:extLst>
          </p:cNvPr>
          <p:cNvSpPr/>
          <p:nvPr/>
        </p:nvSpPr>
        <p:spPr>
          <a:xfrm>
            <a:off x="6816080" y="5013176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6ED3722-9AEA-1649-BC70-82494511B3C7}"/>
              </a:ext>
            </a:extLst>
          </p:cNvPr>
          <p:cNvCxnSpPr>
            <a:cxnSpLocks/>
          </p:cNvCxnSpPr>
          <p:nvPr/>
        </p:nvCxnSpPr>
        <p:spPr>
          <a:xfrm>
            <a:off x="1343472" y="3861048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8C1902-9A20-2B4A-B5D7-F3AA957A29A5}"/>
              </a:ext>
            </a:extLst>
          </p:cNvPr>
          <p:cNvSpPr/>
          <p:nvPr/>
        </p:nvSpPr>
        <p:spPr>
          <a:xfrm>
            <a:off x="2495600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D8F268D-1C6C-8D4D-95B9-D5D9740B85CD}"/>
              </a:ext>
            </a:extLst>
          </p:cNvPr>
          <p:cNvSpPr/>
          <p:nvPr/>
        </p:nvSpPr>
        <p:spPr>
          <a:xfrm>
            <a:off x="4943872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494A8F0-4D34-B748-BD7D-0CBDAE721714}"/>
              </a:ext>
            </a:extLst>
          </p:cNvPr>
          <p:cNvSpPr/>
          <p:nvPr/>
        </p:nvSpPr>
        <p:spPr>
          <a:xfrm>
            <a:off x="6197217" y="2492896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DFAC033-4B88-D64A-B27A-5B1D4EA43931}"/>
              </a:ext>
            </a:extLst>
          </p:cNvPr>
          <p:cNvSpPr/>
          <p:nvPr/>
        </p:nvSpPr>
        <p:spPr>
          <a:xfrm>
            <a:off x="545112" y="3645024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B2FDCDB5-236D-DF4D-880A-8F0DA3B4D112}"/>
              </a:ext>
            </a:extLst>
          </p:cNvPr>
          <p:cNvSpPr/>
          <p:nvPr/>
        </p:nvSpPr>
        <p:spPr>
          <a:xfrm flipV="1">
            <a:off x="1343472" y="5229200"/>
            <a:ext cx="5472608" cy="147252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E47A830-58FD-DA43-83D9-48169E6160AA}"/>
              </a:ext>
            </a:extLst>
          </p:cNvPr>
          <p:cNvCxnSpPr>
            <a:cxnSpLocks/>
          </p:cNvCxnSpPr>
          <p:nvPr/>
        </p:nvCxnSpPr>
        <p:spPr>
          <a:xfrm>
            <a:off x="1343472" y="65253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F23F659C-9918-F84A-854A-B69C9F36A3D7}"/>
              </a:ext>
            </a:extLst>
          </p:cNvPr>
          <p:cNvGrpSpPr/>
          <p:nvPr/>
        </p:nvGrpSpPr>
        <p:grpSpPr>
          <a:xfrm>
            <a:off x="1343472" y="3861048"/>
            <a:ext cx="5181484" cy="2689101"/>
            <a:chOff x="1343472" y="3861048"/>
            <a:chExt cx="5181484" cy="2689101"/>
          </a:xfrm>
        </p:grpSpPr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B806F955-12BD-574B-A586-9A4968D44795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9F2A982D-E680-A54F-A71A-AA9740C30D21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5EA9ECAF-8AD5-A94D-AE9D-BD7DD528C621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2948044-A08D-DF4A-9ED4-8F6BE907C84F}"/>
              </a:ext>
            </a:extLst>
          </p:cNvPr>
          <p:cNvSpPr/>
          <p:nvPr/>
        </p:nvSpPr>
        <p:spPr>
          <a:xfrm>
            <a:off x="551384" y="63093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-200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65DA141-408D-E649-A1AD-67DC97EFD1EB}"/>
              </a:ext>
            </a:extLst>
          </p:cNvPr>
          <p:cNvSpPr/>
          <p:nvPr/>
        </p:nvSpPr>
        <p:spPr>
          <a:xfrm>
            <a:off x="1271464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850C21F-A9D8-0241-8F83-DF789B918ED8}"/>
              </a:ext>
            </a:extLst>
          </p:cNvPr>
          <p:cNvSpPr/>
          <p:nvPr/>
        </p:nvSpPr>
        <p:spPr>
          <a:xfrm>
            <a:off x="2639616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83881D1-8F78-C741-8472-703668867F3B}"/>
              </a:ext>
            </a:extLst>
          </p:cNvPr>
          <p:cNvSpPr/>
          <p:nvPr/>
        </p:nvSpPr>
        <p:spPr>
          <a:xfrm>
            <a:off x="5087888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69BB79-9F1C-AE44-A58E-6AFCB922D01A}"/>
              </a:ext>
            </a:extLst>
          </p:cNvPr>
          <p:cNvSpPr/>
          <p:nvPr/>
        </p:nvSpPr>
        <p:spPr>
          <a:xfrm>
            <a:off x="6341233" y="5229200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073C78E-15A8-FF4F-BD9A-D68C440C7677}"/>
              </a:ext>
            </a:extLst>
          </p:cNvPr>
          <p:cNvGrpSpPr/>
          <p:nvPr/>
        </p:nvGrpSpPr>
        <p:grpSpPr>
          <a:xfrm>
            <a:off x="1346564" y="3908251"/>
            <a:ext cx="5181484" cy="2689101"/>
            <a:chOff x="1343472" y="3861048"/>
            <a:chExt cx="5181484" cy="2689101"/>
          </a:xfrm>
        </p:grpSpPr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2609BCD4-2042-9549-96F3-654D5E22C22C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1029824B-8792-624B-875D-9E96608CF70E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908560B6-331F-1747-9B6F-8D6192E91FF7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88A3D1-E42F-8E49-8684-2BF9D2C8E0EF}"/>
              </a:ext>
            </a:extLst>
          </p:cNvPr>
          <p:cNvGrpSpPr/>
          <p:nvPr/>
        </p:nvGrpSpPr>
        <p:grpSpPr>
          <a:xfrm>
            <a:off x="1343472" y="4365104"/>
            <a:ext cx="5181484" cy="1761756"/>
            <a:chOff x="1343472" y="3861048"/>
            <a:chExt cx="5181484" cy="2689101"/>
          </a:xfrm>
        </p:grpSpPr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1847827D-4903-A44E-9234-D939C5B9369A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E2ED0976-C09A-7A40-A236-52E96B9D3359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BF649DB5-AB3C-BE43-A1FA-1FEEF0815135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06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走行体の走りに関する検証仕様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1646026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319391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136920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7616" y="182969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2045714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3509984" y="98072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958256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7326408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2145897" y="204712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141832" y="1009165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773680" y="3413866"/>
            <a:ext cx="7056784" cy="432048"/>
            <a:chOff x="1127448" y="2492896"/>
            <a:chExt cx="7056784" cy="43204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4281885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773680" y="6121733"/>
            <a:ext cx="7056784" cy="432048"/>
            <a:chOff x="1127448" y="2492896"/>
            <a:chExt cx="7056784" cy="432048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線コネクタ 7"/>
          <p:cNvCxnSpPr>
            <a:endCxn id="20" idx="0"/>
          </p:cNvCxnSpPr>
          <p:nvPr/>
        </p:nvCxnSpPr>
        <p:spPr>
          <a:xfrm>
            <a:off x="989704" y="3413866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326408" y="3402530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989704" y="6049678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2145897" y="4623783"/>
            <a:ext cx="5180511" cy="1425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4609565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1344" y="4393541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4800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388948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移動距離</a:t>
            </a:r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5833701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7326408" y="4625072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9750406" y="941441"/>
            <a:ext cx="1368152" cy="5079847"/>
            <a:chOff x="9750406" y="1257910"/>
            <a:chExt cx="1368152" cy="5079847"/>
          </a:xfrm>
        </p:grpSpPr>
        <p:cxnSp>
          <p:nvCxnSpPr>
            <p:cNvPr id="16" name="直線コネクタ 15"/>
            <p:cNvCxnSpPr/>
            <p:nvPr/>
          </p:nvCxnSpPr>
          <p:spPr>
            <a:xfrm flipV="1">
              <a:off x="10434482" y="1257910"/>
              <a:ext cx="0" cy="5079847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9750406" y="630932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9750406" y="126876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5790628"/>
            <a:ext cx="720080" cy="605336"/>
            <a:chOff x="5881370" y="2780928"/>
            <a:chExt cx="1798806" cy="1512168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86" name="パイ 85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パイ 86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パイ 87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角丸四角形 82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750068"/>
            <a:ext cx="720080" cy="605336"/>
            <a:chOff x="5881370" y="2780928"/>
            <a:chExt cx="1798806" cy="1512168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97" name="パイ 96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パイ 97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パイ 98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角丸四角形 93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角丸四角形 94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線矢印コネクタ 30"/>
          <p:cNvCxnSpPr/>
          <p:nvPr/>
        </p:nvCxnSpPr>
        <p:spPr>
          <a:xfrm flipV="1">
            <a:off x="10920536" y="995976"/>
            <a:ext cx="0" cy="5025312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6021288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Start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548680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Goal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8976320" y="692696"/>
            <a:ext cx="774086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4800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5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①：走行体をキビキビ動かす。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B96F38B-7BB7-1F4E-A5F8-5FCA8E116D6A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走行体をキビキビ動かす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5F2B85-7440-CD40-A8A0-B13A3A3EFD4D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機能①：スムーズに走る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630161-49C7-B54A-863C-2731BD820B94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性能①：加速度○○</a:t>
            </a:r>
            <a:r>
              <a:rPr lang="en-US" altLang="ja-JP" dirty="0">
                <a:solidFill>
                  <a:schemeClr val="tx1"/>
                </a:solidFill>
              </a:rPr>
              <a:t>m2/s^2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242921-8215-924A-82CE-0BDD899B68D4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要素①：走行体の数学モデル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E9FF948-2749-5642-93AC-B90A735533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A304103-7EF6-2F48-9E13-AD65D84E21FC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729F884-B159-8A4B-BD8E-FE850EDC7DD5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機能②：素早く目標速度に到達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8479233-78CF-0240-A9AE-0924D8DC909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</a:t>
            </a:r>
            <a:r>
              <a:rPr kumimoji="1" lang="ja-JP" altLang="en-US">
                <a:solidFill>
                  <a:schemeClr val="tx1"/>
                </a:solidFill>
              </a:rPr>
              <a:t>②：</a:t>
            </a:r>
            <a:r>
              <a:rPr lang="ja-JP" altLang="en-US">
                <a:solidFill>
                  <a:schemeClr val="tx1"/>
                </a:solidFill>
              </a:rPr>
              <a:t>応答時間○○秒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C3F81BD-C19A-EA43-BB71-51B597050167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要素②：コントロー</a:t>
            </a:r>
            <a:r>
              <a:rPr lang="ja-JP" altLang="en-US" dirty="0">
                <a:solidFill>
                  <a:schemeClr val="tx1"/>
                </a:solidFill>
              </a:rPr>
              <a:t>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17D52A5-A1C2-5644-A791-FE8E85C266D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68BE1F3-7AEA-694B-BB81-5510E80064D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8056EF5-1A0A-C345-95F0-D0492184202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7A76BD7-9ED7-074D-9CC0-643687221C4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2736EC-F79D-E548-A3B5-E6DACF67E764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7CBD99B-6B20-814A-AF7D-8A4D16F47E3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0851425-88EA-8F4E-8C32-17E72EACAA5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D2954E9-C58B-AB47-9521-4C3D90DBA5B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287B8F5-AE88-3043-B943-6C6156B55EC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34EEB9C-368F-4644-90B1-A7BECEB930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4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①：キビキビ制御システム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6" y="1556793"/>
            <a:ext cx="4232041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キビキビ制御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414196" y="3957379"/>
            <a:ext cx="86182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414196" y="2733243"/>
            <a:ext cx="861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708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1772816"/>
            <a:ext cx="2212463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目標加速度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2391816"/>
            <a:ext cx="2052650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目標角速度度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53736" y="2089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4144567" y="3067559"/>
            <a:ext cx="1963193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PWM_GEN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3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PWM_GEN</a:t>
            </a:r>
            <a:r>
              <a:rPr kumimoji="1" lang="ja-JP" altLang="en-US" dirty="0">
                <a:solidFill>
                  <a:schemeClr val="tx1"/>
                </a:solidFill>
              </a:rPr>
              <a:t>の設計</a:t>
            </a:r>
          </a:p>
        </p:txBody>
      </p:sp>
    </p:spTree>
    <p:extLst>
      <p:ext uri="{BB962C8B-B14F-4D97-AF65-F5344CB8AC3E}">
        <p14:creationId xmlns:p14="http://schemas.microsoft.com/office/powerpoint/2010/main" val="338596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②：安定したライントレースを行う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F35CCE-7C28-BC4F-998B-D2BC0895361F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安定したライントレース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5DA8CA-F23F-234B-B0D9-3A074437FE4B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機能①：ラインを検出する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AC55B2-05A4-7F41-A449-543B9D9C0BCA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性能①：検出率</a:t>
            </a:r>
            <a:r>
              <a:rPr kumimoji="1" lang="en-US" altLang="ja-JP" dirty="0">
                <a:solidFill>
                  <a:schemeClr val="tx1"/>
                </a:solidFill>
              </a:rPr>
              <a:t>100%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9BF83C-E234-724C-9BE2-86EF515DAC0B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要素①：カラーセンサー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1C3A174-0605-1842-8AD1-1F07498BAC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D0D2D9-E783-D544-9386-D63178876F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D9C8A3-8A22-9742-A26D-5C3FCF2150C2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機能②：ふらふらしない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9E1A21-796F-7A48-906B-721083B301F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性能②：参照軌道との誤差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836AE0-FDDF-3345-A5F7-F114A875BFB9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</a:t>
            </a:r>
            <a:r>
              <a:rPr lang="ja-JP" altLang="en-US" dirty="0">
                <a:solidFill>
                  <a:schemeClr val="tx1"/>
                </a:solidFill>
              </a:rPr>
              <a:t>最適な制御パラメータ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FAE392F-237E-C443-823D-D2D2045990F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D26B316-9D72-BA4C-8728-3B58F840BF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B1A16F-EAB2-B545-842C-702F49BC82B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217CDB-59EC-D74B-9B9A-C03003E5DCB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662004-CD73-F942-ACBC-11315B300049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37593CD-8E4C-494E-B9AB-7DB24B9F09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7AB1D80-C7A5-8C43-8925-02CDDC8F1AD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48D4B54-DE5E-E446-B44A-4B73A066794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1359C0F-8372-6042-BAC0-42C995600E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69D1103-8076-6748-961D-9E190F3718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5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制御の目的②</a:t>
            </a:r>
            <a:r>
              <a:rPr lang="ja-JP" altLang="en-US">
                <a:solidFill>
                  <a:schemeClr val="tx1"/>
                </a:solidFill>
              </a:rPr>
              <a:t>：ライントレース制御システム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7" y="1556793"/>
            <a:ext cx="2857160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ライントレース</a:t>
            </a:r>
            <a:r>
              <a:rPr kumimoji="1" lang="ja-JP" altLang="en-US" sz="1400">
                <a:solidFill>
                  <a:schemeClr val="tx1"/>
                </a:solidFill>
              </a:rPr>
              <a:t>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771964" y="3957379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771964" y="2733243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492896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139122" y="2125569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目標○○</a:t>
            </a:r>
            <a:endParaRPr kumimoji="1" lang="ja-JP" altLang="en-US" sz="1400" dirty="0" err="1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 rot="16200000">
            <a:off x="4407437" y="3108588"/>
            <a:ext cx="222499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キビキビ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制御システム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67811" y="3501008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2017719"/>
            <a:ext cx="1080121" cy="70288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加速度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3540205"/>
            <a:ext cx="1026325" cy="9599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角速度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40107" y="2704764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②自己位置・ライン推定</a:t>
            </a:r>
            <a:br>
              <a:rPr kumimoji="1" lang="en-US" altLang="ja-JP" dirty="0"/>
            </a:b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286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3402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③データ通信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36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93EE6D3-71AD-D54E-8193-FADD5501B058}"/>
              </a:ext>
            </a:extLst>
          </p:cNvPr>
          <p:cNvGrpSpPr/>
          <p:nvPr/>
        </p:nvGrpSpPr>
        <p:grpSpPr>
          <a:xfrm>
            <a:off x="191344" y="5949280"/>
            <a:ext cx="11881320" cy="161365"/>
            <a:chOff x="191344" y="5949280"/>
            <a:chExt cx="11881320" cy="161365"/>
          </a:xfrm>
        </p:grpSpPr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FA485B0-3448-2547-A590-8CB2E2947E58}"/>
                </a:ext>
              </a:extLst>
            </p:cNvPr>
            <p:cNvSpPr/>
            <p:nvPr/>
          </p:nvSpPr>
          <p:spPr>
            <a:xfrm>
              <a:off x="4151784" y="5949280"/>
              <a:ext cx="7920880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E9DBDD4B-A4A4-8349-AC6F-A524AF5C7B91}"/>
                </a:ext>
              </a:extLst>
            </p:cNvPr>
            <p:cNvSpPr/>
            <p:nvPr/>
          </p:nvSpPr>
          <p:spPr>
            <a:xfrm>
              <a:off x="191344" y="5949280"/>
              <a:ext cx="2448272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A935E969-F0E8-8F45-AC47-9E7B8F701D3B}"/>
                </a:ext>
              </a:extLst>
            </p:cNvPr>
            <p:cNvSpPr/>
            <p:nvPr/>
          </p:nvSpPr>
          <p:spPr>
            <a:xfrm>
              <a:off x="2639616" y="5949280"/>
              <a:ext cx="1512168" cy="161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8E8BDB4-9F49-2E4E-9B14-47CE47C6E4DE}"/>
              </a:ext>
            </a:extLst>
          </p:cNvPr>
          <p:cNvSpPr/>
          <p:nvPr/>
        </p:nvSpPr>
        <p:spPr>
          <a:xfrm>
            <a:off x="191344" y="4879195"/>
            <a:ext cx="11881320" cy="638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C3880D4-B358-A440-BFA1-74D5883AE522}"/>
              </a:ext>
            </a:extLst>
          </p:cNvPr>
          <p:cNvGrpSpPr/>
          <p:nvPr/>
        </p:nvGrpSpPr>
        <p:grpSpPr>
          <a:xfrm>
            <a:off x="8083108" y="3501008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:a16="http://schemas.microsoft.com/office/drawing/2014/main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:a16="http://schemas.microsoft.com/office/drawing/2014/main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:a16="http://schemas.microsoft.com/office/drawing/2014/main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:a16="http://schemas.microsoft.com/office/drawing/2014/main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544926-A4EC-DC40-BF40-1B98D4501B7C}"/>
              </a:ext>
            </a:extLst>
          </p:cNvPr>
          <p:cNvSpPr/>
          <p:nvPr/>
        </p:nvSpPr>
        <p:spPr>
          <a:xfrm>
            <a:off x="9116306" y="728700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E78B526-DC67-FC44-A75F-379D2DFFA32A}"/>
              </a:ext>
            </a:extLst>
          </p:cNvPr>
          <p:cNvSpPr/>
          <p:nvPr/>
        </p:nvSpPr>
        <p:spPr>
          <a:xfrm rot="16200000">
            <a:off x="5047854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D3E2455-AA7B-2249-B36A-33EC01546CCE}"/>
              </a:ext>
            </a:extLst>
          </p:cNvPr>
          <p:cNvSpPr/>
          <p:nvPr/>
        </p:nvSpPr>
        <p:spPr>
          <a:xfrm rot="16200000">
            <a:off x="5839942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5803938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8F90EAF-9E58-834F-9A43-520409ED83B1}"/>
              </a:ext>
            </a:extLst>
          </p:cNvPr>
          <p:cNvSpPr/>
          <p:nvPr/>
        </p:nvSpPr>
        <p:spPr>
          <a:xfrm rot="16200000">
            <a:off x="7136086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7892170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FF68817B-313A-5146-B402-B8A568554646}"/>
              </a:ext>
            </a:extLst>
          </p:cNvPr>
          <p:cNvSpPr/>
          <p:nvPr/>
        </p:nvSpPr>
        <p:spPr>
          <a:xfrm>
            <a:off x="9404338" y="1772816"/>
            <a:ext cx="115212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bluetooth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2897C1D-51D6-E743-96DF-19AF31C1C70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980402" y="2204864"/>
            <a:ext cx="0" cy="144016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EEB0EFF-915F-AB41-992C-EBAAFFF44A14}"/>
              </a:ext>
            </a:extLst>
          </p:cNvPr>
          <p:cNvSpPr/>
          <p:nvPr/>
        </p:nvSpPr>
        <p:spPr>
          <a:xfrm>
            <a:off x="9404338" y="1124744"/>
            <a:ext cx="115212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画像処理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7B301D61-4485-D84D-AE9D-277FCD53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6230" r="41012" b="2106"/>
          <a:stretch/>
        </p:blipFill>
        <p:spPr>
          <a:xfrm>
            <a:off x="7964178" y="620688"/>
            <a:ext cx="899267" cy="504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B64A74E-7F7C-4642-9BC0-918292D8F644}"/>
              </a:ext>
            </a:extLst>
          </p:cNvPr>
          <p:cNvCxnSpPr>
            <a:cxnSpLocks/>
          </p:cNvCxnSpPr>
          <p:nvPr/>
        </p:nvCxnSpPr>
        <p:spPr>
          <a:xfrm>
            <a:off x="6596026" y="1304764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三角形 125">
            <a:extLst>
              <a:ext uri="{FF2B5EF4-FFF2-40B4-BE49-F238E27FC236}">
                <a16:creationId xmlns:a16="http://schemas.microsoft.com/office/drawing/2014/main" id="{6821ACB9-6A2E-7B46-B255-60F701521C82}"/>
              </a:ext>
            </a:extLst>
          </p:cNvPr>
          <p:cNvSpPr/>
          <p:nvPr/>
        </p:nvSpPr>
        <p:spPr>
          <a:xfrm rot="5400000">
            <a:off x="4543873" y="770843"/>
            <a:ext cx="571697" cy="1067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D4B3800E-7049-484E-AB30-D0932D90665B}"/>
              </a:ext>
            </a:extLst>
          </p:cNvPr>
          <p:cNvGrpSpPr/>
          <p:nvPr/>
        </p:nvGrpSpPr>
        <p:grpSpPr>
          <a:xfrm>
            <a:off x="551384" y="548680"/>
            <a:ext cx="2592288" cy="2592288"/>
            <a:chOff x="4799856" y="2276872"/>
            <a:chExt cx="4320480" cy="4320480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CE9FFB64-EFAE-2447-B1A2-2446A6FB37E3}"/>
                </a:ext>
              </a:extLst>
            </p:cNvPr>
            <p:cNvSpPr/>
            <p:nvPr/>
          </p:nvSpPr>
          <p:spPr>
            <a:xfrm>
              <a:off x="5015880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0F64A0DB-3368-0443-A8B8-9546C43F76BE}"/>
                </a:ext>
              </a:extLst>
            </p:cNvPr>
            <p:cNvSpPr/>
            <p:nvPr/>
          </p:nvSpPr>
          <p:spPr>
            <a:xfrm>
              <a:off x="5303912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:a16="http://schemas.microsoft.com/office/drawing/2014/main" id="{A7EE8DA5-3385-1B49-B977-A737FDBA6560}"/>
                </a:ext>
              </a:extLst>
            </p:cNvPr>
            <p:cNvSpPr/>
            <p:nvPr/>
          </p:nvSpPr>
          <p:spPr>
            <a:xfrm>
              <a:off x="4799856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0BCCE592-016F-D74C-A248-EFE476D581CC}"/>
                </a:ext>
              </a:extLst>
            </p:cNvPr>
            <p:cNvSpPr/>
            <p:nvPr/>
          </p:nvSpPr>
          <p:spPr>
            <a:xfrm>
              <a:off x="6312024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2B5E5B70-D1BD-0E49-989E-C1A479456EBB}"/>
                </a:ext>
              </a:extLst>
            </p:cNvPr>
            <p:cNvSpPr/>
            <p:nvPr/>
          </p:nvSpPr>
          <p:spPr>
            <a:xfrm>
              <a:off x="6600056" y="2780928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6C947F51-0353-E345-85EB-F81A3A25FEA0}"/>
                </a:ext>
              </a:extLst>
            </p:cNvPr>
            <p:cNvSpPr/>
            <p:nvPr/>
          </p:nvSpPr>
          <p:spPr>
            <a:xfrm>
              <a:off x="6096000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6704E502-3E9F-6942-92B4-EAED78ABA2CC}"/>
                </a:ext>
              </a:extLst>
            </p:cNvPr>
            <p:cNvSpPr/>
            <p:nvPr/>
          </p:nvSpPr>
          <p:spPr>
            <a:xfrm>
              <a:off x="7608168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07F1953-5DEC-0E42-A73B-F798456B088F}"/>
                </a:ext>
              </a:extLst>
            </p:cNvPr>
            <p:cNvSpPr/>
            <p:nvPr/>
          </p:nvSpPr>
          <p:spPr>
            <a:xfrm>
              <a:off x="7896200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円/楕円 137">
              <a:extLst>
                <a:ext uri="{FF2B5EF4-FFF2-40B4-BE49-F238E27FC236}">
                  <a16:creationId xmlns:a16="http://schemas.microsoft.com/office/drawing/2014/main" id="{F2D02C92-BD06-2446-B47E-D8E22571ACC5}"/>
                </a:ext>
              </a:extLst>
            </p:cNvPr>
            <p:cNvSpPr/>
            <p:nvPr/>
          </p:nvSpPr>
          <p:spPr>
            <a:xfrm>
              <a:off x="7392144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id="{34568705-20F3-C443-8C31-488C350188E4}"/>
                </a:ext>
              </a:extLst>
            </p:cNvPr>
            <p:cNvSpPr/>
            <p:nvPr/>
          </p:nvSpPr>
          <p:spPr>
            <a:xfrm>
              <a:off x="8696672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720C238B-49C6-CE49-BD76-D6A8A5C02DDC}"/>
                </a:ext>
              </a:extLst>
            </p:cNvPr>
            <p:cNvSpPr/>
            <p:nvPr/>
          </p:nvSpPr>
          <p:spPr>
            <a:xfrm>
              <a:off x="5015880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FC23D566-0CED-FC4A-8050-31FBA0794FEA}"/>
                </a:ext>
              </a:extLst>
            </p:cNvPr>
            <p:cNvSpPr/>
            <p:nvPr/>
          </p:nvSpPr>
          <p:spPr>
            <a:xfrm>
              <a:off x="5303912" y="4077072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79B05D15-21D9-E646-9DA8-4F4A8AEB2471}"/>
                </a:ext>
              </a:extLst>
            </p:cNvPr>
            <p:cNvSpPr/>
            <p:nvPr/>
          </p:nvSpPr>
          <p:spPr>
            <a:xfrm>
              <a:off x="4799856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01A1153E-D014-3C45-9C00-4681EDDF9942}"/>
                </a:ext>
              </a:extLst>
            </p:cNvPr>
            <p:cNvSpPr/>
            <p:nvPr/>
          </p:nvSpPr>
          <p:spPr>
            <a:xfrm>
              <a:off x="6096000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6933EC2-4455-FE42-8717-D769566A0AF6}"/>
                </a:ext>
              </a:extLst>
            </p:cNvPr>
            <p:cNvSpPr/>
            <p:nvPr/>
          </p:nvSpPr>
          <p:spPr>
            <a:xfrm>
              <a:off x="7608168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:a16="http://schemas.microsoft.com/office/drawing/2014/main" id="{DB0D31D5-07AB-2249-9751-FAF826FF5C7B}"/>
                </a:ext>
              </a:extLst>
            </p:cNvPr>
            <p:cNvSpPr/>
            <p:nvPr/>
          </p:nvSpPr>
          <p:spPr>
            <a:xfrm>
              <a:off x="7896200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D563338-10CD-0C42-901C-B586DF6080B5}"/>
                </a:ext>
              </a:extLst>
            </p:cNvPr>
            <p:cNvSpPr/>
            <p:nvPr/>
          </p:nvSpPr>
          <p:spPr>
            <a:xfrm>
              <a:off x="7392144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円/楕円 148">
              <a:extLst>
                <a:ext uri="{FF2B5EF4-FFF2-40B4-BE49-F238E27FC236}">
                  <a16:creationId xmlns:a16="http://schemas.microsoft.com/office/drawing/2014/main" id="{F4022BD0-903F-5244-82AC-A81C9E5EE38D}"/>
                </a:ext>
              </a:extLst>
            </p:cNvPr>
            <p:cNvSpPr/>
            <p:nvPr/>
          </p:nvSpPr>
          <p:spPr>
            <a:xfrm>
              <a:off x="8696672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556500F-EBFF-D648-9B34-041289827C7A}"/>
                </a:ext>
              </a:extLst>
            </p:cNvPr>
            <p:cNvSpPr/>
            <p:nvPr/>
          </p:nvSpPr>
          <p:spPr>
            <a:xfrm>
              <a:off x="5015880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円/楕円 150">
              <a:extLst>
                <a:ext uri="{FF2B5EF4-FFF2-40B4-BE49-F238E27FC236}">
                  <a16:creationId xmlns:a16="http://schemas.microsoft.com/office/drawing/2014/main" id="{547E77C1-304C-4A44-BEED-C371866F42C3}"/>
                </a:ext>
              </a:extLst>
            </p:cNvPr>
            <p:cNvSpPr/>
            <p:nvPr/>
          </p:nvSpPr>
          <p:spPr>
            <a:xfrm>
              <a:off x="5303912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CA4A2981-D90A-034B-AF8F-C708B2437F49}"/>
                </a:ext>
              </a:extLst>
            </p:cNvPr>
            <p:cNvSpPr/>
            <p:nvPr/>
          </p:nvSpPr>
          <p:spPr>
            <a:xfrm>
              <a:off x="4799856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CEF22F1-3D2C-9C4C-996A-82BB4C23B253}"/>
                </a:ext>
              </a:extLst>
            </p:cNvPr>
            <p:cNvSpPr/>
            <p:nvPr/>
          </p:nvSpPr>
          <p:spPr>
            <a:xfrm>
              <a:off x="6312024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7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id="{6A61F0DA-7E88-4E46-9B28-660D26478F22}"/>
                </a:ext>
              </a:extLst>
            </p:cNvPr>
            <p:cNvSpPr/>
            <p:nvPr/>
          </p:nvSpPr>
          <p:spPr>
            <a:xfrm>
              <a:off x="6600056" y="5373216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円/楕円 154">
              <a:extLst>
                <a:ext uri="{FF2B5EF4-FFF2-40B4-BE49-F238E27FC236}">
                  <a16:creationId xmlns:a16="http://schemas.microsoft.com/office/drawing/2014/main" id="{C250285D-C058-DB4D-B1C4-EFEDBDF153A2}"/>
                </a:ext>
              </a:extLst>
            </p:cNvPr>
            <p:cNvSpPr/>
            <p:nvPr/>
          </p:nvSpPr>
          <p:spPr>
            <a:xfrm>
              <a:off x="6096000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0A3C2AD2-BB32-A44F-8DE8-B8720A355E48}"/>
                </a:ext>
              </a:extLst>
            </p:cNvPr>
            <p:cNvSpPr/>
            <p:nvPr/>
          </p:nvSpPr>
          <p:spPr>
            <a:xfrm>
              <a:off x="7608168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8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73D8A404-7D1B-C64F-ADCC-342B28B69294}"/>
                </a:ext>
              </a:extLst>
            </p:cNvPr>
            <p:cNvSpPr/>
            <p:nvPr/>
          </p:nvSpPr>
          <p:spPr>
            <a:xfrm>
              <a:off x="7896200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:a16="http://schemas.microsoft.com/office/drawing/2014/main" id="{CCE602D6-0B1C-B246-B79A-13D681989C71}"/>
                </a:ext>
              </a:extLst>
            </p:cNvPr>
            <p:cNvSpPr/>
            <p:nvPr/>
          </p:nvSpPr>
          <p:spPr>
            <a:xfrm>
              <a:off x="7392144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id="{78DB2958-70F1-294A-829F-7199A4259F3F}"/>
                </a:ext>
              </a:extLst>
            </p:cNvPr>
            <p:cNvSpPr/>
            <p:nvPr/>
          </p:nvSpPr>
          <p:spPr>
            <a:xfrm>
              <a:off x="8696672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:a16="http://schemas.microsoft.com/office/drawing/2014/main" id="{A9333243-3622-A44A-A67C-6AEA09296F22}"/>
                </a:ext>
              </a:extLst>
            </p:cNvPr>
            <p:cNvSpPr/>
            <p:nvPr/>
          </p:nvSpPr>
          <p:spPr>
            <a:xfrm>
              <a:off x="4799856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id="{580D4848-9EB5-834F-A9B0-489A43754148}"/>
                </a:ext>
              </a:extLst>
            </p:cNvPr>
            <p:cNvSpPr/>
            <p:nvPr/>
          </p:nvSpPr>
          <p:spPr>
            <a:xfrm>
              <a:off x="6096000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id="{2EF79D9C-DDFD-7342-BAEF-6E2D0FDDF816}"/>
                </a:ext>
              </a:extLst>
            </p:cNvPr>
            <p:cNvSpPr/>
            <p:nvPr/>
          </p:nvSpPr>
          <p:spPr>
            <a:xfrm>
              <a:off x="7392144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id="{B4BE831F-DFEF-C64A-8BD4-C49FA2484A6F}"/>
                </a:ext>
              </a:extLst>
            </p:cNvPr>
            <p:cNvSpPr/>
            <p:nvPr/>
          </p:nvSpPr>
          <p:spPr>
            <a:xfrm>
              <a:off x="8696672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663C26FD-CE98-8C47-880C-7A8CD98C29A7}"/>
              </a:ext>
            </a:extLst>
          </p:cNvPr>
          <p:cNvGrpSpPr/>
          <p:nvPr/>
        </p:nvGrpSpPr>
        <p:grpSpPr>
          <a:xfrm>
            <a:off x="3251685" y="1059552"/>
            <a:ext cx="961674" cy="1433344"/>
            <a:chOff x="3251684" y="1059552"/>
            <a:chExt cx="1319443" cy="1966588"/>
          </a:xfrm>
        </p:grpSpPr>
        <p:sp>
          <p:nvSpPr>
            <p:cNvPr id="59" name="円柱 58">
              <a:extLst>
                <a:ext uri="{FF2B5EF4-FFF2-40B4-BE49-F238E27FC236}">
                  <a16:creationId xmlns:a16="http://schemas.microsoft.com/office/drawing/2014/main" id="{32C0B371-FB11-4F47-B221-FB7556EBAFD6}"/>
                </a:ext>
              </a:extLst>
            </p:cNvPr>
            <p:cNvSpPr/>
            <p:nvPr/>
          </p:nvSpPr>
          <p:spPr>
            <a:xfrm>
              <a:off x="3251684" y="1311580"/>
              <a:ext cx="563359" cy="74926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円柱 163">
              <a:extLst>
                <a:ext uri="{FF2B5EF4-FFF2-40B4-BE49-F238E27FC236}">
                  <a16:creationId xmlns:a16="http://schemas.microsoft.com/office/drawing/2014/main" id="{560CA088-3A90-8243-9B0D-07011E8753AE}"/>
                </a:ext>
              </a:extLst>
            </p:cNvPr>
            <p:cNvSpPr/>
            <p:nvPr/>
          </p:nvSpPr>
          <p:spPr>
            <a:xfrm>
              <a:off x="3251684" y="2276872"/>
              <a:ext cx="563359" cy="749268"/>
            </a:xfrm>
            <a:prstGeom prst="can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円柱 164">
              <a:extLst>
                <a:ext uri="{FF2B5EF4-FFF2-40B4-BE49-F238E27FC236}">
                  <a16:creationId xmlns:a16="http://schemas.microsoft.com/office/drawing/2014/main" id="{FCB09909-68BF-5049-9AEC-FDB623C6FD07}"/>
                </a:ext>
              </a:extLst>
            </p:cNvPr>
            <p:cNvSpPr/>
            <p:nvPr/>
          </p:nvSpPr>
          <p:spPr>
            <a:xfrm>
              <a:off x="4007768" y="2024844"/>
              <a:ext cx="563359" cy="749268"/>
            </a:xfrm>
            <a:prstGeom prst="can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円柱 165">
              <a:extLst>
                <a:ext uri="{FF2B5EF4-FFF2-40B4-BE49-F238E27FC236}">
                  <a16:creationId xmlns:a16="http://schemas.microsoft.com/office/drawing/2014/main" id="{C3A5158C-5ECA-E043-888B-CF6E776C10B2}"/>
                </a:ext>
              </a:extLst>
            </p:cNvPr>
            <p:cNvSpPr/>
            <p:nvPr/>
          </p:nvSpPr>
          <p:spPr>
            <a:xfrm>
              <a:off x="4007768" y="1059552"/>
              <a:ext cx="563359" cy="749268"/>
            </a:xfrm>
            <a:prstGeom prst="ca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47BEF8D-07C6-764A-AA8D-4F623FAB2F3B}"/>
              </a:ext>
            </a:extLst>
          </p:cNvPr>
          <p:cNvSpPr/>
          <p:nvPr/>
        </p:nvSpPr>
        <p:spPr>
          <a:xfrm>
            <a:off x="191344" y="6507995"/>
            <a:ext cx="11881320" cy="350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id="{E6FAE80A-5AA6-4C43-BDC4-09B6C2064A1A}"/>
              </a:ext>
            </a:extLst>
          </p:cNvPr>
          <p:cNvSpPr/>
          <p:nvPr/>
        </p:nvSpPr>
        <p:spPr>
          <a:xfrm>
            <a:off x="6600056" y="4581128"/>
            <a:ext cx="574438" cy="72008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74C51D47-C9C1-124A-9424-7907687AF5C2}"/>
              </a:ext>
            </a:extLst>
          </p:cNvPr>
          <p:cNvSpPr/>
          <p:nvPr/>
        </p:nvSpPr>
        <p:spPr>
          <a:xfrm>
            <a:off x="6240016" y="400506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コース外の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障害物</a:t>
            </a:r>
          </a:p>
        </p:txBody>
      </p:sp>
      <p:sp>
        <p:nvSpPr>
          <p:cNvPr id="179" name="スマイル 178">
            <a:extLst>
              <a:ext uri="{FF2B5EF4-FFF2-40B4-BE49-F238E27FC236}">
                <a16:creationId xmlns:a16="http://schemas.microsoft.com/office/drawing/2014/main" id="{A4D934E4-35B8-924E-A2FE-F1DA42DEA486}"/>
              </a:ext>
            </a:extLst>
          </p:cNvPr>
          <p:cNvSpPr/>
          <p:nvPr/>
        </p:nvSpPr>
        <p:spPr>
          <a:xfrm>
            <a:off x="11211272" y="47667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656EF5C8-B6BD-6E40-9929-9B6027BACD07}"/>
              </a:ext>
            </a:extLst>
          </p:cNvPr>
          <p:cNvSpPr/>
          <p:nvPr/>
        </p:nvSpPr>
        <p:spPr>
          <a:xfrm>
            <a:off x="10920536" y="11247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1" name="スマイル 180">
            <a:extLst>
              <a:ext uri="{FF2B5EF4-FFF2-40B4-BE49-F238E27FC236}">
                <a16:creationId xmlns:a16="http://schemas.microsoft.com/office/drawing/2014/main" id="{4E30AD36-02C8-D248-9F07-9CC7A9B60679}"/>
              </a:ext>
            </a:extLst>
          </p:cNvPr>
          <p:cNvSpPr/>
          <p:nvPr/>
        </p:nvSpPr>
        <p:spPr>
          <a:xfrm>
            <a:off x="11211272" y="227250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5CFFDD21-7249-134D-9CA0-7C596189025C}"/>
              </a:ext>
            </a:extLst>
          </p:cNvPr>
          <p:cNvSpPr/>
          <p:nvPr/>
        </p:nvSpPr>
        <p:spPr>
          <a:xfrm>
            <a:off x="10920536" y="29249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走行体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C4A4D23D-29E8-9640-B664-F7E2128F9833}"/>
              </a:ext>
            </a:extLst>
          </p:cNvPr>
          <p:cNvGrpSpPr/>
          <p:nvPr/>
        </p:nvGrpSpPr>
        <p:grpSpPr>
          <a:xfrm>
            <a:off x="4048298" y="3429000"/>
            <a:ext cx="2439220" cy="3240360"/>
            <a:chOff x="4048298" y="3429000"/>
            <a:chExt cx="2439220" cy="3240360"/>
          </a:xfrm>
        </p:grpSpPr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132EC50-7F3F-C74E-9717-BCC7032C1811}"/>
                </a:ext>
              </a:extLst>
            </p:cNvPr>
            <p:cNvSpPr/>
            <p:nvPr/>
          </p:nvSpPr>
          <p:spPr>
            <a:xfrm>
              <a:off x="490827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911AC093-DD57-BA4B-A5A3-273FE0D4BFBD}"/>
                </a:ext>
              </a:extLst>
            </p:cNvPr>
            <p:cNvGrpSpPr/>
            <p:nvPr/>
          </p:nvGrpSpPr>
          <p:grpSpPr>
            <a:xfrm>
              <a:off x="4048298" y="3789040"/>
              <a:ext cx="2439220" cy="2880320"/>
              <a:chOff x="4048298" y="3789040"/>
              <a:chExt cx="2439220" cy="2880320"/>
            </a:xfrm>
          </p:grpSpPr>
          <p:sp>
            <p:nvSpPr>
              <p:cNvPr id="184" name="円/楕円 183">
                <a:extLst>
                  <a:ext uri="{FF2B5EF4-FFF2-40B4-BE49-F238E27FC236}">
                    <a16:creationId xmlns:a16="http://schemas.microsoft.com/office/drawing/2014/main" id="{834EF205-064A-6642-865A-4C186129DF3A}"/>
                  </a:ext>
                </a:extLst>
              </p:cNvPr>
              <p:cNvSpPr/>
              <p:nvPr/>
            </p:nvSpPr>
            <p:spPr>
              <a:xfrm>
                <a:off x="4048298" y="5342358"/>
                <a:ext cx="2439220" cy="1327002"/>
              </a:xfrm>
              <a:prstGeom prst="ellipse">
                <a:avLst/>
              </a:prstGeom>
              <a:solidFill>
                <a:srgbClr val="DEEBF7">
                  <a:alpha val="1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星 7 185">
                <a:extLst>
                  <a:ext uri="{FF2B5EF4-FFF2-40B4-BE49-F238E27FC236}">
                    <a16:creationId xmlns:a16="http://schemas.microsoft.com/office/drawing/2014/main" id="{EECD328D-6FC7-AD4D-8192-C2EE1A2BF4F8}"/>
                  </a:ext>
                </a:extLst>
              </p:cNvPr>
              <p:cNvSpPr/>
              <p:nvPr/>
            </p:nvSpPr>
            <p:spPr>
              <a:xfrm>
                <a:off x="5056410" y="3789040"/>
                <a:ext cx="432048" cy="432048"/>
              </a:xfrm>
              <a:prstGeom prst="star7">
                <a:avLst/>
              </a:prstGeom>
              <a:solidFill>
                <a:srgbClr val="DEEBF7">
                  <a:alpha val="1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C4C513DF-7254-8D48-B76B-CAFE86DA4009}"/>
                  </a:ext>
                </a:extLst>
              </p:cNvPr>
              <p:cNvCxnSpPr>
                <a:stCxn id="184" idx="2"/>
                <a:endCxn id="186" idx="3"/>
              </p:cNvCxnSpPr>
              <p:nvPr/>
            </p:nvCxnSpPr>
            <p:spPr>
              <a:xfrm flipV="1">
                <a:off x="4048298" y="4221090"/>
                <a:ext cx="1127997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CA9F8938-FEDC-A64E-9B93-01E49F17EF7D}"/>
                  </a:ext>
                </a:extLst>
              </p:cNvPr>
              <p:cNvCxnSpPr>
                <a:stCxn id="184" idx="6"/>
                <a:endCxn id="186" idx="2"/>
              </p:cNvCxnSpPr>
              <p:nvPr/>
            </p:nvCxnSpPr>
            <p:spPr>
              <a:xfrm flipH="1" flipV="1">
                <a:off x="5368573" y="4221090"/>
                <a:ext cx="1118945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19955324-E8F0-8E4A-A841-60BDF8D22E31}"/>
              </a:ext>
            </a:extLst>
          </p:cNvPr>
          <p:cNvGrpSpPr/>
          <p:nvPr/>
        </p:nvGrpSpPr>
        <p:grpSpPr>
          <a:xfrm>
            <a:off x="407368" y="3429000"/>
            <a:ext cx="2439220" cy="3240360"/>
            <a:chOff x="407368" y="3429000"/>
            <a:chExt cx="2439220" cy="3240360"/>
          </a:xfrm>
        </p:grpSpPr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EEEA3E9D-5672-754C-B025-C6F58EEDC1D1}"/>
                </a:ext>
              </a:extLst>
            </p:cNvPr>
            <p:cNvSpPr/>
            <p:nvPr/>
          </p:nvSpPr>
          <p:spPr>
            <a:xfrm>
              <a:off x="126734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:a16="http://schemas.microsoft.com/office/drawing/2014/main" id="{ABD107B4-4E93-A641-BF0F-FD20584F8755}"/>
                </a:ext>
              </a:extLst>
            </p:cNvPr>
            <p:cNvSpPr/>
            <p:nvPr/>
          </p:nvSpPr>
          <p:spPr>
            <a:xfrm>
              <a:off x="407368" y="5342358"/>
              <a:ext cx="2439220" cy="132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星 7 198">
              <a:extLst>
                <a:ext uri="{FF2B5EF4-FFF2-40B4-BE49-F238E27FC236}">
                  <a16:creationId xmlns:a16="http://schemas.microsoft.com/office/drawing/2014/main" id="{6FFDA904-DC4A-BF46-A370-C2D03E277AFD}"/>
                </a:ext>
              </a:extLst>
            </p:cNvPr>
            <p:cNvSpPr/>
            <p:nvPr/>
          </p:nvSpPr>
          <p:spPr>
            <a:xfrm>
              <a:off x="1415480" y="3789040"/>
              <a:ext cx="432048" cy="432048"/>
            </a:xfrm>
            <a:prstGeom prst="star7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34CAA238-56BF-1048-BD00-D3F41F132014}"/>
                </a:ext>
              </a:extLst>
            </p:cNvPr>
            <p:cNvCxnSpPr>
              <a:stCxn id="198" idx="2"/>
              <a:endCxn id="199" idx="3"/>
            </p:cNvCxnSpPr>
            <p:nvPr/>
          </p:nvCxnSpPr>
          <p:spPr>
            <a:xfrm flipV="1">
              <a:off x="407368" y="4221090"/>
              <a:ext cx="1127997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C783B02F-890C-DA47-AA9B-FDA8683B5831}"/>
                </a:ext>
              </a:extLst>
            </p:cNvPr>
            <p:cNvCxnSpPr>
              <a:stCxn id="198" idx="6"/>
              <a:endCxn id="199" idx="2"/>
            </p:cNvCxnSpPr>
            <p:nvPr/>
          </p:nvCxnSpPr>
          <p:spPr>
            <a:xfrm flipH="1" flipV="1">
              <a:off x="1727643" y="4221090"/>
              <a:ext cx="1118945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0FF69720-A931-AD48-BE0A-1AD07AC7F298}"/>
              </a:ext>
            </a:extLst>
          </p:cNvPr>
          <p:cNvSpPr/>
          <p:nvPr/>
        </p:nvSpPr>
        <p:spPr>
          <a:xfrm>
            <a:off x="7680176" y="616530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9210A4B2-0202-D943-862B-74FD6C4EF43F}"/>
              </a:ext>
            </a:extLst>
          </p:cNvPr>
          <p:cNvSpPr/>
          <p:nvPr/>
        </p:nvSpPr>
        <p:spPr>
          <a:xfrm>
            <a:off x="8832304" y="2996952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78CBF6E0-D10A-5C48-B6AA-368DEE2FBF31}"/>
              </a:ext>
            </a:extLst>
          </p:cNvPr>
          <p:cNvSpPr/>
          <p:nvPr/>
        </p:nvSpPr>
        <p:spPr>
          <a:xfrm>
            <a:off x="28572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灰色ライン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55387B46-D31F-3C45-A8AB-620D59E7A0D0}"/>
              </a:ext>
            </a:extLst>
          </p:cNvPr>
          <p:cNvSpPr/>
          <p:nvPr/>
        </p:nvSpPr>
        <p:spPr>
          <a:xfrm>
            <a:off x="64576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黒</a:t>
            </a:r>
            <a:r>
              <a:rPr kumimoji="1" lang="ja-JP" altLang="en-US" sz="1400">
                <a:solidFill>
                  <a:schemeClr val="tx1"/>
                </a:solidFill>
              </a:rPr>
              <a:t>色ライン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C14B7F6C-70B1-C44E-A2C0-DD1655E23599}"/>
              </a:ext>
            </a:extLst>
          </p:cNvPr>
          <p:cNvSpPr/>
          <p:nvPr/>
        </p:nvSpPr>
        <p:spPr>
          <a:xfrm>
            <a:off x="2207568" y="3284984"/>
            <a:ext cx="19442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ブロック並べエリア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4D4802C-2A8F-4542-8EFF-A933EE65CC02}"/>
              </a:ext>
            </a:extLst>
          </p:cNvPr>
          <p:cNvSpPr/>
          <p:nvPr/>
        </p:nvSpPr>
        <p:spPr>
          <a:xfrm>
            <a:off x="3647728" y="249289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E165A1A7-388F-F843-8DB0-8FDB37FA68C9}"/>
              </a:ext>
            </a:extLst>
          </p:cNvPr>
          <p:cNvSpPr/>
          <p:nvPr/>
        </p:nvSpPr>
        <p:spPr>
          <a:xfrm>
            <a:off x="7824192" y="1412776"/>
            <a:ext cx="136815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LAN</a:t>
            </a:r>
            <a:r>
              <a:rPr kumimoji="1" lang="ja-JP" altLang="en-US" sz="1400">
                <a:solidFill>
                  <a:schemeClr val="tx1"/>
                </a:solidFill>
              </a:rPr>
              <a:t>ケーブル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E8A16788-4FE7-FE41-AB39-8EEB8547A3D0}"/>
              </a:ext>
            </a:extLst>
          </p:cNvPr>
          <p:cNvSpPr/>
          <p:nvPr/>
        </p:nvSpPr>
        <p:spPr>
          <a:xfrm>
            <a:off x="9128720" y="404664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23C625FB-8F6E-F646-88B3-6DB8A8D189FC}"/>
              </a:ext>
            </a:extLst>
          </p:cNvPr>
          <p:cNvSpPr/>
          <p:nvPr/>
        </p:nvSpPr>
        <p:spPr>
          <a:xfrm>
            <a:off x="8832304" y="256490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49408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④画像処理・</a:t>
            </a:r>
            <a:r>
              <a:rPr kumimoji="1" lang="en-US" altLang="ja-JP" dirty="0"/>
              <a:t>Deep Learning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80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87222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⑤経路探索・目標動作決定</a:t>
            </a:r>
            <a:br>
              <a:rPr lang="en-US" altLang="ja-JP" dirty="0"/>
            </a:b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04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327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1271753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自立走行</a:t>
            </a:r>
            <a:r>
              <a:rPr lang="ja-JP" altLang="en-US">
                <a:solidFill>
                  <a:schemeClr val="tx1"/>
                </a:solidFill>
              </a:rPr>
              <a:t>システム</a:t>
            </a:r>
            <a:r>
              <a:rPr kumimoji="1" lang="ja-JP" altLang="en-US">
                <a:solidFill>
                  <a:schemeClr val="tx1"/>
                </a:solidFill>
              </a:rPr>
              <a:t>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06BAE010-8C3A-B847-8207-12148B6CA988}"/>
              </a:ext>
            </a:extLst>
          </p:cNvPr>
          <p:cNvGrpSpPr/>
          <p:nvPr/>
        </p:nvGrpSpPr>
        <p:grpSpPr>
          <a:xfrm>
            <a:off x="3287977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:a16="http://schemas.microsoft.com/office/drawing/2014/main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:a16="http://schemas.microsoft.com/office/drawing/2014/main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:a16="http://schemas.microsoft.com/office/drawing/2014/main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:a16="http://schemas.microsoft.com/office/drawing/2014/main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45B98E-9D26-784D-AD2D-CC4BE51E4B89}"/>
              </a:ext>
            </a:extLst>
          </p:cNvPr>
          <p:cNvSpPr/>
          <p:nvPr/>
        </p:nvSpPr>
        <p:spPr>
          <a:xfrm>
            <a:off x="407368" y="836712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265059B-B887-1A49-8D5B-9F78FA6A73C9}"/>
              </a:ext>
            </a:extLst>
          </p:cNvPr>
          <p:cNvSpPr/>
          <p:nvPr/>
        </p:nvSpPr>
        <p:spPr>
          <a:xfrm>
            <a:off x="419782" y="51267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2A82784C-5820-A94A-B882-F9A772E0F931}"/>
              </a:ext>
            </a:extLst>
          </p:cNvPr>
          <p:cNvCxnSpPr>
            <a:cxnSpLocks/>
          </p:cNvCxnSpPr>
          <p:nvPr/>
        </p:nvCxnSpPr>
        <p:spPr>
          <a:xfrm flipH="1">
            <a:off x="2135561" y="980728"/>
            <a:ext cx="5832647" cy="0"/>
          </a:xfrm>
          <a:prstGeom prst="line">
            <a:avLst/>
          </a:prstGeom>
          <a:ln w="19050" cap="rnd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A8E2CA04-D10E-CF40-81AF-BD153ECCFC5B}"/>
              </a:ext>
            </a:extLst>
          </p:cNvPr>
          <p:cNvSpPr/>
          <p:nvPr/>
        </p:nvSpPr>
        <p:spPr>
          <a:xfrm>
            <a:off x="2423592" y="69269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B300F03-4C5E-674D-B96A-1E15E26AB9EC}"/>
              </a:ext>
            </a:extLst>
          </p:cNvPr>
          <p:cNvSpPr/>
          <p:nvPr/>
        </p:nvSpPr>
        <p:spPr>
          <a:xfrm>
            <a:off x="1919536" y="472578"/>
            <a:ext cx="6264696" cy="3154489"/>
          </a:xfrm>
          <a:prstGeom prst="rect">
            <a:avLst/>
          </a:prstGeom>
          <a:solidFill>
            <a:srgbClr val="FFE1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司令</a:t>
            </a:r>
            <a:r>
              <a:rPr kumimoji="1" lang="ja-JP" altLang="en-US">
                <a:solidFill>
                  <a:schemeClr val="tx1"/>
                </a:solidFill>
              </a:rPr>
              <a:t>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9A96743D-2EF0-CA4D-8317-F317A7F33559}"/>
              </a:ext>
            </a:extLst>
          </p:cNvPr>
          <p:cNvSpPr/>
          <p:nvPr/>
        </p:nvSpPr>
        <p:spPr>
          <a:xfrm>
            <a:off x="1919536" y="3715242"/>
            <a:ext cx="9433048" cy="3142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α</a:t>
            </a:r>
            <a:r>
              <a:rPr lang="ja-JP" altLang="en-US">
                <a:solidFill>
                  <a:schemeClr val="tx1"/>
                </a:solidFill>
              </a:rPr>
              <a:t>版システム図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F8EC8A-F153-E145-875F-699F7446706A}"/>
              </a:ext>
            </a:extLst>
          </p:cNvPr>
          <p:cNvSpPr/>
          <p:nvPr/>
        </p:nvSpPr>
        <p:spPr>
          <a:xfrm rot="16200000">
            <a:off x="231837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カメラ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システム</a:t>
            </a:r>
            <a:endParaRPr kumimoji="1" lang="ja-JP" altLang="en-US" sz="11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81B61C-BC7C-1B49-AD43-3A2B61F785E4}"/>
              </a:ext>
            </a:extLst>
          </p:cNvPr>
          <p:cNvSpPr/>
          <p:nvPr/>
        </p:nvSpPr>
        <p:spPr>
          <a:xfrm rot="16200000">
            <a:off x="846078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ルーター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955D44-17C3-C342-82F4-90F6416F8A9D}"/>
              </a:ext>
            </a:extLst>
          </p:cNvPr>
          <p:cNvCxnSpPr/>
          <p:nvPr/>
        </p:nvCxnSpPr>
        <p:spPr>
          <a:xfrm>
            <a:off x="1127448" y="1300275"/>
            <a:ext cx="26318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E42E045-F4E0-5640-A60A-2AD3535FE4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V="1">
            <a:off x="1741689" y="1300275"/>
            <a:ext cx="474858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6A6EEDA1-C898-8A46-88B1-261173F7B119}"/>
              </a:ext>
            </a:extLst>
          </p:cNvPr>
          <p:cNvGrpSpPr/>
          <p:nvPr/>
        </p:nvGrpSpPr>
        <p:grpSpPr>
          <a:xfrm>
            <a:off x="2216547" y="572000"/>
            <a:ext cx="4896544" cy="3735438"/>
            <a:chOff x="1559496" y="572000"/>
            <a:chExt cx="4896544" cy="373543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BDF2E3F-A899-A444-9D13-523C14A2FD59}"/>
                </a:ext>
              </a:extLst>
            </p:cNvPr>
            <p:cNvSpPr/>
            <p:nvPr/>
          </p:nvSpPr>
          <p:spPr>
            <a:xfrm rot="16200000">
              <a:off x="131076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Ethernet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7F0AA64-DB6B-304D-9E7B-7549A8096DE0}"/>
                </a:ext>
              </a:extLst>
            </p:cNvPr>
            <p:cNvSpPr/>
            <p:nvPr/>
          </p:nvSpPr>
          <p:spPr>
            <a:xfrm rot="16200000">
              <a:off x="203084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画像取得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 err="1">
                  <a:solidFill>
                    <a:schemeClr val="tx1"/>
                  </a:solidFill>
                </a:rPr>
                <a:t>fromURL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C75E1E4-D1FF-FA45-82EB-FF167B5E2B9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910557" y="1300275"/>
              <a:ext cx="369019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9B14F8D-40E6-F346-9916-BA55292B72DD}"/>
                </a:ext>
              </a:extLst>
            </p:cNvPr>
            <p:cNvSpPr/>
            <p:nvPr/>
          </p:nvSpPr>
          <p:spPr>
            <a:xfrm>
              <a:off x="3215680" y="57200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数字カード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(CNN)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B6ECDE2-E0EA-1C4D-A9C9-B8D8EBC56B3E}"/>
                </a:ext>
              </a:extLst>
            </p:cNvPr>
            <p:cNvSpPr/>
            <p:nvPr/>
          </p:nvSpPr>
          <p:spPr>
            <a:xfrm>
              <a:off x="3221792" y="1436097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カラーブロック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(Computer Visio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o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CNN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D976FF4-4AA2-4041-BD66-FF75FFBAFC2A}"/>
                </a:ext>
              </a:extLst>
            </p:cNvPr>
            <p:cNvGrpSpPr/>
            <p:nvPr/>
          </p:nvGrpSpPr>
          <p:grpSpPr>
            <a:xfrm>
              <a:off x="2864619" y="980728"/>
              <a:ext cx="375810" cy="839752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4593010-A7A8-6A40-BB97-A03AD8BA8F68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62242E3-A477-FF48-855F-093FA0CFC8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E796C2D-6D6A-0D4D-92B3-8AED0538594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619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2027621-03C0-2F42-8832-54251DE067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0637" y="1310540"/>
              <a:ext cx="233982" cy="0"/>
            </a:xfrm>
            <a:prstGeom prst="straightConnector1">
              <a:avLst/>
            </a:prstGeom>
            <a:ln w="19050"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7AC8F3B-CB2C-1C46-8930-FA238812184B}"/>
                </a:ext>
              </a:extLst>
            </p:cNvPr>
            <p:cNvSpPr/>
            <p:nvPr/>
          </p:nvSpPr>
          <p:spPr>
            <a:xfrm>
              <a:off x="5015880" y="572000"/>
              <a:ext cx="1440160" cy="2280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ブロック並べ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経路探索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(A* search)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27B0508D-3C81-9448-AF75-A81B50C2E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92FBBE7-B739-D349-BA1E-1974E9A4C16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956384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9D41376-BE8A-F540-9BB0-CE19EE74381C}"/>
                </a:ext>
              </a:extLst>
            </p:cNvPr>
            <p:cNvSpPr/>
            <p:nvPr/>
          </p:nvSpPr>
          <p:spPr>
            <a:xfrm>
              <a:off x="3215680" y="2348880"/>
              <a:ext cx="1008112" cy="504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走行体の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位置取得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B3F302-7901-0349-954E-BC3538C326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71" y="2600908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FCD6134E-B0EE-614F-8EA2-37F0B42D0DFA}"/>
                </a:ext>
              </a:extLst>
            </p:cNvPr>
            <p:cNvSpPr/>
            <p:nvPr/>
          </p:nvSpPr>
          <p:spPr>
            <a:xfrm>
              <a:off x="3217551" y="3956377"/>
              <a:ext cx="244640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3229331" y="3161607"/>
              <a:ext cx="2422840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8AD7BE0A-79C3-FD4F-89C8-2176D9FF085C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440283" y="3512668"/>
              <a:ext cx="468" cy="41936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8B8FEB4-B8DE-FD49-81C8-9EC08816B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736" y="2844779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A5F90F65-0547-CC47-8D2D-2C3144A8973A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2852937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FDD658B-A2CC-7245-8DFD-60815F4B0478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096867" y="4307438"/>
            <a:ext cx="936" cy="895614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399165E-24EE-5B49-B9E1-5846024EC1E2}"/>
              </a:ext>
            </a:extLst>
          </p:cNvPr>
          <p:cNvCxnSpPr>
            <a:cxnSpLocks/>
          </p:cNvCxnSpPr>
          <p:nvPr/>
        </p:nvCxnSpPr>
        <p:spPr>
          <a:xfrm>
            <a:off x="6022640" y="4307438"/>
            <a:ext cx="0" cy="540415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AB49827-6DFB-2045-984F-8C1F46BB9A6F}"/>
              </a:ext>
            </a:extLst>
          </p:cNvPr>
          <p:cNvSpPr/>
          <p:nvPr/>
        </p:nvSpPr>
        <p:spPr>
          <a:xfrm>
            <a:off x="3440683" y="4820473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自己位置推定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Kalman</a:t>
            </a:r>
            <a:r>
              <a:rPr lang="en-US" altLang="ja-JP" sz="1100" dirty="0">
                <a:solidFill>
                  <a:schemeClr val="tx1"/>
                </a:solidFill>
              </a:rPr>
              <a:t> Filter)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F825F77-4BA7-ED4F-A4FA-47AF9472B67F}"/>
              </a:ext>
            </a:extLst>
          </p:cNvPr>
          <p:cNvSpPr/>
          <p:nvPr/>
        </p:nvSpPr>
        <p:spPr>
          <a:xfrm>
            <a:off x="3440683" y="5743111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ライン推定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>
                <a:solidFill>
                  <a:schemeClr val="tx1"/>
                </a:solidFill>
              </a:rPr>
              <a:t>ニューラル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ネットワーク</a:t>
            </a:r>
            <a:r>
              <a:rPr lang="en-US" altLang="ja-JP" sz="1100" dirty="0">
                <a:solidFill>
                  <a:schemeClr val="tx1"/>
                </a:solidFill>
              </a:rPr>
              <a:t>??)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2E145D7-9DCC-6D44-AFD5-4FB2F71D0609}"/>
              </a:ext>
            </a:extLst>
          </p:cNvPr>
          <p:cNvCxnSpPr>
            <a:cxnSpLocks/>
          </p:cNvCxnSpPr>
          <p:nvPr/>
        </p:nvCxnSpPr>
        <p:spPr>
          <a:xfrm flipV="1">
            <a:off x="2687198" y="6122568"/>
            <a:ext cx="753485" cy="9853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AE8D64D-5FB9-5142-BF6F-6AEAF823498B}"/>
              </a:ext>
            </a:extLst>
          </p:cNvPr>
          <p:cNvCxnSpPr>
            <a:cxnSpLocks/>
          </p:cNvCxnSpPr>
          <p:nvPr/>
        </p:nvCxnSpPr>
        <p:spPr>
          <a:xfrm>
            <a:off x="2687198" y="5013176"/>
            <a:ext cx="753485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FD697CC-C8CC-7848-89C2-3BAE3DC8D0E8}"/>
              </a:ext>
            </a:extLst>
          </p:cNvPr>
          <p:cNvGrpSpPr/>
          <p:nvPr/>
        </p:nvGrpSpPr>
        <p:grpSpPr>
          <a:xfrm>
            <a:off x="3064873" y="5445225"/>
            <a:ext cx="375810" cy="692124"/>
            <a:chOff x="6858499" y="2276872"/>
            <a:chExt cx="1145363" cy="2959577"/>
          </a:xfrm>
          <a:solidFill>
            <a:schemeClr val="bg1"/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BABA7F0-0122-8346-AC3E-035B13322D7A}"/>
                </a:ext>
              </a:extLst>
            </p:cNvPr>
            <p:cNvCxnSpPr/>
            <p:nvPr/>
          </p:nvCxnSpPr>
          <p:spPr>
            <a:xfrm>
              <a:off x="6858499" y="2276872"/>
              <a:ext cx="1145363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CC5EF9F-F13F-8549-B737-FE939D8249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78711" y="3756661"/>
              <a:ext cx="2959577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8510E2F-F315-6B48-A5FC-6A08BCB8C9A4}"/>
              </a:ext>
            </a:extLst>
          </p:cNvPr>
          <p:cNvCxnSpPr>
            <a:cxnSpLocks/>
          </p:cNvCxnSpPr>
          <p:nvPr/>
        </p:nvCxnSpPr>
        <p:spPr>
          <a:xfrm>
            <a:off x="4888863" y="5204856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91B49FD-B796-0D40-9F72-56F5010F4667}"/>
              </a:ext>
            </a:extLst>
          </p:cNvPr>
          <p:cNvCxnSpPr>
            <a:cxnSpLocks/>
          </p:cNvCxnSpPr>
          <p:nvPr/>
        </p:nvCxnSpPr>
        <p:spPr>
          <a:xfrm>
            <a:off x="4888863" y="6127494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D45177B-D6BC-3B4D-A0E9-D1B3DD1048C5}"/>
              </a:ext>
            </a:extLst>
          </p:cNvPr>
          <p:cNvCxnSpPr>
            <a:cxnSpLocks/>
          </p:cNvCxnSpPr>
          <p:nvPr/>
        </p:nvCxnSpPr>
        <p:spPr>
          <a:xfrm>
            <a:off x="7111010" y="6044673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373726B-E3DC-F548-B330-C7DA7105410B}"/>
              </a:ext>
            </a:extLst>
          </p:cNvPr>
          <p:cNvSpPr/>
          <p:nvPr/>
        </p:nvSpPr>
        <p:spPr>
          <a:xfrm>
            <a:off x="5675086" y="4834162"/>
            <a:ext cx="1440160" cy="1698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目標運動量の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判定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A0F5CE7-513F-AE47-A57A-8B354721724E}"/>
              </a:ext>
            </a:extLst>
          </p:cNvPr>
          <p:cNvSpPr/>
          <p:nvPr/>
        </p:nvSpPr>
        <p:spPr>
          <a:xfrm rot="16200000">
            <a:off x="2159649" y="5951964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851518B-85C5-3D4C-B596-19BB33220289}"/>
              </a:ext>
            </a:extLst>
          </p:cNvPr>
          <p:cNvSpPr/>
          <p:nvPr/>
        </p:nvSpPr>
        <p:spPr>
          <a:xfrm rot="16200000">
            <a:off x="2159649" y="5029326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1E0CB5D-F19C-4F42-B9C3-71C5F6A46C26}"/>
              </a:ext>
            </a:extLst>
          </p:cNvPr>
          <p:cNvSpPr/>
          <p:nvPr/>
        </p:nvSpPr>
        <p:spPr>
          <a:xfrm rot="16200000">
            <a:off x="9022492" y="5508081"/>
            <a:ext cx="1726278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PWM_GEN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0A0A0D6-4095-644F-9E05-521362C08BC4}"/>
              </a:ext>
            </a:extLst>
          </p:cNvPr>
          <p:cNvCxnSpPr>
            <a:cxnSpLocks/>
          </p:cNvCxnSpPr>
          <p:nvPr/>
        </p:nvCxnSpPr>
        <p:spPr>
          <a:xfrm>
            <a:off x="9343258" y="6044673"/>
            <a:ext cx="366842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4DE1073-C04E-8145-991F-C8E226827FF5}"/>
              </a:ext>
            </a:extLst>
          </p:cNvPr>
          <p:cNvSpPr/>
          <p:nvPr/>
        </p:nvSpPr>
        <p:spPr>
          <a:xfrm rot="16200000">
            <a:off x="10432630" y="5508081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Motors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1AACA67-F0A0-EF42-A587-59B1744A87F3}"/>
              </a:ext>
            </a:extLst>
          </p:cNvPr>
          <p:cNvCxnSpPr>
            <a:cxnSpLocks/>
          </p:cNvCxnSpPr>
          <p:nvPr/>
        </p:nvCxnSpPr>
        <p:spPr>
          <a:xfrm>
            <a:off x="10061162" y="5683611"/>
            <a:ext cx="580321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55DFE3D-0463-1943-80FB-B341FAEC17BA}"/>
              </a:ext>
            </a:extLst>
          </p:cNvPr>
          <p:cNvSpPr/>
          <p:nvPr/>
        </p:nvSpPr>
        <p:spPr>
          <a:xfrm>
            <a:off x="7889237" y="3956377"/>
            <a:ext cx="1440160" cy="120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物理モデル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8AC5AFF-6459-B846-BC0F-534F0AD7F3F7}"/>
              </a:ext>
            </a:extLst>
          </p:cNvPr>
          <p:cNvSpPr/>
          <p:nvPr/>
        </p:nvSpPr>
        <p:spPr>
          <a:xfrm>
            <a:off x="7889237" y="5468609"/>
            <a:ext cx="1440160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制御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C56E049-88E5-CB48-AADC-D31FB1E0A5C1}"/>
              </a:ext>
            </a:extLst>
          </p:cNvPr>
          <p:cNvGrpSpPr/>
          <p:nvPr/>
        </p:nvGrpSpPr>
        <p:grpSpPr>
          <a:xfrm>
            <a:off x="8443826" y="5158214"/>
            <a:ext cx="330982" cy="316828"/>
            <a:chOff x="8256240" y="2020356"/>
            <a:chExt cx="330982" cy="316828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B4833A7-5DD6-7042-8379-6820E00C9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652B8CC-858A-C944-847A-A21A8DE9118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222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角丸四角形 1034">
            <a:extLst>
              <a:ext uri="{FF2B5EF4-FFF2-40B4-BE49-F238E27FC236}">
                <a16:creationId xmlns:a16="http://schemas.microsoft.com/office/drawing/2014/main" id="{D2D7D303-E91F-844B-BA92-707DFB4B499D}"/>
              </a:ext>
            </a:extLst>
          </p:cNvPr>
          <p:cNvSpPr/>
          <p:nvPr/>
        </p:nvSpPr>
        <p:spPr>
          <a:xfrm>
            <a:off x="2216548" y="4469411"/>
            <a:ext cx="2792370" cy="2151326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認知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DA542AF9-A939-B04E-A163-0EF4DDCE077D}"/>
              </a:ext>
            </a:extLst>
          </p:cNvPr>
          <p:cNvSpPr/>
          <p:nvPr/>
        </p:nvSpPr>
        <p:spPr>
          <a:xfrm>
            <a:off x="5519936" y="4469410"/>
            <a:ext cx="1750461" cy="2151327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判断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6D0A4D57-DF17-3E45-8DE0-28A7D58186A0}"/>
              </a:ext>
            </a:extLst>
          </p:cNvPr>
          <p:cNvSpPr/>
          <p:nvPr/>
        </p:nvSpPr>
        <p:spPr>
          <a:xfrm>
            <a:off x="7692530" y="3789040"/>
            <a:ext cx="3444030" cy="2952328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>
                <a:solidFill>
                  <a:schemeClr val="tx1"/>
                </a:solidFill>
              </a:rPr>
              <a:t>操作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E4A1B11-38F4-AD45-87E0-D196CD7B6C22}"/>
              </a:ext>
            </a:extLst>
          </p:cNvPr>
          <p:cNvSpPr/>
          <p:nvPr/>
        </p:nvSpPr>
        <p:spPr>
          <a:xfrm>
            <a:off x="9890720" y="631836"/>
            <a:ext cx="1440160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20190508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Kaoru Ota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18214" y="1322055"/>
            <a:ext cx="3222402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システムの目的：チャレンジの場の提供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02DE10B-F676-9C47-A9A0-62B11226428E}"/>
              </a:ext>
            </a:extLst>
          </p:cNvPr>
          <p:cNvSpPr/>
          <p:nvPr/>
        </p:nvSpPr>
        <p:spPr>
          <a:xfrm>
            <a:off x="5962009" y="6043615"/>
            <a:ext cx="866314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ライン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トレース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設計ブロック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角丸四角形 1034">
              <a:extLst>
                <a:ext uri="{FF2B5EF4-FFF2-40B4-BE49-F238E27FC236}">
                  <a16:creationId xmlns:a16="http://schemas.microsoft.com/office/drawing/2014/main" id="{D2D7D303-E91F-844B-BA92-707DFB4B499D}"/>
                </a:ext>
              </a:extLst>
            </p:cNvPr>
            <p:cNvSpPr/>
            <p:nvPr/>
          </p:nvSpPr>
          <p:spPr>
            <a:xfrm>
              <a:off x="2216548" y="4469411"/>
              <a:ext cx="2792370" cy="2151326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認知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DA542AF9-A939-B04E-A163-0EF4DDCE077D}"/>
                </a:ext>
              </a:extLst>
            </p:cNvPr>
            <p:cNvSpPr/>
            <p:nvPr/>
          </p:nvSpPr>
          <p:spPr>
            <a:xfrm>
              <a:off x="5519936" y="4469410"/>
              <a:ext cx="1750461" cy="2151327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判断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>
              <a:extLst>
                <a:ext uri="{FF2B5EF4-FFF2-40B4-BE49-F238E27FC236}">
                  <a16:creationId xmlns:a16="http://schemas.microsoft.com/office/drawing/2014/main" id="{6D0A4D57-DF17-3E45-8DE0-28A7D58186A0}"/>
                </a:ext>
              </a:extLst>
            </p:cNvPr>
            <p:cNvSpPr/>
            <p:nvPr/>
          </p:nvSpPr>
          <p:spPr>
            <a:xfrm>
              <a:off x="7692530" y="3789040"/>
              <a:ext cx="3444030" cy="2952328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kumimoji="1" lang="ja-JP" altLang="en-US">
                  <a:solidFill>
                    <a:schemeClr val="tx1"/>
                  </a:solidFill>
                </a:rPr>
                <a:t>操作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フリーフォーム 67"/>
          <p:cNvSpPr/>
          <p:nvPr/>
        </p:nvSpPr>
        <p:spPr>
          <a:xfrm>
            <a:off x="503853" y="326571"/>
            <a:ext cx="6158204" cy="4077478"/>
          </a:xfrm>
          <a:custGeom>
            <a:avLst/>
            <a:gdLst>
              <a:gd name="connsiteX0" fmla="*/ 0 w 6148873"/>
              <a:gd name="connsiteY0" fmla="*/ 1828800 h 4077478"/>
              <a:gd name="connsiteX1" fmla="*/ 2985796 w 6148873"/>
              <a:gd name="connsiteY1" fmla="*/ 1828800 h 4077478"/>
              <a:gd name="connsiteX2" fmla="*/ 2985796 w 6148873"/>
              <a:gd name="connsiteY2" fmla="*/ 4077478 h 4077478"/>
              <a:gd name="connsiteX3" fmla="*/ 6148873 w 6148873"/>
              <a:gd name="connsiteY3" fmla="*/ 4077478 h 4077478"/>
              <a:gd name="connsiteX4" fmla="*/ 6148873 w 6148873"/>
              <a:gd name="connsiteY4" fmla="*/ 2631233 h 4077478"/>
              <a:gd name="connsiteX5" fmla="*/ 4488024 w 6148873"/>
              <a:gd name="connsiteY5" fmla="*/ 2631233 h 4077478"/>
              <a:gd name="connsiteX6" fmla="*/ 4488024 w 6148873"/>
              <a:gd name="connsiteY6" fmla="*/ 1959429 h 4077478"/>
              <a:gd name="connsiteX7" fmla="*/ 3191069 w 6148873"/>
              <a:gd name="connsiteY7" fmla="*/ 1959429 h 4077478"/>
              <a:gd name="connsiteX8" fmla="*/ 3191069 w 6148873"/>
              <a:gd name="connsiteY8" fmla="*/ 0 h 4077478"/>
              <a:gd name="connsiteX9" fmla="*/ 55983 w 6148873"/>
              <a:gd name="connsiteY9" fmla="*/ 0 h 4077478"/>
              <a:gd name="connsiteX10" fmla="*/ 0 w 6148873"/>
              <a:gd name="connsiteY10" fmla="*/ 1828800 h 4077478"/>
              <a:gd name="connsiteX0" fmla="*/ 9331 w 6158204"/>
              <a:gd name="connsiteY0" fmla="*/ 1828800 h 4077478"/>
              <a:gd name="connsiteX1" fmla="*/ 2995127 w 6158204"/>
              <a:gd name="connsiteY1" fmla="*/ 1828800 h 4077478"/>
              <a:gd name="connsiteX2" fmla="*/ 2995127 w 6158204"/>
              <a:gd name="connsiteY2" fmla="*/ 4077478 h 4077478"/>
              <a:gd name="connsiteX3" fmla="*/ 6158204 w 6158204"/>
              <a:gd name="connsiteY3" fmla="*/ 4077478 h 4077478"/>
              <a:gd name="connsiteX4" fmla="*/ 6158204 w 6158204"/>
              <a:gd name="connsiteY4" fmla="*/ 2631233 h 4077478"/>
              <a:gd name="connsiteX5" fmla="*/ 4497355 w 6158204"/>
              <a:gd name="connsiteY5" fmla="*/ 2631233 h 4077478"/>
              <a:gd name="connsiteX6" fmla="*/ 4497355 w 6158204"/>
              <a:gd name="connsiteY6" fmla="*/ 1959429 h 4077478"/>
              <a:gd name="connsiteX7" fmla="*/ 3200400 w 6158204"/>
              <a:gd name="connsiteY7" fmla="*/ 1959429 h 4077478"/>
              <a:gd name="connsiteX8" fmla="*/ 3200400 w 6158204"/>
              <a:gd name="connsiteY8" fmla="*/ 0 h 4077478"/>
              <a:gd name="connsiteX9" fmla="*/ 0 w 6158204"/>
              <a:gd name="connsiteY9" fmla="*/ 0 h 4077478"/>
              <a:gd name="connsiteX10" fmla="*/ 9331 w 6158204"/>
              <a:gd name="connsiteY10" fmla="*/ 1828800 h 407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8204" h="4077478">
                <a:moveTo>
                  <a:pt x="9331" y="1828800"/>
                </a:moveTo>
                <a:lnTo>
                  <a:pt x="2995127" y="1828800"/>
                </a:lnTo>
                <a:lnTo>
                  <a:pt x="2995127" y="4077478"/>
                </a:lnTo>
                <a:lnTo>
                  <a:pt x="6158204" y="4077478"/>
                </a:lnTo>
                <a:lnTo>
                  <a:pt x="6158204" y="2631233"/>
                </a:lnTo>
                <a:lnTo>
                  <a:pt x="4497355" y="2631233"/>
                </a:lnTo>
                <a:lnTo>
                  <a:pt x="4497355" y="1959429"/>
                </a:lnTo>
                <a:lnTo>
                  <a:pt x="3200400" y="1959429"/>
                </a:lnTo>
                <a:lnTo>
                  <a:pt x="3200400" y="0"/>
                </a:lnTo>
                <a:lnTo>
                  <a:pt x="0" y="0"/>
                </a:lnTo>
                <a:cubicBezTo>
                  <a:pt x="3110" y="609600"/>
                  <a:pt x="6221" y="1219200"/>
                  <a:pt x="9331" y="1828800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515521" y="372749"/>
            <a:ext cx="1840448" cy="5498048"/>
          </a:xfrm>
          <a:custGeom>
            <a:avLst/>
            <a:gdLst>
              <a:gd name="connsiteX0" fmla="*/ 0 w 1840448"/>
              <a:gd name="connsiteY0" fmla="*/ 5498048 h 5498048"/>
              <a:gd name="connsiteX1" fmla="*/ 1840448 w 1840448"/>
              <a:gd name="connsiteY1" fmla="*/ 5498048 h 5498048"/>
              <a:gd name="connsiteX2" fmla="*/ 1840448 w 1840448"/>
              <a:gd name="connsiteY2" fmla="*/ 0 h 5498048"/>
              <a:gd name="connsiteX3" fmla="*/ 17473 w 1840448"/>
              <a:gd name="connsiteY3" fmla="*/ 0 h 5498048"/>
              <a:gd name="connsiteX4" fmla="*/ 17473 w 1840448"/>
              <a:gd name="connsiteY4" fmla="*/ 2504408 h 5498048"/>
              <a:gd name="connsiteX5" fmla="*/ 1432754 w 1840448"/>
              <a:gd name="connsiteY5" fmla="*/ 2504408 h 5498048"/>
              <a:gd name="connsiteX6" fmla="*/ 1421106 w 1840448"/>
              <a:gd name="connsiteY6" fmla="*/ 2591771 h 5498048"/>
              <a:gd name="connsiteX7" fmla="*/ 1421106 w 1840448"/>
              <a:gd name="connsiteY7" fmla="*/ 4339032 h 5498048"/>
              <a:gd name="connsiteX8" fmla="*/ 17473 w 1840448"/>
              <a:gd name="connsiteY8" fmla="*/ 4339032 h 5498048"/>
              <a:gd name="connsiteX9" fmla="*/ 17473 w 1840448"/>
              <a:gd name="connsiteY9" fmla="*/ 5468927 h 5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0448" h="5498048">
                <a:moveTo>
                  <a:pt x="0" y="5498048"/>
                </a:moveTo>
                <a:lnTo>
                  <a:pt x="1840448" y="5498048"/>
                </a:lnTo>
                <a:lnTo>
                  <a:pt x="1840448" y="0"/>
                </a:lnTo>
                <a:lnTo>
                  <a:pt x="17473" y="0"/>
                </a:lnTo>
                <a:lnTo>
                  <a:pt x="17473" y="2504408"/>
                </a:lnTo>
                <a:lnTo>
                  <a:pt x="1432754" y="2504408"/>
                </a:lnTo>
                <a:cubicBezTo>
                  <a:pt x="1426801" y="2593708"/>
                  <a:pt x="1456116" y="2591771"/>
                  <a:pt x="1421106" y="2591771"/>
                </a:cubicBezTo>
                <a:lnTo>
                  <a:pt x="1421106" y="4339032"/>
                </a:lnTo>
                <a:lnTo>
                  <a:pt x="17473" y="4339032"/>
                </a:lnTo>
                <a:lnTo>
                  <a:pt x="17473" y="5468927"/>
                </a:lnTo>
              </a:path>
            </a:pathLst>
          </a:custGeom>
          <a:solidFill>
            <a:srgbClr val="5B9BD5">
              <a:alpha val="20000"/>
            </a:srgb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5500688" y="3781425"/>
            <a:ext cx="3998714" cy="2962275"/>
          </a:xfrm>
          <a:custGeom>
            <a:avLst/>
            <a:gdLst>
              <a:gd name="connsiteX0" fmla="*/ 0 w 3998714"/>
              <a:gd name="connsiteY0" fmla="*/ 2181225 h 2962275"/>
              <a:gd name="connsiteX1" fmla="*/ 2185987 w 3998714"/>
              <a:gd name="connsiteY1" fmla="*/ 2181225 h 2962275"/>
              <a:gd name="connsiteX2" fmla="*/ 2185987 w 3998714"/>
              <a:gd name="connsiteY2" fmla="*/ 0 h 2962275"/>
              <a:gd name="connsiteX3" fmla="*/ 3986212 w 3998714"/>
              <a:gd name="connsiteY3" fmla="*/ 0 h 2962275"/>
              <a:gd name="connsiteX4" fmla="*/ 3971925 w 3998714"/>
              <a:gd name="connsiteY4" fmla="*/ 152400 h 2962275"/>
              <a:gd name="connsiteX5" fmla="*/ 3971925 w 3998714"/>
              <a:gd name="connsiteY5" fmla="*/ 2962275 h 2962275"/>
              <a:gd name="connsiteX6" fmla="*/ 19050 w 3998714"/>
              <a:gd name="connsiteY6" fmla="*/ 2962275 h 2962275"/>
              <a:gd name="connsiteX7" fmla="*/ 0 w 3998714"/>
              <a:gd name="connsiteY7" fmla="*/ 218122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8714" h="2962275">
                <a:moveTo>
                  <a:pt x="0" y="2181225"/>
                </a:moveTo>
                <a:lnTo>
                  <a:pt x="2185987" y="2181225"/>
                </a:lnTo>
                <a:lnTo>
                  <a:pt x="2185987" y="0"/>
                </a:lnTo>
                <a:lnTo>
                  <a:pt x="3986212" y="0"/>
                </a:lnTo>
                <a:cubicBezTo>
                  <a:pt x="3981336" y="151186"/>
                  <a:pt x="4025491" y="125620"/>
                  <a:pt x="3971925" y="152400"/>
                </a:cubicBezTo>
                <a:lnTo>
                  <a:pt x="3971925" y="2962275"/>
                </a:lnTo>
                <a:lnTo>
                  <a:pt x="19050" y="2962275"/>
                </a:lnTo>
                <a:lnTo>
                  <a:pt x="0" y="2181225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91744" y="260648"/>
            <a:ext cx="1708944" cy="201622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36627" y="4501250"/>
            <a:ext cx="2161175" cy="2240118"/>
          </a:xfrm>
          <a:prstGeom prst="rect">
            <a:avLst/>
          </a:prstGeom>
          <a:solidFill>
            <a:schemeClr val="accent4">
              <a:alpha val="10196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00256" y="3486471"/>
            <a:ext cx="1565986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①走行体制御ブロック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53550" y="2247370"/>
            <a:ext cx="1862998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③データ通信ブロック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786045" y="0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④画像処理・</a:t>
            </a:r>
            <a:r>
              <a:rPr lang="en-US" altLang="ja-JP" sz="1000" b="1" dirty="0">
                <a:solidFill>
                  <a:schemeClr val="tx1"/>
                </a:solidFill>
              </a:rPr>
              <a:t>Deep Learning</a:t>
            </a:r>
            <a:r>
              <a:rPr lang="ja-JP" altLang="en-US" sz="1000" b="1" dirty="0">
                <a:solidFill>
                  <a:schemeClr val="tx1"/>
                </a:solidFill>
              </a:rPr>
              <a:t>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7416649" y="1813942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⑤経路探索・目標動作決定ブロック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929347" y="4149483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②自己位置・ライン推定ブロック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開発環境案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892510" y="348777"/>
            <a:ext cx="8595978" cy="3278290"/>
          </a:xfrm>
          <a:prstGeom prst="roundRect">
            <a:avLst>
              <a:gd name="adj" fmla="val 4883"/>
            </a:avLst>
          </a:prstGeom>
          <a:solidFill>
            <a:srgbClr val="5B9BD5">
              <a:alpha val="10196"/>
            </a:srgb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b="1" dirty="0">
                <a:solidFill>
                  <a:schemeClr val="tx1"/>
                </a:solidFill>
              </a:rPr>
              <a:t>Python</a:t>
            </a:r>
          </a:p>
          <a:p>
            <a:pPr algn="r"/>
            <a:r>
              <a:rPr lang="en-US" altLang="ja-JP" b="1" dirty="0">
                <a:solidFill>
                  <a:schemeClr val="tx1"/>
                </a:solidFill>
              </a:rPr>
              <a:t>(Anaconda</a:t>
            </a:r>
          </a:p>
          <a:p>
            <a:pPr algn="r"/>
            <a:r>
              <a:rPr lang="en-US" altLang="ja-JP" b="1" dirty="0" err="1">
                <a:solidFill>
                  <a:schemeClr val="tx1"/>
                </a:solidFill>
              </a:rPr>
              <a:t>Jupyter</a:t>
            </a:r>
            <a:r>
              <a:rPr lang="en-US" altLang="ja-JP" b="1" dirty="0">
                <a:solidFill>
                  <a:schemeClr val="tx1"/>
                </a:solidFill>
              </a:rPr>
              <a:t> notebook)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543312" y="3789038"/>
            <a:ext cx="1983368" cy="298796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9552384" y="4149080"/>
            <a:ext cx="1089099" cy="2627921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936627" y="3883957"/>
            <a:ext cx="4311501" cy="2893044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447929" y="5877272"/>
            <a:ext cx="2016224" cy="77492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機能展開図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1" name="表 70">
            <a:extLst>
              <a:ext uri="{FF2B5EF4-FFF2-40B4-BE49-F238E27FC236}">
                <a16:creationId xmlns:a16="http://schemas.microsoft.com/office/drawing/2014/main" id="{1B349D72-DEAB-9645-9F70-5B8770476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25852"/>
              </p:ext>
            </p:extLst>
          </p:nvPr>
        </p:nvGraphicFramePr>
        <p:xfrm>
          <a:off x="119336" y="764704"/>
          <a:ext cx="11399641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3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895392601"/>
                    </a:ext>
                  </a:extLst>
                </a:gridCol>
                <a:gridCol w="793940">
                  <a:extLst>
                    <a:ext uri="{9D8B030D-6E8A-4147-A177-3AD203B41FA5}">
                      <a16:colId xmlns:a16="http://schemas.microsoft.com/office/drawing/2014/main" val="3512156482"/>
                    </a:ext>
                  </a:extLst>
                </a:gridCol>
                <a:gridCol w="466968">
                  <a:extLst>
                    <a:ext uri="{9D8B030D-6E8A-4147-A177-3AD203B41FA5}">
                      <a16:colId xmlns:a16="http://schemas.microsoft.com/office/drawing/2014/main" val="2974290793"/>
                    </a:ext>
                  </a:extLst>
                </a:gridCol>
                <a:gridCol w="468200">
                  <a:extLst>
                    <a:ext uri="{9D8B030D-6E8A-4147-A177-3AD203B41FA5}">
                      <a16:colId xmlns:a16="http://schemas.microsoft.com/office/drawing/2014/main" val="1704005855"/>
                    </a:ext>
                  </a:extLst>
                </a:gridCol>
                <a:gridCol w="968075">
                  <a:extLst>
                    <a:ext uri="{9D8B030D-6E8A-4147-A177-3AD203B41FA5}">
                      <a16:colId xmlns:a16="http://schemas.microsoft.com/office/drawing/2014/main" val="1984222814"/>
                    </a:ext>
                  </a:extLst>
                </a:gridCol>
                <a:gridCol w="793940">
                  <a:extLst>
                    <a:ext uri="{9D8B030D-6E8A-4147-A177-3AD203B41FA5}">
                      <a16:colId xmlns:a16="http://schemas.microsoft.com/office/drawing/2014/main" val="1934091177"/>
                    </a:ext>
                  </a:extLst>
                </a:gridCol>
              </a:tblGrid>
              <a:tr h="1912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上位</a:t>
                      </a:r>
                      <a:endParaRPr kumimoji="1" lang="en-US" altLang="ja-JP" sz="1000" dirty="0"/>
                    </a:p>
                    <a:p>
                      <a:pPr algn="ctr"/>
                      <a:r>
                        <a:rPr kumimoji="1" lang="ja-JP" altLang="en-US" sz="1000" dirty="0"/>
                        <a:t>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一次機能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二次機能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コンセプト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実現性</a:t>
                      </a:r>
                      <a:endParaRPr kumimoji="1" lang="en-US" altLang="ja-JP" sz="1000" dirty="0"/>
                    </a:p>
                    <a:p>
                      <a:pPr algn="ctr"/>
                      <a:r>
                        <a:rPr kumimoji="1" lang="ja-JP" altLang="en-US" sz="1000"/>
                        <a:t>検討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設計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実装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検証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開発リーダー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メンバー</a:t>
                      </a:r>
                      <a:endParaRPr kumimoji="1" lang="ja-JP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状況を認知する</a:t>
                      </a:r>
                    </a:p>
                  </a:txBody>
                  <a:tcPr vert="vert27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ラインを推定する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/>
                        <a:t>RGB</a:t>
                      </a:r>
                      <a:r>
                        <a:rPr kumimoji="1" lang="ja-JP" altLang="en-US" sz="1000" dirty="0"/>
                        <a:t>値から輝度</a:t>
                      </a:r>
                      <a:r>
                        <a:rPr kumimoji="1" lang="ja-JP" altLang="en-US" sz="1000"/>
                        <a:t>を計算し、輝度をライン値</a:t>
                      </a:r>
                      <a:r>
                        <a:rPr kumimoji="1" lang="en-US" altLang="ja-JP" sz="1000" dirty="0"/>
                        <a:t>0-100%</a:t>
                      </a:r>
                      <a:r>
                        <a:rPr kumimoji="1" lang="ja-JP" altLang="en-US" sz="1000"/>
                        <a:t>に変換する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幾何学的</a:t>
                      </a:r>
                      <a:r>
                        <a:rPr kumimoji="1" lang="ja-JP" altLang="en-US" sz="1000"/>
                        <a:t>状況を推定する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走行体の座標を計算する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走行体の進行角度を計算する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運動</a:t>
                      </a:r>
                      <a:r>
                        <a:rPr kumimoji="1" lang="ja-JP" altLang="en-US" sz="1000"/>
                        <a:t>状態を推定する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車速を計算する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ヨーレートを計算する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vert="vert27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センサ故障を推定する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センサ出力パターンを監視する</a:t>
                      </a:r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598451"/>
                  </a:ext>
                </a:extLst>
              </a:tr>
              <a:tr h="18002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走行軌道を判断する</a:t>
                      </a:r>
                    </a:p>
                  </a:txBody>
                  <a:tcPr vert="vert27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目標加速度を</a:t>
                      </a:r>
                      <a:r>
                        <a:rPr kumimoji="1" lang="ja-JP" altLang="en-US" sz="1000" dirty="0"/>
                        <a:t>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走行体の座標から走行</a:t>
                      </a:r>
                      <a:r>
                        <a:rPr kumimoji="1" lang="ja-JP" altLang="en-US" sz="1000"/>
                        <a:t>アリアを判定</a:t>
                      </a:r>
                      <a:r>
                        <a:rPr kumimoji="1" lang="ja-JP" altLang="en-US" sz="1000" dirty="0"/>
                        <a:t>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802888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目標ヨーレートを決める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ライントレースをする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73237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マップトレース</a:t>
                      </a:r>
                      <a:r>
                        <a:rPr kumimoji="1" lang="ja-JP" altLang="en-US" sz="1000"/>
                        <a:t>をする</a:t>
                      </a:r>
                      <a:endParaRPr kumimoji="1" lang="ja-JP" altLang="en-US" sz="10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971401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走行軌道曲率を計算する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車速とコースの</a:t>
                      </a:r>
                      <a:r>
                        <a:rPr kumimoji="1" lang="ja-JP" altLang="en-US" sz="1000"/>
                        <a:t>曲率から基準ヨーレートを</a:t>
                      </a:r>
                      <a:r>
                        <a:rPr kumimoji="1" lang="ja-JP" altLang="en-US" sz="1000" dirty="0"/>
                        <a:t>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397152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航法を選択する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ライン喪失を検出する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362986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/>
                        <a:t>ライン復帰を検出する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541135"/>
                  </a:ext>
                </a:extLst>
              </a:tr>
              <a:tr h="18002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走行する</a:t>
                      </a:r>
                    </a:p>
                  </a:txBody>
                  <a:tcPr vert="vert27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前後加速度を</a:t>
                      </a:r>
                      <a:r>
                        <a:rPr kumimoji="1" lang="ja-JP" altLang="en-US" sz="1000" dirty="0"/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838560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291287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/>
                        <a:t>横加速度を</a:t>
                      </a:r>
                      <a:r>
                        <a:rPr kumimoji="1" lang="ja-JP" altLang="en-US" sz="1000" dirty="0"/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030135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vert="vert2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280858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vert="vert2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002346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vert="vert2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6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94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①走行体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55C1F0-0BC4-434A-9EF7-691CC78DB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31497" r="1195" b="1542"/>
          <a:stretch/>
        </p:blipFill>
        <p:spPr bwMode="auto">
          <a:xfrm>
            <a:off x="119336" y="548680"/>
            <a:ext cx="12072664" cy="50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2DC209-2D49-ED48-A28A-5235BB16A756}"/>
              </a:ext>
            </a:extLst>
          </p:cNvPr>
          <p:cNvSpPr/>
          <p:nvPr/>
        </p:nvSpPr>
        <p:spPr>
          <a:xfrm>
            <a:off x="119336" y="4293096"/>
            <a:ext cx="108012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DE3D7F-84F9-344F-9C6B-86A603DC6CF1}"/>
              </a:ext>
            </a:extLst>
          </p:cNvPr>
          <p:cNvSpPr/>
          <p:nvPr/>
        </p:nvSpPr>
        <p:spPr>
          <a:xfrm>
            <a:off x="10632504" y="4888295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5E8653-064D-DB49-9A91-B200665F5761}"/>
              </a:ext>
            </a:extLst>
          </p:cNvPr>
          <p:cNvSpPr/>
          <p:nvPr/>
        </p:nvSpPr>
        <p:spPr>
          <a:xfrm>
            <a:off x="5447928" y="2564904"/>
            <a:ext cx="1728192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2AF8D6F-4DC0-574B-AA11-63A1C9877C31}"/>
              </a:ext>
            </a:extLst>
          </p:cNvPr>
          <p:cNvSpPr/>
          <p:nvPr/>
        </p:nvSpPr>
        <p:spPr>
          <a:xfrm>
            <a:off x="-24680" y="6437149"/>
            <a:ext cx="12192000" cy="448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これからの要求から走りに関する要件を次のページに示す</a:t>
            </a:r>
          </a:p>
        </p:txBody>
      </p:sp>
    </p:spTree>
    <p:extLst>
      <p:ext uri="{BB962C8B-B14F-4D97-AF65-F5344CB8AC3E}">
        <p14:creationId xmlns:p14="http://schemas.microsoft.com/office/powerpoint/2010/main" val="211891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1155</Words>
  <Application>Microsoft Macintosh PowerPoint</Application>
  <PresentationFormat>ワイド画面</PresentationFormat>
  <Paragraphs>415</Paragraphs>
  <Slides>24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游ゴシック</vt:lpstr>
      <vt:lpstr>游ゴシック Light</vt:lpstr>
      <vt:lpstr>Arial</vt:lpstr>
      <vt:lpstr>Office テーマ</vt:lpstr>
      <vt:lpstr>チームひろじれん 設計ノート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①走行体ブロック 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②自己位置・ライン推定 ブロック 設計</vt:lpstr>
      <vt:lpstr>PowerPoint プレゼンテーション</vt:lpstr>
      <vt:lpstr>③データ通信ブロック 設計</vt:lpstr>
      <vt:lpstr>PowerPoint プレゼンテーション</vt:lpstr>
      <vt:lpstr>④画像処理・Deep Learningブロック 設計</vt:lpstr>
      <vt:lpstr>PowerPoint プレゼンテーション</vt:lpstr>
      <vt:lpstr>⑤経路探索・目標動作決定 ブロック 設計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255</cp:revision>
  <dcterms:created xsi:type="dcterms:W3CDTF">2019-04-11T12:00:35Z</dcterms:created>
  <dcterms:modified xsi:type="dcterms:W3CDTF">2019-06-03T13:52:42Z</dcterms:modified>
</cp:coreProperties>
</file>