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1" name="Shape 18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27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8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28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9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7" name="Body Level One…"/>
          <p:cNvSpPr txBox="1"/>
          <p:nvPr>
            <p:ph type="body" sz="half" idx="1"/>
          </p:nvPr>
        </p:nvSpPr>
        <p:spPr>
          <a:xfrm>
            <a:off x="504000" y="1769040"/>
            <a:ext cx="9070920" cy="20908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PlaceHolder 3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0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1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1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2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329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330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3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4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4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5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361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362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363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364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7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7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7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8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8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8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4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9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2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0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5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41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3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1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0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42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3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43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4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45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6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6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46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7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8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PlaceHolder 3"/>
          <p:cNvSpPr/>
          <p:nvPr>
            <p:ph type="body" sz="half" idx="21"/>
          </p:nvPr>
        </p:nvSpPr>
        <p:spPr>
          <a:xfrm>
            <a:off x="5152319" y="1769040"/>
            <a:ext cx="4426562" cy="438372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48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9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9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49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51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1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2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52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3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5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281" cy="251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8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54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6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4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9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55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7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5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3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PlaceHolder 3"/>
          <p:cNvSpPr/>
          <p:nvPr/>
        </p:nvSpPr>
        <p:spPr>
          <a:xfrm>
            <a:off x="5152319" y="1769040"/>
            <a:ext cx="4426562" cy="43837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566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5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57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7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0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58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8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8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9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4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5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597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0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0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1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1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2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2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5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28" name="PlaceHolder 4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3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4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4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5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7" name="Body Level One…"/>
          <p:cNvSpPr txBox="1"/>
          <p:nvPr>
            <p:ph type="body" sz="half" idx="1"/>
          </p:nvPr>
        </p:nvSpPr>
        <p:spPr>
          <a:xfrm>
            <a:off x="504000" y="1769040"/>
            <a:ext cx="9070920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8" name="PlaceHolder 3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6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7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7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7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8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8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89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90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9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0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0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1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1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9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0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1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2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3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4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7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3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5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3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3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8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4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6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4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4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5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2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6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6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5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7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3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7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7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9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0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8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9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9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9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0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0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80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9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81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2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82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3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8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9" name="PlaceHolder 3"/>
          <p:cNvSpPr/>
          <p:nvPr>
            <p:ph type="body" sz="half" idx="21"/>
          </p:nvPr>
        </p:nvSpPr>
        <p:spPr>
          <a:xfrm>
            <a:off x="5152319" y="1769040"/>
            <a:ext cx="4426562" cy="438372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84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5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85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6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6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7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87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7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8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88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9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89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5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281" cy="251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8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0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6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0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9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1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7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922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3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PlaceHolder 3"/>
          <p:cNvSpPr/>
          <p:nvPr/>
        </p:nvSpPr>
        <p:spPr>
          <a:xfrm>
            <a:off x="5152319" y="1769040"/>
            <a:ext cx="4426562" cy="43837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26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9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3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7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3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0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4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8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4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953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4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5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57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6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6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7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7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8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8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98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5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88" name="PlaceHolder 4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9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0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0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00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1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01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7" name="Body Level One…"/>
          <p:cNvSpPr txBox="1"/>
          <p:nvPr>
            <p:ph type="body" sz="half" idx="1"/>
          </p:nvPr>
        </p:nvSpPr>
        <p:spPr>
          <a:xfrm>
            <a:off x="504000" y="1769040"/>
            <a:ext cx="9070920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8" name="PlaceHolder 3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3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02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3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3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03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4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4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49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50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05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06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7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9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0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1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2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3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4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7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09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9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8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10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6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0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111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4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11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2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2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5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13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3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3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3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8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9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0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14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5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5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6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15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6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6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16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9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9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0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>
            <p:ph type="body" sz="half" idx="21"/>
          </p:nvPr>
        </p:nvSpPr>
        <p:spPr>
          <a:xfrm>
            <a:off x="5152319" y="1769040"/>
            <a:ext cx="4426562" cy="438372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17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8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18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9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9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8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9" name="PlaceHolder 3"/>
          <p:cNvSpPr/>
          <p:nvPr>
            <p:ph type="body" sz="half" idx="21"/>
          </p:nvPr>
        </p:nvSpPr>
        <p:spPr>
          <a:xfrm>
            <a:off x="5152319" y="1769040"/>
            <a:ext cx="4426562" cy="438372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0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1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1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2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3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3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4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4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5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5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25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5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281" cy="251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8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6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6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6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6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9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7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7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8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282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3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5" name="PlaceHolder 3"/>
          <p:cNvSpPr/>
          <p:nvPr/>
        </p:nvSpPr>
        <p:spPr>
          <a:xfrm>
            <a:off x="5152319" y="1769040"/>
            <a:ext cx="4426562" cy="43837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286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99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9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7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9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0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0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0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8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0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1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313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4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5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317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2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2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3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4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3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4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34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5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348" name="PlaceHolder 4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5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6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6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6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7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7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37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7" name="Body Level One…"/>
          <p:cNvSpPr txBox="1"/>
          <p:nvPr>
            <p:ph type="body" sz="half" idx="1"/>
          </p:nvPr>
        </p:nvSpPr>
        <p:spPr>
          <a:xfrm>
            <a:off x="504000" y="1769040"/>
            <a:ext cx="9070920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8" name="PlaceHolder 3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8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9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9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9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0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40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8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09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10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41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2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42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3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3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9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0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1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2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3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4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7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45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5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5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5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8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46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6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6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6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471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2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3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4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47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2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8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8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5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49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3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9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9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498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9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0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0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1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1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1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2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2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9" name="Body Level One…"/>
          <p:cNvSpPr txBox="1"/>
          <p:nvPr>
            <p:ph type="body" idx="1"/>
          </p:nvPr>
        </p:nvSpPr>
        <p:spPr>
          <a:xfrm>
            <a:off x="504000" y="1769040"/>
            <a:ext cx="9070920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3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4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4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4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5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5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55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8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9" name="PlaceHolder 3"/>
          <p:cNvSpPr/>
          <p:nvPr>
            <p:ph type="body" sz="half" idx="21"/>
          </p:nvPr>
        </p:nvSpPr>
        <p:spPr>
          <a:xfrm>
            <a:off x="5152319" y="1769040"/>
            <a:ext cx="4426562" cy="438372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2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6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0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7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7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3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7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1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8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586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7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9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9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0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0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1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61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5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281" cy="251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8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2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6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2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2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9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3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7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3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642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3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4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5" name="PlaceHolder 3"/>
          <p:cNvSpPr/>
          <p:nvPr/>
        </p:nvSpPr>
        <p:spPr>
          <a:xfrm>
            <a:off x="5152319" y="1769040"/>
            <a:ext cx="4426562" cy="43837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646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9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5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7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5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0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6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8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6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673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4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5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677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8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8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9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9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0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0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4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5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08" name="PlaceHolder 4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71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2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2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72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3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73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7" name="Body Level One…"/>
          <p:cNvSpPr txBox="1"/>
          <p:nvPr>
            <p:ph type="body" sz="half" idx="1"/>
          </p:nvPr>
        </p:nvSpPr>
        <p:spPr>
          <a:xfrm>
            <a:off x="504000" y="1769040"/>
            <a:ext cx="9070920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8" name="PlaceHolder 3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1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74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9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5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5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2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75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0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6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6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5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6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8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69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70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5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6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281" cy="25110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3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77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1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8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8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4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78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2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9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9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1797" name="Slide Number"/>
          <p:cNvSpPr txBox="1"/>
          <p:nvPr>
            <p:ph type="sldNum" sz="quarter" idx="2"/>
          </p:nvPr>
        </p:nvSpPr>
        <p:spPr>
          <a:xfrm>
            <a:off x="8267759" y="7020359"/>
            <a:ext cx="356974" cy="36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8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9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0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1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2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3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4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8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9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9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PlaceHolder 3"/>
          <p:cNvSpPr/>
          <p:nvPr/>
        </p:nvSpPr>
        <p:spPr>
          <a:xfrm>
            <a:off x="5152319" y="1769040"/>
            <a:ext cx="4426562" cy="43837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206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9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21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22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2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5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37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237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24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4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1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25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6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1439999" y="-79921"/>
            <a:ext cx="5903281" cy="6253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/>
            </a:pPr>
          </a:p>
        </p:txBody>
      </p:sp>
      <p:sp>
        <p:nvSpPr>
          <p:cNvPr id="268" name="PlaceHolder 4"/>
          <p:cNvSpPr/>
          <p:nvPr>
            <p:ph type="body" sz="half" idx="21"/>
          </p:nvPr>
        </p:nvSpPr>
        <p:spPr>
          <a:xfrm>
            <a:off x="504000" y="4058999"/>
            <a:ext cx="9070920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<Relationship Id="rId22" Type="http://schemas.openxmlformats.org/officeDocument/2006/relationships/slideLayout" Target="../slideLayouts/slideLayout13.xml"/><Relationship Id="rId23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15.xml"/><Relationship Id="rId25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17.xml"/><Relationship Id="rId27" Type="http://schemas.openxmlformats.org/officeDocument/2006/relationships/slideLayout" Target="../slideLayouts/slideLayout18.xml"/><Relationship Id="rId28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27.xml"/><Relationship Id="rId37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30.xml"/><Relationship Id="rId4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33.xml"/><Relationship Id="rId43" Type="http://schemas.openxmlformats.org/officeDocument/2006/relationships/slideLayout" Target="../slideLayouts/slideLayout34.xml"/><Relationship Id="rId44" Type="http://schemas.openxmlformats.org/officeDocument/2006/relationships/slideLayout" Target="../slideLayouts/slideLayout35.xml"/><Relationship Id="rId4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37.xml"/><Relationship Id="rId47" Type="http://schemas.openxmlformats.org/officeDocument/2006/relationships/slideLayout" Target="../slideLayouts/slideLayout38.xml"/><Relationship Id="rId48" Type="http://schemas.openxmlformats.org/officeDocument/2006/relationships/slideLayout" Target="../slideLayouts/slideLayout39.xml"/><Relationship Id="rId49" Type="http://schemas.openxmlformats.org/officeDocument/2006/relationships/slideLayout" Target="../slideLayouts/slideLayout40.xml"/><Relationship Id="rId50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42.xml"/><Relationship Id="rId52" Type="http://schemas.openxmlformats.org/officeDocument/2006/relationships/slideLayout" Target="../slideLayouts/slideLayout43.xml"/><Relationship Id="rId53" Type="http://schemas.openxmlformats.org/officeDocument/2006/relationships/slideLayout" Target="../slideLayouts/slideLayout44.xml"/><Relationship Id="rId54" Type="http://schemas.openxmlformats.org/officeDocument/2006/relationships/slideLayout" Target="../slideLayouts/slideLayout45.xml"/><Relationship Id="rId5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47.xml"/><Relationship Id="rId57" Type="http://schemas.openxmlformats.org/officeDocument/2006/relationships/slideLayout" Target="../slideLayouts/slideLayout48.xml"/><Relationship Id="rId5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50.xml"/><Relationship Id="rId60" Type="http://schemas.openxmlformats.org/officeDocument/2006/relationships/slideLayout" Target="../slideLayouts/slideLayout51.xml"/><Relationship Id="rId6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53.xml"/><Relationship Id="rId63" Type="http://schemas.openxmlformats.org/officeDocument/2006/relationships/slideLayout" Target="../slideLayouts/slideLayout54.xml"/><Relationship Id="rId64" Type="http://schemas.openxmlformats.org/officeDocument/2006/relationships/slideLayout" Target="../slideLayouts/slideLayout55.xml"/><Relationship Id="rId6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58.xml"/><Relationship Id="rId68" Type="http://schemas.openxmlformats.org/officeDocument/2006/relationships/slideLayout" Target="../slideLayouts/slideLayout59.xml"/><Relationship Id="rId69" Type="http://schemas.openxmlformats.org/officeDocument/2006/relationships/slideLayout" Target="../slideLayouts/slideLayout6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CustomShape 2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1841" cy="664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281" cy="50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161" cy="69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161" cy="503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Group 3"/>
          <p:cNvGrpSpPr/>
          <p:nvPr/>
        </p:nvGrpSpPr>
        <p:grpSpPr>
          <a:xfrm>
            <a:off x="35999" y="0"/>
            <a:ext cx="1642321" cy="547560"/>
            <a:chOff x="0" y="0"/>
            <a:chExt cx="1642319" cy="547560"/>
          </a:xfrm>
        </p:grpSpPr>
        <p:pic>
          <p:nvPicPr>
            <p:cNvPr id="1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59280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161" cy="503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2" b="0"/>
            <a:stretch>
              <a:fillRect/>
            </a:stretch>
          </p:blipFill>
          <p:spPr>
            <a:xfrm>
              <a:off x="372960" y="22319"/>
              <a:ext cx="884520" cy="458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CustomShape 4"/>
            <p:cNvSpPr/>
            <p:nvPr/>
          </p:nvSpPr>
          <p:spPr>
            <a:xfrm>
              <a:off x="7200" y="35999"/>
              <a:ext cx="344880" cy="5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321" cy="51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1841" cy="7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361" cy="54756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8267759" y="7020000"/>
            <a:ext cx="356974" cy="369401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503555" y="247720"/>
            <a:ext cx="9063990" cy="1369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503555" y="1616916"/>
            <a:ext cx="9063990" cy="52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676" r:id="rId37"/>
    <p:sldLayoutId id="2147483677" r:id="rId38"/>
    <p:sldLayoutId id="2147483678" r:id="rId39"/>
    <p:sldLayoutId id="2147483679" r:id="rId40"/>
    <p:sldLayoutId id="2147483680" r:id="rId41"/>
    <p:sldLayoutId id="2147483681" r:id="rId42"/>
    <p:sldLayoutId id="2147483682" r:id="rId43"/>
    <p:sldLayoutId id="2147483683" r:id="rId44"/>
    <p:sldLayoutId id="2147483684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690" r:id="rId51"/>
    <p:sldLayoutId id="2147483691" r:id="rId52"/>
    <p:sldLayoutId id="2147483692" r:id="rId53"/>
    <p:sldLayoutId id="2147483693" r:id="rId54"/>
    <p:sldLayoutId id="2147483694" r:id="rId55"/>
    <p:sldLayoutId id="2147483695" r:id="rId56"/>
    <p:sldLayoutId id="2147483696" r:id="rId57"/>
    <p:sldLayoutId id="2147483697" r:id="rId58"/>
    <p:sldLayoutId id="2147483698" r:id="rId59"/>
    <p:sldLayoutId id="2147483699" r:id="rId60"/>
    <p:sldLayoutId id="2147483700" r:id="rId61"/>
    <p:sldLayoutId id="2147483701" r:id="rId62"/>
    <p:sldLayoutId id="2147483702" r:id="rId63"/>
    <p:sldLayoutId id="2147483703" r:id="rId64"/>
    <p:sldLayoutId id="2147483704" r:id="rId65"/>
    <p:sldLayoutId id="2147483705" r:id="rId66"/>
    <p:sldLayoutId id="2147483706" r:id="rId67"/>
    <p:sldLayoutId id="2147483707" r:id="rId68"/>
    <p:sldLayoutId id="2147483708" r:id="rId6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63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95999" marR="0" indent="-288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999" marR="0" indent="-215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59999" marR="0" indent="-215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1999" marR="0" indent="-215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23999" marR="0" indent="-215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hyperlink" Target="mailto:pkwi@fysik.dtu.dk" TargetMode="External"/><Relationship Id="rId5" Type="http://schemas.openxmlformats.org/officeDocument/2006/relationships/hyperlink" Target="mailto:emmanuel.farhi@synchrotron-soleil.fr" TargetMode="External"/><Relationship Id="rId6" Type="http://schemas.openxmlformats.org/officeDocument/2006/relationships/image" Target="../media/image1.tif"/><Relationship Id="rId7" Type="http://schemas.openxmlformats.org/officeDocument/2006/relationships/image" Target="../media/image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bl831.als.lbl.gov/~jamesh/mlfsom/" TargetMode="External"/><Relationship Id="rId3" Type="http://schemas.openxmlformats.org/officeDocument/2006/relationships/image" Target="../media/image2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3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3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www.mcxtrace.org/" TargetMode="External"/><Relationship Id="rId3" Type="http://schemas.openxmlformats.org/officeDocument/2006/relationships/hyperlink" Target="mailto:mcxtrace-users@mcxtrace.org" TargetMode="External"/><Relationship Id="rId4" Type="http://schemas.openxmlformats.org/officeDocument/2006/relationships/hyperlink" Target="https://github.com/McStasMcXtrace/McCode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2.tif"/><Relationship Id="rId7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spectrax.org/spectra/" TargetMode="External"/><Relationship Id="rId3" Type="http://schemas.openxmlformats.org/officeDocument/2006/relationships/hyperlink" Target="http://spectrax.org/simplex/index.html" TargetMode="External"/><Relationship Id="rId4" Type="http://schemas.openxmlformats.org/officeDocument/2006/relationships/hyperlink" Target="http://genesis.web.psi.ch/" TargetMode="External"/><Relationship Id="rId5" Type="http://schemas.openxmlformats.org/officeDocument/2006/relationships/hyperlink" Target="https://github.com/oasys-kit/shadow3" TargetMode="External"/><Relationship Id="rId6" Type="http://schemas.openxmlformats.org/officeDocument/2006/relationships/hyperlink" Target="https://mctools.github.io/mcpl/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TextShape 7"/>
          <p:cNvSpPr txBox="1"/>
          <p:nvPr>
            <p:ph type="sldNum" sz="quarter" idx="2"/>
          </p:nvPr>
        </p:nvSpPr>
        <p:spPr>
          <a:xfrm>
            <a:off x="9744526" y="7020000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14" name="image5.pdf" descr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040" y="215999"/>
            <a:ext cx="4723201" cy="2780281"/>
          </a:xfrm>
          <a:prstGeom prst="rect">
            <a:avLst/>
          </a:prstGeom>
          <a:ln w="12700">
            <a:miter lim="400000"/>
          </a:ln>
        </p:spPr>
      </p:pic>
      <p:sp>
        <p:nvSpPr>
          <p:cNvPr id="1815" name="CustomShape 1"/>
          <p:cNvSpPr txBox="1"/>
          <p:nvPr/>
        </p:nvSpPr>
        <p:spPr>
          <a:xfrm>
            <a:off x="1017000" y="4452839"/>
            <a:ext cx="8045640" cy="40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pc="-1" sz="1600">
                <a:solidFill>
                  <a:srgbClr val="666666"/>
                </a:solidFill>
              </a:defRPr>
            </a:lvl1pPr>
          </a:lstStyle>
          <a:p>
            <a:pPr/>
            <a:r>
              <a:t>Powered by McStas technology</a:t>
            </a:r>
          </a:p>
        </p:txBody>
      </p:sp>
      <p:sp>
        <p:nvSpPr>
          <p:cNvPr id="1816" name="CustomShape 2"/>
          <p:cNvSpPr txBox="1"/>
          <p:nvPr/>
        </p:nvSpPr>
        <p:spPr>
          <a:xfrm>
            <a:off x="866520" y="5050799"/>
            <a:ext cx="8346600" cy="104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 algn="ctr">
              <a:defRPr spc="-1" sz="2000"/>
            </a:pPr>
            <a:r>
              <a:t>"McXtrace: a Monte Carlo software package for simulating X-ray optics, beamlines and experiments", </a:t>
            </a:r>
            <a:br/>
            <a:r>
              <a:rPr i="1"/>
              <a:t>Journal of Applied Crystallography</a:t>
            </a:r>
            <a:r>
              <a:t>, vol. 46, part 3, June  2013</a:t>
            </a:r>
          </a:p>
        </p:txBody>
      </p:sp>
      <p:pic>
        <p:nvPicPr>
          <p:cNvPr id="1817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1440" y="3018959"/>
            <a:ext cx="3128401" cy="1488241"/>
          </a:xfrm>
          <a:prstGeom prst="rect">
            <a:avLst/>
          </a:prstGeom>
          <a:ln w="12700">
            <a:miter lim="400000"/>
          </a:ln>
        </p:spPr>
      </p:pic>
      <p:sp>
        <p:nvSpPr>
          <p:cNvPr id="1818" name="CustomShape 3"/>
          <p:cNvSpPr txBox="1"/>
          <p:nvPr/>
        </p:nvSpPr>
        <p:spPr>
          <a:xfrm>
            <a:off x="1727999" y="6299999"/>
            <a:ext cx="6659641" cy="88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spc="-1"/>
            </a:pPr>
            <a:r>
              <a:t>Peter Willendrup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pkwi@fysik.dtu.dk</a:t>
            </a:r>
            <a:r>
              <a:t>&gt;</a:t>
            </a:r>
          </a:p>
          <a:p>
            <a:pPr algn="ctr">
              <a:defRPr spc="-1"/>
            </a:pPr>
            <a:r>
              <a:t>Emmanuel Farhi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emmanuel.farhi@synchrotron-soleil.fr</a:t>
            </a:r>
            <a:r>
              <a:t>&gt;</a:t>
            </a:r>
            <a:br/>
            <a:r>
              <a:rPr>
                <a:solidFill>
                  <a:srgbClr val="A7A7A7"/>
                </a:solidFill>
              </a:rPr>
              <a:t>(and Erik Bergbäck Knudsen)</a:t>
            </a:r>
          </a:p>
        </p:txBody>
      </p:sp>
      <p:pic>
        <p:nvPicPr>
          <p:cNvPr id="181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27519" y="107640"/>
            <a:ext cx="4406401" cy="29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0" name="image7.png" descr="image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04000" y="3374640"/>
            <a:ext cx="1509481" cy="7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TextShape 7"/>
          <p:cNvSpPr txBox="1"/>
          <p:nvPr>
            <p:ph type="sldNum" sz="quarter" idx="2"/>
          </p:nvPr>
        </p:nvSpPr>
        <p:spPr>
          <a:xfrm>
            <a:off x="9655753" y="7020359"/>
            <a:ext cx="280247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8" name="CustomShape 1"/>
          <p:cNvSpPr txBox="1"/>
          <p:nvPr/>
        </p:nvSpPr>
        <p:spPr>
          <a:xfrm>
            <a:off x="1707479" y="15839"/>
            <a:ext cx="917172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400">
                <a:solidFill>
                  <a:srgbClr val="CE181E"/>
                </a:solidFill>
              </a:defRPr>
            </a:pPr>
            <a:r>
              <a:t>Components: </a:t>
            </a:r>
            <a:r>
              <a:rPr sz="1900"/>
              <a:t>Detectors</a:t>
            </a:r>
          </a:p>
        </p:txBody>
      </p:sp>
      <p:sp>
        <p:nvSpPr>
          <p:cNvPr id="1889" name="CustomShape 2"/>
          <p:cNvSpPr txBox="1"/>
          <p:nvPr/>
        </p:nvSpPr>
        <p:spPr>
          <a:xfrm>
            <a:off x="450719" y="1208879"/>
            <a:ext cx="8971562" cy="434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Currently only record distributions (1D, 2D, event lists, …) for any combination of state parameters (position, divergence, energy, power, phase, E-field, …) → </a:t>
            </a:r>
            <a:r>
              <a:rPr b="1"/>
              <a:t>ideal detectors</a:t>
            </a:r>
            <a:r>
              <a:t>.</a:t>
            </a:r>
          </a:p>
          <a:p>
            <a:pPr>
              <a:defRPr spc="-1"/>
            </a:pPr>
          </a:p>
          <a:p>
            <a:pPr>
              <a:defRPr spc="-1"/>
            </a:pPr>
            <a:r>
              <a:t>Can be adapted to include some more realistic efficiency.</a:t>
            </a:r>
          </a:p>
          <a:p>
            <a:pPr>
              <a:defRPr spc="-1"/>
            </a:pPr>
          </a:p>
          <a:p>
            <a:pPr>
              <a:defRPr spc="-1"/>
            </a:pPr>
            <a:r>
              <a:t>Not satisfactory !</a:t>
            </a: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  <a:r>
              <a:t>Actual detector efficiency to be added (simple models exist), e.g.</a:t>
            </a:r>
          </a:p>
          <a:p>
            <a:pPr marL="215999" indent="-214200">
              <a:buClr>
                <a:srgbClr val="000000"/>
              </a:buClr>
              <a:buSzPct val="100000"/>
              <a:buChar char="●"/>
              <a:defRPr spc="-1"/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https://bl831.als.lbl.gov/~jamesh/mlfsom/</a:t>
            </a:r>
            <a:r>
              <a:t>&gt;</a:t>
            </a:r>
          </a:p>
        </p:txBody>
      </p:sp>
      <p:pic>
        <p:nvPicPr>
          <p:cNvPr id="1890" name="image109.png" descr="image1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3159" y="2518560"/>
            <a:ext cx="3144961" cy="1876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TextShape 7"/>
          <p:cNvSpPr txBox="1"/>
          <p:nvPr>
            <p:ph type="sldNum" sz="quarter" idx="2"/>
          </p:nvPr>
        </p:nvSpPr>
        <p:spPr>
          <a:xfrm>
            <a:off x="9662351" y="7020359"/>
            <a:ext cx="273649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93" name="image110.png" descr="image1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" y="16920"/>
            <a:ext cx="7751521" cy="755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4" name="image111.png" descr="image1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4639" y="906480"/>
            <a:ext cx="3760201" cy="2166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5" name="image112.png" descr="image1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0360" y="4197239"/>
            <a:ext cx="3857041" cy="3354842"/>
          </a:xfrm>
          <a:prstGeom prst="rect">
            <a:avLst/>
          </a:prstGeom>
          <a:ln w="12700">
            <a:miter lim="400000"/>
          </a:ln>
        </p:spPr>
      </p:pic>
      <p:sp>
        <p:nvSpPr>
          <p:cNvPr id="1896" name="Line 1"/>
          <p:cNvSpPr/>
          <p:nvPr/>
        </p:nvSpPr>
        <p:spPr>
          <a:xfrm>
            <a:off x="8380439" y="3269519"/>
            <a:ext cx="361" cy="677521"/>
          </a:xfrm>
          <a:prstGeom prst="line">
            <a:avLst/>
          </a:prstGeom>
          <a:ln w="3672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97" name="CustomShape 2"/>
          <p:cNvSpPr txBox="1"/>
          <p:nvPr/>
        </p:nvSpPr>
        <p:spPr>
          <a:xfrm>
            <a:off x="8605079" y="3324600"/>
            <a:ext cx="111528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/>
            <a:r>
              <a:t>11 s</a:t>
            </a:r>
          </a:p>
        </p:txBody>
      </p:sp>
      <p:sp>
        <p:nvSpPr>
          <p:cNvPr id="1898" name="CustomShape 3"/>
          <p:cNvSpPr txBox="1"/>
          <p:nvPr/>
        </p:nvSpPr>
        <p:spPr>
          <a:xfrm>
            <a:off x="3972600" y="258120"/>
            <a:ext cx="3130921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4800"/>
            </a:lvl1pPr>
          </a:lstStyle>
          <a:p>
            <a:pPr/>
            <a:r>
              <a:t>SAXS</a:t>
            </a:r>
          </a:p>
        </p:txBody>
      </p:sp>
      <p:sp>
        <p:nvSpPr>
          <p:cNvPr id="1899" name="CustomShape 4"/>
          <p:cNvSpPr txBox="1"/>
          <p:nvPr/>
        </p:nvSpPr>
        <p:spPr>
          <a:xfrm>
            <a:off x="6490079" y="4515479"/>
            <a:ext cx="343296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>
                <a:solidFill>
                  <a:srgbClr val="FFF200"/>
                </a:solidFill>
              </a:defRPr>
            </a:lvl1pPr>
          </a:lstStyle>
          <a:p>
            <a:pPr/>
            <a:r>
              <a:t>Hard spheres colloid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TextShape 7"/>
          <p:cNvSpPr txBox="1"/>
          <p:nvPr>
            <p:ph type="sldNum" sz="quarter" idx="2"/>
          </p:nvPr>
        </p:nvSpPr>
        <p:spPr>
          <a:xfrm>
            <a:off x="9655753" y="7020359"/>
            <a:ext cx="280247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02" name="image113.png" descr="image1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59" y="16920"/>
            <a:ext cx="7441922" cy="755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3" name="image114.png" descr="image1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0200" y="4500000"/>
            <a:ext cx="4226760" cy="2146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4" name="image115.png" descr="image1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9079" y="16920"/>
            <a:ext cx="3118321" cy="3735360"/>
          </a:xfrm>
          <a:prstGeom prst="rect">
            <a:avLst/>
          </a:prstGeom>
          <a:ln w="12700">
            <a:miter lim="400000"/>
          </a:ln>
        </p:spPr>
      </p:pic>
      <p:sp>
        <p:nvSpPr>
          <p:cNvPr id="1905" name="Line 1"/>
          <p:cNvSpPr/>
          <p:nvPr/>
        </p:nvSpPr>
        <p:spPr>
          <a:xfrm>
            <a:off x="8459640" y="3795119"/>
            <a:ext cx="361" cy="677521"/>
          </a:xfrm>
          <a:prstGeom prst="line">
            <a:avLst/>
          </a:prstGeom>
          <a:ln w="3672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6" name="CustomShape 2"/>
          <p:cNvSpPr txBox="1"/>
          <p:nvPr/>
        </p:nvSpPr>
        <p:spPr>
          <a:xfrm>
            <a:off x="8705879" y="3828239"/>
            <a:ext cx="81324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/>
            <a:r>
              <a:t>6 s</a:t>
            </a:r>
          </a:p>
        </p:txBody>
      </p:sp>
      <p:sp>
        <p:nvSpPr>
          <p:cNvPr id="1907" name="CustomShape 3"/>
          <p:cNvSpPr txBox="1"/>
          <p:nvPr/>
        </p:nvSpPr>
        <p:spPr>
          <a:xfrm>
            <a:off x="3972600" y="258480"/>
            <a:ext cx="3130921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4800"/>
            </a:lvl1pPr>
          </a:lstStyle>
          <a:p>
            <a:pPr/>
            <a:r>
              <a:t>Powder Diff.</a:t>
            </a:r>
          </a:p>
        </p:txBody>
      </p:sp>
      <p:sp>
        <p:nvSpPr>
          <p:cNvPr id="1908" name="CustomShape 4"/>
          <p:cNvSpPr txBox="1"/>
          <p:nvPr/>
        </p:nvSpPr>
        <p:spPr>
          <a:xfrm>
            <a:off x="7698600" y="5339519"/>
            <a:ext cx="202284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>
                <a:solidFill>
                  <a:srgbClr val="FFF200"/>
                </a:solidFill>
              </a:defRPr>
            </a:lvl1pPr>
          </a:lstStyle>
          <a:p>
            <a:pPr/>
            <a:r>
              <a:t>Fe bcc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TextShape 7"/>
          <p:cNvSpPr txBox="1"/>
          <p:nvPr>
            <p:ph type="sldNum" sz="quarter" idx="2"/>
          </p:nvPr>
        </p:nvSpPr>
        <p:spPr>
          <a:xfrm>
            <a:off x="9655753" y="7020359"/>
            <a:ext cx="280247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1" name="CustomShape 1"/>
          <p:cNvSpPr txBox="1"/>
          <p:nvPr/>
        </p:nvSpPr>
        <p:spPr>
          <a:xfrm>
            <a:off x="1619999" y="60105"/>
            <a:ext cx="5903281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Component size: typically 100-200 LOC</a:t>
            </a:r>
          </a:p>
        </p:txBody>
      </p:sp>
      <p:pic>
        <p:nvPicPr>
          <p:cNvPr id="1912" name="image40.png_1" descr="image40.png_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519" y="1439999"/>
            <a:ext cx="7133761" cy="5349961"/>
          </a:xfrm>
          <a:prstGeom prst="rect">
            <a:avLst/>
          </a:prstGeom>
          <a:ln w="12700">
            <a:miter lim="400000"/>
          </a:ln>
        </p:spPr>
      </p:pic>
      <p:sp>
        <p:nvSpPr>
          <p:cNvPr id="1913" name="Line 2"/>
          <p:cNvSpPr/>
          <p:nvPr/>
        </p:nvSpPr>
        <p:spPr>
          <a:xfrm>
            <a:off x="5183640" y="1439999"/>
            <a:ext cx="180036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4" name="Line 3"/>
          <p:cNvSpPr/>
          <p:nvPr/>
        </p:nvSpPr>
        <p:spPr>
          <a:xfrm flipH="1" flipV="1">
            <a:off x="7200000" y="2447639"/>
            <a:ext cx="1440001" cy="1080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5" name="Line 4"/>
          <p:cNvSpPr/>
          <p:nvPr/>
        </p:nvSpPr>
        <p:spPr>
          <a:xfrm>
            <a:off x="2591640" y="2304000"/>
            <a:ext cx="1296361" cy="129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6" name="CustomShape 5"/>
          <p:cNvSpPr txBox="1"/>
          <p:nvPr/>
        </p:nvSpPr>
        <p:spPr>
          <a:xfrm>
            <a:off x="1844999" y="1943999"/>
            <a:ext cx="1781281" cy="34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PSD_monitor</a:t>
            </a:r>
          </a:p>
        </p:txBody>
      </p:sp>
      <p:sp>
        <p:nvSpPr>
          <p:cNvPr id="1917" name="CustomShape 6"/>
          <p:cNvSpPr txBox="1"/>
          <p:nvPr/>
        </p:nvSpPr>
        <p:spPr>
          <a:xfrm>
            <a:off x="4076999" y="1063799"/>
            <a:ext cx="2069282" cy="34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Single_crystal</a:t>
            </a:r>
          </a:p>
        </p:txBody>
      </p:sp>
      <p:sp>
        <p:nvSpPr>
          <p:cNvPr id="1918" name="CustomShape 7"/>
          <p:cNvSpPr txBox="1"/>
          <p:nvPr/>
        </p:nvSpPr>
        <p:spPr>
          <a:xfrm>
            <a:off x="8037000" y="3783240"/>
            <a:ext cx="1781281" cy="34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PowderN</a:t>
            </a:r>
          </a:p>
        </p:txBody>
      </p:sp>
      <p:sp>
        <p:nvSpPr>
          <p:cNvPr id="1919" name="Line 8"/>
          <p:cNvSpPr/>
          <p:nvPr/>
        </p:nvSpPr>
        <p:spPr>
          <a:xfrm flipH="1">
            <a:off x="7272000" y="1584000"/>
            <a:ext cx="792001" cy="36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20" name="CustomShape 9"/>
          <p:cNvSpPr txBox="1"/>
          <p:nvPr/>
        </p:nvSpPr>
        <p:spPr>
          <a:xfrm>
            <a:off x="7460999" y="1223999"/>
            <a:ext cx="2069281" cy="34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SasView_model</a:t>
            </a:r>
          </a:p>
        </p:txBody>
      </p:sp>
      <p:sp>
        <p:nvSpPr>
          <p:cNvPr id="1921" name="Line 10"/>
          <p:cNvSpPr/>
          <p:nvPr/>
        </p:nvSpPr>
        <p:spPr>
          <a:xfrm flipH="1" flipV="1">
            <a:off x="6191639" y="3384000"/>
            <a:ext cx="1512361" cy="165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22" name="CustomShape 11"/>
          <p:cNvSpPr txBox="1"/>
          <p:nvPr/>
        </p:nvSpPr>
        <p:spPr>
          <a:xfrm>
            <a:off x="7460999" y="5223240"/>
            <a:ext cx="2069281" cy="34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Undulator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TextShape 7"/>
          <p:cNvSpPr txBox="1"/>
          <p:nvPr>
            <p:ph type="sldNum" sz="quarter" idx="2"/>
          </p:nvPr>
        </p:nvSpPr>
        <p:spPr>
          <a:xfrm>
            <a:off x="9655753" y="7020359"/>
            <a:ext cx="280247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5" name="CustomShape 1"/>
          <p:cNvSpPr txBox="1"/>
          <p:nvPr/>
        </p:nvSpPr>
        <p:spPr>
          <a:xfrm>
            <a:off x="1619999" y="96105"/>
            <a:ext cx="7920002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Component file (source, optics, sample, det., ...)</a:t>
            </a:r>
          </a:p>
        </p:txBody>
      </p:sp>
      <p:pic>
        <p:nvPicPr>
          <p:cNvPr id="1926" name="image39.png_1" descr="image39.png_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59" y="1238040"/>
            <a:ext cx="10078921" cy="5565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TextShape 7"/>
          <p:cNvSpPr txBox="1"/>
          <p:nvPr>
            <p:ph type="sldNum" sz="quarter" idx="2"/>
          </p:nvPr>
        </p:nvSpPr>
        <p:spPr>
          <a:xfrm>
            <a:off x="9655753" y="7020359"/>
            <a:ext cx="280247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9" name="CustomShape 1"/>
          <p:cNvSpPr txBox="1"/>
          <p:nvPr/>
        </p:nvSpPr>
        <p:spPr>
          <a:xfrm>
            <a:off x="1440000" y="60105"/>
            <a:ext cx="590328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Why simulate a full beam-line ?</a:t>
            </a:r>
          </a:p>
        </p:txBody>
      </p:sp>
      <p:sp>
        <p:nvSpPr>
          <p:cNvPr id="1930" name="CustomShape 2"/>
          <p:cNvSpPr txBox="1"/>
          <p:nvPr/>
        </p:nvSpPr>
        <p:spPr>
          <a:xfrm>
            <a:off x="504000" y="1769040"/>
            <a:ext cx="9070920" cy="438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  <a:r>
              <a:t>Users don’t always have access to synchrotrons</a:t>
            </a:r>
            <a:endParaRPr spc="-1"/>
          </a:p>
          <a:p>
            <a:pPr lvl="1" marL="863999" indent="-3232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/>
            </a:pPr>
            <a:r>
              <a:t>Prospective users may try out experiments.</a:t>
            </a:r>
            <a:endParaRPr spc="-1"/>
          </a:p>
          <a:p>
            <a:pPr lvl="1" marL="863999" indent="-3232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/>
            </a:pPr>
            <a:r>
              <a:t>Teach users how to do experiments.</a:t>
            </a:r>
            <a:endParaRPr spc="-1"/>
          </a:p>
          <a:p>
            <a:pPr lvl="1" marL="863999" indent="-32327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-100" sz="2800"/>
            </a:pPr>
            <a:r>
              <a:t>Understand what is happening along the beam-line.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TextShape 7"/>
          <p:cNvSpPr txBox="1"/>
          <p:nvPr>
            <p:ph type="sldNum" sz="quarter" idx="2"/>
          </p:nvPr>
        </p:nvSpPr>
        <p:spPr>
          <a:xfrm>
            <a:off x="9655753" y="7020359"/>
            <a:ext cx="280247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33" name="CustomShape 1"/>
          <p:cNvSpPr txBox="1"/>
          <p:nvPr/>
        </p:nvSpPr>
        <p:spPr>
          <a:xfrm>
            <a:off x="1440000" y="60105"/>
            <a:ext cx="590328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Why McXtrace ?</a:t>
            </a:r>
          </a:p>
        </p:txBody>
      </p:sp>
      <p:sp>
        <p:nvSpPr>
          <p:cNvPr id="1934" name="CustomShape 2"/>
          <p:cNvSpPr txBox="1"/>
          <p:nvPr/>
        </p:nvSpPr>
        <p:spPr>
          <a:xfrm>
            <a:off x="504000" y="1769040"/>
            <a:ext cx="9070920" cy="438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960" indent="-171000">
              <a:spcBef>
                <a:spcPts val="700"/>
              </a:spcBef>
              <a:buClr>
                <a:srgbClr val="000000"/>
              </a:buClr>
              <a:buSzPct val="45000"/>
              <a:buChar char="●"/>
              <a:defRPr spc="-200" sz="2400"/>
            </a:pPr>
            <a:r>
              <a:t>Community driven code</a:t>
            </a:r>
            <a:endParaRPr spc="-1"/>
          </a:p>
          <a:p>
            <a:pPr marL="228960" indent="-171000">
              <a:spcBef>
                <a:spcPts val="700"/>
              </a:spcBef>
              <a:buClr>
                <a:srgbClr val="000000"/>
              </a:buClr>
              <a:buSzPct val="45000"/>
              <a:buChar char="●"/>
              <a:defRPr spc="-200" sz="2400"/>
            </a:pPr>
            <a:r>
              <a:t>Fairly easy to extend – write a new component and it automatically fits into the framework.</a:t>
            </a:r>
            <a:endParaRPr spc="-1"/>
          </a:p>
          <a:p>
            <a:pPr marL="228960" indent="-171000">
              <a:spcBef>
                <a:spcPts val="700"/>
              </a:spcBef>
              <a:buClr>
                <a:srgbClr val="000000"/>
              </a:buClr>
              <a:buSzPct val="45000"/>
              <a:buChar char="●"/>
              <a:defRPr spc="-200" sz="2400"/>
            </a:pPr>
            <a:r>
              <a:t>Portable (just need a c-compiler).</a:t>
            </a:r>
            <a:endParaRPr spc="-1"/>
          </a:p>
          <a:p>
            <a:pPr marL="228960" indent="-171000">
              <a:spcBef>
                <a:spcPts val="700"/>
              </a:spcBef>
              <a:buClr>
                <a:srgbClr val="000000"/>
              </a:buClr>
              <a:buSzPct val="45000"/>
              <a:buChar char="●"/>
              <a:defRPr spc="-200" sz="2400"/>
            </a:pPr>
            <a:r>
              <a:t>Several included standard sample models. </a:t>
            </a:r>
            <a:endParaRPr spc="-1"/>
          </a:p>
          <a:p>
            <a:pPr marL="228960" indent="-171000">
              <a:spcBef>
                <a:spcPts val="700"/>
              </a:spcBef>
              <a:buClr>
                <a:srgbClr val="000000"/>
              </a:buClr>
              <a:buSzPct val="45000"/>
              <a:buChar char="●"/>
              <a:defRPr spc="-200" sz="2400"/>
            </a:pPr>
            <a:r>
              <a:t>Plenty of examples.</a:t>
            </a:r>
            <a:endParaRPr spc="-1"/>
          </a:p>
          <a:p>
            <a:pPr marL="228960" indent="-171000">
              <a:spcBef>
                <a:spcPts val="700"/>
              </a:spcBef>
              <a:buClr>
                <a:srgbClr val="000000"/>
              </a:buClr>
              <a:buSzPct val="45000"/>
              <a:buChar char="●"/>
              <a:defRPr spc="-200" sz="2400"/>
            </a:pPr>
            <a:r>
              <a:t>Once written, a simulation/beam-line is a real program in itself.</a:t>
            </a:r>
            <a:endParaRPr spc="-1"/>
          </a:p>
          <a:p>
            <a:pPr>
              <a:spcBef>
                <a:spcPts val="700"/>
              </a:spcBef>
              <a:defRPr spc="-200" sz="2400"/>
            </a:pPr>
            <a:r>
              <a:t>		...but...</a:t>
            </a:r>
            <a:endParaRPr spc="-1"/>
          </a:p>
          <a:p>
            <a:pPr marL="228960" indent="-171000">
              <a:spcBef>
                <a:spcPts val="700"/>
              </a:spcBef>
              <a:buClr>
                <a:srgbClr val="000000"/>
              </a:buClr>
              <a:buSzPct val="45000"/>
              <a:buChar char="●"/>
              <a:defRPr spc="-200" sz="2400"/>
            </a:pPr>
            <a:r>
              <a:t>Use whatever you prefer! XRT, SHADOW, SRW, Ray,...&lt;insert package here&gt;…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3" name="CustomShape 1"/>
          <p:cNvSpPr txBox="1"/>
          <p:nvPr/>
        </p:nvSpPr>
        <p:spPr>
          <a:xfrm>
            <a:off x="1440000" y="60105"/>
            <a:ext cx="590328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What is it?</a:t>
            </a:r>
          </a:p>
        </p:txBody>
      </p:sp>
      <p:sp>
        <p:nvSpPr>
          <p:cNvPr id="1824" name="CustomShape 2"/>
          <p:cNvSpPr txBox="1"/>
          <p:nvPr/>
        </p:nvSpPr>
        <p:spPr>
          <a:xfrm>
            <a:off x="612719" y="1272239"/>
            <a:ext cx="8568722" cy="520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Built on proven base of McStas for neutron ray tracing</a:t>
            </a:r>
          </a:p>
          <a:p>
            <a:pPr>
              <a:defRPr spc="-1" sz="1600"/>
            </a:pPr>
            <a:r>
              <a:t>K. Lefmann and K. Nielsen, Neutron News 10, 20, (1999).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This is Monte-Carlo: we use random numbers to describe particle distributions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Releases 1.7 and 3.0 (GPU support)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Portable code (Unix/Linux/Mac/Windows, 32 and 64 bit support)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Has run on all from iPhone to FERMI (world no. 7)</a:t>
            </a: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NVIDIA GPU support from v. 3.0</a:t>
            </a:r>
          </a:p>
          <a:p>
            <a:pPr>
              <a:defRPr spc="-1" sz="1600"/>
            </a:pP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GPL-license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DSL / Compiler Technology.</a:t>
            </a:r>
          </a:p>
          <a:p>
            <a:pPr>
              <a:defRPr spc="-1" sz="1600"/>
            </a:pPr>
            <a:r>
              <a:t>Using Lex &amp; Yacc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Modular Open Structure.</a:t>
            </a:r>
          </a:p>
          <a:p>
            <a:pPr>
              <a:defRPr spc="-1" sz="1600"/>
            </a:pPr>
            <a:r>
              <a:t>Components/devices written in structured ISO-c automatically fits in the system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Dependencies: c-compiler (python3/qt5 or perl/tk for gui).</a:t>
            </a:r>
          </a:p>
          <a:p>
            <a:pPr marL="457200" indent="-316440">
              <a:buClr>
                <a:srgbClr val="000000"/>
              </a:buClr>
              <a:buSzPct val="166000"/>
              <a:buFont typeface="Arial"/>
              <a:buChar char="•"/>
              <a:defRPr spc="-1" sz="1600"/>
            </a:pPr>
            <a:r>
              <a:t>Permanent staff at DTU Physics and SOLEIL maintaining the code</a:t>
            </a:r>
          </a:p>
        </p:txBody>
      </p:sp>
      <p:sp>
        <p:nvSpPr>
          <p:cNvPr id="1825" name="CustomShape 3"/>
          <p:cNvSpPr txBox="1"/>
          <p:nvPr/>
        </p:nvSpPr>
        <p:spPr>
          <a:xfrm>
            <a:off x="6360479" y="2525968"/>
            <a:ext cx="2998802" cy="200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 anchor="ctr">
            <a:spAutoFit/>
          </a:bodyPr>
          <a:lstStyle/>
          <a:p>
            <a:pPr>
              <a:defRPr b="1" spc="-1" sz="1400">
                <a:solidFill>
                  <a:srgbClr val="FF0000"/>
                </a:solidFill>
              </a:defRPr>
            </a:pPr>
            <a:r>
              <a:t>Project website at</a:t>
            </a:r>
          </a:p>
          <a:p>
            <a:pPr>
              <a:defRPr b="1" spc="-1" sz="14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http://www.mcxtrace.org</a:t>
            </a:r>
          </a:p>
          <a:p>
            <a:pPr>
              <a:defRPr spc="-1" sz="1400"/>
            </a:pPr>
          </a:p>
          <a:p>
            <a:pPr>
              <a:defRPr b="1" spc="-1" sz="1400">
                <a:solidFill>
                  <a:srgbClr val="FF0000"/>
                </a:solidFill>
              </a:defRPr>
            </a:pPr>
            <a:r>
              <a:t>Project mailing list at</a:t>
            </a:r>
          </a:p>
          <a:p>
            <a:pPr>
              <a:defRPr b="1" spc="-1" sz="14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mcxtrace-users@mcxtrace.org</a:t>
            </a:r>
          </a:p>
          <a:p>
            <a:pPr>
              <a:defRPr spc="-1" sz="1400"/>
            </a:pPr>
          </a:p>
          <a:p>
            <a:pPr>
              <a:defRPr b="1" spc="-1" sz="1400">
                <a:solidFill>
                  <a:srgbClr val="FF0000"/>
                </a:solidFill>
              </a:defRPr>
            </a:pPr>
            <a:r>
              <a:t>Source code at</a:t>
            </a:r>
          </a:p>
          <a:p>
            <a:pPr>
              <a:defRPr b="1" spc="-1" sz="14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https://github.com/McStasMcXtrace/McCode</a:t>
            </a:r>
          </a:p>
        </p:txBody>
      </p:sp>
      <p:sp>
        <p:nvSpPr>
          <p:cNvPr id="1826" name="CustomShape 4"/>
          <p:cNvSpPr/>
          <p:nvPr/>
        </p:nvSpPr>
        <p:spPr>
          <a:xfrm>
            <a:off x="896246" y="2812083"/>
            <a:ext cx="4808881" cy="11512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82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89815" y="3465189"/>
            <a:ext cx="986705" cy="1019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8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rcRect l="0" t="20495" r="0" b="20495"/>
          <a:stretch>
            <a:fillRect/>
          </a:stretch>
        </p:blipFill>
        <p:spPr>
          <a:xfrm>
            <a:off x="4213196" y="4044087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31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19" y="2879999"/>
            <a:ext cx="7977962" cy="3399122"/>
          </a:xfrm>
          <a:prstGeom prst="rect">
            <a:avLst/>
          </a:prstGeom>
          <a:ln w="12700">
            <a:miter lim="400000"/>
          </a:ln>
        </p:spPr>
      </p:pic>
      <p:sp>
        <p:nvSpPr>
          <p:cNvPr id="1832" name="CustomShape 1"/>
          <p:cNvSpPr txBox="1"/>
          <p:nvPr/>
        </p:nvSpPr>
        <p:spPr>
          <a:xfrm>
            <a:off x="1440000" y="60105"/>
            <a:ext cx="590328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How?</a:t>
            </a:r>
          </a:p>
        </p:txBody>
      </p:sp>
      <p:grpSp>
        <p:nvGrpSpPr>
          <p:cNvPr id="1835" name="Group 2"/>
          <p:cNvGrpSpPr/>
          <p:nvPr/>
        </p:nvGrpSpPr>
        <p:grpSpPr>
          <a:xfrm>
            <a:off x="3312000" y="647999"/>
            <a:ext cx="2663281" cy="3083401"/>
            <a:chOff x="0" y="0"/>
            <a:chExt cx="2663280" cy="3083400"/>
          </a:xfrm>
        </p:grpSpPr>
        <p:sp>
          <p:nvSpPr>
            <p:cNvPr id="1833" name="CustomShape 3"/>
            <p:cNvSpPr/>
            <p:nvPr/>
          </p:nvSpPr>
          <p:spPr>
            <a:xfrm>
              <a:off x="-1" y="0"/>
              <a:ext cx="2658242" cy="3083400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34" name="CustomShape 4"/>
            <p:cNvSpPr txBox="1"/>
            <p:nvPr/>
          </p:nvSpPr>
          <p:spPr>
            <a:xfrm>
              <a:off x="-1" y="-1"/>
              <a:ext cx="2663282" cy="270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spc="-1" sz="16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Photon ray/package:</a:t>
              </a:r>
            </a:p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spc="-1" sz="16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(</a:t>
              </a:r>
              <a:r>
                <a:rPr b="1"/>
                <a:t>r</a:t>
              </a:r>
              <a:r>
                <a:t>,</a:t>
              </a:r>
              <a:r>
                <a:rPr b="1"/>
                <a:t>k</a:t>
              </a:r>
              <a:r>
                <a:t>,φ,t,p,</a:t>
              </a:r>
              <a:r>
                <a:rPr b="1"/>
                <a:t>E</a:t>
              </a:r>
              <a:r>
                <a:t>)</a:t>
              </a:r>
            </a:p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b="1" spc="-1" sz="16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 r </a:t>
              </a:r>
              <a:r>
                <a:rPr b="0"/>
                <a:t>- spatial coordinates</a:t>
              </a:r>
            </a:p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b="1" spc="-1" sz="16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 k</a:t>
              </a:r>
              <a:r>
                <a:rPr b="0"/>
                <a:t> - wave vector</a:t>
              </a:r>
            </a:p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spc="-1" sz="1600"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t> φ</a:t>
              </a:r>
              <a:r>
                <a:rPr>
                  <a:latin typeface="Verdana"/>
                  <a:ea typeface="Verdana"/>
                  <a:cs typeface="Verdana"/>
                  <a:sym typeface="Verdana"/>
                </a:rPr>
                <a:t> - phase</a:t>
              </a:r>
            </a:p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spc="-1" sz="16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 t - time</a:t>
              </a:r>
            </a:p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spc="-1" sz="16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 p – photon weight</a:t>
              </a:r>
            </a:p>
            <a:p>
              <a:pPr marL="179279" indent="-178559">
                <a:spcBef>
                  <a:spcPts val="600"/>
                </a:spcBef>
                <a:buClr>
                  <a:srgbClr val="000000"/>
                </a:buClr>
                <a:buSzPct val="100000"/>
                <a:buFont typeface="Verdana"/>
                <a:buChar char="•"/>
                <a:defRPr b="1" spc="-1" sz="16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 E</a:t>
              </a:r>
              <a:r>
                <a:rPr b="0"/>
                <a:t> - Electrical field polarisation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8" name="CustomShape 1"/>
          <p:cNvSpPr txBox="1"/>
          <p:nvPr/>
        </p:nvSpPr>
        <p:spPr>
          <a:xfrm>
            <a:off x="1689840" y="101145"/>
            <a:ext cx="7310161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Overall picture: Monte Carlo Ray-Tracing </a:t>
            </a:r>
          </a:p>
        </p:txBody>
      </p:sp>
      <p:pic>
        <p:nvPicPr>
          <p:cNvPr id="18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00" y="2333159"/>
            <a:ext cx="9535680" cy="2760122"/>
          </a:xfrm>
          <a:prstGeom prst="rect">
            <a:avLst/>
          </a:prstGeom>
          <a:ln w="12700">
            <a:miter lim="400000"/>
          </a:ln>
        </p:spPr>
      </p:pic>
      <p:sp>
        <p:nvSpPr>
          <p:cNvPr id="1840" name="CustomShape 2"/>
          <p:cNvSpPr txBox="1"/>
          <p:nvPr/>
        </p:nvSpPr>
        <p:spPr>
          <a:xfrm>
            <a:off x="2159" y="5422679"/>
            <a:ext cx="9279002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700"/>
              </a:spcBef>
              <a:defRPr spc="-1" sz="1700">
                <a:latin typeface="Verdana"/>
                <a:ea typeface="Verdana"/>
                <a:cs typeface="Verdana"/>
                <a:sym typeface="Verdana"/>
              </a:defRPr>
            </a:pPr>
            <a:r>
              <a:t>Important efficiency mechanisms:</a:t>
            </a:r>
          </a:p>
          <a:p>
            <a:pPr marL="181079" indent="-180359">
              <a:spcBef>
                <a:spcPts val="1400"/>
              </a:spcBef>
              <a:buClr>
                <a:srgbClr val="AD4642"/>
              </a:buClr>
              <a:buSzPct val="100000"/>
              <a:buFont typeface="Symbol"/>
              <a:buChar char="·"/>
              <a:defRPr spc="-1" sz="1700">
                <a:latin typeface="Verdana"/>
                <a:ea typeface="Verdana"/>
                <a:cs typeface="Verdana"/>
                <a:sym typeface="Verdana"/>
              </a:defRPr>
            </a:pPr>
            <a:r>
              <a:t>“Focusing” - e.g. lab source to first slit (4π vs. limited solid angle only)</a:t>
            </a:r>
          </a:p>
          <a:p>
            <a:pPr marL="181079" indent="-180359">
              <a:spcBef>
                <a:spcPts val="1400"/>
              </a:spcBef>
              <a:buClr>
                <a:srgbClr val="AD4642"/>
              </a:buClr>
              <a:buSzPct val="100000"/>
              <a:buFont typeface="Symbol"/>
              <a:buChar char="·"/>
              <a:defRPr spc="-1" sz="1700">
                <a:latin typeface="Verdana"/>
                <a:ea typeface="Verdana"/>
                <a:cs typeface="Verdana"/>
                <a:sym typeface="Verdana"/>
              </a:defRPr>
            </a:pPr>
            <a:r>
              <a:t>Rather vs. single particle description, absorption handled though statistics and </a:t>
            </a:r>
            <a:br/>
            <a:r>
              <a:t>downscaling the ray weight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3" name="CustomShape 1"/>
          <p:cNvSpPr txBox="1"/>
          <p:nvPr/>
        </p:nvSpPr>
        <p:spPr>
          <a:xfrm>
            <a:off x="1440000" y="60105"/>
            <a:ext cx="590328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The McXtrace way</a:t>
            </a:r>
          </a:p>
        </p:txBody>
      </p:sp>
      <p:sp>
        <p:nvSpPr>
          <p:cNvPr id="1844" name="CustomShape 2"/>
          <p:cNvSpPr txBox="1"/>
          <p:nvPr/>
        </p:nvSpPr>
        <p:spPr>
          <a:xfrm>
            <a:off x="457200" y="1604880"/>
            <a:ext cx="8045640" cy="39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280">
              <a:spcBef>
                <a:spcPts val="1400"/>
              </a:spcBef>
              <a:buClr>
                <a:srgbClr val="000000"/>
              </a:buClr>
              <a:buSzPct val="100000"/>
              <a:buAutoNum type="arabicPeriod" startAt="1"/>
              <a:defRPr spc="-100" sz="2800"/>
            </a:pPr>
            <a:r>
              <a:t>Describe your beam-line in the McXtrace language (In a text file).</a:t>
            </a:r>
            <a:endParaRPr spc="-1"/>
          </a:p>
          <a:p>
            <a:pPr marL="431999" indent="-323280">
              <a:spcBef>
                <a:spcPts val="1400"/>
              </a:spcBef>
              <a:buClr>
                <a:srgbClr val="FF0000"/>
              </a:buClr>
              <a:buSzPct val="100000"/>
              <a:buAutoNum type="arabicPeriod" startAt="1"/>
              <a:defRPr spc="-100" sz="2800">
                <a:solidFill>
                  <a:srgbClr val="FF0000"/>
                </a:solidFill>
              </a:defRPr>
            </a:pPr>
            <a:r>
              <a:t>Automatically convert beam-line into ANSI c</a:t>
            </a:r>
            <a:endParaRPr spc="-1"/>
          </a:p>
          <a:p>
            <a:pPr marL="431999" indent="-323280">
              <a:spcBef>
                <a:spcPts val="1400"/>
              </a:spcBef>
              <a:buClr>
                <a:srgbClr val="FF00FF"/>
              </a:buClr>
              <a:buSzPct val="100000"/>
              <a:buAutoNum type="arabicPeriod" startAt="1"/>
              <a:defRPr spc="-100" sz="2800">
                <a:solidFill>
                  <a:srgbClr val="FF00FF"/>
                </a:solidFill>
              </a:defRPr>
            </a:pPr>
            <a:r>
              <a:t>Compile</a:t>
            </a:r>
            <a:endParaRPr spc="-1"/>
          </a:p>
          <a:p>
            <a:pPr marL="431999" indent="-323280">
              <a:spcBef>
                <a:spcPts val="1400"/>
              </a:spcBef>
              <a:buClr>
                <a:srgbClr val="00FF00"/>
              </a:buClr>
              <a:buSzPct val="100000"/>
              <a:buAutoNum type="arabicPeriod" startAt="1"/>
              <a:defRPr spc="-100" sz="2800">
                <a:solidFill>
                  <a:srgbClr val="00FF00"/>
                </a:solidFill>
              </a:defRPr>
            </a:pPr>
            <a:r>
              <a:t>Run</a:t>
            </a:r>
          </a:p>
        </p:txBody>
      </p:sp>
      <p:sp>
        <p:nvSpPr>
          <p:cNvPr id="1845" name="CustomShape 3"/>
          <p:cNvSpPr/>
          <p:nvPr/>
        </p:nvSpPr>
        <p:spPr>
          <a:xfrm>
            <a:off x="1741679" y="4479480"/>
            <a:ext cx="1492202" cy="994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8" y="6247"/>
                </a:moveTo>
                <a:lnTo>
                  <a:pt x="13278" y="10496"/>
                </a:lnTo>
                <a:lnTo>
                  <a:pt x="6780" y="10496"/>
                </a:lnTo>
                <a:lnTo>
                  <a:pt x="6780" y="0"/>
                </a:lnTo>
                <a:lnTo>
                  <a:pt x="0" y="0"/>
                </a:lnTo>
                <a:lnTo>
                  <a:pt x="0" y="17199"/>
                </a:lnTo>
                <a:lnTo>
                  <a:pt x="13278" y="17199"/>
                </a:lnTo>
                <a:lnTo>
                  <a:pt x="13278" y="21600"/>
                </a:lnTo>
                <a:lnTo>
                  <a:pt x="21600" y="13835"/>
                </a:lnTo>
                <a:lnTo>
                  <a:pt x="13278" y="6247"/>
                </a:lnTo>
                <a:close/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6" name="CustomShape 4"/>
          <p:cNvSpPr txBox="1"/>
          <p:nvPr/>
        </p:nvSpPr>
        <p:spPr>
          <a:xfrm>
            <a:off x="3943439" y="4645440"/>
            <a:ext cx="4722841" cy="89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2800"/>
            </a:pPr>
            <a:r>
              <a:t>1.Optimized for your platform</a:t>
            </a:r>
          </a:p>
          <a:p>
            <a:pPr>
              <a:defRPr spc="-1" sz="2800"/>
            </a:pPr>
            <a:r>
              <a:t>2.Only includes what you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9" name="CustomShape 1"/>
          <p:cNvSpPr txBox="1"/>
          <p:nvPr/>
        </p:nvSpPr>
        <p:spPr>
          <a:xfrm>
            <a:off x="1440000" y="60105"/>
            <a:ext cx="590328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pc="-1" sz="2400">
                <a:solidFill>
                  <a:srgbClr val="C9211E"/>
                </a:solidFill>
              </a:defRPr>
            </a:lvl1pPr>
          </a:lstStyle>
          <a:p>
            <a:pPr/>
            <a:r>
              <a:t>Code Levels</a:t>
            </a:r>
          </a:p>
        </p:txBody>
      </p:sp>
      <p:grpSp>
        <p:nvGrpSpPr>
          <p:cNvPr id="1852" name="Group 2"/>
          <p:cNvGrpSpPr/>
          <p:nvPr/>
        </p:nvGrpSpPr>
        <p:grpSpPr>
          <a:xfrm>
            <a:off x="195840" y="1006559"/>
            <a:ext cx="7771680" cy="5851442"/>
            <a:chOff x="0" y="0"/>
            <a:chExt cx="7771679" cy="5851440"/>
          </a:xfrm>
        </p:grpSpPr>
        <p:sp>
          <p:nvSpPr>
            <p:cNvPr id="1850" name="CustomShape 3"/>
            <p:cNvSpPr/>
            <p:nvPr/>
          </p:nvSpPr>
          <p:spPr>
            <a:xfrm>
              <a:off x="0" y="-1"/>
              <a:ext cx="7771680" cy="58514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1" name="CustomShape 4"/>
            <p:cNvSpPr txBox="1"/>
            <p:nvPr/>
          </p:nvSpPr>
          <p:spPr>
            <a:xfrm>
              <a:off x="0" y="0"/>
              <a:ext cx="7771680" cy="5402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15999" indent="-215999">
                <a:spcBef>
                  <a:spcPts val="600"/>
                </a:spcBef>
                <a:buSzPct val="100045"/>
                <a:buBlip>
                  <a:blip r:embed="rId2"/>
                </a:buBlip>
                <a:defRPr b="1" spc="-1"/>
              </a:pPr>
              <a:r>
                <a:t>Instrument/beam-line file – all users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3"/>
                </a:buBlip>
                <a:defRPr b="1" spc="-1"/>
              </a:pPr>
              <a:r>
                <a:t>existing examples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4"/>
                </a:buBlip>
                <a:defRPr b="1" spc="-1"/>
              </a:pPr>
              <a:r>
                <a:t>user written – GUI assisted</a:t>
              </a:r>
            </a:p>
            <a:p>
              <a:pPr>
                <a:spcBef>
                  <a:spcPts val="600"/>
                </a:spcBef>
                <a:defRPr spc="-1"/>
              </a:pPr>
            </a:p>
            <a:p>
              <a:pPr marL="215999" indent="-215999">
                <a:spcBef>
                  <a:spcPts val="600"/>
                </a:spcBef>
                <a:buSzPct val="100045"/>
                <a:buBlip>
                  <a:blip r:embed="rId5"/>
                </a:buBlip>
                <a:defRPr spc="-1"/>
              </a:pPr>
              <a:r>
                <a:t>Component files – some users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6"/>
                </a:buBlip>
                <a:defRPr spc="-1"/>
              </a:pPr>
              <a:r>
                <a:t>Short pieces of code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7"/>
                </a:buBlip>
                <a:defRPr spc="-1"/>
              </a:pPr>
              <a:r>
                <a:t>Easy to modify from existing</a:t>
              </a:r>
            </a:p>
            <a:p>
              <a:pPr>
                <a:spcBef>
                  <a:spcPts val="600"/>
                </a:spcBef>
                <a:defRPr spc="-1"/>
              </a:pPr>
            </a:p>
            <a:p>
              <a:pPr marL="215999" indent="-215999">
                <a:spcBef>
                  <a:spcPts val="600"/>
                </a:spcBef>
                <a:buSzPct val="100045"/>
                <a:buBlip>
                  <a:blip r:embed="rId8"/>
                </a:buBlip>
                <a:defRPr spc="-1"/>
              </a:pPr>
              <a:r>
                <a:t>Kernel code – McXtrace developers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6"/>
                </a:buBlip>
                <a:defRPr spc="-1"/>
              </a:pPr>
              <a:r>
                <a:t>Propagation routines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6"/>
                </a:buBlip>
                <a:defRPr spc="-1"/>
              </a:pPr>
              <a:r>
                <a:t>Intersections</a:t>
              </a:r>
            </a:p>
            <a:p>
              <a:pPr>
                <a:spcBef>
                  <a:spcPts val="600"/>
                </a:spcBef>
                <a:defRPr spc="-1"/>
              </a:pPr>
            </a:p>
            <a:p>
              <a:pPr marL="215999" indent="-215999">
                <a:spcBef>
                  <a:spcPts val="600"/>
                </a:spcBef>
                <a:buSzPct val="100045"/>
                <a:buBlip>
                  <a:blip r:embed="rId8"/>
                </a:buBlip>
                <a:defRPr spc="-1"/>
              </a:pPr>
              <a:r>
                <a:t>Generated ISO-C code – “no” users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9"/>
                </a:buBlip>
                <a:defRPr spc="-1"/>
              </a:pPr>
              <a:r>
                <a:t>Assembled by code generation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9"/>
                </a:buBlip>
                <a:defRPr spc="-1"/>
              </a:pPr>
              <a:r>
                <a:t>Very low overhead of unneeded code</a:t>
              </a:r>
            </a:p>
            <a:p>
              <a:pPr lvl="1" marL="431999" indent="-215280">
                <a:spcBef>
                  <a:spcPts val="600"/>
                </a:spcBef>
                <a:buSzPct val="100045"/>
                <a:buBlip>
                  <a:blip r:embed="rId9"/>
                </a:buBlip>
                <a:defRPr spc="-1"/>
              </a:pPr>
              <a:r>
                <a:t>Includes runtime libs that comps rely on (propagation etc.)</a:t>
              </a:r>
            </a:p>
          </p:txBody>
        </p:sp>
      </p:grpSp>
      <p:grpSp>
        <p:nvGrpSpPr>
          <p:cNvPr id="1855" name="Group 5"/>
          <p:cNvGrpSpPr/>
          <p:nvPr/>
        </p:nvGrpSpPr>
        <p:grpSpPr>
          <a:xfrm>
            <a:off x="4720319" y="1083959"/>
            <a:ext cx="4527362" cy="3670922"/>
            <a:chOff x="0" y="0"/>
            <a:chExt cx="4527360" cy="3670920"/>
          </a:xfrm>
        </p:grpSpPr>
        <p:sp>
          <p:nvSpPr>
            <p:cNvPr id="1853" name="CustomShape 6"/>
            <p:cNvSpPr/>
            <p:nvPr/>
          </p:nvSpPr>
          <p:spPr>
            <a:xfrm>
              <a:off x="-1" y="-1"/>
              <a:ext cx="4527362" cy="3670922"/>
            </a:xfrm>
            <a:prstGeom prst="ellipse">
              <a:avLst/>
            </a:prstGeom>
            <a:solidFill>
              <a:srgbClr val="BBE0E3"/>
            </a:solidFill>
            <a:ln w="255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4" name="CustomShape 7"/>
            <p:cNvSpPr txBox="1"/>
            <p:nvPr/>
          </p:nvSpPr>
          <p:spPr>
            <a:xfrm>
              <a:off x="664559" y="537480"/>
              <a:ext cx="3165842" cy="652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60" tIns="38160" rIns="38160" bIns="38160" numCol="1" anchor="t">
              <a:spAutoFit/>
            </a:bodyPr>
            <a:lstStyle>
              <a:lvl1pPr marL="215999" indent="-215280" algn="ctr">
                <a:buClr>
                  <a:srgbClr val="000000"/>
                </a:buClr>
                <a:buSzPct val="45000"/>
                <a:buChar char="●"/>
                <a:defRPr spc="-1" sz="2000"/>
              </a:lvl1pPr>
            </a:lstStyle>
            <a:p>
              <a:pPr/>
              <a:r>
                <a:t>Instrument file (average user, point/click, DSL)</a:t>
              </a:r>
            </a:p>
          </p:txBody>
        </p:sp>
      </p:grpSp>
      <p:grpSp>
        <p:nvGrpSpPr>
          <p:cNvPr id="1858" name="Group 8"/>
          <p:cNvGrpSpPr/>
          <p:nvPr/>
        </p:nvGrpSpPr>
        <p:grpSpPr>
          <a:xfrm>
            <a:off x="4036319" y="2926800"/>
            <a:ext cx="2694961" cy="2193841"/>
            <a:chOff x="0" y="0"/>
            <a:chExt cx="2694959" cy="2193840"/>
          </a:xfrm>
        </p:grpSpPr>
        <p:sp>
          <p:nvSpPr>
            <p:cNvPr id="1856" name="CustomShape 9"/>
            <p:cNvSpPr/>
            <p:nvPr/>
          </p:nvSpPr>
          <p:spPr>
            <a:xfrm>
              <a:off x="425519" y="0"/>
              <a:ext cx="2269441" cy="2193841"/>
            </a:xfrm>
            <a:prstGeom prst="ellipse">
              <a:avLst/>
            </a:prstGeom>
            <a:solidFill>
              <a:srgbClr val="A3A3E0"/>
            </a:solidFill>
            <a:ln w="255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7" name="CustomShape 10"/>
            <p:cNvSpPr txBox="1"/>
            <p:nvPr/>
          </p:nvSpPr>
          <p:spPr>
            <a:xfrm>
              <a:off x="0" y="320040"/>
              <a:ext cx="2655000" cy="86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60" tIns="38160" rIns="38160" bIns="38160" numCol="1" anchor="t">
              <a:spAutoFit/>
            </a:bodyPr>
            <a:lstStyle>
              <a:lvl1pPr marL="237600" indent="-215999" algn="ctr">
                <a:spcBef>
                  <a:spcPts val="1500"/>
                </a:spcBef>
                <a:buClr>
                  <a:srgbClr val="000000"/>
                </a:buClr>
                <a:buSzPct val="45000"/>
                <a:buChar char="●"/>
                <a:defRPr spc="-1"/>
              </a:lvl1pPr>
            </a:lstStyle>
            <a:p>
              <a:pPr/>
              <a:r>
                <a:t>Component (advanced user, modify from existing, c-code)</a:t>
              </a:r>
            </a:p>
          </p:txBody>
        </p:sp>
      </p:grpSp>
      <p:grpSp>
        <p:nvGrpSpPr>
          <p:cNvPr id="1861" name="Group 11"/>
          <p:cNvGrpSpPr/>
          <p:nvPr/>
        </p:nvGrpSpPr>
        <p:grpSpPr>
          <a:xfrm>
            <a:off x="6927119" y="3509639"/>
            <a:ext cx="1990441" cy="2068202"/>
            <a:chOff x="0" y="0"/>
            <a:chExt cx="1990439" cy="2068200"/>
          </a:xfrm>
        </p:grpSpPr>
        <p:sp>
          <p:nvSpPr>
            <p:cNvPr id="1859" name="CustomShape 12"/>
            <p:cNvSpPr/>
            <p:nvPr/>
          </p:nvSpPr>
          <p:spPr>
            <a:xfrm>
              <a:off x="0" y="-1"/>
              <a:ext cx="1990440" cy="2068202"/>
            </a:xfrm>
            <a:prstGeom prst="ellipse">
              <a:avLst/>
            </a:prstGeom>
            <a:solidFill>
              <a:srgbClr val="FFFF00"/>
            </a:solidFill>
            <a:ln w="255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60" name="CustomShape 13"/>
            <p:cNvSpPr txBox="1"/>
            <p:nvPr/>
          </p:nvSpPr>
          <p:spPr>
            <a:xfrm>
              <a:off x="292679" y="301679"/>
              <a:ext cx="1374481" cy="755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60" tIns="38160" rIns="38160" bIns="38160" numCol="1" anchor="t">
              <a:spAutoFit/>
            </a:bodyPr>
            <a:lstStyle>
              <a:lvl1pPr marL="215999" indent="-215280" algn="ctr">
                <a:buClr>
                  <a:srgbClr val="000000"/>
                </a:buClr>
                <a:buSzPct val="45000"/>
                <a:buChar char="●"/>
                <a:defRPr spc="-1" sz="1600"/>
              </a:lvl1pPr>
            </a:lstStyle>
            <a:p>
              <a:pPr/>
              <a:r>
                <a:t>Kernel (McXtrace team)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64" name="CustomShape 1"/>
          <p:cNvSpPr txBox="1"/>
          <p:nvPr/>
        </p:nvSpPr>
        <p:spPr>
          <a:xfrm>
            <a:off x="1707479" y="15839"/>
            <a:ext cx="917172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2400">
                <a:solidFill>
                  <a:srgbClr val="CE181E"/>
                </a:solidFill>
              </a:defRPr>
            </a:lvl1pPr>
          </a:lstStyle>
          <a:p>
            <a:pPr/>
            <a:r>
              <a:t>Components: Sources</a:t>
            </a:r>
          </a:p>
        </p:txBody>
      </p:sp>
      <p:sp>
        <p:nvSpPr>
          <p:cNvPr id="1865" name="CustomShape 2"/>
          <p:cNvSpPr txBox="1"/>
          <p:nvPr/>
        </p:nvSpPr>
        <p:spPr>
          <a:xfrm>
            <a:off x="429480" y="1266840"/>
            <a:ext cx="9172080" cy="4083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/>
            </a:pPr>
            <a:r>
              <a:t>Synchrotron ID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spc="-1"/>
            </a:pPr>
            <a:r>
              <a:t>Bending magnet [</a:t>
            </a:r>
            <a:r>
              <a:rPr sz="1400"/>
              <a:t>B.D. Patterson, </a:t>
            </a:r>
            <a:r>
              <a:rPr i="1" sz="1400"/>
              <a:t>Am. J. Phys.</a:t>
            </a:r>
            <a:r>
              <a:rPr sz="1400"/>
              <a:t> </a:t>
            </a:r>
            <a:r>
              <a:rPr b="1" sz="1400"/>
              <a:t>79</a:t>
            </a:r>
            <a:r>
              <a:rPr sz="1400"/>
              <a:t>, 1046 (2011)</a:t>
            </a:r>
            <a:r>
              <a:t>]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spc="-1"/>
            </a:pPr>
            <a:r>
              <a:t>Undulator [</a:t>
            </a:r>
            <a:r>
              <a:rPr sz="1400"/>
              <a:t>K.J. Kim, </a:t>
            </a:r>
            <a:r>
              <a:rPr i="1" sz="1400"/>
              <a:t>AIP, conf. proc</a:t>
            </a:r>
            <a:r>
              <a:rPr sz="1400"/>
              <a:t>., 184, 1989</a:t>
            </a:r>
            <a:r>
              <a:t>]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spc="-1"/>
            </a:pPr>
            <a:r>
              <a:t>Wiggler [</a:t>
            </a:r>
            <a:r>
              <a:rPr sz="1400"/>
              <a:t>B.D. Patterson, </a:t>
            </a:r>
            <a:r>
              <a:rPr i="1" sz="1400"/>
              <a:t>Am. J. Phys.</a:t>
            </a:r>
            <a:r>
              <a:rPr sz="1400"/>
              <a:t> </a:t>
            </a:r>
            <a:r>
              <a:rPr b="1" sz="1400"/>
              <a:t>79</a:t>
            </a:r>
            <a:r>
              <a:rPr sz="1400"/>
              <a:t>, 1046 (2011)</a:t>
            </a:r>
            <a:r>
              <a:t>]</a:t>
            </a:r>
          </a:p>
          <a:p>
            <a:pPr>
              <a:defRPr spc="-1"/>
            </a:pPr>
          </a:p>
          <a:p>
            <a:pPr>
              <a:defRPr b="1" spc="-1"/>
            </a:pPr>
            <a:r>
              <a:t>Lab/ideal stuff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spc="-1"/>
            </a:pPr>
            <a:r>
              <a:t>Laboratory X-ray tube (e.g. rotating anode)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spc="-1"/>
            </a:pPr>
            <a:r>
              <a:t>Ideal, point and gaussian</a:t>
            </a:r>
          </a:p>
          <a:p>
            <a:pPr>
              <a:defRPr spc="-1"/>
            </a:pPr>
          </a:p>
          <a:p>
            <a:pPr>
              <a:defRPr b="1" spc="-1"/>
            </a:pPr>
            <a:r>
              <a:t>Interfaces with other software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b="1" i="1" spc="-1">
                <a:solidFill>
                  <a:srgbClr val="CE181E"/>
                </a:solidFill>
              </a:defRPr>
            </a:pPr>
            <a:r>
              <a:t>Spectra</a:t>
            </a:r>
            <a:r>
              <a:rPr b="0" i="0">
                <a:solidFill>
                  <a:srgbClr val="000000"/>
                </a:solidFill>
              </a:rPr>
              <a:t> (R) &lt;</a:t>
            </a:r>
            <a:r>
              <a:rPr b="0"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http://spectrax.org/spectra/</a:t>
            </a:r>
            <a:r>
              <a:rPr b="0" i="0">
                <a:solidFill>
                  <a:srgbClr val="000000"/>
                </a:solidFill>
              </a:rPr>
              <a:t>&gt;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b="1" i="1" spc="-1">
                <a:solidFill>
                  <a:srgbClr val="CE181E"/>
                </a:solidFill>
              </a:defRPr>
            </a:pPr>
            <a:r>
              <a:t>Simplex</a:t>
            </a:r>
            <a:r>
              <a:rPr b="0" i="0">
                <a:solidFill>
                  <a:srgbClr val="000000"/>
                </a:solidFill>
              </a:rPr>
              <a:t> (R) &lt;</a:t>
            </a:r>
            <a:r>
              <a:rPr b="0"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http://spectrax.org/simplex/index.html</a:t>
            </a:r>
            <a:r>
              <a:rPr b="0" i="0">
                <a:solidFill>
                  <a:srgbClr val="000000"/>
                </a:solidFill>
              </a:rPr>
              <a:t> &gt;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b="1" i="1" spc="-1">
                <a:solidFill>
                  <a:srgbClr val="CE181E"/>
                </a:solidFill>
              </a:defRPr>
            </a:pPr>
            <a:r>
              <a:t>Genesis</a:t>
            </a:r>
            <a:r>
              <a:rPr b="0" i="0">
                <a:solidFill>
                  <a:srgbClr val="000000"/>
                </a:solidFill>
              </a:rPr>
              <a:t> (R) &lt;</a:t>
            </a:r>
            <a:r>
              <a:rPr b="0"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http://genesis.web.psi.ch/</a:t>
            </a:r>
            <a:r>
              <a:rPr b="0" i="0">
                <a:solidFill>
                  <a:srgbClr val="000000"/>
                </a:solidFill>
              </a:rPr>
              <a:t>&gt;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b="1" i="1" spc="-1">
                <a:solidFill>
                  <a:srgbClr val="CE181E"/>
                </a:solidFill>
              </a:defRPr>
            </a:pPr>
            <a:r>
              <a:t>Shadow</a:t>
            </a:r>
            <a:r>
              <a:rPr b="0" i="0">
                <a:solidFill>
                  <a:srgbClr val="000000"/>
                </a:solidFill>
              </a:rPr>
              <a:t> (RW) &lt;</a:t>
            </a:r>
            <a:r>
              <a:rPr b="0"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https://github.com/oasys-kit/shadow3</a:t>
            </a:r>
            <a:r>
              <a:rPr b="0" i="0">
                <a:solidFill>
                  <a:srgbClr val="000000"/>
                </a:solidFill>
              </a:rPr>
              <a:t>&gt;</a:t>
            </a:r>
          </a:p>
          <a:p>
            <a:pPr marL="215999" indent="-213839">
              <a:buClr>
                <a:srgbClr val="000000"/>
              </a:buClr>
              <a:buSzPct val="100000"/>
              <a:buChar char="●"/>
              <a:defRPr b="1" i="1" spc="-1">
                <a:solidFill>
                  <a:srgbClr val="CE181E"/>
                </a:solidFill>
              </a:defRPr>
            </a:pPr>
            <a:r>
              <a:t>MCPL</a:t>
            </a:r>
            <a:r>
              <a:rPr b="0" i="0">
                <a:solidFill>
                  <a:srgbClr val="000000"/>
                </a:solidFill>
              </a:rPr>
              <a:t> (GEANT4, PHITS, MCNP, SRW) (RW) &lt;</a:t>
            </a:r>
            <a:r>
              <a:rPr b="0"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https://mctools.github.io/mcpl/</a:t>
            </a:r>
            <a:r>
              <a:rPr b="0" i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1866" name="image101.png" descr="image1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98960" y="3665880"/>
            <a:ext cx="2143081" cy="129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7" name="image102.png" descr="image10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98960" y="2445119"/>
            <a:ext cx="1936801" cy="1218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8" name="image103.png" descr="image103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98960" y="1171440"/>
            <a:ext cx="2305081" cy="1329840"/>
          </a:xfrm>
          <a:prstGeom prst="rect">
            <a:avLst/>
          </a:prstGeom>
          <a:ln w="12700">
            <a:miter lim="400000"/>
          </a:ln>
        </p:spPr>
      </p:pic>
      <p:sp>
        <p:nvSpPr>
          <p:cNvPr id="1869" name="Line 3"/>
          <p:cNvSpPr/>
          <p:nvPr/>
        </p:nvSpPr>
        <p:spPr>
          <a:xfrm>
            <a:off x="6847919" y="1807199"/>
            <a:ext cx="851042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70" name="Line 4"/>
          <p:cNvSpPr/>
          <p:nvPr/>
        </p:nvSpPr>
        <p:spPr>
          <a:xfrm>
            <a:off x="6243839" y="2109240"/>
            <a:ext cx="1309321" cy="666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71" name="Line 5"/>
          <p:cNvSpPr/>
          <p:nvPr/>
        </p:nvSpPr>
        <p:spPr>
          <a:xfrm>
            <a:off x="6042240" y="2512079"/>
            <a:ext cx="1712161" cy="151128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74" name="CustomShape 1"/>
          <p:cNvSpPr txBox="1"/>
          <p:nvPr/>
        </p:nvSpPr>
        <p:spPr>
          <a:xfrm>
            <a:off x="1707479" y="15839"/>
            <a:ext cx="917172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2400">
                <a:solidFill>
                  <a:srgbClr val="CE181E"/>
                </a:solidFill>
              </a:defRPr>
            </a:lvl1pPr>
          </a:lstStyle>
          <a:p>
            <a:pPr/>
            <a:r>
              <a:t>Components: Optics</a:t>
            </a:r>
          </a:p>
        </p:txBody>
      </p:sp>
      <p:sp>
        <p:nvSpPr>
          <p:cNvPr id="1875" name="CustomShape 2"/>
          <p:cNvSpPr txBox="1"/>
          <p:nvPr/>
        </p:nvSpPr>
        <p:spPr>
          <a:xfrm>
            <a:off x="469079" y="1104839"/>
            <a:ext cx="9172802" cy="3816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/>
            </a:pPr>
            <a:r>
              <a:t>Enough to start with:</a:t>
            </a:r>
          </a:p>
          <a:p>
            <a:pPr>
              <a:defRPr spc="-1"/>
            </a:pP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Bragg crystal (monochromator, incl. bent)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Capillary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Filter (absorption and refraction)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Lenses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Mirrors (flat, curved, multi-layers, twin KB multi-layer)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Zone plate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Grating (lamellar, blazed)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Slit, beam-stop, ...</a:t>
            </a:r>
          </a:p>
          <a:p>
            <a:pPr>
              <a:defRPr spc="-1"/>
            </a:pPr>
          </a:p>
          <a:p>
            <a:pPr>
              <a:defRPr spc="-1"/>
            </a:pPr>
            <a:r>
              <a:t>More to come (with your help ?)</a:t>
            </a:r>
          </a:p>
          <a:p>
            <a:pPr>
              <a:defRPr spc="-1"/>
            </a:pPr>
          </a:p>
          <a:p>
            <a:pPr>
              <a:defRPr spc="-1"/>
            </a:pPr>
            <a:r>
              <a:t>Components can be arranged in groups.</a:t>
            </a:r>
          </a:p>
        </p:txBody>
      </p:sp>
      <p:pic>
        <p:nvPicPr>
          <p:cNvPr id="1876" name="image104.png" descr="image1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5320" y="4158000"/>
            <a:ext cx="4766401" cy="2476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7" name="image105.png" descr="image1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8720" y="1429919"/>
            <a:ext cx="2647081" cy="2194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TextShape 7"/>
          <p:cNvSpPr txBox="1"/>
          <p:nvPr>
            <p:ph type="sldNum" sz="quarter" idx="2"/>
          </p:nvPr>
        </p:nvSpPr>
        <p:spPr>
          <a:xfrm>
            <a:off x="9744526" y="7020359"/>
            <a:ext cx="191474" cy="285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0" name="CustomShape 1"/>
          <p:cNvSpPr txBox="1"/>
          <p:nvPr/>
        </p:nvSpPr>
        <p:spPr>
          <a:xfrm>
            <a:off x="1707479" y="15839"/>
            <a:ext cx="917172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400">
                <a:solidFill>
                  <a:srgbClr val="CE181E"/>
                </a:solidFill>
              </a:defRPr>
            </a:pPr>
            <a:r>
              <a:t>Components: </a:t>
            </a:r>
            <a:r>
              <a:rPr sz="1900"/>
              <a:t>Samples</a:t>
            </a:r>
          </a:p>
        </p:txBody>
      </p:sp>
      <p:sp>
        <p:nvSpPr>
          <p:cNvPr id="1881" name="CustomShape 2"/>
          <p:cNvSpPr txBox="1"/>
          <p:nvPr/>
        </p:nvSpPr>
        <p:spPr>
          <a:xfrm>
            <a:off x="508679" y="1050119"/>
            <a:ext cx="9172802" cy="488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SAXS sample (60 models from SasView, PDB, Nanodiscs, Liposomes, </a:t>
            </a:r>
            <a:r>
              <a:rPr i="1"/>
              <a:t>I(q)</a:t>
            </a:r>
            <a:r>
              <a:t>, …)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Powder (diffraction)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Polycrystal (diffraction)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Pump-probe (2 states) molecule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Single crystal (diffraction)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Absorption (XAS)</a:t>
            </a:r>
          </a:p>
          <a:p>
            <a:pPr marL="215999" indent="-213839">
              <a:buClr>
                <a:srgbClr val="000000"/>
              </a:buClr>
              <a:buSzPct val="45000"/>
              <a:buChar char="●"/>
              <a:defRPr spc="-1"/>
            </a:pPr>
            <a:r>
              <a:t>WIP: inelastic, fluorescence</a:t>
            </a: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</a:p>
          <a:p>
            <a:pPr>
              <a:defRPr spc="-1"/>
            </a:pPr>
            <a:r>
              <a:t>All samples can have simple geometric shapes (incl. hollow).</a:t>
            </a:r>
          </a:p>
          <a:p>
            <a:pPr>
              <a:defRPr spc="-1"/>
            </a:pPr>
            <a:r>
              <a:t>Powder and SX can have any shape (PLY/STL).</a:t>
            </a:r>
          </a:p>
          <a:p>
            <a:pPr>
              <a:defRPr spc="-1"/>
            </a:pPr>
            <a:r>
              <a:t>Powder sample supports multiple concentric geometries (</a:t>
            </a:r>
            <a:r>
              <a:rPr i="1"/>
              <a:t>e.g.</a:t>
            </a:r>
            <a:r>
              <a:t> for cryostat).</a:t>
            </a:r>
          </a:p>
          <a:p>
            <a:pPr>
              <a:defRPr spc="-1"/>
            </a:pPr>
            <a:r>
              <a:t>McXtrace comes with a material data base, and can use </a:t>
            </a:r>
            <a:r>
              <a:rPr i="1"/>
              <a:t>e.g.</a:t>
            </a:r>
            <a:r>
              <a:t> NIST files.</a:t>
            </a:r>
          </a:p>
        </p:txBody>
      </p:sp>
      <p:pic>
        <p:nvPicPr>
          <p:cNvPr id="1882" name="image106.png" descr="image1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7479" y="2248199"/>
            <a:ext cx="1436401" cy="1437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3" name="image107.png" descr="image1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2960" y="2216519"/>
            <a:ext cx="1505521" cy="14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4" name="image108.png" descr="image1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6119" y="1752119"/>
            <a:ext cx="1420561" cy="1936082"/>
          </a:xfrm>
          <a:prstGeom prst="rect">
            <a:avLst/>
          </a:prstGeom>
          <a:ln w="12700">
            <a:miter lim="400000"/>
          </a:ln>
        </p:spPr>
      </p:pic>
      <p:sp>
        <p:nvSpPr>
          <p:cNvPr id="1885" name="CustomShape 3"/>
          <p:cNvSpPr/>
          <p:nvPr/>
        </p:nvSpPr>
        <p:spPr>
          <a:xfrm>
            <a:off x="6368760" y="3727439"/>
            <a:ext cx="2996294" cy="1719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57" h="16253" fill="norm" stroke="1" extrusionOk="0">
                <a:moveTo>
                  <a:pt x="0" y="13987"/>
                </a:moveTo>
                <a:cubicBezTo>
                  <a:pt x="9000" y="13035"/>
                  <a:pt x="21600" y="8277"/>
                  <a:pt x="16800" y="14938"/>
                </a:cubicBezTo>
                <a:cubicBezTo>
                  <a:pt x="12000" y="21600"/>
                  <a:pt x="15600" y="663"/>
                  <a:pt x="15600" y="2941"/>
                </a:cubicBezTo>
                <a:lnTo>
                  <a:pt x="16557" y="0"/>
                </a:lnTo>
              </a:path>
            </a:pathLst>
          </a:custGeom>
          <a:ln w="36720">
            <a:solidFill>
              <a:srgbClr val="3465A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