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10071100" cy="7556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5" name="Shape 12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i="1" sz="1200">
        <a:latin typeface="+mj-lt"/>
        <a:ea typeface="+mj-ea"/>
        <a:cs typeface="+mj-cs"/>
        <a:sym typeface="Arial"/>
      </a:defRPr>
    </a:lvl1pPr>
    <a:lvl2pPr indent="228600" latinLnBrk="0">
      <a:defRPr i="1" sz="1200">
        <a:latin typeface="+mj-lt"/>
        <a:ea typeface="+mj-ea"/>
        <a:cs typeface="+mj-cs"/>
        <a:sym typeface="Arial"/>
      </a:defRPr>
    </a:lvl2pPr>
    <a:lvl3pPr indent="457200" latinLnBrk="0">
      <a:defRPr i="1" sz="1200">
        <a:latin typeface="+mj-lt"/>
        <a:ea typeface="+mj-ea"/>
        <a:cs typeface="+mj-cs"/>
        <a:sym typeface="Arial"/>
      </a:defRPr>
    </a:lvl3pPr>
    <a:lvl4pPr indent="685800" latinLnBrk="0">
      <a:defRPr i="1" sz="1200">
        <a:latin typeface="+mj-lt"/>
        <a:ea typeface="+mj-ea"/>
        <a:cs typeface="+mj-cs"/>
        <a:sym typeface="Arial"/>
      </a:defRPr>
    </a:lvl4pPr>
    <a:lvl5pPr indent="914400" latinLnBrk="0">
      <a:defRPr i="1" sz="1200">
        <a:latin typeface="+mj-lt"/>
        <a:ea typeface="+mj-ea"/>
        <a:cs typeface="+mj-cs"/>
        <a:sym typeface="Arial"/>
      </a:defRPr>
    </a:lvl5pPr>
    <a:lvl6pPr indent="1143000" latinLnBrk="0">
      <a:defRPr i="1" sz="1200">
        <a:latin typeface="+mj-lt"/>
        <a:ea typeface="+mj-ea"/>
        <a:cs typeface="+mj-cs"/>
        <a:sym typeface="Arial"/>
      </a:defRPr>
    </a:lvl6pPr>
    <a:lvl7pPr indent="1371600" latinLnBrk="0">
      <a:defRPr i="1" sz="1200">
        <a:latin typeface="+mj-lt"/>
        <a:ea typeface="+mj-ea"/>
        <a:cs typeface="+mj-cs"/>
        <a:sym typeface="Arial"/>
      </a:defRPr>
    </a:lvl7pPr>
    <a:lvl8pPr indent="1600200" latinLnBrk="0">
      <a:defRPr i="1" sz="1200">
        <a:latin typeface="+mj-lt"/>
        <a:ea typeface="+mj-ea"/>
        <a:cs typeface="+mj-cs"/>
        <a:sym typeface="Arial"/>
      </a:defRPr>
    </a:lvl8pPr>
    <a:lvl9pPr indent="1828800" latinLnBrk="0">
      <a:defRPr i="1"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1.tif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2.tif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3.tif"/><Relationship Id="rId9" Type="http://schemas.openxmlformats.org/officeDocument/2006/relationships/image" Target="../media/image2.png"/><Relationship Id="rId10" Type="http://schemas.openxmlformats.org/officeDocument/2006/relationships/image" Target="../media/image3.png"/><Relationship Id="rId11" Type="http://schemas.openxmlformats.org/officeDocument/2006/relationships/image" Target="../media/image2.tif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1.png"/><Relationship Id="rId8" Type="http://schemas.openxmlformats.org/officeDocument/2006/relationships/image" Target="../media/image10.png"/><Relationship Id="rId9" Type="http://schemas.openxmlformats.org/officeDocument/2006/relationships/image" Target="../media/image2.png"/><Relationship Id="rId10" Type="http://schemas.openxmlformats.org/officeDocument/2006/relationships/image" Target="../media/image3.png"/><Relationship Id="rId11" Type="http://schemas.openxmlformats.org/officeDocument/2006/relationships/image" Target="../media/image2.tif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1.tif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2.tif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"/>
          <p:cNvSpPr/>
          <p:nvPr/>
        </p:nvSpPr>
        <p:spPr>
          <a:xfrm>
            <a:off x="8540750" y="6922030"/>
            <a:ext cx="1472757" cy="615421"/>
          </a:xfrm>
          <a:prstGeom prst="rect">
            <a:avLst/>
          </a:prstGeom>
          <a:solidFill>
            <a:srgbClr val="FFFFFF"/>
          </a:solidFill>
          <a:ln w="25400">
            <a:solidFill>
              <a:srgbClr val="2A85D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34" name="Line"/>
          <p:cNvSpPr/>
          <p:nvPr/>
        </p:nvSpPr>
        <p:spPr>
          <a:xfrm>
            <a:off x="186479" y="1127879"/>
            <a:ext cx="8869682" cy="1"/>
          </a:xfrm>
          <a:prstGeom prst="line">
            <a:avLst/>
          </a:prstGeom>
          <a:ln w="54720">
            <a:solidFill>
              <a:srgbClr val="2A85D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5" name="Title Text"/>
          <p:cNvSpPr txBox="1"/>
          <p:nvPr>
            <p:ph type="title"/>
          </p:nvPr>
        </p:nvSpPr>
        <p:spPr>
          <a:xfrm>
            <a:off x="107999" y="193319"/>
            <a:ext cx="9071281" cy="79632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6" name="Body Level One…"/>
          <p:cNvSpPr txBox="1"/>
          <p:nvPr>
            <p:ph type="body" idx="1"/>
          </p:nvPr>
        </p:nvSpPr>
        <p:spPr>
          <a:xfrm>
            <a:off x="163079" y="1440781"/>
            <a:ext cx="8961121" cy="55778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3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  <a:ln w="12700">
            <a:miter lim="400000"/>
          </a:ln>
        </p:spPr>
      </p:pic>
      <p:sp>
        <p:nvSpPr>
          <p:cNvPr id="38" name="Slide Number"/>
          <p:cNvSpPr txBox="1"/>
          <p:nvPr>
            <p:ph type="sldNum" sz="quarter" idx="2"/>
          </p:nvPr>
        </p:nvSpPr>
        <p:spPr>
          <a:xfrm>
            <a:off x="68399" y="7211439"/>
            <a:ext cx="356974" cy="34922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41" name="Group"/>
          <p:cNvGrpSpPr/>
          <p:nvPr/>
        </p:nvGrpSpPr>
        <p:grpSpPr>
          <a:xfrm>
            <a:off x="8678450" y="7004463"/>
            <a:ext cx="1197356" cy="450555"/>
            <a:chOff x="0" y="0"/>
            <a:chExt cx="1197354" cy="450554"/>
          </a:xfrm>
        </p:grpSpPr>
        <p:pic>
          <p:nvPicPr>
            <p:cNvPr id="39" name="image5.png" descr="image5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05882" cy="45055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0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60026" y="0"/>
              <a:ext cx="837329" cy="45055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2" name="ORNL McStas workshop, October 18th-19th 2018"/>
          <p:cNvSpPr txBox="1"/>
          <p:nvPr/>
        </p:nvSpPr>
        <p:spPr>
          <a:xfrm>
            <a:off x="378747" y="7250013"/>
            <a:ext cx="3464308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ORNL McStas workshop, October 18th-19th 2018</a:t>
            </a:r>
          </a:p>
        </p:txBody>
      </p:sp>
      <p:grpSp>
        <p:nvGrpSpPr>
          <p:cNvPr id="47" name="Group"/>
          <p:cNvGrpSpPr/>
          <p:nvPr/>
        </p:nvGrpSpPr>
        <p:grpSpPr>
          <a:xfrm>
            <a:off x="8881953" y="38100"/>
            <a:ext cx="1181533" cy="976511"/>
            <a:chOff x="0" y="0"/>
            <a:chExt cx="1181531" cy="976510"/>
          </a:xfrm>
        </p:grpSpPr>
        <p:grpSp>
          <p:nvGrpSpPr>
            <p:cNvPr id="45" name="Group"/>
            <p:cNvGrpSpPr/>
            <p:nvPr/>
          </p:nvGrpSpPr>
          <p:grpSpPr>
            <a:xfrm>
              <a:off x="6565" y="0"/>
              <a:ext cx="1168401" cy="673100"/>
              <a:chOff x="0" y="0"/>
              <a:chExt cx="1168400" cy="673100"/>
            </a:xfrm>
          </p:grpSpPr>
          <p:pic>
            <p:nvPicPr>
              <p:cNvPr id="43" name="Image" descr="Image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0" y="0"/>
                <a:ext cx="1168400" cy="3175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4" name="Image" descr="Image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6350" y="355600"/>
                <a:ext cx="1155700" cy="3175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46" name="October 2018"/>
            <p:cNvSpPr txBox="1"/>
            <p:nvPr/>
          </p:nvSpPr>
          <p:spPr>
            <a:xfrm>
              <a:off x="0" y="687687"/>
              <a:ext cx="1181532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400"/>
              </a:lvl1pPr>
            </a:lstStyle>
            <a:p>
              <a:pPr/>
              <a:r>
                <a:t>October 2018</a:t>
              </a:r>
            </a:p>
          </p:txBody>
        </p:sp>
      </p:grpSp>
      <p:pic>
        <p:nvPicPr>
          <p:cNvPr id="48" name="Image" descr="Image"/>
          <p:cNvPicPr>
            <a:picLocks noChangeAspect="1"/>
          </p:cNvPicPr>
          <p:nvPr/>
        </p:nvPicPr>
        <p:blipFill>
          <a:blip r:embed="rId7">
            <a:extLst/>
          </a:blip>
          <a:srcRect l="39855" t="5205" r="39855" b="0"/>
          <a:stretch>
            <a:fillRect/>
          </a:stretch>
        </p:blipFill>
        <p:spPr>
          <a:xfrm>
            <a:off x="8398693" y="1366639"/>
            <a:ext cx="1672542" cy="52044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 - Title and Content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Body Level One…"/>
          <p:cNvSpPr txBox="1"/>
          <p:nvPr>
            <p:ph type="body" idx="1"/>
          </p:nvPr>
        </p:nvSpPr>
        <p:spPr>
          <a:xfrm>
            <a:off x="941206" y="1799096"/>
            <a:ext cx="8032500" cy="5792826"/>
          </a:xfrm>
          <a:prstGeom prst="rect">
            <a:avLst/>
          </a:prstGeom>
          <a:ln>
            <a:round/>
          </a:ln>
        </p:spPr>
        <p:txBody>
          <a:bodyPr/>
          <a:lstStyle>
            <a:lvl1pPr marL="103414" indent="-103414" defTabSz="1003597">
              <a:lnSpc>
                <a:spcPct val="100000"/>
              </a:lnSpc>
              <a:spcBef>
                <a:spcPts val="400"/>
              </a:spcBef>
              <a:buClr>
                <a:srgbClr val="AD4642"/>
              </a:buClr>
              <a:buSzPct val="100000"/>
              <a:buFontTx/>
              <a:buChar char="•"/>
              <a:defRPr sz="1600"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lvl1pPr>
            <a:lvl2pPr marL="284389" indent="-103414" defTabSz="1003597">
              <a:lnSpc>
                <a:spcPct val="100000"/>
              </a:lnSpc>
              <a:spcBef>
                <a:spcPts val="400"/>
              </a:spcBef>
              <a:buClr>
                <a:srgbClr val="AD4642"/>
              </a:buClr>
              <a:buSzPct val="100000"/>
              <a:buFontTx/>
              <a:buChar char="•"/>
              <a:defRPr sz="1600"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lvl2pPr>
            <a:lvl3pPr marL="465364" indent="-103414" defTabSz="1003597">
              <a:lnSpc>
                <a:spcPct val="100000"/>
              </a:lnSpc>
              <a:spcBef>
                <a:spcPts val="400"/>
              </a:spcBef>
              <a:buClr>
                <a:srgbClr val="AD4642"/>
              </a:buClr>
              <a:buSzPct val="100000"/>
              <a:buFontTx/>
              <a:buChar char="•"/>
              <a:defRPr sz="1600"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lvl3pPr>
            <a:lvl4pPr marL="640896" indent="-97971" defTabSz="1003597">
              <a:lnSpc>
                <a:spcPct val="100000"/>
              </a:lnSpc>
              <a:spcBef>
                <a:spcPts val="400"/>
              </a:spcBef>
              <a:buClr>
                <a:srgbClr val="AD4642"/>
              </a:buClr>
              <a:buSzPct val="100000"/>
              <a:buFontTx/>
              <a:buChar char="•"/>
              <a:defRPr sz="1600"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lvl4pPr>
            <a:lvl5pPr marL="817789" indent="-103414" defTabSz="1003597">
              <a:lnSpc>
                <a:spcPct val="100000"/>
              </a:lnSpc>
              <a:spcBef>
                <a:spcPts val="400"/>
              </a:spcBef>
              <a:buClr>
                <a:srgbClr val="AD4642"/>
              </a:buClr>
              <a:buSzPct val="100000"/>
              <a:buFontTx/>
              <a:buChar char="•"/>
              <a:defRPr sz="1600"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Title Text"/>
          <p:cNvSpPr txBox="1"/>
          <p:nvPr>
            <p:ph type="title"/>
          </p:nvPr>
        </p:nvSpPr>
        <p:spPr>
          <a:xfrm>
            <a:off x="941206" y="0"/>
            <a:ext cx="8032500" cy="1596584"/>
          </a:xfrm>
          <a:prstGeom prst="rect">
            <a:avLst/>
          </a:prstGeom>
          <a:ln>
            <a:round/>
          </a:ln>
        </p:spPr>
        <p:txBody>
          <a:bodyPr anchor="b"/>
          <a:lstStyle>
            <a:lvl1pPr defTabSz="1003597">
              <a:lnSpc>
                <a:spcPct val="100000"/>
              </a:lnSpc>
              <a:defRPr b="1" sz="2400"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xfrm>
            <a:off x="179206" y="7340456"/>
            <a:ext cx="158031" cy="139701"/>
          </a:xfrm>
          <a:prstGeom prst="rect">
            <a:avLst/>
          </a:prstGeom>
          <a:ln>
            <a:round/>
          </a:ln>
        </p:spPr>
        <p:txBody>
          <a:bodyPr lIns="0" tIns="0" rIns="0" bIns="0"/>
          <a:lstStyle>
            <a:lvl1pPr defTabSz="501798">
              <a:buClr>
                <a:srgbClr val="9A9A9A"/>
              </a:buClr>
              <a:defRPr sz="9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65" name="Group"/>
          <p:cNvGrpSpPr/>
          <p:nvPr/>
        </p:nvGrpSpPr>
        <p:grpSpPr>
          <a:xfrm>
            <a:off x="6365644" y="7014373"/>
            <a:ext cx="3311546" cy="464903"/>
            <a:chOff x="0" y="0"/>
            <a:chExt cx="3311544" cy="464901"/>
          </a:xfrm>
        </p:grpSpPr>
        <p:pic>
          <p:nvPicPr>
            <p:cNvPr id="58" name="mcstas-logo.pdf" descr="mcstas-logo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758089" y="69845"/>
              <a:ext cx="553456" cy="325212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45000"/>
                </a:srgbClr>
              </a:outerShdw>
            </a:effectLst>
          </p:spPr>
        </p:pic>
        <p:pic>
          <p:nvPicPr>
            <p:cNvPr id="59" name="logoill.pdf" descr="logoill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409301" y="47740"/>
              <a:ext cx="388005" cy="370887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45000"/>
                </a:srgbClr>
              </a:outerShdw>
            </a:effectLst>
          </p:spPr>
        </p:pic>
        <p:pic>
          <p:nvPicPr>
            <p:cNvPr id="60" name="PSI-Logo_trans.png" descr="PSI-Logo_trans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899354" y="143818"/>
              <a:ext cx="484492" cy="177374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45000"/>
                </a:srgbClr>
              </a:outerShdw>
            </a:effectLst>
          </p:spPr>
        </p:pic>
        <p:pic>
          <p:nvPicPr>
            <p:cNvPr id="61" name="ku-logo.pdf" descr="ku-logo.pdf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570475" y="25569"/>
              <a:ext cx="304150" cy="4132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2" name="DTU_logo.png" descr="DTU_logo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547494" y="26084"/>
              <a:ext cx="284253" cy="4127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3" name="droppedImage.png" descr="droppedImage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464902" cy="4649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4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856476" y="47008"/>
              <a:ext cx="689270" cy="3708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6" name="ORNL McStas workshop, October 18th-19th 2018"/>
          <p:cNvSpPr txBox="1"/>
          <p:nvPr/>
        </p:nvSpPr>
        <p:spPr>
          <a:xfrm>
            <a:off x="378747" y="7250013"/>
            <a:ext cx="3464308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ORNL McStas workshop, October 18th-19th 2018</a:t>
            </a:r>
          </a:p>
        </p:txBody>
      </p:sp>
      <p:grpSp>
        <p:nvGrpSpPr>
          <p:cNvPr id="71" name="Group"/>
          <p:cNvGrpSpPr/>
          <p:nvPr/>
        </p:nvGrpSpPr>
        <p:grpSpPr>
          <a:xfrm>
            <a:off x="8881953" y="38100"/>
            <a:ext cx="1181533" cy="976511"/>
            <a:chOff x="0" y="0"/>
            <a:chExt cx="1181531" cy="976510"/>
          </a:xfrm>
        </p:grpSpPr>
        <p:grpSp>
          <p:nvGrpSpPr>
            <p:cNvPr id="69" name="Group"/>
            <p:cNvGrpSpPr/>
            <p:nvPr/>
          </p:nvGrpSpPr>
          <p:grpSpPr>
            <a:xfrm>
              <a:off x="6565" y="0"/>
              <a:ext cx="1168401" cy="673100"/>
              <a:chOff x="0" y="0"/>
              <a:chExt cx="1168400" cy="673100"/>
            </a:xfrm>
          </p:grpSpPr>
          <p:pic>
            <p:nvPicPr>
              <p:cNvPr id="67" name="Image" descr="Image"/>
              <p:cNvPicPr>
                <a:picLocks noChangeAspect="1"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0" y="0"/>
                <a:ext cx="1168400" cy="3175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8" name="Image" descr="Image"/>
              <p:cNvPicPr>
                <a:picLocks noChangeAspect="1"/>
              </p:cNvPicPr>
              <p:nvPr/>
            </p:nvPicPr>
            <p:blipFill>
              <a:blip r:embed="rId10">
                <a:extLst/>
              </a:blip>
              <a:stretch>
                <a:fillRect/>
              </a:stretch>
            </p:blipFill>
            <p:spPr>
              <a:xfrm>
                <a:off x="6350" y="355600"/>
                <a:ext cx="1155700" cy="3175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70" name="October 2018"/>
            <p:cNvSpPr txBox="1"/>
            <p:nvPr/>
          </p:nvSpPr>
          <p:spPr>
            <a:xfrm>
              <a:off x="0" y="687687"/>
              <a:ext cx="1181532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400"/>
              </a:lvl1pPr>
            </a:lstStyle>
            <a:p>
              <a:pPr/>
              <a:r>
                <a:t>October 2018</a:t>
              </a:r>
            </a:p>
          </p:txBody>
        </p:sp>
      </p:grpSp>
      <p:pic>
        <p:nvPicPr>
          <p:cNvPr id="72" name="Image" descr="Image"/>
          <p:cNvPicPr>
            <a:picLocks noChangeAspect="1"/>
          </p:cNvPicPr>
          <p:nvPr/>
        </p:nvPicPr>
        <p:blipFill>
          <a:blip r:embed="rId11">
            <a:extLst/>
          </a:blip>
          <a:srcRect l="39855" t="5205" r="39855" b="0"/>
          <a:stretch>
            <a:fillRect/>
          </a:stretch>
        </p:blipFill>
        <p:spPr>
          <a:xfrm>
            <a:off x="8398693" y="1366639"/>
            <a:ext cx="1672542" cy="52044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 - Title and Content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Body Level One…"/>
          <p:cNvSpPr txBox="1"/>
          <p:nvPr>
            <p:ph type="body" idx="1"/>
          </p:nvPr>
        </p:nvSpPr>
        <p:spPr>
          <a:xfrm>
            <a:off x="941206" y="1763675"/>
            <a:ext cx="8032500" cy="5792825"/>
          </a:xfrm>
          <a:prstGeom prst="rect">
            <a:avLst/>
          </a:prstGeom>
          <a:ln>
            <a:round/>
          </a:ln>
        </p:spPr>
        <p:txBody>
          <a:bodyPr/>
          <a:lstStyle>
            <a:lvl1pPr marL="103414" indent="-103414" defTabSz="1003597">
              <a:lnSpc>
                <a:spcPct val="100000"/>
              </a:lnSpc>
              <a:spcBef>
                <a:spcPts val="400"/>
              </a:spcBef>
              <a:buClr>
                <a:srgbClr val="AD4642"/>
              </a:buClr>
              <a:buSzPct val="100000"/>
              <a:buFontTx/>
              <a:buChar char="•"/>
              <a:defRPr sz="1600"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lvl1pPr>
            <a:lvl2pPr marL="284389" indent="-103414" defTabSz="1003597">
              <a:lnSpc>
                <a:spcPct val="100000"/>
              </a:lnSpc>
              <a:spcBef>
                <a:spcPts val="400"/>
              </a:spcBef>
              <a:buClr>
                <a:srgbClr val="AD4642"/>
              </a:buClr>
              <a:buSzPct val="100000"/>
              <a:buFontTx/>
              <a:buChar char="•"/>
              <a:defRPr sz="1600"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lvl2pPr>
            <a:lvl3pPr marL="465364" indent="-103414" defTabSz="1003597">
              <a:lnSpc>
                <a:spcPct val="100000"/>
              </a:lnSpc>
              <a:spcBef>
                <a:spcPts val="400"/>
              </a:spcBef>
              <a:buClr>
                <a:srgbClr val="AD4642"/>
              </a:buClr>
              <a:buSzPct val="100000"/>
              <a:buFontTx/>
              <a:buChar char="•"/>
              <a:defRPr sz="1600"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lvl3pPr>
            <a:lvl4pPr marL="640896" indent="-97971" defTabSz="1003597">
              <a:lnSpc>
                <a:spcPct val="100000"/>
              </a:lnSpc>
              <a:spcBef>
                <a:spcPts val="400"/>
              </a:spcBef>
              <a:buClr>
                <a:srgbClr val="AD4642"/>
              </a:buClr>
              <a:buSzPct val="100000"/>
              <a:buFontTx/>
              <a:buChar char="•"/>
              <a:defRPr sz="1600"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lvl4pPr>
            <a:lvl5pPr marL="817789" indent="-103414" defTabSz="1003597">
              <a:lnSpc>
                <a:spcPct val="100000"/>
              </a:lnSpc>
              <a:spcBef>
                <a:spcPts val="400"/>
              </a:spcBef>
              <a:buClr>
                <a:srgbClr val="AD4642"/>
              </a:buClr>
              <a:buSzPct val="100000"/>
              <a:buFontTx/>
              <a:buChar char="•"/>
              <a:defRPr sz="1600"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88" name="Group"/>
          <p:cNvGrpSpPr/>
          <p:nvPr/>
        </p:nvGrpSpPr>
        <p:grpSpPr>
          <a:xfrm>
            <a:off x="378746" y="6980907"/>
            <a:ext cx="8634298" cy="533361"/>
            <a:chOff x="-819517" y="0"/>
            <a:chExt cx="8634296" cy="533360"/>
          </a:xfrm>
        </p:grpSpPr>
        <p:pic>
          <p:nvPicPr>
            <p:cNvPr id="80" name="mcstas-logo.pdf" descr="mcstas-logo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7261324" y="103311"/>
              <a:ext cx="553455" cy="325212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45000"/>
                </a:srgbClr>
              </a:outerShdw>
            </a:effectLst>
          </p:spPr>
        </p:pic>
        <p:pic>
          <p:nvPicPr>
            <p:cNvPr id="81" name="logoill.pdf" descr="logoill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6912536" y="81206"/>
              <a:ext cx="388004" cy="370887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45000"/>
                </a:srgbClr>
              </a:outerShdw>
            </a:effectLst>
          </p:spPr>
        </p:pic>
        <p:pic>
          <p:nvPicPr>
            <p:cNvPr id="82" name="PSI-Logo_trans.png" descr="PSI-Logo_trans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402589" y="177283"/>
              <a:ext cx="484492" cy="177374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45000"/>
                </a:srgbClr>
              </a:outerShdw>
            </a:effectLst>
          </p:spPr>
        </p:pic>
        <p:pic>
          <p:nvPicPr>
            <p:cNvPr id="83" name="ku-logo.pdf" descr="ku-logo.pdf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6073709" y="59035"/>
              <a:ext cx="304150" cy="4132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4" name="DTU_logo.png" descr="DTU_logo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5763307" y="59035"/>
              <a:ext cx="284252" cy="4127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5" name="droppedImage.pdf" descr="droppedImage.pdf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4425934" y="59380"/>
              <a:ext cx="776540" cy="4132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6" name="droppedImage.png" descr="droppedImage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5202473" y="0"/>
              <a:ext cx="464902" cy="4649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7" name="ORNL McStas workshop, October 18th-19th 2018"/>
            <p:cNvSpPr txBox="1"/>
            <p:nvPr/>
          </p:nvSpPr>
          <p:spPr>
            <a:xfrm>
              <a:off x="-819518" y="269106"/>
              <a:ext cx="3464308" cy="2642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/>
              </a:lvl1pPr>
            </a:lstStyle>
            <a:p>
              <a:pPr/>
              <a:r>
                <a:t>ORNL McStas workshop, October 18th-19th 2018</a:t>
              </a:r>
            </a:p>
          </p:txBody>
        </p:sp>
      </p:grpSp>
      <p:sp>
        <p:nvSpPr>
          <p:cNvPr id="89" name="Title Text"/>
          <p:cNvSpPr txBox="1"/>
          <p:nvPr>
            <p:ph type="title"/>
          </p:nvPr>
        </p:nvSpPr>
        <p:spPr>
          <a:xfrm>
            <a:off x="941206" y="0"/>
            <a:ext cx="8032500" cy="1596584"/>
          </a:xfrm>
          <a:prstGeom prst="rect">
            <a:avLst/>
          </a:prstGeom>
          <a:ln>
            <a:round/>
          </a:ln>
        </p:spPr>
        <p:txBody>
          <a:bodyPr anchor="b"/>
          <a:lstStyle>
            <a:lvl1pPr defTabSz="1003597">
              <a:lnSpc>
                <a:spcPct val="100000"/>
              </a:lnSpc>
              <a:defRPr b="1" sz="2400"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0" name="Slide Number"/>
          <p:cNvSpPr txBox="1"/>
          <p:nvPr>
            <p:ph type="sldNum" sz="quarter" idx="2"/>
          </p:nvPr>
        </p:nvSpPr>
        <p:spPr>
          <a:xfrm>
            <a:off x="179206" y="7340456"/>
            <a:ext cx="158031" cy="139701"/>
          </a:xfrm>
          <a:prstGeom prst="rect">
            <a:avLst/>
          </a:prstGeom>
          <a:ln>
            <a:round/>
          </a:ln>
        </p:spPr>
        <p:txBody>
          <a:bodyPr lIns="0" tIns="0" rIns="0" bIns="0"/>
          <a:lstStyle>
            <a:lvl1pPr defTabSz="501798">
              <a:buClr>
                <a:srgbClr val="9A9A9A"/>
              </a:buClr>
              <a:defRPr sz="9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95" name="Group"/>
          <p:cNvGrpSpPr/>
          <p:nvPr/>
        </p:nvGrpSpPr>
        <p:grpSpPr>
          <a:xfrm>
            <a:off x="8881953" y="38100"/>
            <a:ext cx="1181533" cy="976511"/>
            <a:chOff x="0" y="0"/>
            <a:chExt cx="1181531" cy="976510"/>
          </a:xfrm>
        </p:grpSpPr>
        <p:grpSp>
          <p:nvGrpSpPr>
            <p:cNvPr id="93" name="Group"/>
            <p:cNvGrpSpPr/>
            <p:nvPr/>
          </p:nvGrpSpPr>
          <p:grpSpPr>
            <a:xfrm>
              <a:off x="6565" y="0"/>
              <a:ext cx="1168401" cy="673100"/>
              <a:chOff x="0" y="0"/>
              <a:chExt cx="1168400" cy="673100"/>
            </a:xfrm>
          </p:grpSpPr>
          <p:pic>
            <p:nvPicPr>
              <p:cNvPr id="91" name="Image" descr="Image"/>
              <p:cNvPicPr>
                <a:picLocks noChangeAspect="1"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0" y="0"/>
                <a:ext cx="1168400" cy="3175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2" name="Image" descr="Image"/>
              <p:cNvPicPr>
                <a:picLocks noChangeAspect="1"/>
              </p:cNvPicPr>
              <p:nvPr/>
            </p:nvPicPr>
            <p:blipFill>
              <a:blip r:embed="rId10">
                <a:extLst/>
              </a:blip>
              <a:stretch>
                <a:fillRect/>
              </a:stretch>
            </p:blipFill>
            <p:spPr>
              <a:xfrm>
                <a:off x="6350" y="355600"/>
                <a:ext cx="1155700" cy="3175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94" name="October 2018"/>
            <p:cNvSpPr txBox="1"/>
            <p:nvPr/>
          </p:nvSpPr>
          <p:spPr>
            <a:xfrm>
              <a:off x="0" y="687687"/>
              <a:ext cx="1181532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400"/>
              </a:lvl1pPr>
            </a:lstStyle>
            <a:p>
              <a:pPr/>
              <a:r>
                <a:t>October 2018</a:t>
              </a:r>
            </a:p>
          </p:txBody>
        </p:sp>
      </p:grpSp>
      <p:pic>
        <p:nvPicPr>
          <p:cNvPr id="96" name="Image" descr="Image"/>
          <p:cNvPicPr>
            <a:picLocks noChangeAspect="1"/>
          </p:cNvPicPr>
          <p:nvPr/>
        </p:nvPicPr>
        <p:blipFill>
          <a:blip r:embed="rId11">
            <a:extLst/>
          </a:blip>
          <a:srcRect l="39855" t="5205" r="39855" b="0"/>
          <a:stretch>
            <a:fillRect/>
          </a:stretch>
        </p:blipFill>
        <p:spPr>
          <a:xfrm>
            <a:off x="8398693" y="1366639"/>
            <a:ext cx="1672542" cy="52044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"/>
          <p:cNvSpPr/>
          <p:nvPr/>
        </p:nvSpPr>
        <p:spPr>
          <a:xfrm>
            <a:off x="8539277" y="6920710"/>
            <a:ext cx="1472139" cy="615161"/>
          </a:xfrm>
          <a:prstGeom prst="rect">
            <a:avLst/>
          </a:prstGeom>
          <a:solidFill>
            <a:srgbClr val="FFFFFF"/>
          </a:solidFill>
          <a:ln w="12700">
            <a:solidFill>
              <a:srgbClr val="2A85D1"/>
            </a:solidFill>
          </a:ln>
          <a:effectLst>
            <a:outerShdw sx="100000" sy="100000" kx="0" ky="0" algn="b" rotWithShape="0" blurRad="25400" dist="12700" dir="5400000">
              <a:srgbClr val="000000">
                <a:alpha val="35000"/>
              </a:srgbClr>
            </a:outerShdw>
          </a:effectLst>
        </p:spPr>
        <p:txBody>
          <a:bodyPr lIns="45700" tIns="45700" rIns="45700" bIns="45700" anchor="ctr"/>
          <a:lstStyle/>
          <a:p>
            <a:pPr>
              <a:defRPr sz="1600"/>
            </a:pPr>
          </a:p>
        </p:txBody>
      </p:sp>
      <p:sp>
        <p:nvSpPr>
          <p:cNvPr id="104" name="Line"/>
          <p:cNvSpPr/>
          <p:nvPr/>
        </p:nvSpPr>
        <p:spPr>
          <a:xfrm>
            <a:off x="188517" y="1128993"/>
            <a:ext cx="8865954" cy="1"/>
          </a:xfrm>
          <a:prstGeom prst="line">
            <a:avLst/>
          </a:prstGeom>
          <a:ln w="38100">
            <a:solidFill>
              <a:srgbClr val="2A85D1"/>
            </a:solidFill>
            <a:tailEnd type="triangle"/>
          </a:ln>
        </p:spPr>
        <p:txBody>
          <a:bodyPr lIns="45700" tIns="45700" rIns="45700" bIns="45700"/>
          <a:lstStyle/>
          <a:p>
            <a:pPr>
              <a:defRPr sz="1600"/>
            </a:pPr>
          </a:p>
        </p:txBody>
      </p:sp>
      <p:sp>
        <p:nvSpPr>
          <p:cNvPr id="105" name="Title Text"/>
          <p:cNvSpPr txBox="1"/>
          <p:nvPr>
            <p:ph type="title"/>
          </p:nvPr>
        </p:nvSpPr>
        <p:spPr>
          <a:xfrm>
            <a:off x="110070" y="194826"/>
            <a:ext cx="9067469" cy="79598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106" name="Body Level One…"/>
          <p:cNvSpPr txBox="1"/>
          <p:nvPr>
            <p:ph type="body" idx="1"/>
          </p:nvPr>
        </p:nvSpPr>
        <p:spPr>
          <a:xfrm>
            <a:off x="165127" y="1441764"/>
            <a:ext cx="8957355" cy="5575497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214312" indent="-214312">
              <a:defRPr sz="3000"/>
            </a:lvl1pPr>
            <a:lvl2pPr marL="702128" indent="-244928">
              <a:defRPr sz="3000"/>
            </a:lvl2pPr>
            <a:lvl3pPr marL="1200150" indent="-285750">
              <a:defRPr sz="3000"/>
            </a:lvl3pPr>
            <a:lvl4pPr marL="1714500" indent="-342900">
              <a:defRPr sz="3000"/>
            </a:lvl4pPr>
            <a:lvl5pPr marL="2171700" indent="-342900"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0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  <a:ln w="12700">
            <a:miter lim="400000"/>
          </a:ln>
        </p:spPr>
      </p:pic>
      <p:sp>
        <p:nvSpPr>
          <p:cNvPr id="108" name="Slide Number"/>
          <p:cNvSpPr txBox="1"/>
          <p:nvPr>
            <p:ph type="sldNum" sz="quarter" idx="2"/>
          </p:nvPr>
        </p:nvSpPr>
        <p:spPr>
          <a:xfrm>
            <a:off x="70486" y="7209997"/>
            <a:ext cx="328684" cy="311916"/>
          </a:xfrm>
          <a:prstGeom prst="rect">
            <a:avLst/>
          </a:prstGeom>
        </p:spPr>
        <p:txBody>
          <a:bodyPr lIns="44981" tIns="44981" rIns="44981" bIns="44981"/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111" name="Group"/>
          <p:cNvGrpSpPr/>
          <p:nvPr/>
        </p:nvGrpSpPr>
        <p:grpSpPr>
          <a:xfrm>
            <a:off x="8676920" y="7003107"/>
            <a:ext cx="1196853" cy="450366"/>
            <a:chOff x="0" y="0"/>
            <a:chExt cx="1196851" cy="450365"/>
          </a:xfrm>
        </p:grpSpPr>
        <p:pic>
          <p:nvPicPr>
            <p:cNvPr id="109" name="image5.png" descr="image5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05753" cy="4503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0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59875" y="0"/>
              <a:ext cx="836977" cy="4503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12" name="ORNL McStas workshop, October 18th-19th 2018"/>
          <p:cNvSpPr txBox="1"/>
          <p:nvPr/>
        </p:nvSpPr>
        <p:spPr>
          <a:xfrm>
            <a:off x="380703" y="7248554"/>
            <a:ext cx="2904242" cy="226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00" tIns="45700" rIns="45700" bIns="45700">
            <a:spAutoFit/>
          </a:bodyPr>
          <a:lstStyle>
            <a:lvl1pPr>
              <a:defRPr sz="1000"/>
            </a:lvl1pPr>
          </a:lstStyle>
          <a:p>
            <a:pPr/>
            <a:r>
              <a:t>ORNL McStas workshop, October 18th-19th 2018</a:t>
            </a:r>
          </a:p>
        </p:txBody>
      </p:sp>
      <p:grpSp>
        <p:nvGrpSpPr>
          <p:cNvPr id="117" name="Group"/>
          <p:cNvGrpSpPr/>
          <p:nvPr/>
        </p:nvGrpSpPr>
        <p:grpSpPr>
          <a:xfrm>
            <a:off x="8880337" y="39671"/>
            <a:ext cx="1174473" cy="951615"/>
            <a:chOff x="0" y="0"/>
            <a:chExt cx="1174471" cy="951614"/>
          </a:xfrm>
        </p:grpSpPr>
        <p:grpSp>
          <p:nvGrpSpPr>
            <p:cNvPr id="115" name="Group"/>
            <p:cNvGrpSpPr/>
            <p:nvPr/>
          </p:nvGrpSpPr>
          <p:grpSpPr>
            <a:xfrm>
              <a:off x="6562" y="0"/>
              <a:ext cx="1167910" cy="672818"/>
              <a:chOff x="0" y="0"/>
              <a:chExt cx="1167909" cy="672817"/>
            </a:xfrm>
          </p:grpSpPr>
          <p:pic>
            <p:nvPicPr>
              <p:cNvPr id="113" name="Image" descr="Image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0" y="0"/>
                <a:ext cx="1167910" cy="31736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14" name="Image" descr="Image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6347" y="355450"/>
                <a:ext cx="1155215" cy="31736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16" name="October 2018"/>
            <p:cNvSpPr txBox="1"/>
            <p:nvPr/>
          </p:nvSpPr>
          <p:spPr>
            <a:xfrm>
              <a:off x="0" y="687398"/>
              <a:ext cx="1027581" cy="2642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00" tIns="45700" rIns="45700" bIns="45700" numCol="1" anchor="t">
              <a:spAutoFit/>
            </a:bodyPr>
            <a:lstStyle>
              <a:lvl1pPr>
                <a:defRPr sz="1200"/>
              </a:lvl1pPr>
            </a:lstStyle>
            <a:p>
              <a:pPr/>
              <a:r>
                <a:t>October 2018</a:t>
              </a:r>
            </a:p>
          </p:txBody>
        </p:sp>
      </p:grpSp>
      <p:pic>
        <p:nvPicPr>
          <p:cNvPr id="118" name="Image" descr="Image"/>
          <p:cNvPicPr>
            <a:picLocks noChangeAspect="1"/>
          </p:cNvPicPr>
          <p:nvPr/>
        </p:nvPicPr>
        <p:blipFill>
          <a:blip r:embed="rId7">
            <a:extLst/>
          </a:blip>
          <a:srcRect l="39855" t="5205" r="39855" b="0"/>
          <a:stretch>
            <a:fillRect/>
          </a:stretch>
        </p:blipFill>
        <p:spPr>
          <a:xfrm>
            <a:off x="8397280" y="1367652"/>
            <a:ext cx="1671840" cy="52022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1.tif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2.tif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Relationship Id="rId9" Type="http://schemas.openxmlformats.org/officeDocument/2006/relationships/slideLayout" Target="../slideLayouts/slideLayout3.xml"/><Relationship Id="rId10" Type="http://schemas.openxmlformats.org/officeDocument/2006/relationships/slideLayout" Target="../slideLayouts/slideLayout4.xml"/><Relationship Id="rId11" Type="http://schemas.openxmlformats.org/officeDocument/2006/relationships/slideLayout" Target="../slideLayouts/slideLayout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622135" y="2475731"/>
            <a:ext cx="7683387" cy="4360069"/>
          </a:xfrm>
          <a:prstGeom prst="rect">
            <a:avLst/>
          </a:prstGeom>
          <a:solidFill>
            <a:srgbClr val="FFFFFF"/>
          </a:solidFill>
          <a:ln w="88900">
            <a:solidFill>
              <a:srgbClr val="2A85D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9BBE05"/>
                </a:solidFill>
              </a:defRPr>
            </a:pPr>
          </a:p>
        </p:txBody>
      </p:sp>
      <p:sp>
        <p:nvSpPr>
          <p:cNvPr id="3" name="Line"/>
          <p:cNvSpPr/>
          <p:nvPr/>
        </p:nvSpPr>
        <p:spPr>
          <a:xfrm>
            <a:off x="186479" y="1127879"/>
            <a:ext cx="8869682" cy="1"/>
          </a:xfrm>
          <a:prstGeom prst="line">
            <a:avLst/>
          </a:prstGeom>
          <a:ln w="54720">
            <a:solidFill>
              <a:srgbClr val="2A85D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55699" y="7211439"/>
            <a:ext cx="356974" cy="349223"/>
          </a:xfrm>
          <a:prstGeom prst="rect">
            <a:avLst/>
          </a:prstGeom>
          <a:ln w="12700">
            <a:miter lim="400000"/>
          </a:ln>
        </p:spPr>
        <p:txBody>
          <a:bodyPr wrap="none" lIns="44999" tIns="44999" rIns="44999" bIns="44999">
            <a:spAutoFit/>
          </a:bodyPr>
          <a:lstStyle/>
          <a:p>
            <a:pPr/>
            <a:fld id="{86CB4B4D-7CA3-9044-876B-883B54F8677D}" type="slidenum"/>
          </a:p>
        </p:txBody>
      </p:sp>
      <p:sp>
        <p:nvSpPr>
          <p:cNvPr id="5" name="Rectangle"/>
          <p:cNvSpPr/>
          <p:nvPr/>
        </p:nvSpPr>
        <p:spPr>
          <a:xfrm>
            <a:off x="8540750" y="6909330"/>
            <a:ext cx="1472757" cy="615421"/>
          </a:xfrm>
          <a:prstGeom prst="rect">
            <a:avLst/>
          </a:prstGeom>
          <a:solidFill>
            <a:srgbClr val="FFFFFF"/>
          </a:solidFill>
          <a:ln w="25400">
            <a:solidFill>
              <a:srgbClr val="2A85D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grpSp>
        <p:nvGrpSpPr>
          <p:cNvPr id="8" name="Group"/>
          <p:cNvGrpSpPr/>
          <p:nvPr/>
        </p:nvGrpSpPr>
        <p:grpSpPr>
          <a:xfrm>
            <a:off x="8678450" y="7004463"/>
            <a:ext cx="1197356" cy="450555"/>
            <a:chOff x="0" y="0"/>
            <a:chExt cx="1197354" cy="450554"/>
          </a:xfrm>
        </p:grpSpPr>
        <p:pic>
          <p:nvPicPr>
            <p:cNvPr id="6" name="image5.png" descr="image5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305882" cy="45055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60026" y="0"/>
              <a:ext cx="837329" cy="45055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" name="ORNL McStas workshop, October 18th-19th 2018"/>
          <p:cNvSpPr txBox="1"/>
          <p:nvPr/>
        </p:nvSpPr>
        <p:spPr>
          <a:xfrm>
            <a:off x="378747" y="7250013"/>
            <a:ext cx="3464308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ORNL McStas workshop, October 18th-19th 2018</a:t>
            </a:r>
          </a:p>
        </p:txBody>
      </p:sp>
      <p:grpSp>
        <p:nvGrpSpPr>
          <p:cNvPr id="14" name="Group"/>
          <p:cNvGrpSpPr/>
          <p:nvPr/>
        </p:nvGrpSpPr>
        <p:grpSpPr>
          <a:xfrm>
            <a:off x="8881953" y="38100"/>
            <a:ext cx="1181533" cy="976511"/>
            <a:chOff x="0" y="0"/>
            <a:chExt cx="1181531" cy="976510"/>
          </a:xfrm>
        </p:grpSpPr>
        <p:grpSp>
          <p:nvGrpSpPr>
            <p:cNvPr id="12" name="Group"/>
            <p:cNvGrpSpPr/>
            <p:nvPr/>
          </p:nvGrpSpPr>
          <p:grpSpPr>
            <a:xfrm>
              <a:off x="6565" y="0"/>
              <a:ext cx="1168401" cy="673100"/>
              <a:chOff x="0" y="0"/>
              <a:chExt cx="1168400" cy="673100"/>
            </a:xfrm>
          </p:grpSpPr>
          <p:pic>
            <p:nvPicPr>
              <p:cNvPr id="10" name="Image" descr="Image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0" y="0"/>
                <a:ext cx="1168400" cy="3175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1" name="Image" descr="Image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6350" y="355600"/>
                <a:ext cx="1155700" cy="3175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3" name="October 2018"/>
            <p:cNvSpPr txBox="1"/>
            <p:nvPr/>
          </p:nvSpPr>
          <p:spPr>
            <a:xfrm>
              <a:off x="0" y="687687"/>
              <a:ext cx="1181532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400"/>
              </a:lvl1pPr>
            </a:lstStyle>
            <a:p>
              <a:pPr/>
              <a:r>
                <a:t>October 2018</a:t>
              </a:r>
            </a:p>
          </p:txBody>
        </p:sp>
      </p:grpSp>
      <p:pic>
        <p:nvPicPr>
          <p:cNvPr id="15" name="Image" descr="Image"/>
          <p:cNvPicPr>
            <a:picLocks noChangeAspect="1"/>
          </p:cNvPicPr>
          <p:nvPr/>
        </p:nvPicPr>
        <p:blipFill>
          <a:blip r:embed="rId6">
            <a:extLst/>
          </a:blip>
          <a:srcRect l="39855" t="5205" r="39855" b="0"/>
          <a:stretch>
            <a:fillRect/>
          </a:stretch>
        </p:blipFill>
        <p:spPr>
          <a:xfrm>
            <a:off x="8398693" y="1366639"/>
            <a:ext cx="1672542" cy="5204402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Talk / material title…"/>
          <p:cNvSpPr txBox="1"/>
          <p:nvPr/>
        </p:nvSpPr>
        <p:spPr>
          <a:xfrm>
            <a:off x="2988840" y="2701219"/>
            <a:ext cx="2949976" cy="12613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700"/>
            </a:pPr>
            <a:r>
              <a:t>Talk / material title</a:t>
            </a:r>
          </a:p>
          <a:p>
            <a:pPr>
              <a:defRPr sz="2700"/>
            </a:pPr>
          </a:p>
          <a:p>
            <a:pPr>
              <a:defRPr sz="2700"/>
            </a:pPr>
            <a:r>
              <a:t>Presenter: </a:t>
            </a:r>
          </a:p>
        </p:txBody>
      </p:sp>
      <p:sp>
        <p:nvSpPr>
          <p:cNvPr id="17" name="… Date and time"/>
          <p:cNvSpPr txBox="1"/>
          <p:nvPr/>
        </p:nvSpPr>
        <p:spPr>
          <a:xfrm>
            <a:off x="263178" y="538459"/>
            <a:ext cx="1819423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… Date and time</a:t>
            </a:r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503555" y="101453"/>
            <a:ext cx="9063991" cy="1661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idx="1"/>
          </p:nvPr>
        </p:nvSpPr>
        <p:spPr>
          <a:xfrm>
            <a:off x="503555" y="1763183"/>
            <a:ext cx="9063991" cy="5793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7"/>
    <p:sldLayoutId id="2147483650" r:id="rId8"/>
    <p:sldLayoutId id="2147483651" r:id="rId9"/>
    <p:sldLayoutId id="2147483652" r:id="rId10"/>
    <p:sldLayoutId id="2147483653" r:id="rId1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45000"/>
        <a:buFont typeface="Helvetica Neue"/>
        <a:buChar char="l"/>
        <a:tabLst/>
        <a:defRPr b="0" baseline="0" cap="none" i="1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718457" marR="0" indent="-261257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75000"/>
        <a:buFont typeface="Helvetica Neue"/>
        <a:buChar char="-"/>
        <a:tabLst/>
        <a:defRPr b="0" baseline="0" cap="none" i="1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2192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45000"/>
        <a:buFont typeface="Helvetica Neue"/>
        <a:buChar char="l"/>
        <a:tabLst/>
        <a:defRPr b="0" baseline="0" cap="none" i="1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737360" marR="0" indent="-36576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75000"/>
        <a:buFont typeface="Helvetica Neue"/>
        <a:buChar char="-"/>
        <a:tabLst/>
        <a:defRPr b="0" baseline="0" cap="none" i="1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194560" marR="0" indent="-36576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45000"/>
        <a:buFont typeface="Helvetica Neue"/>
        <a:buChar char="l"/>
        <a:tabLst/>
        <a:defRPr b="0" baseline="0" cap="none" i="1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651760" marR="0" indent="-36576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45000"/>
        <a:buFont typeface="Helvetica Neue"/>
        <a:buChar char="l"/>
        <a:tabLst/>
        <a:defRPr b="0" baseline="0" cap="none" i="1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108960" marR="0" indent="-36576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45000"/>
        <a:buFont typeface="Helvetica Neue"/>
        <a:buChar char="l"/>
        <a:tabLst/>
        <a:defRPr b="0" baseline="0" cap="none" i="1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606800" marR="0" indent="-406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Helvetica Neue"/>
        <a:buChar char="•"/>
        <a:tabLst/>
        <a:defRPr b="0" baseline="0" cap="none" i="1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4064000" marR="0" indent="-406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Helvetica Neue"/>
        <a:buChar char="•"/>
        <a:tabLst/>
        <a:defRPr b="0" baseline="0" cap="none" i="1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McStas data normalisation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740663">
              <a:defRPr i="0" sz="3564"/>
            </a:pPr>
            <a:r>
              <a:t>McStas data normalisation</a:t>
            </a:r>
          </a:p>
          <a:p>
            <a:pPr defTabSz="740663">
              <a:defRPr sz="2187"/>
            </a:pPr>
            <a:r>
              <a:t>- and other important, not so well known details</a:t>
            </a:r>
          </a:p>
        </p:txBody>
      </p:sp>
      <p:sp>
        <p:nvSpPr>
          <p:cNvPr id="128" name="Peter Willendrup1,5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defRPr sz="1400"/>
            </a:pPr>
          </a:p>
          <a:p>
            <a:pPr marL="0" indent="0">
              <a:defRPr b="1" sz="1400"/>
            </a:pPr>
            <a:r>
              <a:t>Peter Willendrup</a:t>
            </a:r>
            <a:r>
              <a:rPr baseline="31999"/>
              <a:t>1,5</a:t>
            </a:r>
          </a:p>
          <a:p>
            <a:pPr marL="0" indent="0">
              <a:defRPr sz="1400"/>
            </a:pPr>
            <a:r>
              <a:t>Emmanuel Farhi</a:t>
            </a:r>
            <a:r>
              <a:rPr baseline="31999"/>
              <a:t>2</a:t>
            </a:r>
          </a:p>
          <a:p>
            <a:pPr marL="0" indent="0">
              <a:defRPr sz="1400"/>
            </a:pPr>
            <a:r>
              <a:t>Erik Knudsen</a:t>
            </a:r>
            <a:r>
              <a:rPr baseline="31999"/>
              <a:t>1,5</a:t>
            </a:r>
            <a:endParaRPr baseline="31999"/>
          </a:p>
          <a:p>
            <a:pPr marL="0" indent="0">
              <a:defRPr sz="1400"/>
            </a:pPr>
            <a:r>
              <a:t>Uwe Filges</a:t>
            </a:r>
            <a:r>
              <a:rPr baseline="31999"/>
              <a:t>3</a:t>
            </a:r>
          </a:p>
          <a:p>
            <a:pPr marL="0" indent="0">
              <a:defRPr sz="1400"/>
            </a:pPr>
            <a:r>
              <a:t>Kim Lefmann</a:t>
            </a:r>
            <a:r>
              <a:rPr baseline="31999"/>
              <a:t>4,5</a:t>
            </a:r>
          </a:p>
          <a:p>
            <a:pPr marL="0" indent="0">
              <a:defRPr sz="1400"/>
            </a:pPr>
          </a:p>
          <a:p>
            <a:pPr marL="0" indent="0">
              <a:defRPr sz="1400"/>
            </a:pPr>
            <a:r>
              <a:rPr baseline="31999"/>
              <a:t>1</a:t>
            </a:r>
            <a:r>
              <a:t>DTU Physics, Lyngby, Denmark</a:t>
            </a:r>
          </a:p>
          <a:p>
            <a:pPr marL="0" indent="0">
              <a:defRPr sz="1400"/>
            </a:pPr>
            <a:r>
              <a:rPr baseline="31999"/>
              <a:t>2</a:t>
            </a:r>
            <a:r>
              <a:t>Calcul Scientifique, Institut Laue-Langevin (ILL), Grenoble, France</a:t>
            </a:r>
          </a:p>
          <a:p>
            <a:pPr marL="0" indent="0">
              <a:defRPr sz="1400"/>
            </a:pPr>
            <a:r>
              <a:rPr baseline="31999"/>
              <a:t>3</a:t>
            </a:r>
            <a:r>
              <a:t>Niels Bohr Institute, University of Copenhagen, Copenhagen, Denmark</a:t>
            </a:r>
          </a:p>
          <a:p>
            <a:pPr marL="0" indent="0">
              <a:defRPr baseline="31999" sz="1400"/>
            </a:pPr>
            <a:r>
              <a:t>4</a:t>
            </a:r>
            <a:r>
              <a:rPr baseline="0"/>
              <a:t>Paul Scherrer Institut, Villigen, Switzerland</a:t>
            </a:r>
          </a:p>
          <a:p>
            <a:pPr marL="0" indent="0">
              <a:defRPr baseline="31999" sz="1400"/>
            </a:pPr>
            <a:r>
              <a:t>5</a:t>
            </a:r>
            <a:r>
              <a:rPr baseline="0"/>
              <a:t>ESS DMSC, Copenhagen, Denmark</a:t>
            </a:r>
          </a:p>
        </p:txBody>
      </p:sp>
      <p:sp>
        <p:nvSpPr>
          <p:cNvPr id="129" name="Slide Number"/>
          <p:cNvSpPr txBox="1"/>
          <p:nvPr>
            <p:ph type="sldNum" sz="quarter" idx="2"/>
          </p:nvPr>
        </p:nvSpPr>
        <p:spPr>
          <a:xfrm>
            <a:off x="68399" y="7211439"/>
            <a:ext cx="229838" cy="3492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37" name="Group"/>
          <p:cNvGrpSpPr/>
          <p:nvPr/>
        </p:nvGrpSpPr>
        <p:grpSpPr>
          <a:xfrm>
            <a:off x="5322684" y="1440781"/>
            <a:ext cx="2041236" cy="2130923"/>
            <a:chOff x="0" y="0"/>
            <a:chExt cx="2041235" cy="2130921"/>
          </a:xfrm>
        </p:grpSpPr>
        <p:grpSp>
          <p:nvGrpSpPr>
            <p:cNvPr id="135" name="Group"/>
            <p:cNvGrpSpPr/>
            <p:nvPr/>
          </p:nvGrpSpPr>
          <p:grpSpPr>
            <a:xfrm>
              <a:off x="0" y="0"/>
              <a:ext cx="2041236" cy="1759752"/>
              <a:chOff x="0" y="0"/>
              <a:chExt cx="2041235" cy="1759751"/>
            </a:xfrm>
          </p:grpSpPr>
          <p:pic>
            <p:nvPicPr>
              <p:cNvPr id="130" name="logoill.pdf" descr="logoill.pdf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368621" y="1292587"/>
                <a:ext cx="462058" cy="44167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sx="100000" sy="100000" kx="0" ky="0" algn="b" rotWithShape="0" blurRad="50800" dist="38100" dir="5400000">
                  <a:srgbClr val="000000">
                    <a:alpha val="45000"/>
                  </a:srgbClr>
                </a:outerShdw>
              </a:effectLst>
            </p:spPr>
          </p:pic>
          <p:pic>
            <p:nvPicPr>
              <p:cNvPr id="131" name="mcstas-logo.pdf" descr="mcstas-logo.pdf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0" y="0"/>
                <a:ext cx="2041236" cy="119943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sx="100000" sy="100000" kx="0" ky="0" algn="b" rotWithShape="0" blurRad="50800" dist="38100" dir="5400000">
                  <a:srgbClr val="000000">
                    <a:alpha val="45000"/>
                  </a:srgbClr>
                </a:outerShdw>
              </a:effectLst>
            </p:spPr>
          </p:pic>
          <p:pic>
            <p:nvPicPr>
              <p:cNvPr id="132" name="PSI-Logo_trans.png" descr="PSI-Logo_trans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760345" y="1409563"/>
                <a:ext cx="575134" cy="21055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sx="100000" sy="100000" kx="0" ky="0" algn="b" rotWithShape="0" blurRad="50800" dist="38100" dir="5400000">
                  <a:srgbClr val="000000">
                    <a:alpha val="45000"/>
                  </a:srgbClr>
                </a:outerShdw>
              </a:effectLst>
            </p:spPr>
          </p:pic>
          <p:pic>
            <p:nvPicPr>
              <p:cNvPr id="133" name="ku-logo.pdf" descr="ku-logo.pdf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368475" y="1269192"/>
                <a:ext cx="361052" cy="49056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34" name="DTU_logo.png" descr="DTU_logo.png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0" y="1269192"/>
                <a:ext cx="337432" cy="48995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136" name="ESS_Logo_Frugal_Blue_cmyk.png" descr="ESS_Logo_Frugal_Blue_cmyk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604457" y="1708238"/>
              <a:ext cx="785531" cy="4226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Imagine a histogram, e.g. I(λ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✦"/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Imagine a histogram, e.g. I(λ)</a:t>
            </a:r>
          </a:p>
          <a:p>
            <a:pPr>
              <a:buChar char="✦"/>
              <a:defRPr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buChar char="✦"/>
              <a:defRPr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buChar char="✦"/>
              <a:defRPr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buChar char="✦"/>
              <a:defRPr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buChar char="✦"/>
              <a:defRPr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buChar char="✦"/>
              <a:defRPr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buChar char="✦"/>
              <a:defRPr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buChar char="✦"/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The RMS variance over that set becomes our statistical error bar </a:t>
            </a:r>
            <a:r>
              <a:t>E</a:t>
            </a:r>
          </a:p>
        </p:txBody>
      </p:sp>
      <p:sp>
        <p:nvSpPr>
          <p:cNvPr id="237" name="In a histogram sen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 a histogram sense</a:t>
            </a:r>
          </a:p>
        </p:txBody>
      </p:sp>
      <p:sp>
        <p:nvSpPr>
          <p:cNvPr id="2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53" name="Group"/>
          <p:cNvGrpSpPr/>
          <p:nvPr/>
        </p:nvGrpSpPr>
        <p:grpSpPr>
          <a:xfrm>
            <a:off x="184547" y="1926519"/>
            <a:ext cx="3418841" cy="731421"/>
            <a:chOff x="0" y="0"/>
            <a:chExt cx="3418840" cy="731420"/>
          </a:xfrm>
        </p:grpSpPr>
        <p:sp>
          <p:nvSpPr>
            <p:cNvPr id="239" name="Rectangle"/>
            <p:cNvSpPr/>
            <p:nvPr/>
          </p:nvSpPr>
          <p:spPr>
            <a:xfrm>
              <a:off x="13420" y="124530"/>
              <a:ext cx="3374629" cy="23885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40" name="Rectangle"/>
            <p:cNvSpPr/>
            <p:nvPr/>
          </p:nvSpPr>
          <p:spPr>
            <a:xfrm>
              <a:off x="13420" y="125739"/>
              <a:ext cx="204437" cy="23643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41" name="Rectangle"/>
            <p:cNvSpPr/>
            <p:nvPr/>
          </p:nvSpPr>
          <p:spPr>
            <a:xfrm>
              <a:off x="216620" y="125739"/>
              <a:ext cx="204437" cy="23643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42" name="Rectangle"/>
            <p:cNvSpPr/>
            <p:nvPr/>
          </p:nvSpPr>
          <p:spPr>
            <a:xfrm>
              <a:off x="419820" y="125739"/>
              <a:ext cx="204437" cy="23643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43" name="Rectangle"/>
            <p:cNvSpPr/>
            <p:nvPr/>
          </p:nvSpPr>
          <p:spPr>
            <a:xfrm>
              <a:off x="1524720" y="125739"/>
              <a:ext cx="204437" cy="23643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44" name="Rectangle"/>
            <p:cNvSpPr/>
            <p:nvPr/>
          </p:nvSpPr>
          <p:spPr>
            <a:xfrm>
              <a:off x="2997920" y="125739"/>
              <a:ext cx="204437" cy="23643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45" name="Rectangle"/>
            <p:cNvSpPr/>
            <p:nvPr/>
          </p:nvSpPr>
          <p:spPr>
            <a:xfrm>
              <a:off x="3201120" y="125739"/>
              <a:ext cx="204437" cy="23643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46" name="…"/>
            <p:cNvSpPr txBox="1"/>
            <p:nvPr/>
          </p:nvSpPr>
          <p:spPr>
            <a:xfrm>
              <a:off x="2197168" y="0"/>
              <a:ext cx="332741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…</a:t>
              </a:r>
            </a:p>
          </p:txBody>
        </p:sp>
        <p:sp>
          <p:nvSpPr>
            <p:cNvPr id="247" name="…"/>
            <p:cNvSpPr txBox="1"/>
            <p:nvPr/>
          </p:nvSpPr>
          <p:spPr>
            <a:xfrm>
              <a:off x="901768" y="0"/>
              <a:ext cx="332741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…</a:t>
              </a:r>
            </a:p>
          </p:txBody>
        </p:sp>
        <p:sp>
          <p:nvSpPr>
            <p:cNvPr id="248" name="1"/>
            <p:cNvSpPr txBox="1"/>
            <p:nvPr/>
          </p:nvSpPr>
          <p:spPr>
            <a:xfrm>
              <a:off x="0" y="380758"/>
              <a:ext cx="231277" cy="350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1</a:t>
              </a:r>
            </a:p>
          </p:txBody>
        </p:sp>
        <p:sp>
          <p:nvSpPr>
            <p:cNvPr id="249" name="2"/>
            <p:cNvSpPr txBox="1"/>
            <p:nvPr/>
          </p:nvSpPr>
          <p:spPr>
            <a:xfrm>
              <a:off x="203200" y="380758"/>
              <a:ext cx="231277" cy="350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2</a:t>
              </a:r>
            </a:p>
          </p:txBody>
        </p:sp>
        <p:sp>
          <p:nvSpPr>
            <p:cNvPr id="250" name="i"/>
            <p:cNvSpPr txBox="1"/>
            <p:nvPr/>
          </p:nvSpPr>
          <p:spPr>
            <a:xfrm>
              <a:off x="1536700" y="380758"/>
              <a:ext cx="154928" cy="350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i</a:t>
              </a:r>
            </a:p>
          </p:txBody>
        </p:sp>
        <p:sp>
          <p:nvSpPr>
            <p:cNvPr id="251" name="k"/>
            <p:cNvSpPr txBox="1"/>
            <p:nvPr/>
          </p:nvSpPr>
          <p:spPr>
            <a:xfrm>
              <a:off x="3200400" y="380758"/>
              <a:ext cx="218440" cy="350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k</a:t>
              </a:r>
            </a:p>
          </p:txBody>
        </p:sp>
        <p:sp>
          <p:nvSpPr>
            <p:cNvPr id="252" name="3"/>
            <p:cNvSpPr txBox="1"/>
            <p:nvPr/>
          </p:nvSpPr>
          <p:spPr>
            <a:xfrm>
              <a:off x="419100" y="380758"/>
              <a:ext cx="231277" cy="350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3</a:t>
              </a:r>
            </a:p>
          </p:txBody>
        </p:sp>
      </p:grpSp>
      <p:grpSp>
        <p:nvGrpSpPr>
          <p:cNvPr id="256" name="Group"/>
          <p:cNvGrpSpPr/>
          <p:nvPr/>
        </p:nvGrpSpPr>
        <p:grpSpPr>
          <a:xfrm>
            <a:off x="342553" y="3522663"/>
            <a:ext cx="3282108" cy="1868014"/>
            <a:chOff x="0" y="0"/>
            <a:chExt cx="3282106" cy="1868012"/>
          </a:xfrm>
        </p:grpSpPr>
        <p:sp>
          <p:nvSpPr>
            <p:cNvPr id="254" name="In bin i, N events each carrying a fractional intensity pj so that"/>
            <p:cNvSpPr txBox="1"/>
            <p:nvPr/>
          </p:nvSpPr>
          <p:spPr>
            <a:xfrm>
              <a:off x="0" y="0"/>
              <a:ext cx="3282107" cy="1488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  <a:r>
                <a:t>In bin </a:t>
              </a:r>
              <a:r>
                <a:t>i,</a:t>
              </a:r>
              <a:r>
                <a:t> </a:t>
              </a:r>
              <a:r>
                <a:t>N </a:t>
              </a:r>
              <a:r>
                <a:t>events each carrying a fractional intensity </a:t>
              </a:r>
              <a:r>
                <a:t>p</a:t>
              </a:r>
              <a:r>
                <a:rPr baseline="-5999"/>
                <a:t>j</a:t>
              </a:r>
              <a:r>
                <a:t> </a:t>
              </a:r>
              <a:r>
                <a:t>so that</a:t>
              </a:r>
              <a:br/>
              <a:br/>
            </a:p>
          </p:txBody>
        </p:sp>
        <p:pic>
          <p:nvPicPr>
            <p:cNvPr id="255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304492" y="1104246"/>
              <a:ext cx="1498157" cy="7637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57" name="droppedImage.pdf" descr="droppedImage.pdf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93475" y="533386"/>
            <a:ext cx="6261054" cy="5058629"/>
          </a:xfrm>
          <a:prstGeom prst="rect">
            <a:avLst/>
          </a:prstGeom>
        </p:spPr>
      </p:pic>
      <p:sp>
        <p:nvSpPr>
          <p:cNvPr id="265" name="Connection Line"/>
          <p:cNvSpPr/>
          <p:nvPr/>
        </p:nvSpPr>
        <p:spPr>
          <a:xfrm>
            <a:off x="1399500" y="2500256"/>
            <a:ext cx="321748" cy="10224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43" h="21600" fill="norm" stroke="1" extrusionOk="0">
                <a:moveTo>
                  <a:pt x="807" y="21600"/>
                </a:moveTo>
                <a:cubicBezTo>
                  <a:pt x="-2357" y="14536"/>
                  <a:pt x="3788" y="7336"/>
                  <a:pt x="19243" y="0"/>
                </a:cubicBezTo>
              </a:path>
            </a:pathLst>
          </a:custGeom>
          <a:ln w="25400">
            <a:solidFill>
              <a:schemeClr val="accent1"/>
            </a:solidFill>
            <a:head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259" name="Line"/>
          <p:cNvSpPr/>
          <p:nvPr/>
        </p:nvSpPr>
        <p:spPr>
          <a:xfrm flipV="1">
            <a:off x="5155458" y="1379945"/>
            <a:ext cx="1" cy="56597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60" name="Line"/>
          <p:cNvSpPr/>
          <p:nvPr/>
        </p:nvSpPr>
        <p:spPr>
          <a:xfrm flipV="1">
            <a:off x="6171458" y="1379945"/>
            <a:ext cx="1" cy="56597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61" name="Line"/>
          <p:cNvSpPr/>
          <p:nvPr/>
        </p:nvSpPr>
        <p:spPr>
          <a:xfrm flipV="1">
            <a:off x="7060458" y="1379945"/>
            <a:ext cx="1" cy="56597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62" name="I"/>
          <p:cNvSpPr txBox="1"/>
          <p:nvPr/>
        </p:nvSpPr>
        <p:spPr>
          <a:xfrm>
            <a:off x="5055279" y="2021050"/>
            <a:ext cx="20035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263" name="E"/>
          <p:cNvSpPr txBox="1"/>
          <p:nvPr/>
        </p:nvSpPr>
        <p:spPr>
          <a:xfrm>
            <a:off x="6071279" y="2021050"/>
            <a:ext cx="24869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264" name="N"/>
          <p:cNvSpPr txBox="1"/>
          <p:nvPr/>
        </p:nvSpPr>
        <p:spPr>
          <a:xfrm>
            <a:off x="6960279" y="2021050"/>
            <a:ext cx="27514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From &quot;Virtual experiments - the ultimate aim of neutron ray-tracing simulations&quot;, K. Lefmann et al., Journal of Neutron Research 16, 97-111 (2008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0623">
              <a:defRPr sz="2024"/>
            </a:lvl1pPr>
          </a:lstStyle>
          <a:p>
            <a:pPr/>
            <a:r>
              <a:t>From "Virtual experiments - the ultimate aim of neutron ray-tracing simulations", K. Lefmann et al., Journal of Neutron Research 16, 97-111 (2008)</a:t>
            </a:r>
          </a:p>
        </p:txBody>
      </p:sp>
      <p:sp>
        <p:nvSpPr>
          <p:cNvPr id="268" name="Slide Number"/>
          <p:cNvSpPr txBox="1"/>
          <p:nvPr>
            <p:ph type="sldNum" sz="quarter" idx="2"/>
          </p:nvPr>
        </p:nvSpPr>
        <p:spPr>
          <a:xfrm>
            <a:off x="68399" y="7211439"/>
            <a:ext cx="340008" cy="3492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69" name="PreviewScreenSnapz011.png" descr="PreviewScreenSnapz011.png"/>
          <p:cNvPicPr>
            <a:picLocks noChangeAspect="1"/>
          </p:cNvPicPr>
          <p:nvPr/>
        </p:nvPicPr>
        <p:blipFill>
          <a:blip r:embed="rId2">
            <a:extLst/>
          </a:blip>
          <a:srcRect l="0" t="1227" r="0" b="870"/>
          <a:stretch>
            <a:fillRect/>
          </a:stretch>
        </p:blipFill>
        <p:spPr>
          <a:xfrm>
            <a:off x="72242" y="1398463"/>
            <a:ext cx="7596320" cy="4287005"/>
          </a:xfrm>
          <a:prstGeom prst="rect">
            <a:avLst/>
          </a:prstGeom>
          <a:ln w="12700">
            <a:miter lim="400000"/>
          </a:ln>
        </p:spPr>
      </p:pic>
      <p:sp>
        <p:nvSpPr>
          <p:cNvPr id="270" name="Oval"/>
          <p:cNvSpPr/>
          <p:nvPr/>
        </p:nvSpPr>
        <p:spPr>
          <a:xfrm>
            <a:off x="3053843" y="2012726"/>
            <a:ext cx="1632987" cy="797088"/>
          </a:xfrm>
          <a:prstGeom prst="ellips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271" name="Oval"/>
          <p:cNvSpPr/>
          <p:nvPr/>
        </p:nvSpPr>
        <p:spPr>
          <a:xfrm>
            <a:off x="3053843" y="5198138"/>
            <a:ext cx="1632987" cy="797088"/>
          </a:xfrm>
          <a:prstGeom prst="ellips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From &quot;Virtual experiments - the ultimate aim of neutron ray-tracing simulations&quot;, K. Lefmann et al., Journal of Neutron Research 16, 97-111 (2008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0623">
              <a:defRPr sz="2024"/>
            </a:lvl1pPr>
          </a:lstStyle>
          <a:p>
            <a:pPr/>
            <a:r>
              <a:t>From "Virtual experiments - the ultimate aim of neutron ray-tracing simulations", K. Lefmann et al., Journal of Neutron Research 16, 97-111 (2008)</a:t>
            </a:r>
          </a:p>
        </p:txBody>
      </p:sp>
      <p:sp>
        <p:nvSpPr>
          <p:cNvPr id="2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75" name="PreviewScreenSnapz012.png" descr="PreviewScreenSnapz0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6956" y="1609751"/>
            <a:ext cx="7413864" cy="5020151"/>
          </a:xfrm>
          <a:prstGeom prst="rect">
            <a:avLst/>
          </a:prstGeom>
          <a:ln w="12700">
            <a:miter lim="400000"/>
          </a:ln>
        </p:spPr>
      </p:pic>
      <p:sp>
        <p:nvSpPr>
          <p:cNvPr id="276" name="Oval"/>
          <p:cNvSpPr/>
          <p:nvPr/>
        </p:nvSpPr>
        <p:spPr>
          <a:xfrm>
            <a:off x="3227394" y="5894312"/>
            <a:ext cx="1632988" cy="797088"/>
          </a:xfrm>
          <a:prstGeom prst="ellips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On a given McStas histogra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7789" indent="-427789">
              <a:buSzPct val="100000"/>
              <a:buFontTx/>
              <a:buAutoNum type="arabicPeriod" startAt="1"/>
              <a:defRPr sz="2800">
                <a:latin typeface="Verdana"/>
                <a:ea typeface="Verdana"/>
                <a:cs typeface="Verdana"/>
                <a:sym typeface="Verdana"/>
              </a:defRPr>
            </a:pPr>
            <a:r>
              <a:t>On a given McStas histogram</a:t>
            </a:r>
            <a:br/>
          </a:p>
          <a:p>
            <a:pPr marL="427789" indent="-427789">
              <a:buSzPct val="100000"/>
              <a:buFontTx/>
              <a:buAutoNum type="arabicPeriod" startAt="1"/>
              <a:defRPr sz="2800">
                <a:latin typeface="Verdana"/>
                <a:ea typeface="Verdana"/>
                <a:cs typeface="Verdana"/>
                <a:sym typeface="Verdana"/>
              </a:defRPr>
            </a:pPr>
            <a:r>
              <a:t>For the non-zero bins, calculate</a:t>
            </a:r>
            <a:br/>
            <a:br/>
            <a:br/>
          </a:p>
          <a:p>
            <a:pPr marL="427789" indent="-427789">
              <a:buSzPct val="100000"/>
              <a:buFontTx/>
              <a:buAutoNum type="arabicPeriod" startAt="1"/>
              <a:defRPr sz="2800">
                <a:latin typeface="Verdana"/>
                <a:ea typeface="Verdana"/>
                <a:cs typeface="Verdana"/>
                <a:sym typeface="Verdana"/>
              </a:defRPr>
            </a:pPr>
            <a:r>
              <a:t>The </a:t>
            </a:r>
            <a:r>
              <a:t>smallest </a:t>
            </a:r>
            <a:r>
              <a:t>      defines the “maximal counting time” allowed by your statistics</a:t>
            </a:r>
            <a:br/>
          </a:p>
          <a:p>
            <a:pPr marL="427789" indent="-427789">
              <a:buSzPct val="100000"/>
              <a:buFontTx/>
              <a:buAutoNum type="arabicPeriod" startAt="1"/>
              <a:defRPr sz="2800">
                <a:latin typeface="Verdana"/>
                <a:ea typeface="Verdana"/>
                <a:cs typeface="Verdana"/>
                <a:sym typeface="Verdana"/>
              </a:defRPr>
            </a:pPr>
            <a:r>
              <a:t>Preferably a “background” should be added - use a “known experimental value” or an estimate…</a:t>
            </a:r>
          </a:p>
        </p:txBody>
      </p:sp>
      <p:sp>
        <p:nvSpPr>
          <p:cNvPr id="279" name="Sketch of an algorithm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Sketch of an algorithm…</a:t>
            </a:r>
          </a:p>
        </p:txBody>
      </p:sp>
      <p:sp>
        <p:nvSpPr>
          <p:cNvPr id="2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81" name="PreviewScreenSnapz012.png" descr="PreviewScreenSnapz012.png"/>
          <p:cNvPicPr>
            <a:picLocks noChangeAspect="1"/>
          </p:cNvPicPr>
          <p:nvPr/>
        </p:nvPicPr>
        <p:blipFill>
          <a:blip r:embed="rId2">
            <a:extLst/>
          </a:blip>
          <a:srcRect l="39803" t="86593" r="39803" b="0"/>
          <a:stretch>
            <a:fillRect/>
          </a:stretch>
        </p:blipFill>
        <p:spPr>
          <a:xfrm>
            <a:off x="2560219" y="2699015"/>
            <a:ext cx="2266452" cy="1008915"/>
          </a:xfrm>
          <a:prstGeom prst="rect">
            <a:avLst/>
          </a:prstGeom>
          <a:ln w="12700">
            <a:miter lim="400000"/>
          </a:ln>
        </p:spPr>
      </p:pic>
      <p:pic>
        <p:nvPicPr>
          <p:cNvPr id="28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51868" y="3941826"/>
            <a:ext cx="603470" cy="330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Your simulation will only contain elements you provided / define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7789" indent="-427789">
              <a:buSzPct val="100000"/>
              <a:buFontTx/>
              <a:buAutoNum type="arabicPeriod" startAt="1"/>
              <a:defRPr sz="2800">
                <a:latin typeface="Verdana"/>
                <a:ea typeface="Verdana"/>
                <a:cs typeface="Verdana"/>
                <a:sym typeface="Verdana"/>
              </a:defRPr>
            </a:pPr>
            <a:r>
              <a:t>Your simulation will only contain elements you provided / defined</a:t>
            </a:r>
            <a:br/>
          </a:p>
          <a:p>
            <a:pPr marL="427789" indent="-427789">
              <a:buSzPct val="100000"/>
              <a:buFontTx/>
              <a:buAutoNum type="arabicPeriod" startAt="1"/>
              <a:defRPr sz="2800">
                <a:latin typeface="Verdana"/>
                <a:ea typeface="Verdana"/>
                <a:cs typeface="Verdana"/>
                <a:sym typeface="Verdana"/>
              </a:defRPr>
            </a:pPr>
            <a:r>
              <a:t>… to the precision you defined</a:t>
            </a:r>
            <a:br/>
          </a:p>
          <a:p>
            <a:pPr marL="427789" indent="-427789">
              <a:buSzPct val="100000"/>
              <a:buFontTx/>
              <a:buAutoNum type="arabicPeriod" startAt="1"/>
              <a:defRPr sz="2800">
                <a:latin typeface="Verdana"/>
                <a:ea typeface="Verdana"/>
                <a:cs typeface="Verdana"/>
                <a:sym typeface="Verdana"/>
              </a:defRPr>
            </a:pPr>
            <a:r>
              <a:t>Answers the questions you posed</a:t>
            </a:r>
            <a:br/>
          </a:p>
          <a:p>
            <a:pPr marL="427789" indent="-427789">
              <a:buSzPct val="100000"/>
              <a:buFontTx/>
              <a:buAutoNum type="arabicPeriod" startAt="1"/>
              <a:defRPr sz="2800">
                <a:latin typeface="Verdana"/>
                <a:ea typeface="Verdana"/>
                <a:cs typeface="Verdana"/>
                <a:sym typeface="Verdana"/>
              </a:defRPr>
            </a:pPr>
            <a:r>
              <a:t>Background essentially only from “sample”, or sample-near objects</a:t>
            </a:r>
          </a:p>
        </p:txBody>
      </p:sp>
      <p:sp>
        <p:nvSpPr>
          <p:cNvPr id="285" name="Important points to rememb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Important points to remember</a:t>
            </a:r>
          </a:p>
        </p:txBody>
      </p:sp>
      <p:sp>
        <p:nvSpPr>
          <p:cNvPr id="2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Further tips 2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Further tips 2:</a:t>
            </a:r>
          </a:p>
        </p:txBody>
      </p:sp>
      <p:sp>
        <p:nvSpPr>
          <p:cNvPr id="289" name="How to make your McStas more efficien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har char="✦"/>
              <a:defRPr sz="30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How to make your McStas more efficient</a:t>
            </a:r>
          </a:p>
        </p:txBody>
      </p:sp>
      <p:sp>
        <p:nvSpPr>
          <p:cNvPr id="2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Apply focusing techniqu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80736" indent="-280736">
              <a:buSzPct val="100000"/>
              <a:buFontTx/>
              <a:buChar char="✦"/>
              <a:defRPr sz="2800">
                <a:latin typeface="Verdana"/>
                <a:ea typeface="Verdana"/>
                <a:cs typeface="Verdana"/>
                <a:sym typeface="Verdana"/>
              </a:defRPr>
            </a:pPr>
            <a:r>
              <a:t>Apply focusing techniques</a:t>
            </a:r>
          </a:p>
          <a:p>
            <a:pPr lvl="1" marL="661736" indent="-280736">
              <a:buSzPct val="100000"/>
              <a:buFontTx/>
              <a:buChar char="✦"/>
              <a:defRPr sz="2800">
                <a:latin typeface="Verdana"/>
                <a:ea typeface="Verdana"/>
                <a:cs typeface="Verdana"/>
                <a:sym typeface="Verdana"/>
              </a:defRPr>
            </a:pPr>
            <a:r>
              <a:t>At the source (spatially, temporally, in wavelength…)</a:t>
            </a:r>
          </a:p>
          <a:p>
            <a:pPr lvl="1" marL="661736" indent="-280736">
              <a:buSzPct val="100000"/>
              <a:buFontTx/>
              <a:buChar char="✦"/>
              <a:defRPr sz="2800">
                <a:latin typeface="Verdana"/>
                <a:ea typeface="Verdana"/>
                <a:cs typeface="Verdana"/>
                <a:sym typeface="Verdana"/>
              </a:defRPr>
            </a:pPr>
            <a:r>
              <a:t>At the sample, if possible</a:t>
            </a:r>
            <a:br/>
          </a:p>
          <a:p>
            <a:pPr marL="280736" indent="-280736">
              <a:buSzPct val="100000"/>
              <a:buFontTx/>
              <a:buChar char="✦"/>
              <a:defRPr sz="2800">
                <a:latin typeface="Verdana"/>
                <a:ea typeface="Verdana"/>
                <a:cs typeface="Verdana"/>
                <a:sym typeface="Verdana"/>
              </a:defRPr>
            </a:pPr>
            <a:r>
              <a:t>(carefully!) Apply SPLIT - but only if immediately followed by Monte Carlo choices, e.g. in sample</a:t>
            </a:r>
          </a:p>
          <a:p>
            <a:pPr marL="280736" indent="-280736">
              <a:buSzPct val="100000"/>
              <a:buFontTx/>
              <a:buChar char="✦"/>
              <a:defRPr sz="2800">
                <a:latin typeface="Verdana"/>
                <a:ea typeface="Verdana"/>
                <a:cs typeface="Verdana"/>
                <a:sym typeface="Verdana"/>
              </a:defRPr>
            </a:pPr>
          </a:p>
          <a:p>
            <a:pPr marL="280736" indent="-280736">
              <a:buSzPct val="100000"/>
              <a:buFontTx/>
              <a:buChar char="✦"/>
              <a:defRPr sz="2800">
                <a:latin typeface="Verdana"/>
                <a:ea typeface="Verdana"/>
                <a:cs typeface="Verdana"/>
                <a:sym typeface="Verdana"/>
              </a:defRPr>
            </a:pPr>
            <a:r>
              <a:t>Alternatively use MCPL o/i which allows repetition - beware of biases!</a:t>
            </a:r>
          </a:p>
        </p:txBody>
      </p:sp>
      <p:sp>
        <p:nvSpPr>
          <p:cNvPr id="293" name="Onto efficiency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Onto efficiency…</a:t>
            </a:r>
          </a:p>
        </p:txBody>
      </p:sp>
      <p:sp>
        <p:nvSpPr>
          <p:cNvPr id="2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Apply focusing techniqu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80736" indent="-280736">
              <a:buSzPct val="100000"/>
              <a:buFontTx/>
              <a:buChar char="✦"/>
              <a:defRPr sz="2800">
                <a:latin typeface="Verdana"/>
                <a:ea typeface="Verdana"/>
                <a:cs typeface="Verdana"/>
                <a:sym typeface="Verdana"/>
              </a:defRPr>
            </a:pPr>
            <a:r>
              <a:t>Apply focusing techniques</a:t>
            </a:r>
          </a:p>
          <a:p>
            <a:pPr lvl="1" marL="661736" indent="-280736">
              <a:buSzPct val="100000"/>
              <a:buFontTx/>
              <a:buChar char="✦"/>
              <a:defRPr sz="2800">
                <a:latin typeface="Verdana"/>
                <a:ea typeface="Verdana"/>
                <a:cs typeface="Verdana"/>
                <a:sym typeface="Verdana"/>
              </a:defRPr>
            </a:pPr>
            <a:r>
              <a:t>At the source (spatially, temporally, in wavelength…)</a:t>
            </a:r>
          </a:p>
          <a:p>
            <a:pPr lvl="1" marL="661736" indent="-280736">
              <a:buSzPct val="100000"/>
              <a:buFontTx/>
              <a:buChar char="✦"/>
              <a:defRPr sz="2800">
                <a:latin typeface="Verdana"/>
                <a:ea typeface="Verdana"/>
                <a:cs typeface="Verdana"/>
                <a:sym typeface="Verdana"/>
              </a:defRPr>
            </a:pPr>
            <a:r>
              <a:t>At the sample, if possible</a:t>
            </a:r>
            <a:br/>
          </a:p>
          <a:p>
            <a:pPr marL="280736" indent="-280736">
              <a:buSzPct val="100000"/>
              <a:buFontTx/>
              <a:buChar char="✦"/>
              <a:defRPr sz="2800">
                <a:latin typeface="Verdana"/>
                <a:ea typeface="Verdana"/>
                <a:cs typeface="Verdana"/>
                <a:sym typeface="Verdana"/>
              </a:defRPr>
            </a:pPr>
            <a:r>
              <a:t>(carefully!) Apply SPLIT - but only if immediately followed by Monte Carlo choices, e.g. in sample</a:t>
            </a:r>
          </a:p>
          <a:p>
            <a:pPr marL="280736" indent="-280736">
              <a:buSzPct val="100000"/>
              <a:buFontTx/>
              <a:buChar char="✦"/>
              <a:defRPr sz="2800">
                <a:latin typeface="Verdana"/>
                <a:ea typeface="Verdana"/>
                <a:cs typeface="Verdana"/>
                <a:sym typeface="Verdana"/>
              </a:defRPr>
            </a:pPr>
          </a:p>
          <a:p>
            <a:pPr marL="280736" indent="-280736">
              <a:buSzPct val="100000"/>
              <a:buFontTx/>
              <a:buChar char="✦"/>
              <a:defRPr sz="2800">
                <a:latin typeface="Verdana"/>
                <a:ea typeface="Verdana"/>
                <a:cs typeface="Verdana"/>
                <a:sym typeface="Verdana"/>
              </a:defRPr>
            </a:pPr>
            <a:r>
              <a:t>Alternatively use MCPL o/i which allows repetition - beware of biases!</a:t>
            </a:r>
          </a:p>
        </p:txBody>
      </p:sp>
      <p:sp>
        <p:nvSpPr>
          <p:cNvPr id="297" name="Onto efficiency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Onto efficiency…</a:t>
            </a:r>
          </a:p>
        </p:txBody>
      </p:sp>
      <p:sp>
        <p:nvSpPr>
          <p:cNvPr id="2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9" name="All of this can be considered “variance reduction”…"/>
          <p:cNvSpPr txBox="1"/>
          <p:nvPr/>
        </p:nvSpPr>
        <p:spPr>
          <a:xfrm>
            <a:off x="332452" y="6542923"/>
            <a:ext cx="7354303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2000">
                <a:solidFill>
                  <a:srgbClr val="FF0008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All of this can be considered “variance reduction” </a:t>
            </a:r>
          </a:p>
          <a:p>
            <a:pPr>
              <a:defRPr b="1" sz="2000">
                <a:solidFill>
                  <a:srgbClr val="FF0008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or biasing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Use MPI parallelisation - included in macOS install from 2.4.1, easy to get on Linux… On Windows McStas uses MS MPI, get it from “extras” folder where you downloaded 2.4.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80736" indent="-280736">
              <a:buSzPct val="100000"/>
              <a:buFontTx/>
              <a:buChar char="✦"/>
              <a:defRPr sz="2800">
                <a:latin typeface="Verdana"/>
                <a:ea typeface="Verdana"/>
                <a:cs typeface="Verdana"/>
                <a:sym typeface="Verdana"/>
              </a:defRPr>
            </a:pPr>
            <a:r>
              <a:t>Use MPI parallelisation - included in macOS install from 2.4.1, easy to get on Linux… On Windows McStas uses MS MPI, get it from “extras” folder where you downloaded 2.4.1</a:t>
            </a:r>
          </a:p>
          <a:p>
            <a:pPr marL="280736" indent="-280736">
              <a:buSzPct val="100000"/>
              <a:buFontTx/>
              <a:buChar char="✦"/>
              <a:defRPr sz="2800">
                <a:latin typeface="Verdana"/>
                <a:ea typeface="Verdana"/>
                <a:cs typeface="Verdana"/>
                <a:sym typeface="Verdana"/>
              </a:defRPr>
            </a:pPr>
          </a:p>
          <a:p>
            <a:pPr marL="280736" indent="-280736">
              <a:buSzPct val="100000"/>
              <a:buFontTx/>
              <a:buChar char="✦"/>
              <a:defRPr sz="2800">
                <a:latin typeface="Verdana"/>
                <a:ea typeface="Verdana"/>
                <a:cs typeface="Verdana"/>
                <a:sym typeface="Verdana"/>
              </a:defRPr>
            </a:pPr>
            <a:r>
              <a:t>The Intel C compiler is known to give ~factor of 2 wrt. gcc in most cases</a:t>
            </a:r>
          </a:p>
          <a:p>
            <a:pPr marL="280736" indent="-280736">
              <a:buSzPct val="100000"/>
              <a:buFontTx/>
              <a:buChar char="✦"/>
              <a:defRPr sz="2800">
                <a:latin typeface="Verdana"/>
                <a:ea typeface="Verdana"/>
                <a:cs typeface="Verdana"/>
                <a:sym typeface="Verdana"/>
              </a:defRPr>
            </a:pPr>
          </a:p>
          <a:p>
            <a:pPr marL="280736" indent="-280736">
              <a:buSzPct val="100000"/>
              <a:buFontTx/>
              <a:buChar char="✦"/>
              <a:defRPr sz="2800">
                <a:latin typeface="Verdana"/>
                <a:ea typeface="Verdana"/>
                <a:cs typeface="Verdana"/>
                <a:sym typeface="Verdana"/>
              </a:defRPr>
            </a:pPr>
            <a:r>
              <a:t>- Still consider if you are asking the right question if runtimes reach days/weeks…</a:t>
            </a:r>
          </a:p>
        </p:txBody>
      </p:sp>
      <p:sp>
        <p:nvSpPr>
          <p:cNvPr id="302" name="Onto efficiency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Onto efficiency…</a:t>
            </a:r>
          </a:p>
        </p:txBody>
      </p:sp>
      <p:sp>
        <p:nvSpPr>
          <p:cNvPr id="3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4" name="Sledge-hammer / brute force!"/>
          <p:cNvSpPr txBox="1"/>
          <p:nvPr/>
        </p:nvSpPr>
        <p:spPr>
          <a:xfrm>
            <a:off x="332452" y="6542923"/>
            <a:ext cx="440167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000">
                <a:solidFill>
                  <a:srgbClr val="FF0008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Sledge-hammer / brute force!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opic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Topics</a:t>
            </a:r>
          </a:p>
        </p:txBody>
      </p:sp>
      <p:sp>
        <p:nvSpPr>
          <p:cNvPr id="140" name="From the McStas FAQ’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70534" indent="-289559">
              <a:buChar char="✦"/>
            </a:pPr>
          </a:p>
          <a:p>
            <a:pPr marL="452437" indent="-271462">
              <a:buChar char="✦"/>
              <a:defRPr sz="3000">
                <a:latin typeface="Verdana"/>
                <a:ea typeface="Verdana"/>
                <a:cs typeface="Verdana"/>
                <a:sym typeface="Verdana"/>
              </a:defRPr>
            </a:pPr>
            <a:r>
              <a:t>From the McStas FAQ’s:</a:t>
            </a:r>
          </a:p>
          <a:p>
            <a:pPr lvl="1" marL="633412" indent="-271462">
              <a:buSzPct val="45000"/>
              <a:buChar char="✦"/>
              <a:defRPr sz="3000">
                <a:latin typeface="Verdana"/>
                <a:ea typeface="Verdana"/>
                <a:cs typeface="Verdana"/>
                <a:sym typeface="Verdana"/>
              </a:defRPr>
            </a:pPr>
            <a:r>
              <a:t>Why comps in this order?</a:t>
            </a:r>
          </a:p>
          <a:p>
            <a:pPr lvl="1" marL="633412" indent="-271462">
              <a:buSzPct val="45000"/>
              <a:buChar char="✦"/>
              <a:defRPr sz="3000">
                <a:latin typeface="Verdana"/>
                <a:ea typeface="Verdana"/>
                <a:cs typeface="Verdana"/>
                <a:sym typeface="Verdana"/>
              </a:defRPr>
            </a:pPr>
          </a:p>
          <a:p>
            <a:pPr lvl="1" marL="633412" indent="-271462">
              <a:buSzPct val="45000"/>
              <a:buChar char="✦"/>
              <a:defRPr sz="3000">
                <a:latin typeface="Verdana"/>
                <a:ea typeface="Verdana"/>
                <a:cs typeface="Verdana"/>
                <a:sym typeface="Verdana"/>
              </a:defRPr>
            </a:pPr>
            <a:r>
              <a:t>Simulation to experiment comparison (Data normalisation)</a:t>
            </a:r>
          </a:p>
          <a:p>
            <a:pPr lvl="1" marL="633412" indent="-271462">
              <a:buSzPct val="45000"/>
              <a:buChar char="✦"/>
              <a:defRPr sz="3000">
                <a:latin typeface="Verdana"/>
                <a:ea typeface="Verdana"/>
                <a:cs typeface="Verdana"/>
                <a:sym typeface="Verdana"/>
              </a:defRPr>
            </a:pPr>
          </a:p>
          <a:p>
            <a:pPr lvl="1" marL="633412" indent="-271462">
              <a:buSzPct val="45000"/>
              <a:buChar char="✦"/>
              <a:defRPr sz="3000">
                <a:latin typeface="Verdana"/>
                <a:ea typeface="Verdana"/>
                <a:cs typeface="Verdana"/>
                <a:sym typeface="Verdana"/>
              </a:defRPr>
            </a:pPr>
            <a:r>
              <a:t>How to make your McStas more efficient</a:t>
            </a:r>
          </a:p>
          <a:p>
            <a:pPr lvl="1" marL="651509" indent="-289559">
              <a:buSzPct val="45000"/>
              <a:buChar char="✦"/>
            </a:pPr>
          </a:p>
          <a:p>
            <a:pPr lvl="1" marL="651509" indent="-289559">
              <a:buSzPct val="45000"/>
              <a:buChar char="✦"/>
            </a:pPr>
            <a:r>
              <a:t>Other important details</a:t>
            </a:r>
          </a:p>
        </p:txBody>
      </p:sp>
      <p:sp>
        <p:nvSpPr>
          <p:cNvPr id="141" name="Slide Number"/>
          <p:cNvSpPr txBox="1"/>
          <p:nvPr>
            <p:ph type="sldNum" sz="quarter" idx="2"/>
          </p:nvPr>
        </p:nvSpPr>
        <p:spPr>
          <a:xfrm>
            <a:off x="68399" y="7211439"/>
            <a:ext cx="229838" cy="3492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From the “list of frequent questions”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From the “list of frequent questions”</a:t>
            </a:r>
          </a:p>
        </p:txBody>
      </p:sp>
      <p:sp>
        <p:nvSpPr>
          <p:cNvPr id="144" name="Why do you need to have the components in this order?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470534" indent="-289559"/>
          </a:lstStyle>
          <a:p>
            <a:pPr/>
            <a:r>
              <a:t>Why do you need to have the components in this order?</a:t>
            </a:r>
          </a:p>
        </p:txBody>
      </p:sp>
      <p:sp>
        <p:nvSpPr>
          <p:cNvPr id="145" name="Slide Number"/>
          <p:cNvSpPr txBox="1"/>
          <p:nvPr>
            <p:ph type="sldNum" sz="quarter" idx="2"/>
          </p:nvPr>
        </p:nvSpPr>
        <p:spPr>
          <a:xfrm>
            <a:off x="68399" y="7211439"/>
            <a:ext cx="229838" cy="3492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Order of components is importa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Order of components is important	</a:t>
            </a:r>
          </a:p>
        </p:txBody>
      </p:sp>
      <p:sp>
        <p:nvSpPr>
          <p:cNvPr id="148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70534" indent="-289559"/>
          </a:p>
        </p:txBody>
      </p:sp>
      <p:sp>
        <p:nvSpPr>
          <p:cNvPr id="149" name="Slide Number"/>
          <p:cNvSpPr txBox="1"/>
          <p:nvPr>
            <p:ph type="sldNum" sz="quarter" idx="2"/>
          </p:nvPr>
        </p:nvSpPr>
        <p:spPr>
          <a:xfrm>
            <a:off x="68399" y="7211439"/>
            <a:ext cx="229838" cy="3492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0" name="Line"/>
          <p:cNvSpPr/>
          <p:nvPr/>
        </p:nvSpPr>
        <p:spPr>
          <a:xfrm flipH="1" flipV="1">
            <a:off x="1081856" y="2755428"/>
            <a:ext cx="518109" cy="4625"/>
          </a:xfrm>
          <a:prstGeom prst="line">
            <a:avLst/>
          </a:prstGeom>
          <a:ln w="25400">
            <a:solidFill>
              <a:srgbClr val="0061FF"/>
            </a:solidFill>
            <a:miter lim="400000"/>
            <a:headEnd type="stealth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354210">
              <a:defRPr i="0" sz="9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1" name="Rectangle"/>
          <p:cNvSpPr/>
          <p:nvPr/>
        </p:nvSpPr>
        <p:spPr>
          <a:xfrm>
            <a:off x="934330" y="2273486"/>
            <a:ext cx="147527" cy="98350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29505" tIns="29505" rIns="29505" bIns="29505" anchor="ctr"/>
          <a:lstStyle/>
          <a:p>
            <a:pPr>
              <a:buClr>
                <a:srgbClr val="000000"/>
              </a:buCl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2" name="Line"/>
          <p:cNvSpPr/>
          <p:nvPr/>
        </p:nvSpPr>
        <p:spPr>
          <a:xfrm flipH="1" flipV="1">
            <a:off x="1081856" y="4624065"/>
            <a:ext cx="518109" cy="4624"/>
          </a:xfrm>
          <a:prstGeom prst="line">
            <a:avLst/>
          </a:prstGeom>
          <a:ln w="25400">
            <a:solidFill>
              <a:srgbClr val="0061FF"/>
            </a:solidFill>
            <a:miter lim="400000"/>
            <a:headEnd type="stealth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354210">
              <a:defRPr i="0" sz="9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3" name="Rectangle"/>
          <p:cNvSpPr/>
          <p:nvPr/>
        </p:nvSpPr>
        <p:spPr>
          <a:xfrm>
            <a:off x="934330" y="4142147"/>
            <a:ext cx="147527" cy="98350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29505" tIns="29505" rIns="29505" bIns="29505" anchor="ctr"/>
          <a:lstStyle/>
          <a:p>
            <a:pPr>
              <a:buClr>
                <a:srgbClr val="000000"/>
              </a:buCl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4" name="Line"/>
          <p:cNvSpPr/>
          <p:nvPr/>
        </p:nvSpPr>
        <p:spPr>
          <a:xfrm>
            <a:off x="3560291" y="2352166"/>
            <a:ext cx="5994" cy="811393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354210">
              <a:defRPr i="0" sz="9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5" name="Line"/>
          <p:cNvSpPr/>
          <p:nvPr/>
        </p:nvSpPr>
        <p:spPr>
          <a:xfrm>
            <a:off x="3560291" y="4220827"/>
            <a:ext cx="5994" cy="811393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354210">
              <a:defRPr i="0" sz="9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6" name="Line"/>
          <p:cNvSpPr/>
          <p:nvPr/>
        </p:nvSpPr>
        <p:spPr>
          <a:xfrm>
            <a:off x="7061572" y="2430846"/>
            <a:ext cx="5994" cy="811394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354210">
              <a:defRPr i="0" sz="9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7" name="Line"/>
          <p:cNvSpPr/>
          <p:nvPr/>
        </p:nvSpPr>
        <p:spPr>
          <a:xfrm>
            <a:off x="7061572" y="4299508"/>
            <a:ext cx="5994" cy="811393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354210">
              <a:defRPr i="0" sz="9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8" name="1"/>
          <p:cNvSpPr txBox="1"/>
          <p:nvPr/>
        </p:nvSpPr>
        <p:spPr>
          <a:xfrm>
            <a:off x="904825" y="3335672"/>
            <a:ext cx="218908" cy="3442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9505" tIns="29505" rIns="29505" bIns="29505">
            <a:spAutoFit/>
          </a:bodyPr>
          <a:lstStyle>
            <a:lvl1pPr>
              <a:buClr>
                <a:srgbClr val="000000"/>
              </a:buClr>
            </a:lvl1pPr>
          </a:lstStyle>
          <a:p>
            <a:pPr/>
            <a:r>
              <a:t>1</a:t>
            </a:r>
          </a:p>
        </p:txBody>
      </p:sp>
      <p:sp>
        <p:nvSpPr>
          <p:cNvPr id="159" name="1"/>
          <p:cNvSpPr txBox="1"/>
          <p:nvPr/>
        </p:nvSpPr>
        <p:spPr>
          <a:xfrm>
            <a:off x="904825" y="5174828"/>
            <a:ext cx="218908" cy="3442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9505" tIns="29505" rIns="29505" bIns="29505">
            <a:spAutoFit/>
          </a:bodyPr>
          <a:lstStyle>
            <a:lvl1pPr>
              <a:buClr>
                <a:srgbClr val="000000"/>
              </a:buClr>
            </a:lvl1pPr>
          </a:lstStyle>
          <a:p>
            <a:pPr/>
            <a:r>
              <a:t>1</a:t>
            </a:r>
          </a:p>
        </p:txBody>
      </p:sp>
      <p:sp>
        <p:nvSpPr>
          <p:cNvPr id="160" name="2"/>
          <p:cNvSpPr txBox="1"/>
          <p:nvPr/>
        </p:nvSpPr>
        <p:spPr>
          <a:xfrm>
            <a:off x="6963221" y="3335672"/>
            <a:ext cx="218908" cy="3442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9505" tIns="29505" rIns="29505" bIns="29505">
            <a:spAutoFit/>
          </a:bodyPr>
          <a:lstStyle>
            <a:lvl1pPr>
              <a:buClr>
                <a:srgbClr val="000000"/>
              </a:buClr>
            </a:lvl1pPr>
          </a:lstStyle>
          <a:p>
            <a:pPr/>
            <a:r>
              <a:t>2</a:t>
            </a:r>
          </a:p>
        </p:txBody>
      </p:sp>
      <p:sp>
        <p:nvSpPr>
          <p:cNvPr id="161" name="2"/>
          <p:cNvSpPr txBox="1"/>
          <p:nvPr/>
        </p:nvSpPr>
        <p:spPr>
          <a:xfrm>
            <a:off x="3461940" y="5174828"/>
            <a:ext cx="218908" cy="3442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9505" tIns="29505" rIns="29505" bIns="29505">
            <a:spAutoFit/>
          </a:bodyPr>
          <a:lstStyle>
            <a:lvl1pPr>
              <a:buClr>
                <a:srgbClr val="000000"/>
              </a:buClr>
            </a:lvl1pPr>
          </a:lstStyle>
          <a:p>
            <a:pPr/>
            <a:r>
              <a:t>2</a:t>
            </a:r>
          </a:p>
        </p:txBody>
      </p:sp>
      <p:sp>
        <p:nvSpPr>
          <p:cNvPr id="162" name="3"/>
          <p:cNvSpPr txBox="1"/>
          <p:nvPr/>
        </p:nvSpPr>
        <p:spPr>
          <a:xfrm>
            <a:off x="3461940" y="3335672"/>
            <a:ext cx="218908" cy="3442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9505" tIns="29505" rIns="29505" bIns="29505">
            <a:spAutoFit/>
          </a:bodyPr>
          <a:lstStyle>
            <a:lvl1pPr>
              <a:buClr>
                <a:srgbClr val="000000"/>
              </a:buClr>
            </a:lvl1pPr>
          </a:lstStyle>
          <a:p>
            <a:pPr/>
            <a:r>
              <a:t>3</a:t>
            </a:r>
          </a:p>
        </p:txBody>
      </p:sp>
      <p:sp>
        <p:nvSpPr>
          <p:cNvPr id="163" name="3"/>
          <p:cNvSpPr txBox="1"/>
          <p:nvPr/>
        </p:nvSpPr>
        <p:spPr>
          <a:xfrm>
            <a:off x="6963221" y="5174828"/>
            <a:ext cx="218908" cy="3442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9505" tIns="29505" rIns="29505" bIns="29505">
            <a:spAutoFit/>
          </a:bodyPr>
          <a:lstStyle>
            <a:lvl1pPr>
              <a:buClr>
                <a:srgbClr val="000000"/>
              </a:buClr>
            </a:lvl1pPr>
          </a:lstStyle>
          <a:p>
            <a:pPr/>
            <a:r>
              <a:t>3</a:t>
            </a:r>
          </a:p>
        </p:txBody>
      </p:sp>
      <p:sp>
        <p:nvSpPr>
          <p:cNvPr id="164" name="Starting at the source"/>
          <p:cNvSpPr txBox="1"/>
          <p:nvPr/>
        </p:nvSpPr>
        <p:spPr>
          <a:xfrm>
            <a:off x="1062186" y="5794437"/>
            <a:ext cx="2666569" cy="3442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9505" tIns="29505" rIns="29505" bIns="29505">
            <a:spAutoFit/>
          </a:bodyPr>
          <a:lstStyle>
            <a:lvl1pPr>
              <a:buClr>
                <a:srgbClr val="000000"/>
              </a:buClr>
            </a:lvl1pPr>
          </a:lstStyle>
          <a:p>
            <a:pPr/>
            <a:r>
              <a:t>Starting at the source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70534" indent="-289559"/>
          </a:p>
        </p:txBody>
      </p:sp>
      <p:sp>
        <p:nvSpPr>
          <p:cNvPr id="167" name="Slide Number"/>
          <p:cNvSpPr txBox="1"/>
          <p:nvPr>
            <p:ph type="sldNum" sz="quarter" idx="2"/>
          </p:nvPr>
        </p:nvSpPr>
        <p:spPr>
          <a:xfrm>
            <a:off x="68399" y="7211439"/>
            <a:ext cx="229838" cy="3492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8" name="Line"/>
          <p:cNvSpPr/>
          <p:nvPr/>
        </p:nvSpPr>
        <p:spPr>
          <a:xfrm flipH="1" flipV="1">
            <a:off x="7051737" y="2755428"/>
            <a:ext cx="518108" cy="4625"/>
          </a:xfrm>
          <a:prstGeom prst="line">
            <a:avLst/>
          </a:prstGeom>
          <a:ln w="25400">
            <a:solidFill>
              <a:srgbClr val="0061FF"/>
            </a:solidFill>
            <a:miter lim="400000"/>
            <a:headEnd type="stealth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354210">
              <a:defRPr i="0" sz="9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9" name="Rectangle"/>
          <p:cNvSpPr/>
          <p:nvPr/>
        </p:nvSpPr>
        <p:spPr>
          <a:xfrm>
            <a:off x="934330" y="2273486"/>
            <a:ext cx="147527" cy="98350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29505" tIns="29505" rIns="29505" bIns="29505" anchor="ctr"/>
          <a:lstStyle/>
          <a:p>
            <a:pPr>
              <a:buClr>
                <a:srgbClr val="000000"/>
              </a:buCl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0" name="Line"/>
          <p:cNvSpPr/>
          <p:nvPr/>
        </p:nvSpPr>
        <p:spPr>
          <a:xfrm flipH="1" flipV="1">
            <a:off x="3550456" y="4624065"/>
            <a:ext cx="518108" cy="4624"/>
          </a:xfrm>
          <a:prstGeom prst="line">
            <a:avLst/>
          </a:prstGeom>
          <a:ln w="25400">
            <a:solidFill>
              <a:srgbClr val="0061FF"/>
            </a:solidFill>
            <a:miter lim="400000"/>
            <a:headEnd type="stealth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354210">
              <a:defRPr i="0" sz="9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1" name="Rectangle"/>
          <p:cNvSpPr/>
          <p:nvPr/>
        </p:nvSpPr>
        <p:spPr>
          <a:xfrm>
            <a:off x="934330" y="4142147"/>
            <a:ext cx="147527" cy="98350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29505" tIns="29505" rIns="29505" bIns="29505" anchor="ctr"/>
          <a:lstStyle/>
          <a:p>
            <a:pPr>
              <a:buClr>
                <a:srgbClr val="000000"/>
              </a:buCl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2" name="Line"/>
          <p:cNvSpPr/>
          <p:nvPr/>
        </p:nvSpPr>
        <p:spPr>
          <a:xfrm>
            <a:off x="3560291" y="2352166"/>
            <a:ext cx="5994" cy="811393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354210">
              <a:defRPr i="0" sz="9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3" name="Line"/>
          <p:cNvSpPr/>
          <p:nvPr/>
        </p:nvSpPr>
        <p:spPr>
          <a:xfrm>
            <a:off x="3560291" y="4220827"/>
            <a:ext cx="5994" cy="811393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354210">
              <a:defRPr i="0" sz="9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4" name="Line"/>
          <p:cNvSpPr/>
          <p:nvPr/>
        </p:nvSpPr>
        <p:spPr>
          <a:xfrm>
            <a:off x="7061572" y="2430846"/>
            <a:ext cx="5994" cy="811394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354210">
              <a:defRPr i="0" sz="9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5" name="Line"/>
          <p:cNvSpPr/>
          <p:nvPr/>
        </p:nvSpPr>
        <p:spPr>
          <a:xfrm>
            <a:off x="7061572" y="4299508"/>
            <a:ext cx="5994" cy="811393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354210">
              <a:defRPr i="0" sz="9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6" name="1"/>
          <p:cNvSpPr txBox="1"/>
          <p:nvPr/>
        </p:nvSpPr>
        <p:spPr>
          <a:xfrm>
            <a:off x="904825" y="3335672"/>
            <a:ext cx="218908" cy="3442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9505" tIns="29505" rIns="29505" bIns="29505">
            <a:spAutoFit/>
          </a:bodyPr>
          <a:lstStyle>
            <a:lvl1pPr>
              <a:buClr>
                <a:srgbClr val="000000"/>
              </a:buClr>
            </a:lvl1pPr>
          </a:lstStyle>
          <a:p>
            <a:pPr/>
            <a:r>
              <a:t>1</a:t>
            </a:r>
          </a:p>
        </p:txBody>
      </p:sp>
      <p:sp>
        <p:nvSpPr>
          <p:cNvPr id="177" name="1"/>
          <p:cNvSpPr txBox="1"/>
          <p:nvPr/>
        </p:nvSpPr>
        <p:spPr>
          <a:xfrm>
            <a:off x="904825" y="5174828"/>
            <a:ext cx="218908" cy="3442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9505" tIns="29505" rIns="29505" bIns="29505">
            <a:spAutoFit/>
          </a:bodyPr>
          <a:lstStyle>
            <a:lvl1pPr>
              <a:buClr>
                <a:srgbClr val="000000"/>
              </a:buClr>
            </a:lvl1pPr>
          </a:lstStyle>
          <a:p>
            <a:pPr/>
            <a:r>
              <a:t>1</a:t>
            </a:r>
          </a:p>
        </p:txBody>
      </p:sp>
      <p:sp>
        <p:nvSpPr>
          <p:cNvPr id="178" name="2"/>
          <p:cNvSpPr txBox="1"/>
          <p:nvPr/>
        </p:nvSpPr>
        <p:spPr>
          <a:xfrm>
            <a:off x="6963221" y="3335672"/>
            <a:ext cx="218908" cy="3442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9505" tIns="29505" rIns="29505" bIns="29505">
            <a:spAutoFit/>
          </a:bodyPr>
          <a:lstStyle>
            <a:lvl1pPr>
              <a:buClr>
                <a:srgbClr val="000000"/>
              </a:buClr>
            </a:lvl1pPr>
          </a:lstStyle>
          <a:p>
            <a:pPr/>
            <a:r>
              <a:t>2</a:t>
            </a:r>
          </a:p>
        </p:txBody>
      </p:sp>
      <p:sp>
        <p:nvSpPr>
          <p:cNvPr id="179" name="2"/>
          <p:cNvSpPr txBox="1"/>
          <p:nvPr/>
        </p:nvSpPr>
        <p:spPr>
          <a:xfrm>
            <a:off x="3461940" y="5174828"/>
            <a:ext cx="218908" cy="3442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9505" tIns="29505" rIns="29505" bIns="29505">
            <a:spAutoFit/>
          </a:bodyPr>
          <a:lstStyle>
            <a:lvl1pPr>
              <a:buClr>
                <a:srgbClr val="000000"/>
              </a:buClr>
            </a:lvl1pPr>
          </a:lstStyle>
          <a:p>
            <a:pPr/>
            <a:r>
              <a:t>2</a:t>
            </a:r>
          </a:p>
        </p:txBody>
      </p:sp>
      <p:sp>
        <p:nvSpPr>
          <p:cNvPr id="180" name="3"/>
          <p:cNvSpPr txBox="1"/>
          <p:nvPr/>
        </p:nvSpPr>
        <p:spPr>
          <a:xfrm>
            <a:off x="3461940" y="3335672"/>
            <a:ext cx="218908" cy="3442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9505" tIns="29505" rIns="29505" bIns="29505">
            <a:spAutoFit/>
          </a:bodyPr>
          <a:lstStyle>
            <a:lvl1pPr>
              <a:buClr>
                <a:srgbClr val="000000"/>
              </a:buClr>
            </a:lvl1pPr>
          </a:lstStyle>
          <a:p>
            <a:pPr/>
            <a:r>
              <a:t>3</a:t>
            </a:r>
          </a:p>
        </p:txBody>
      </p:sp>
      <p:sp>
        <p:nvSpPr>
          <p:cNvPr id="181" name="3"/>
          <p:cNvSpPr txBox="1"/>
          <p:nvPr/>
        </p:nvSpPr>
        <p:spPr>
          <a:xfrm>
            <a:off x="6963221" y="5174828"/>
            <a:ext cx="218908" cy="3442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9505" tIns="29505" rIns="29505" bIns="29505">
            <a:spAutoFit/>
          </a:bodyPr>
          <a:lstStyle>
            <a:lvl1pPr>
              <a:buClr>
                <a:srgbClr val="000000"/>
              </a:buClr>
            </a:lvl1pPr>
          </a:lstStyle>
          <a:p>
            <a:pPr/>
            <a:r>
              <a:t>3</a:t>
            </a:r>
          </a:p>
        </p:txBody>
      </p:sp>
      <p:sp>
        <p:nvSpPr>
          <p:cNvPr id="182" name="Moving to first comp in the list"/>
          <p:cNvSpPr txBox="1"/>
          <p:nvPr/>
        </p:nvSpPr>
        <p:spPr>
          <a:xfrm>
            <a:off x="1062186" y="5794437"/>
            <a:ext cx="3694410" cy="3442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9505" tIns="29505" rIns="29505" bIns="29505">
            <a:spAutoFit/>
          </a:bodyPr>
          <a:lstStyle>
            <a:lvl1pPr>
              <a:buClr>
                <a:srgbClr val="000000"/>
              </a:buClr>
            </a:lvl1pPr>
          </a:lstStyle>
          <a:p>
            <a:pPr/>
            <a:r>
              <a:t>Moving to first comp in the list</a:t>
            </a:r>
          </a:p>
        </p:txBody>
      </p:sp>
      <p:sp>
        <p:nvSpPr>
          <p:cNvPr id="183" name="Order of components is importa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Order of components is important	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70534" indent="-289559"/>
          </a:p>
        </p:txBody>
      </p:sp>
      <p:sp>
        <p:nvSpPr>
          <p:cNvPr id="186" name="Slide Number"/>
          <p:cNvSpPr txBox="1"/>
          <p:nvPr>
            <p:ph type="sldNum" sz="quarter" idx="2"/>
          </p:nvPr>
        </p:nvSpPr>
        <p:spPr>
          <a:xfrm>
            <a:off x="68399" y="7211439"/>
            <a:ext cx="229838" cy="3492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7" name="Line"/>
          <p:cNvSpPr/>
          <p:nvPr/>
        </p:nvSpPr>
        <p:spPr>
          <a:xfrm flipH="1" flipV="1">
            <a:off x="7051737" y="2755428"/>
            <a:ext cx="518108" cy="4625"/>
          </a:xfrm>
          <a:prstGeom prst="line">
            <a:avLst/>
          </a:prstGeom>
          <a:ln w="25400" cap="rnd">
            <a:solidFill>
              <a:srgbClr val="B51A00"/>
            </a:solidFill>
            <a:custDash>
              <a:ds d="100000" sp="200000"/>
            </a:custDash>
            <a:miter lim="400000"/>
            <a:headEnd type="stealth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354210">
              <a:defRPr i="0" sz="9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8" name="Rectangle"/>
          <p:cNvSpPr/>
          <p:nvPr/>
        </p:nvSpPr>
        <p:spPr>
          <a:xfrm>
            <a:off x="934330" y="2273486"/>
            <a:ext cx="147527" cy="98350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29505" tIns="29505" rIns="29505" bIns="29505" anchor="ctr"/>
          <a:lstStyle/>
          <a:p>
            <a:pPr>
              <a:buClr>
                <a:srgbClr val="000000"/>
              </a:buCl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9" name="Line"/>
          <p:cNvSpPr/>
          <p:nvPr/>
        </p:nvSpPr>
        <p:spPr>
          <a:xfrm flipH="1" flipV="1">
            <a:off x="7051737" y="4624065"/>
            <a:ext cx="518108" cy="4624"/>
          </a:xfrm>
          <a:prstGeom prst="line">
            <a:avLst/>
          </a:prstGeom>
          <a:ln w="25400">
            <a:solidFill>
              <a:srgbClr val="0061FF"/>
            </a:solidFill>
            <a:miter lim="400000"/>
            <a:headEnd type="stealth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354210">
              <a:defRPr i="0" sz="9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0" name="Rectangle"/>
          <p:cNvSpPr/>
          <p:nvPr/>
        </p:nvSpPr>
        <p:spPr>
          <a:xfrm>
            <a:off x="934330" y="4142147"/>
            <a:ext cx="147527" cy="98350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29505" tIns="29505" rIns="29505" bIns="29505" anchor="ctr"/>
          <a:lstStyle/>
          <a:p>
            <a:pPr>
              <a:buClr>
                <a:srgbClr val="000000"/>
              </a:buCl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1" name="Line"/>
          <p:cNvSpPr/>
          <p:nvPr/>
        </p:nvSpPr>
        <p:spPr>
          <a:xfrm>
            <a:off x="3560291" y="2352166"/>
            <a:ext cx="5994" cy="811393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354210">
              <a:defRPr i="0" sz="9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2" name="Line"/>
          <p:cNvSpPr/>
          <p:nvPr/>
        </p:nvSpPr>
        <p:spPr>
          <a:xfrm>
            <a:off x="3560291" y="4220827"/>
            <a:ext cx="5994" cy="811393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354210">
              <a:defRPr i="0" sz="9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3" name="Line"/>
          <p:cNvSpPr/>
          <p:nvPr/>
        </p:nvSpPr>
        <p:spPr>
          <a:xfrm>
            <a:off x="7061572" y="2430846"/>
            <a:ext cx="5994" cy="811394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354210">
              <a:defRPr i="0" sz="9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4" name="Line"/>
          <p:cNvSpPr/>
          <p:nvPr/>
        </p:nvSpPr>
        <p:spPr>
          <a:xfrm>
            <a:off x="7061572" y="4299508"/>
            <a:ext cx="5994" cy="811393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354210">
              <a:defRPr i="0" sz="9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5" name="1"/>
          <p:cNvSpPr txBox="1"/>
          <p:nvPr/>
        </p:nvSpPr>
        <p:spPr>
          <a:xfrm>
            <a:off x="904825" y="3335672"/>
            <a:ext cx="218908" cy="3442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9505" tIns="29505" rIns="29505" bIns="29505">
            <a:spAutoFit/>
          </a:bodyPr>
          <a:lstStyle>
            <a:lvl1pPr>
              <a:buClr>
                <a:srgbClr val="000000"/>
              </a:buClr>
            </a:lvl1pPr>
          </a:lstStyle>
          <a:p>
            <a:pPr/>
            <a:r>
              <a:t>1</a:t>
            </a:r>
          </a:p>
        </p:txBody>
      </p:sp>
      <p:sp>
        <p:nvSpPr>
          <p:cNvPr id="196" name="1"/>
          <p:cNvSpPr txBox="1"/>
          <p:nvPr/>
        </p:nvSpPr>
        <p:spPr>
          <a:xfrm>
            <a:off x="904825" y="5174828"/>
            <a:ext cx="218908" cy="3442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9505" tIns="29505" rIns="29505" bIns="29505">
            <a:spAutoFit/>
          </a:bodyPr>
          <a:lstStyle>
            <a:lvl1pPr>
              <a:buClr>
                <a:srgbClr val="000000"/>
              </a:buClr>
            </a:lvl1pPr>
          </a:lstStyle>
          <a:p>
            <a:pPr/>
            <a:r>
              <a:t>1</a:t>
            </a:r>
          </a:p>
        </p:txBody>
      </p:sp>
      <p:sp>
        <p:nvSpPr>
          <p:cNvPr id="197" name="2"/>
          <p:cNvSpPr txBox="1"/>
          <p:nvPr/>
        </p:nvSpPr>
        <p:spPr>
          <a:xfrm>
            <a:off x="6963221" y="3335672"/>
            <a:ext cx="218908" cy="3442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9505" tIns="29505" rIns="29505" bIns="29505">
            <a:spAutoFit/>
          </a:bodyPr>
          <a:lstStyle>
            <a:lvl1pPr>
              <a:buClr>
                <a:srgbClr val="000000"/>
              </a:buClr>
            </a:lvl1pPr>
          </a:lstStyle>
          <a:p>
            <a:pPr/>
            <a:r>
              <a:t>2</a:t>
            </a:r>
          </a:p>
        </p:txBody>
      </p:sp>
      <p:sp>
        <p:nvSpPr>
          <p:cNvPr id="198" name="2"/>
          <p:cNvSpPr txBox="1"/>
          <p:nvPr/>
        </p:nvSpPr>
        <p:spPr>
          <a:xfrm>
            <a:off x="3461940" y="5174828"/>
            <a:ext cx="218908" cy="3442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9505" tIns="29505" rIns="29505" bIns="29505">
            <a:spAutoFit/>
          </a:bodyPr>
          <a:lstStyle>
            <a:lvl1pPr>
              <a:buClr>
                <a:srgbClr val="000000"/>
              </a:buClr>
            </a:lvl1pPr>
          </a:lstStyle>
          <a:p>
            <a:pPr/>
            <a:r>
              <a:t>2</a:t>
            </a:r>
          </a:p>
        </p:txBody>
      </p:sp>
      <p:sp>
        <p:nvSpPr>
          <p:cNvPr id="199" name="3"/>
          <p:cNvSpPr txBox="1"/>
          <p:nvPr/>
        </p:nvSpPr>
        <p:spPr>
          <a:xfrm>
            <a:off x="3461940" y="3335672"/>
            <a:ext cx="218908" cy="3442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9505" tIns="29505" rIns="29505" bIns="29505">
            <a:spAutoFit/>
          </a:bodyPr>
          <a:lstStyle>
            <a:lvl1pPr>
              <a:buClr>
                <a:srgbClr val="000000"/>
              </a:buClr>
            </a:lvl1pPr>
          </a:lstStyle>
          <a:p>
            <a:pPr/>
            <a:r>
              <a:t>3</a:t>
            </a:r>
          </a:p>
        </p:txBody>
      </p:sp>
      <p:sp>
        <p:nvSpPr>
          <p:cNvPr id="200" name="3"/>
          <p:cNvSpPr txBox="1"/>
          <p:nvPr/>
        </p:nvSpPr>
        <p:spPr>
          <a:xfrm>
            <a:off x="6963221" y="5174828"/>
            <a:ext cx="218908" cy="3442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9505" tIns="29505" rIns="29505" bIns="29505">
            <a:spAutoFit/>
          </a:bodyPr>
          <a:lstStyle>
            <a:lvl1pPr>
              <a:buClr>
                <a:srgbClr val="000000"/>
              </a:buClr>
            </a:lvl1pPr>
          </a:lstStyle>
          <a:p>
            <a:pPr/>
            <a:r>
              <a:t>3</a:t>
            </a:r>
          </a:p>
        </p:txBody>
      </p:sp>
      <p:sp>
        <p:nvSpPr>
          <p:cNvPr id="201" name="Line"/>
          <p:cNvSpPr/>
          <p:nvPr/>
        </p:nvSpPr>
        <p:spPr>
          <a:xfrm flipH="1" flipV="1">
            <a:off x="3550456" y="2755403"/>
            <a:ext cx="518108" cy="4625"/>
          </a:xfrm>
          <a:prstGeom prst="line">
            <a:avLst/>
          </a:prstGeom>
          <a:ln w="25400" cap="rnd">
            <a:solidFill>
              <a:srgbClr val="B51A00"/>
            </a:solidFill>
            <a:custDash>
              <a:ds d="100000" sp="200000"/>
            </a:custDash>
            <a:miter lim="400000"/>
            <a:headEnd type="stealth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354210">
              <a:defRPr i="0" sz="9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2" name="Line"/>
          <p:cNvSpPr/>
          <p:nvPr/>
        </p:nvSpPr>
        <p:spPr>
          <a:xfrm>
            <a:off x="4168451" y="2765238"/>
            <a:ext cx="2898500" cy="5333"/>
          </a:xfrm>
          <a:prstGeom prst="line">
            <a:avLst/>
          </a:prstGeom>
          <a:ln w="25400" cap="rnd">
            <a:solidFill>
              <a:srgbClr val="FF6A00"/>
            </a:solidFill>
            <a:custDash>
              <a:ds d="100000" sp="200000"/>
            </a:custDash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354210">
              <a:defRPr i="0" sz="9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3" name="Moving to 3rd comp in list requires “moving back in time”.…"/>
          <p:cNvSpPr txBox="1"/>
          <p:nvPr/>
        </p:nvSpPr>
        <p:spPr>
          <a:xfrm>
            <a:off x="1062186" y="5794437"/>
            <a:ext cx="6987580" cy="1199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9505" tIns="29505" rIns="29505" bIns="29505">
            <a:spAutoFit/>
          </a:bodyPr>
          <a:lstStyle/>
          <a:p>
            <a:pPr>
              <a:buClr>
                <a:srgbClr val="000000"/>
              </a:buClr>
            </a:pPr>
            <a:r>
              <a:t>Moving to 3rd comp in list requires “moving back in time”.</a:t>
            </a:r>
          </a:p>
          <a:p>
            <a:pPr>
              <a:buClr>
                <a:srgbClr val="000000"/>
              </a:buClr>
            </a:pPr>
            <a:r>
              <a:t>Default behavior is to ABSORB this type of neutron.</a:t>
            </a:r>
          </a:p>
          <a:p>
            <a:pPr>
              <a:buClr>
                <a:srgbClr val="000000"/>
              </a:buClr>
            </a:pPr>
            <a:r>
              <a:t>For monitors use restore_neutron=1 in this case.</a:t>
            </a:r>
          </a:p>
          <a:p>
            <a:pPr>
              <a:buClr>
                <a:srgbClr val="000000"/>
              </a:buClr>
            </a:pPr>
            <a:r>
              <a:t>For homegrown comps use ALLOW_BACKPROP macro.</a:t>
            </a:r>
          </a:p>
        </p:txBody>
      </p:sp>
      <p:sp>
        <p:nvSpPr>
          <p:cNvPr id="204" name="Order of components is importa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Order of components is important	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Further tips 1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Further tips 1:</a:t>
            </a:r>
          </a:p>
        </p:txBody>
      </p:sp>
      <p:sp>
        <p:nvSpPr>
          <p:cNvPr id="207" name="Simulation to experiment comparison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✦"/>
              <a:defRPr sz="3000">
                <a:latin typeface="Verdana"/>
                <a:ea typeface="Verdana"/>
                <a:cs typeface="Verdana"/>
                <a:sym typeface="Verdana"/>
              </a:defRPr>
            </a:pPr>
            <a:r>
              <a:t>Simulation to experiment comparison</a:t>
            </a:r>
          </a:p>
          <a:p>
            <a:pPr>
              <a:buChar char="✦"/>
              <a:defRPr sz="3000"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08" name="Slide Number"/>
          <p:cNvSpPr txBox="1"/>
          <p:nvPr>
            <p:ph type="sldNum" sz="quarter" idx="2"/>
          </p:nvPr>
        </p:nvSpPr>
        <p:spPr>
          <a:xfrm>
            <a:off x="68399" y="7211439"/>
            <a:ext cx="229838" cy="3492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What is really the information content…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2959">
              <a:defRPr sz="3959"/>
            </a:lvl1pPr>
          </a:lstStyle>
          <a:p>
            <a:pPr/>
            <a:r>
              <a:t>What is really the information content…?</a:t>
            </a:r>
          </a:p>
        </p:txBody>
      </p:sp>
      <p:sp>
        <p:nvSpPr>
          <p:cNvPr id="211" name="McStas sources generally provide “intensity” in units of neutrons/s (into a chosen solid angle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✦"/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McStas sources generally provide “intensity” in units of neutrons/s (into a chosen solid angle)</a:t>
            </a:r>
          </a:p>
          <a:p>
            <a:pPr>
              <a:buChar char="✦"/>
              <a:defRPr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buChar char="✦"/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That intensity is carried through the instrument on a discrete set of “neutron rays”</a:t>
            </a:r>
          </a:p>
        </p:txBody>
      </p:sp>
      <p:sp>
        <p:nvSpPr>
          <p:cNvPr id="212" name="Slide Number"/>
          <p:cNvSpPr txBox="1"/>
          <p:nvPr>
            <p:ph type="sldNum" sz="quarter" idx="2"/>
          </p:nvPr>
        </p:nvSpPr>
        <p:spPr>
          <a:xfrm>
            <a:off x="68399" y="7211439"/>
            <a:ext cx="229838" cy="3492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Imagine a histogram, e.g. I(λ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✦"/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Imagine a histogram, e.g. I(λ)</a:t>
            </a:r>
          </a:p>
          <a:p>
            <a:pPr>
              <a:buChar char="✦"/>
              <a:defRPr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buChar char="✦"/>
              <a:defRPr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buChar char="✦"/>
              <a:defRPr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buChar char="✦"/>
              <a:defRPr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buChar char="✦"/>
              <a:defRPr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buChar char="✦"/>
              <a:defRPr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buChar char="✦"/>
              <a:defRPr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buChar char="✦"/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The RMS variance over that set becomes our statistical error bar </a:t>
            </a:r>
            <a:r>
              <a:t>E</a:t>
            </a:r>
          </a:p>
        </p:txBody>
      </p:sp>
      <p:sp>
        <p:nvSpPr>
          <p:cNvPr id="215" name="In a histogram sen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 a histogram sense</a:t>
            </a:r>
          </a:p>
        </p:txBody>
      </p:sp>
      <p:sp>
        <p:nvSpPr>
          <p:cNvPr id="216" name="Slide Number"/>
          <p:cNvSpPr txBox="1"/>
          <p:nvPr>
            <p:ph type="sldNum" sz="quarter" idx="2"/>
          </p:nvPr>
        </p:nvSpPr>
        <p:spPr>
          <a:xfrm>
            <a:off x="68399" y="7211439"/>
            <a:ext cx="229838" cy="3492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7" name="Rectangle"/>
          <p:cNvSpPr/>
          <p:nvPr/>
        </p:nvSpPr>
        <p:spPr>
          <a:xfrm>
            <a:off x="1340967" y="2686050"/>
            <a:ext cx="3374629" cy="238855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218" name="Rectangle"/>
          <p:cNvSpPr/>
          <p:nvPr/>
        </p:nvSpPr>
        <p:spPr>
          <a:xfrm>
            <a:off x="1340967" y="2687259"/>
            <a:ext cx="204438" cy="236436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19" name="Rectangle"/>
          <p:cNvSpPr/>
          <p:nvPr/>
        </p:nvSpPr>
        <p:spPr>
          <a:xfrm>
            <a:off x="1544167" y="2687259"/>
            <a:ext cx="204438" cy="236436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20" name="Rectangle"/>
          <p:cNvSpPr/>
          <p:nvPr/>
        </p:nvSpPr>
        <p:spPr>
          <a:xfrm>
            <a:off x="1747367" y="2687259"/>
            <a:ext cx="204438" cy="236436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21" name="Rectangle"/>
          <p:cNvSpPr/>
          <p:nvPr/>
        </p:nvSpPr>
        <p:spPr>
          <a:xfrm>
            <a:off x="2852267" y="2687259"/>
            <a:ext cx="204438" cy="236436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22" name="Rectangle"/>
          <p:cNvSpPr/>
          <p:nvPr/>
        </p:nvSpPr>
        <p:spPr>
          <a:xfrm>
            <a:off x="4325467" y="2687259"/>
            <a:ext cx="204438" cy="236436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23" name="Rectangle"/>
          <p:cNvSpPr/>
          <p:nvPr/>
        </p:nvSpPr>
        <p:spPr>
          <a:xfrm>
            <a:off x="4528667" y="2687259"/>
            <a:ext cx="204438" cy="236436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24" name="…"/>
          <p:cNvSpPr txBox="1"/>
          <p:nvPr/>
        </p:nvSpPr>
        <p:spPr>
          <a:xfrm>
            <a:off x="3524715" y="2561519"/>
            <a:ext cx="33274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…</a:t>
            </a:r>
          </a:p>
        </p:txBody>
      </p:sp>
      <p:sp>
        <p:nvSpPr>
          <p:cNvPr id="225" name="…"/>
          <p:cNvSpPr txBox="1"/>
          <p:nvPr/>
        </p:nvSpPr>
        <p:spPr>
          <a:xfrm>
            <a:off x="2229315" y="2561519"/>
            <a:ext cx="33274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…</a:t>
            </a:r>
          </a:p>
        </p:txBody>
      </p:sp>
      <p:sp>
        <p:nvSpPr>
          <p:cNvPr id="234" name="Connection Line"/>
          <p:cNvSpPr/>
          <p:nvPr/>
        </p:nvSpPr>
        <p:spPr>
          <a:xfrm>
            <a:off x="2944183" y="3292939"/>
            <a:ext cx="1379458" cy="10799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853" fill="norm" stroke="1" extrusionOk="0">
                <a:moveTo>
                  <a:pt x="21600" y="19453"/>
                </a:moveTo>
                <a:cubicBezTo>
                  <a:pt x="7838" y="21600"/>
                  <a:pt x="638" y="15116"/>
                  <a:pt x="0" y="0"/>
                </a:cubicBezTo>
              </a:path>
            </a:pathLst>
          </a:custGeom>
          <a:ln w="25400">
            <a:solidFill>
              <a:schemeClr val="accent1"/>
            </a:solidFill>
            <a:head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227" name="In bin i, N events each carrying a fractional intensity pj so that"/>
          <p:cNvSpPr txBox="1"/>
          <p:nvPr/>
        </p:nvSpPr>
        <p:spPr>
          <a:xfrm>
            <a:off x="4660553" y="3903663"/>
            <a:ext cx="3282108" cy="148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In bin </a:t>
            </a:r>
            <a:r>
              <a:t>i,</a:t>
            </a:r>
            <a:r>
              <a:t> </a:t>
            </a:r>
            <a:r>
              <a:t>N </a:t>
            </a:r>
            <a:r>
              <a:t>events each carrying a fractional intensity </a:t>
            </a:r>
            <a:r>
              <a:t>p</a:t>
            </a:r>
            <a:r>
              <a:rPr baseline="-5999"/>
              <a:t>j</a:t>
            </a:r>
            <a:r>
              <a:t> </a:t>
            </a:r>
            <a:r>
              <a:t>so that</a:t>
            </a:r>
            <a:br/>
            <a:br/>
          </a:p>
        </p:txBody>
      </p:sp>
      <p:sp>
        <p:nvSpPr>
          <p:cNvPr id="228" name="1"/>
          <p:cNvSpPr txBox="1"/>
          <p:nvPr/>
        </p:nvSpPr>
        <p:spPr>
          <a:xfrm>
            <a:off x="1327547" y="2942277"/>
            <a:ext cx="231278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229" name="2"/>
          <p:cNvSpPr txBox="1"/>
          <p:nvPr/>
        </p:nvSpPr>
        <p:spPr>
          <a:xfrm>
            <a:off x="1530747" y="2942277"/>
            <a:ext cx="231278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230" name="i"/>
          <p:cNvSpPr txBox="1"/>
          <p:nvPr/>
        </p:nvSpPr>
        <p:spPr>
          <a:xfrm>
            <a:off x="2864247" y="2942277"/>
            <a:ext cx="154929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i</a:t>
            </a:r>
          </a:p>
        </p:txBody>
      </p:sp>
      <p:sp>
        <p:nvSpPr>
          <p:cNvPr id="231" name="k"/>
          <p:cNvSpPr txBox="1"/>
          <p:nvPr/>
        </p:nvSpPr>
        <p:spPr>
          <a:xfrm>
            <a:off x="4527947" y="2942277"/>
            <a:ext cx="218441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k</a:t>
            </a:r>
          </a:p>
        </p:txBody>
      </p:sp>
      <p:sp>
        <p:nvSpPr>
          <p:cNvPr id="232" name="3"/>
          <p:cNvSpPr txBox="1"/>
          <p:nvPr/>
        </p:nvSpPr>
        <p:spPr>
          <a:xfrm>
            <a:off x="1746647" y="2942277"/>
            <a:ext cx="231278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3</a:t>
            </a:r>
          </a:p>
        </p:txBody>
      </p:sp>
      <p:pic>
        <p:nvPicPr>
          <p:cNvPr id="23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65045" y="5007910"/>
            <a:ext cx="1498157" cy="7637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 Neue"/>
        <a:ea typeface="Helvetica Neue"/>
        <a:cs typeface="Helvetica Neue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1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1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 Neue"/>
        <a:ea typeface="Helvetica Neue"/>
        <a:cs typeface="Helvetica Neue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1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1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