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i="1" sz="1200">
        <a:latin typeface="+mj-lt"/>
        <a:ea typeface="+mj-ea"/>
        <a:cs typeface="+mj-cs"/>
        <a:sym typeface="Arial"/>
      </a:defRPr>
    </a:lvl1pPr>
    <a:lvl2pPr indent="228600" latinLnBrk="0">
      <a:defRPr i="1" sz="1200">
        <a:latin typeface="+mj-lt"/>
        <a:ea typeface="+mj-ea"/>
        <a:cs typeface="+mj-cs"/>
        <a:sym typeface="Arial"/>
      </a:defRPr>
    </a:lvl2pPr>
    <a:lvl3pPr indent="457200" latinLnBrk="0">
      <a:defRPr i="1" sz="1200">
        <a:latin typeface="+mj-lt"/>
        <a:ea typeface="+mj-ea"/>
        <a:cs typeface="+mj-cs"/>
        <a:sym typeface="Arial"/>
      </a:defRPr>
    </a:lvl3pPr>
    <a:lvl4pPr indent="685800" latinLnBrk="0">
      <a:defRPr i="1" sz="1200">
        <a:latin typeface="+mj-lt"/>
        <a:ea typeface="+mj-ea"/>
        <a:cs typeface="+mj-cs"/>
        <a:sym typeface="Arial"/>
      </a:defRPr>
    </a:lvl4pPr>
    <a:lvl5pPr indent="914400" latinLnBrk="0">
      <a:defRPr i="1" sz="1200">
        <a:latin typeface="+mj-lt"/>
        <a:ea typeface="+mj-ea"/>
        <a:cs typeface="+mj-cs"/>
        <a:sym typeface="Arial"/>
      </a:defRPr>
    </a:lvl5pPr>
    <a:lvl6pPr indent="1143000" latinLnBrk="0">
      <a:defRPr i="1" sz="1200">
        <a:latin typeface="+mj-lt"/>
        <a:ea typeface="+mj-ea"/>
        <a:cs typeface="+mj-cs"/>
        <a:sym typeface="Arial"/>
      </a:defRPr>
    </a:lvl6pPr>
    <a:lvl7pPr indent="1371600" latinLnBrk="0">
      <a:defRPr i="1" sz="1200">
        <a:latin typeface="+mj-lt"/>
        <a:ea typeface="+mj-ea"/>
        <a:cs typeface="+mj-cs"/>
        <a:sym typeface="Arial"/>
      </a:defRPr>
    </a:lvl7pPr>
    <a:lvl8pPr indent="1600200" latinLnBrk="0">
      <a:defRPr i="1" sz="1200">
        <a:latin typeface="+mj-lt"/>
        <a:ea typeface="+mj-ea"/>
        <a:cs typeface="+mj-cs"/>
        <a:sym typeface="Arial"/>
      </a:defRPr>
    </a:lvl8pPr>
    <a:lvl9pPr indent="1828800" latinLnBrk="0">
      <a:defRPr i="1"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2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.tif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2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2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"/>
          <p:cNvSpPr/>
          <p:nvPr/>
        </p:nvSpPr>
        <p:spPr>
          <a:xfrm>
            <a:off x="8540750" y="6922030"/>
            <a:ext cx="1472757" cy="615421"/>
          </a:xfrm>
          <a:prstGeom prst="rect">
            <a:avLst/>
          </a:prstGeom>
          <a:solidFill>
            <a:srgbClr val="FFFFFF"/>
          </a:solidFill>
          <a:ln w="25400">
            <a:solidFill>
              <a:srgbClr val="2A85D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4" name="Line"/>
          <p:cNvSpPr/>
          <p:nvPr/>
        </p:nvSpPr>
        <p:spPr>
          <a:xfrm>
            <a:off x="186479" y="1127879"/>
            <a:ext cx="8869682" cy="1"/>
          </a:xfrm>
          <a:prstGeom prst="line">
            <a:avLst/>
          </a:prstGeom>
          <a:ln w="54720">
            <a:solidFill>
              <a:srgbClr val="2A85D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107999" y="193319"/>
            <a:ext cx="9071281" cy="7963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163079" y="1440781"/>
            <a:ext cx="8961121" cy="5577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68399" y="7211439"/>
            <a:ext cx="356974" cy="349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1" name="Group"/>
          <p:cNvGrpSpPr/>
          <p:nvPr/>
        </p:nvGrpSpPr>
        <p:grpSpPr>
          <a:xfrm>
            <a:off x="8678450" y="7004463"/>
            <a:ext cx="1197356" cy="450555"/>
            <a:chOff x="0" y="0"/>
            <a:chExt cx="1197354" cy="450554"/>
          </a:xfrm>
        </p:grpSpPr>
        <p:pic>
          <p:nvPicPr>
            <p:cNvPr id="39" name="image5.png" descr="image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05882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0026" y="0"/>
              <a:ext cx="837329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47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45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43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6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48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idx="1"/>
          </p:nvPr>
        </p:nvSpPr>
        <p:spPr>
          <a:xfrm>
            <a:off x="941206" y="1799096"/>
            <a:ext cx="8032500" cy="5792826"/>
          </a:xfrm>
          <a:prstGeom prst="rect">
            <a:avLst/>
          </a:prstGeom>
          <a:ln>
            <a:round/>
          </a:ln>
        </p:spPr>
        <p:txBody>
          <a:bodyPr/>
          <a:lstStyle>
            <a:lvl1pPr marL="10341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843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6536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40896" indent="-97971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177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941206" y="0"/>
            <a:ext cx="8032500" cy="1596584"/>
          </a:xfrm>
          <a:prstGeom prst="rect">
            <a:avLst/>
          </a:prstGeom>
          <a:ln>
            <a:round/>
          </a:ln>
        </p:spPr>
        <p:txBody>
          <a:bodyPr anchor="b"/>
          <a:lstStyle>
            <a:lvl1pPr defTabSz="1003597">
              <a:lnSpc>
                <a:spcPct val="100000"/>
              </a:lnSpc>
              <a:defRPr b="1"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79206" y="7340456"/>
            <a:ext cx="158031" cy="139701"/>
          </a:xfrm>
          <a:prstGeom prst="rect">
            <a:avLst/>
          </a:prstGeom>
          <a:ln>
            <a:round/>
          </a:ln>
        </p:spPr>
        <p:txBody>
          <a:bodyPr lIns="0" tIns="0" rIns="0" bIns="0"/>
          <a:lstStyle>
            <a:lvl1pPr defTabSz="501798">
              <a:buClr>
                <a:srgbClr val="9A9A9A"/>
              </a:buClr>
              <a:defRPr sz="9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5" name="Group"/>
          <p:cNvGrpSpPr/>
          <p:nvPr/>
        </p:nvGrpSpPr>
        <p:grpSpPr>
          <a:xfrm>
            <a:off x="6365644" y="7014373"/>
            <a:ext cx="3311546" cy="464903"/>
            <a:chOff x="0" y="0"/>
            <a:chExt cx="3311544" cy="464901"/>
          </a:xfrm>
        </p:grpSpPr>
        <p:pic>
          <p:nvPicPr>
            <p:cNvPr id="58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58089" y="69845"/>
              <a:ext cx="553456" cy="32521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59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09301" y="47740"/>
              <a:ext cx="388005" cy="37088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60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99354" y="143818"/>
              <a:ext cx="484492" cy="17737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61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70475" y="25569"/>
              <a:ext cx="30415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47494" y="26084"/>
              <a:ext cx="284253" cy="412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droppedImage.png" descr="dropped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64902" cy="464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56476" y="47008"/>
              <a:ext cx="689270" cy="370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71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69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67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8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70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72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ody Level One…"/>
          <p:cNvSpPr txBox="1"/>
          <p:nvPr>
            <p:ph type="body" idx="1"/>
          </p:nvPr>
        </p:nvSpPr>
        <p:spPr>
          <a:xfrm>
            <a:off x="941206" y="1763675"/>
            <a:ext cx="8032500" cy="5792825"/>
          </a:xfrm>
          <a:prstGeom prst="rect">
            <a:avLst/>
          </a:prstGeom>
          <a:ln>
            <a:round/>
          </a:ln>
        </p:spPr>
        <p:txBody>
          <a:bodyPr/>
          <a:lstStyle>
            <a:lvl1pPr marL="10341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843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6536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40896" indent="-97971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177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8" name="Group"/>
          <p:cNvGrpSpPr/>
          <p:nvPr/>
        </p:nvGrpSpPr>
        <p:grpSpPr>
          <a:xfrm>
            <a:off x="378746" y="6980907"/>
            <a:ext cx="8634298" cy="533361"/>
            <a:chOff x="-819517" y="0"/>
            <a:chExt cx="8634296" cy="533360"/>
          </a:xfrm>
        </p:grpSpPr>
        <p:pic>
          <p:nvPicPr>
            <p:cNvPr id="80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61324" y="103311"/>
              <a:ext cx="553455" cy="32521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8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12536" y="81206"/>
              <a:ext cx="388004" cy="37088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82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02589" y="177283"/>
              <a:ext cx="484492" cy="17737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83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073709" y="59035"/>
              <a:ext cx="30415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63307" y="59035"/>
              <a:ext cx="284252" cy="412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" name="droppedImage.pdf" descr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425934" y="59380"/>
              <a:ext cx="77654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droppedImage.png" descr="dropped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2473" y="0"/>
              <a:ext cx="464902" cy="464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" name="ORNL McStas workshop, October 18th-19th 2018"/>
            <p:cNvSpPr txBox="1"/>
            <p:nvPr/>
          </p:nvSpPr>
          <p:spPr>
            <a:xfrm>
              <a:off x="-819518" y="269106"/>
              <a:ext cx="3464308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ORNL McStas workshop, October 18th-19th 2018</a:t>
              </a:r>
            </a:p>
          </p:txBody>
        </p:sp>
      </p:grpSp>
      <p:sp>
        <p:nvSpPr>
          <p:cNvPr id="89" name="Title Text"/>
          <p:cNvSpPr txBox="1"/>
          <p:nvPr>
            <p:ph type="title"/>
          </p:nvPr>
        </p:nvSpPr>
        <p:spPr>
          <a:xfrm>
            <a:off x="941206" y="0"/>
            <a:ext cx="8032500" cy="1596584"/>
          </a:xfrm>
          <a:prstGeom prst="rect">
            <a:avLst/>
          </a:prstGeom>
          <a:ln>
            <a:round/>
          </a:ln>
        </p:spPr>
        <p:txBody>
          <a:bodyPr anchor="b"/>
          <a:lstStyle>
            <a:lvl1pPr defTabSz="1003597">
              <a:lnSpc>
                <a:spcPct val="100000"/>
              </a:lnSpc>
              <a:defRPr b="1"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179206" y="7340456"/>
            <a:ext cx="158031" cy="139701"/>
          </a:xfrm>
          <a:prstGeom prst="rect">
            <a:avLst/>
          </a:prstGeom>
          <a:ln>
            <a:round/>
          </a:ln>
        </p:spPr>
        <p:txBody>
          <a:bodyPr lIns="0" tIns="0" rIns="0" bIns="0"/>
          <a:lstStyle>
            <a:lvl1pPr defTabSz="501798">
              <a:buClr>
                <a:srgbClr val="9A9A9A"/>
              </a:buClr>
              <a:defRPr sz="9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95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93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91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4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96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.tif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622135" y="2475731"/>
            <a:ext cx="7683387" cy="4360069"/>
          </a:xfrm>
          <a:prstGeom prst="rect">
            <a:avLst/>
          </a:prstGeom>
          <a:solidFill>
            <a:srgbClr val="FFFFFF"/>
          </a:solidFill>
          <a:ln w="88900">
            <a:solidFill>
              <a:srgbClr val="2A85D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9BBE05"/>
                </a:solidFill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186479" y="1127879"/>
            <a:ext cx="8869682" cy="1"/>
          </a:xfrm>
          <a:prstGeom prst="line">
            <a:avLst/>
          </a:prstGeom>
          <a:ln w="54720">
            <a:solidFill>
              <a:srgbClr val="2A85D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5699" y="7211439"/>
            <a:ext cx="356974" cy="349223"/>
          </a:xfrm>
          <a:prstGeom prst="rect">
            <a:avLst/>
          </a:prstGeom>
          <a:ln w="12700">
            <a:miter lim="400000"/>
          </a:ln>
        </p:spPr>
        <p:txBody>
          <a:bodyPr wrap="none" lIns="44999" tIns="44999" rIns="44999" bIns="44999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5" name="Rectangle"/>
          <p:cNvSpPr/>
          <p:nvPr/>
        </p:nvSpPr>
        <p:spPr>
          <a:xfrm>
            <a:off x="8540750" y="6909330"/>
            <a:ext cx="1472757" cy="615421"/>
          </a:xfrm>
          <a:prstGeom prst="rect">
            <a:avLst/>
          </a:prstGeom>
          <a:solidFill>
            <a:srgbClr val="FFFFFF"/>
          </a:solidFill>
          <a:ln w="25400">
            <a:solidFill>
              <a:srgbClr val="2A85D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" name="Group"/>
          <p:cNvGrpSpPr/>
          <p:nvPr/>
        </p:nvGrpSpPr>
        <p:grpSpPr>
          <a:xfrm>
            <a:off x="8678450" y="7004463"/>
            <a:ext cx="1197356" cy="450555"/>
            <a:chOff x="0" y="0"/>
            <a:chExt cx="1197354" cy="450554"/>
          </a:xfrm>
        </p:grpSpPr>
        <p:pic>
          <p:nvPicPr>
            <p:cNvPr id="6" name="image5.png" descr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05882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0026" y="0"/>
              <a:ext cx="837329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14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12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10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15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Monochromators (Reactor track)…"/>
          <p:cNvSpPr txBox="1"/>
          <p:nvPr/>
        </p:nvSpPr>
        <p:spPr>
          <a:xfrm>
            <a:off x="1896432" y="2726587"/>
            <a:ext cx="5134792" cy="1261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Monochromators (Reactor track)</a:t>
            </a:r>
          </a:p>
          <a:p>
            <a:pPr>
              <a:defRPr sz="2700"/>
            </a:pPr>
          </a:p>
          <a:p>
            <a:pPr>
              <a:defRPr sz="2700"/>
            </a:pPr>
            <a:r>
              <a:t>Presenter: Emmanuel Farhi</a:t>
            </a:r>
          </a:p>
        </p:txBody>
      </p:sp>
      <p:sp>
        <p:nvSpPr>
          <p:cNvPr id="17" name="Tuesday afternoon"/>
          <p:cNvSpPr txBox="1"/>
          <p:nvPr/>
        </p:nvSpPr>
        <p:spPr>
          <a:xfrm>
            <a:off x="263178" y="538459"/>
            <a:ext cx="1993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Tuesday afternoon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18457" marR="0" indent="-261257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75000"/>
        <a:buFont typeface="Helvetica Neue"/>
        <a:buChar char="-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373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75000"/>
        <a:buFont typeface="Helvetica Neue"/>
        <a:buChar char="-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945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517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089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068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640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stas.org/download/components/samples/Single_crystal.html" TargetMode="External"/><Relationship Id="rId3" Type="http://schemas.openxmlformats.org/officeDocument/2006/relationships/image" Target="../media/image3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stas.org/download/components/optics/Monochromator_flat.html" TargetMode="External"/><Relationship Id="rId3" Type="http://schemas.openxmlformats.org/officeDocument/2006/relationships/image" Target="../media/image1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stas.org/download/components/optics/Monochromator_curved.html" TargetMode="External"/><Relationship Id="rId3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556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Monochromator_cur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Monochromator_curved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Basic setup of the instrument…"/>
          <p:cNvSpPr txBox="1"/>
          <p:nvPr/>
        </p:nvSpPr>
        <p:spPr>
          <a:xfrm>
            <a:off x="215628" y="1087183"/>
            <a:ext cx="8009799" cy="387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15900">
              <a:spcBef>
                <a:spcPts val="2100"/>
              </a:spcBef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Basic setup of the instrument</a:t>
            </a:r>
          </a:p>
          <a:p>
            <a:pPr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Set source wavelength 4.0-4.1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Å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LMIN=4.0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LMAX=4.1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Put mosaicity to 40 min (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MOSH=40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MOSV=40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Set monochromator rotation angle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in scattering condition</a:t>
            </a:r>
          </a:p>
          <a:p>
            <a:pPr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Set the monitors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at the Bragg angle for the monochromator </a:t>
            </a:r>
          </a:p>
          <a:p>
            <a:pPr>
              <a:spcBef>
                <a:spcPts val="200"/>
              </a:spcBef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scattering </a:t>
            </a:r>
          </a:p>
          <a:p>
            <a:pPr>
              <a:spcBef>
                <a:spcPts val="27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Observe the wavelength distribution (n=1e6 is enough...)</a:t>
            </a:r>
          </a:p>
          <a:p>
            <a:pPr indent="342900"/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Play! </a:t>
            </a:r>
          </a:p>
        </p:txBody>
      </p:sp>
      <p:sp>
        <p:nvSpPr>
          <p:cNvPr id="186" name="●Observe the influence of the focusing monochromator on the PSD (you can put it flat by setting RV=0)"/>
          <p:cNvSpPr txBox="1"/>
          <p:nvPr/>
        </p:nvSpPr>
        <p:spPr>
          <a:xfrm>
            <a:off x="164892" y="5017957"/>
            <a:ext cx="8876980" cy="67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01600" indent="-101600">
              <a:lnSpc>
                <a:spcPts val="2600"/>
              </a:lnSpc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Observe the influence of the focusing monochromator on the PSD (you can put it flat by setting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RV=0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</a:p>
        </p:txBody>
      </p:sp>
      <p:sp>
        <p:nvSpPr>
          <p:cNvPr id="187" name="●Observe the influence of the focusing monochromator on the  divergence"/>
          <p:cNvSpPr txBox="1"/>
          <p:nvPr/>
        </p:nvSpPr>
        <p:spPr>
          <a:xfrm>
            <a:off x="164892" y="5716845"/>
            <a:ext cx="8311702" cy="67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ts val="2600"/>
              </a:lnSpc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Observe the influence of the focusing monochromator on the  divergence </a:t>
            </a:r>
          </a:p>
        </p:txBody>
      </p:sp>
      <p:sp>
        <p:nvSpPr>
          <p:cNvPr id="188" name="●You can change the incoming wavelength (2.0-2.1 Å, second order  scattering) and observe the intensity is smaller due to smaller  reflectivity in comparison to constant r0"/>
          <p:cNvSpPr txBox="1"/>
          <p:nvPr/>
        </p:nvSpPr>
        <p:spPr>
          <a:xfrm>
            <a:off x="164892" y="6389098"/>
            <a:ext cx="9100337" cy="10096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ts val="2600"/>
              </a:lnSpc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You can change the incoming wavelength (2.0-2.1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Å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second order  scattering) and observe the intensity is smaller due to smaller  reflectivity in comparison to constant r0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onochromator_cur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Monochromator_curved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68399" y="7211439"/>
            <a:ext cx="34000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Image54.png" descr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3818" y="2073370"/>
            <a:ext cx="4147670" cy="2359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55.png" descr="Image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7328" y="4380591"/>
            <a:ext cx="2080178" cy="2295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56.png" descr="Image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98626" y="4381860"/>
            <a:ext cx="2042126" cy="227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With focus"/>
          <p:cNvSpPr txBox="1"/>
          <p:nvPr/>
        </p:nvSpPr>
        <p:spPr>
          <a:xfrm>
            <a:off x="5131948" y="1568547"/>
            <a:ext cx="1620115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With focus 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139524" y="2111423"/>
            <a:ext cx="4211090" cy="4604294"/>
            <a:chOff x="0" y="0"/>
            <a:chExt cx="4211089" cy="4604293"/>
          </a:xfrm>
        </p:grpSpPr>
        <p:pic>
          <p:nvPicPr>
            <p:cNvPr id="196" name="Image57.png" descr="Image57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109618" cy="23211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Image58.png" descr="Image58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368" y="2308488"/>
              <a:ext cx="2054809" cy="22958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Image59.png" descr="Image59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54808" y="2257752"/>
              <a:ext cx="2156282" cy="23084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No focus"/>
          <p:cNvSpPr txBox="1"/>
          <p:nvPr/>
        </p:nvSpPr>
        <p:spPr>
          <a:xfrm>
            <a:off x="483260" y="1656067"/>
            <a:ext cx="1378470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No focus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ingle_cryst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4" name="Image65.png" descr="Image6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7623" y="4008502"/>
            <a:ext cx="4374714" cy="3470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66.png" descr="Image6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160" y="4160710"/>
            <a:ext cx="4449550" cy="32433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Properties…"/>
          <p:cNvSpPr txBox="1"/>
          <p:nvPr/>
        </p:nvSpPr>
        <p:spPr>
          <a:xfrm>
            <a:off x="397009" y="1239583"/>
            <a:ext cx="7593239" cy="333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spcBef>
                <a:spcPts val="2100"/>
              </a:spcBef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</a:p>
          <a:p>
            <a:pPr>
              <a:spcBef>
                <a:spcPts val="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Thick, flat single crystal</a:t>
            </a:r>
          </a:p>
          <a:p>
            <a:pPr indent="101600">
              <a:spcBef>
                <a:spcPts val="200"/>
              </a:spcBef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- multiple scattering</a:t>
            </a:r>
          </a:p>
          <a:p>
            <a:pPr indent="101600">
              <a:spcBef>
                <a:spcPts val="200"/>
              </a:spcBef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- absorption</a:t>
            </a:r>
          </a:p>
          <a:p>
            <a:pPr>
              <a:spcBef>
                <a:spcPts val="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- incoherent scattering</a:t>
            </a:r>
          </a:p>
          <a:p>
            <a:pPr>
              <a:spcBef>
                <a:spcPts val="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Mosaic, isotropic (anisotropic around sample lattice axes)</a:t>
            </a:r>
          </a:p>
          <a:p>
            <a:pPr/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Variance of lattice parameter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Δd/d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=0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ingle_crystal -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 - algorithm 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0" name="Image72.png" descr="Image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231" y="1233740"/>
            <a:ext cx="6325515" cy="599192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ectangle"/>
          <p:cNvSpPr txBox="1"/>
          <p:nvPr/>
        </p:nvSpPr>
        <p:spPr>
          <a:xfrm>
            <a:off x="431256" y="706183"/>
            <a:ext cx="2087275" cy="437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ingle_crystal (lin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r>
              <a:t>)</a:t>
            </a:r>
          </a:p>
        </p:txBody>
      </p:sp>
      <p:sp>
        <p:nvSpPr>
          <p:cNvPr id="21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6" name="SafariScreenSnapz051.png" descr="SafariScreenSnapz0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72" y="947148"/>
            <a:ext cx="6893260" cy="6576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ingle_crystal - Basic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 - Basic setup 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0" name="Image84.png" descr="Image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4097" y="4957233"/>
            <a:ext cx="2630664" cy="2581196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Line"/>
          <p:cNvSpPr/>
          <p:nvPr/>
        </p:nvSpPr>
        <p:spPr>
          <a:xfrm>
            <a:off x="5658334" y="6418431"/>
            <a:ext cx="1" cy="74582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 defTabSz="457200">
              <a:defRPr i="0" sz="12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22" name="Line"/>
          <p:cNvSpPr/>
          <p:nvPr/>
        </p:nvSpPr>
        <p:spPr>
          <a:xfrm flipV="1">
            <a:off x="5658334" y="6932133"/>
            <a:ext cx="331054" cy="248607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 defTabSz="457200">
              <a:defRPr i="0" sz="12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5674823" y="7197228"/>
            <a:ext cx="131915" cy="329786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 defTabSz="457200">
              <a:defRPr i="0" sz="12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24" name="●A 2mm slab 0.1m*0.1m, small variance of lattice par, var. mos.:…"/>
          <p:cNvSpPr txBox="1"/>
          <p:nvPr/>
        </p:nvSpPr>
        <p:spPr>
          <a:xfrm>
            <a:off x="192797" y="1274747"/>
            <a:ext cx="8403860" cy="360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1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 2mm slab 0.1m*0.1m, small variance of lattice par, var. mos.:</a:t>
            </a:r>
          </a:p>
          <a:p>
            <a:pPr marL="241300">
              <a:lnSpc>
                <a:spcPts val="2200"/>
              </a:lnSpc>
              <a:spcBef>
                <a:spcPts val="300"/>
              </a:spcBef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xwidth = 0.002, yheight = 0.1, zthick = 0.1,  delta_d_d = 1e-4, mosaic = MOS</a:t>
            </a:r>
          </a:p>
          <a:p>
            <a:pPr>
              <a:spcBef>
                <a:spcPts val="4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Put the crystal with c axis along x, and b axis along z:</a:t>
            </a:r>
          </a:p>
          <a:p>
            <a:pPr indent="292100">
              <a:spcBef>
                <a:spcPts val="300"/>
              </a:spcBef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ax = 0, ay = 2.14, az = -1.24, 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( α = 120 deg)</a:t>
            </a:r>
          </a:p>
          <a:p>
            <a:pPr indent="241300">
              <a:spcBef>
                <a:spcPts val="200"/>
              </a:spcBef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bx = 0, by = 0, bz = 2.47, </a:t>
            </a:r>
          </a:p>
          <a:p>
            <a:pPr indent="241300">
              <a:spcBef>
                <a:spcPts val="300"/>
              </a:spcBef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cx = 6.71, cy = 0, cz = 0,</a:t>
            </a:r>
          </a:p>
          <a:p>
            <a:pPr marL="241300" indent="-241300">
              <a:lnSpc>
                <a:spcPts val="2300"/>
              </a:lnSpc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Set the right reflection list (h k l F</a:t>
            </a:r>
            <a:r>
              <a:rPr baseline="31999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[barns])  for graphite 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reflections = "C_graphite.lau",</a:t>
            </a:r>
          </a:p>
          <a:p>
            <a:pPr/>
            <a:r>
              <a:rPr baseline="31999" sz="20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baseline="-5999" sz="2400">
                <a:latin typeface="Times New Roman"/>
                <a:ea typeface="Times New Roman"/>
                <a:cs typeface="Times New Roman"/>
                <a:sym typeface="Times New Roman"/>
              </a:rPr>
              <a:t>abs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σ</a:t>
            </a:r>
            <a:r>
              <a:rPr baseline="-5999" sz="2400">
                <a:latin typeface="Times New Roman"/>
                <a:ea typeface="Times New Roman"/>
                <a:cs typeface="Times New Roman"/>
                <a:sym typeface="Times New Roman"/>
              </a:rPr>
              <a:t>inc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[barns] for graphite </a:t>
            </a:r>
          </a:p>
        </p:txBody>
      </p:sp>
      <p:sp>
        <p:nvSpPr>
          <p:cNvPr id="225" name="sigma_abs = 0.014, sigma_inc = 0.004,"/>
          <p:cNvSpPr txBox="1"/>
          <p:nvPr/>
        </p:nvSpPr>
        <p:spPr>
          <a:xfrm>
            <a:off x="436329" y="4661536"/>
            <a:ext cx="6421279" cy="2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sigma_abs = 0.014, sigma_inc = 0.004,  </a:t>
            </a:r>
          </a:p>
        </p:txBody>
      </p:sp>
      <p:sp>
        <p:nvSpPr>
          <p:cNvPr id="226" name="●Multiple scattering order = 0 (all)…"/>
          <p:cNvSpPr txBox="1"/>
          <p:nvPr/>
        </p:nvSpPr>
        <p:spPr>
          <a:xfrm>
            <a:off x="152208" y="5085342"/>
            <a:ext cx="5180636" cy="206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38100">
              <a:spcBef>
                <a:spcPts val="14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Multiple scattering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order = 0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(all)</a:t>
            </a:r>
          </a:p>
          <a:p>
            <a:pPr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Set monochromator rotation angle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</a:p>
          <a:p>
            <a:pPr>
              <a:spcBef>
                <a:spcPts val="200"/>
              </a:spcBef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scattering condition </a:t>
            </a:r>
          </a:p>
          <a:p>
            <a:pPr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Set the monitors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at the Bragg angle </a:t>
            </a:r>
          </a:p>
          <a:p>
            <a:pPr/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the monochromator scattering  </a:t>
            </a:r>
          </a:p>
        </p:txBody>
      </p:sp>
      <p:sp>
        <p:nvSpPr>
          <p:cNvPr id="227" name="X"/>
          <p:cNvSpPr txBox="1"/>
          <p:nvPr/>
        </p:nvSpPr>
        <p:spPr>
          <a:xfrm>
            <a:off x="5575888" y="6154603"/>
            <a:ext cx="505073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</a:p>
        </p:txBody>
      </p:sp>
      <p:sp>
        <p:nvSpPr>
          <p:cNvPr id="228" name="z"/>
          <p:cNvSpPr txBox="1"/>
          <p:nvPr/>
        </p:nvSpPr>
        <p:spPr>
          <a:xfrm>
            <a:off x="6121301" y="6683526"/>
            <a:ext cx="419079" cy="33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ingle_cryst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Play!…"/>
          <p:cNvSpPr txBox="1"/>
          <p:nvPr/>
        </p:nvSpPr>
        <p:spPr>
          <a:xfrm>
            <a:off x="285390" y="1128561"/>
            <a:ext cx="7809353" cy="295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2400"/>
              </a:spcBef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Play!</a:t>
            </a:r>
          </a:p>
          <a:p>
            <a:pPr indent="50800">
              <a:spcBef>
                <a:spcPts val="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Set a broader wavelength band from the source (2.1-4.1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Å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65100" indent="-114300">
              <a:lnSpc>
                <a:spcPts val="2600"/>
              </a:lnSpc>
              <a:spcBef>
                <a:spcPts val="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Observe the many reflections on the 4π PSD! ( use log-scale) -this is why we need monochromator shielding :)</a:t>
            </a:r>
          </a:p>
          <a:p>
            <a:pPr marL="165100" indent="-114300">
              <a:lnSpc>
                <a:spcPts val="2600"/>
              </a:lnSpc>
              <a:spcBef>
                <a:spcPts val="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You can also increase the incoherent scattering or absorption cross-section to observe the effect</a:t>
            </a:r>
          </a:p>
          <a:p>
            <a:pPr indent="50800"/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Or with the mosaicity or variance of lattices-pacing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ingle_cryst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</a:t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6" name="Image95.png" descr="Image9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2198" y="2126163"/>
            <a:ext cx="4159086" cy="470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λ=2.1-4.1Å"/>
          <p:cNvSpPr txBox="1"/>
          <p:nvPr/>
        </p:nvSpPr>
        <p:spPr>
          <a:xfrm>
            <a:off x="5290498" y="1319461"/>
            <a:ext cx="2154725" cy="43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2.1-4.1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Å </a:t>
            </a:r>
          </a:p>
        </p:txBody>
      </p:sp>
      <p:pic>
        <p:nvPicPr>
          <p:cNvPr id="238" name="Image96.png" descr="Image9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892" y="2085575"/>
            <a:ext cx="4173038" cy="4680399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λ=4.0-4.1Å"/>
          <p:cNvSpPr txBox="1"/>
          <p:nvPr/>
        </p:nvSpPr>
        <p:spPr>
          <a:xfrm>
            <a:off x="388130" y="1389223"/>
            <a:ext cx="2154725" cy="43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4.0-4.1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Å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Monochrom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Monochromators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Components…"/>
          <p:cNvSpPr txBox="1"/>
          <p:nvPr/>
        </p:nvSpPr>
        <p:spPr>
          <a:xfrm>
            <a:off x="528923" y="1455340"/>
            <a:ext cx="7248339" cy="563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2400"/>
              </a:spcBef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</a:p>
          <a:p>
            <a:pPr indent="1130300">
              <a:spcBef>
                <a:spcPts val="1300"/>
              </a:spcBef>
            </a:pPr>
            <a:r>
              <a:rPr baseline="31999" sz="32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Monochromator_flat</a:t>
            </a:r>
          </a:p>
          <a:p>
            <a:pPr indent="1130300">
              <a:spcBef>
                <a:spcPts val="1300"/>
              </a:spcBef>
            </a:pPr>
            <a:r>
              <a:rPr baseline="31999" sz="32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Monochromator_curved</a:t>
            </a:r>
          </a:p>
          <a:p>
            <a:pPr indent="1130300">
              <a:spcBef>
                <a:spcPts val="3400"/>
              </a:spcBef>
            </a:pPr>
            <a:r>
              <a:rPr baseline="31999" sz="32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Single_crystal</a:t>
            </a:r>
          </a:p>
          <a:p>
            <a:pPr indent="25400">
              <a:spcBef>
                <a:spcPts val="2100"/>
              </a:spcBef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Use in instrument</a:t>
            </a:r>
          </a:p>
          <a:p>
            <a:pPr indent="1016000">
              <a:spcBef>
                <a:spcPts val="1300"/>
              </a:spcBef>
            </a:pPr>
            <a:r>
              <a:rPr baseline="31999" sz="32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Monochromator</a:t>
            </a:r>
          </a:p>
          <a:p>
            <a:pPr indent="1016000">
              <a:spcBef>
                <a:spcPts val="1300"/>
              </a:spcBef>
            </a:pPr>
            <a:r>
              <a:rPr baseline="31999" sz="32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Analyser</a:t>
            </a:r>
          </a:p>
          <a:p>
            <a:pPr indent="1016000"/>
            <a:r>
              <a:rPr baseline="31999" sz="32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Sample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MATLABScreenSnapz005.png" descr="MATLABScreenSnapz0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51972" y="-2698634"/>
            <a:ext cx="21119390" cy="894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Quick step to the side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03504">
              <a:defRPr sz="2904"/>
            </a:pPr>
            <a:r>
              <a:t>Quick step to the side:</a:t>
            </a:r>
          </a:p>
          <a:p>
            <a:pPr defTabSz="603504">
              <a:defRPr sz="2904"/>
            </a:pPr>
            <a:r>
              <a:t>Arm()’s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702" y="4613497"/>
            <a:ext cx="6340735" cy="280316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Build an instrument using"/>
          <p:cNvSpPr txBox="1"/>
          <p:nvPr/>
        </p:nvSpPr>
        <p:spPr>
          <a:xfrm>
            <a:off x="431256" y="1214183"/>
            <a:ext cx="4848117" cy="43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 sz="1800">
                <a:latin typeface="+mj-lt"/>
                <a:ea typeface="+mj-ea"/>
                <a:cs typeface="+mj-cs"/>
                <a:sym typeface="Arial"/>
              </a:defRPr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Build an instrument using </a:t>
            </a:r>
          </a:p>
        </p:txBody>
      </p:sp>
      <p:sp>
        <p:nvSpPr>
          <p:cNvPr id="117" name="Source_simple (0.1m*0.1m, dist=10, lambda0,dlambda, flat wavelength distribution)"/>
          <p:cNvSpPr txBox="1"/>
          <p:nvPr/>
        </p:nvSpPr>
        <p:spPr>
          <a:xfrm>
            <a:off x="714510" y="1785104"/>
            <a:ext cx="7154537" cy="81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Source_simple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(0.1m*0.1m, dist=10, lambda0,dlambda, flat wavelength distribution)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●"/>
          <p:cNvSpPr txBox="1"/>
          <p:nvPr/>
        </p:nvSpPr>
        <p:spPr>
          <a:xfrm>
            <a:off x="389398" y="1954929"/>
            <a:ext cx="418350" cy="16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● </a:t>
            </a:r>
          </a:p>
        </p:txBody>
      </p:sp>
      <p:sp>
        <p:nvSpPr>
          <p:cNvPr id="119" name="Two Arm's:one for rotation of mono and one for scattering"/>
          <p:cNvSpPr txBox="1"/>
          <p:nvPr/>
        </p:nvSpPr>
        <p:spPr>
          <a:xfrm>
            <a:off x="712841" y="2346865"/>
            <a:ext cx="7157875" cy="10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/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Arm'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s:one for rotation of mono and one for scattering </a:t>
            </a:r>
          </a:p>
        </p:txBody>
      </p:sp>
      <p:sp>
        <p:nvSpPr>
          <p:cNvPr id="120" name="●"/>
          <p:cNvSpPr txBox="1"/>
          <p:nvPr/>
        </p:nvSpPr>
        <p:spPr>
          <a:xfrm>
            <a:off x="389398" y="2833931"/>
            <a:ext cx="418350" cy="168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● </a:t>
            </a:r>
          </a:p>
        </p:txBody>
      </p:sp>
      <p:sp>
        <p:nvSpPr>
          <p:cNvPr id="121" name="Monochromator_flat (0.1m*0.1m @ z=10m, from source"/>
          <p:cNvSpPr txBox="1"/>
          <p:nvPr/>
        </p:nvSpPr>
        <p:spPr>
          <a:xfrm>
            <a:off x="712841" y="3257577"/>
            <a:ext cx="8433894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Monochromator_flat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(0.1m*0.1m @ z=10m, from source</a:t>
            </a:r>
          </a:p>
        </p:txBody>
      </p:sp>
      <p:sp>
        <p:nvSpPr>
          <p:cNvPr id="122" name="●"/>
          <p:cNvSpPr txBox="1"/>
          <p:nvPr/>
        </p:nvSpPr>
        <p:spPr>
          <a:xfrm>
            <a:off x="389398" y="3375538"/>
            <a:ext cx="418350" cy="168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● </a:t>
            </a:r>
          </a:p>
        </p:txBody>
      </p:sp>
      <p:sp>
        <p:nvSpPr>
          <p:cNvPr id="123" name="mosaic=40,r0=0.8, (EXTEND if not scattered then absorb)…"/>
          <p:cNvSpPr txBox="1"/>
          <p:nvPr/>
        </p:nvSpPr>
        <p:spPr>
          <a:xfrm>
            <a:off x="712841" y="3620339"/>
            <a:ext cx="7341319" cy="88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1200"/>
              </a:spcBef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mosaic=40,r0=0.8, (EXTEND if not scattered then absorb)</a:t>
            </a:r>
          </a:p>
          <a:p>
            <a:pPr/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PSD_monitor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Divergence_monitor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L_monitor </a:t>
            </a:r>
          </a:p>
        </p:txBody>
      </p:sp>
      <p:sp>
        <p:nvSpPr>
          <p:cNvPr id="124" name="●"/>
          <p:cNvSpPr txBox="1"/>
          <p:nvPr/>
        </p:nvSpPr>
        <p:spPr>
          <a:xfrm>
            <a:off x="389398" y="4254539"/>
            <a:ext cx="418350" cy="16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● </a:t>
            </a:r>
          </a:p>
        </p:txBody>
      </p:sp>
      <p:sp>
        <p:nvSpPr>
          <p:cNvPr id="125" name="Monochromator_fl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Monochromator_flat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onochromator_fl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Monochromator_flat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0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561" y="4672696"/>
            <a:ext cx="1953338" cy="507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7244" y="5063363"/>
            <a:ext cx="2510166" cy="663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18.png" descr="Image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962" y="6666621"/>
            <a:ext cx="4688009" cy="810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19.png" descr="Image1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50677" y="5674732"/>
            <a:ext cx="2912249" cy="186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20.png" descr="Image2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00378" y="6425626"/>
            <a:ext cx="1289964" cy="32597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Ven 2010…"/>
          <p:cNvSpPr txBox="1"/>
          <p:nvPr/>
        </p:nvSpPr>
        <p:spPr>
          <a:xfrm rot="16200000">
            <a:off x="8371674" y="821935"/>
            <a:ext cx="2344715" cy="71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Ven 2010</a:t>
            </a:r>
          </a:p>
          <a:p>
            <a:pPr/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essworkshop.org </a:t>
            </a:r>
          </a:p>
        </p:txBody>
      </p:sp>
      <p:sp>
        <p:nvSpPr>
          <p:cNvPr id="136" name="Properties:…"/>
          <p:cNvSpPr txBox="1"/>
          <p:nvPr/>
        </p:nvSpPr>
        <p:spPr>
          <a:xfrm>
            <a:off x="696351" y="1141773"/>
            <a:ext cx="7576389" cy="100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1400"/>
              </a:spcBef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Properties:</a:t>
            </a:r>
          </a:p>
          <a:p>
            <a:pPr/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Infinitely thin, one scattering vector perpendicular to surface  </a:t>
            </a:r>
          </a:p>
        </p:txBody>
      </p:sp>
      <p:sp>
        <p:nvSpPr>
          <p:cNvPr id="137" name="●"/>
          <p:cNvSpPr txBox="1"/>
          <p:nvPr/>
        </p:nvSpPr>
        <p:spPr>
          <a:xfrm>
            <a:off x="372909" y="1646292"/>
            <a:ext cx="418350" cy="16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● </a:t>
            </a:r>
          </a:p>
        </p:txBody>
      </p:sp>
      <p:sp>
        <p:nvSpPr>
          <p:cNvPr id="138" name="- no multiple scattering/secondary extinction…"/>
          <p:cNvSpPr txBox="1"/>
          <p:nvPr/>
        </p:nvSpPr>
        <p:spPr>
          <a:xfrm>
            <a:off x="696351" y="2298554"/>
            <a:ext cx="6112030" cy="143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1200"/>
              </a:spcBef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- no multiple scattering/secondary extinction</a:t>
            </a:r>
          </a:p>
          <a:p>
            <a:pPr>
              <a:spcBef>
                <a:spcPts val="1200"/>
              </a:spcBef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- total reflectivity r0, not scattering cross sections</a:t>
            </a:r>
          </a:p>
          <a:p>
            <a:pPr indent="76200"/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Mosaic, vertical and horizontal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η </a:t>
            </a:r>
          </a:p>
        </p:txBody>
      </p:sp>
      <p:sp>
        <p:nvSpPr>
          <p:cNvPr id="139" name="●"/>
          <p:cNvSpPr txBox="1"/>
          <p:nvPr/>
        </p:nvSpPr>
        <p:spPr>
          <a:xfrm>
            <a:off x="372909" y="3195009"/>
            <a:ext cx="418350" cy="168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● </a:t>
            </a:r>
          </a:p>
        </p:txBody>
      </p:sp>
      <p:sp>
        <p:nvSpPr>
          <p:cNvPr id="140" name="No variance of lattice parameter Δd/d=0"/>
          <p:cNvSpPr txBox="1"/>
          <p:nvPr/>
        </p:nvSpPr>
        <p:spPr>
          <a:xfrm>
            <a:off x="696351" y="3847271"/>
            <a:ext cx="5218034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No variance of lattice parameter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Δd/d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=0 </a:t>
            </a:r>
          </a:p>
        </p:txBody>
      </p:sp>
      <p:sp>
        <p:nvSpPr>
          <p:cNvPr id="141" name="●"/>
          <p:cNvSpPr txBox="1"/>
          <p:nvPr/>
        </p:nvSpPr>
        <p:spPr>
          <a:xfrm>
            <a:off x="372909" y="3711249"/>
            <a:ext cx="418350" cy="168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● </a:t>
            </a:r>
          </a:p>
        </p:txBody>
      </p:sp>
      <p:sp>
        <p:nvSpPr>
          <p:cNvPr id="142" name="Algorithm:"/>
          <p:cNvSpPr txBox="1"/>
          <p:nvPr/>
        </p:nvSpPr>
        <p:spPr>
          <a:xfrm>
            <a:off x="596148" y="4191972"/>
            <a:ext cx="2224537" cy="43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 sz="1800">
                <a:latin typeface="+mj-lt"/>
                <a:ea typeface="+mj-ea"/>
                <a:cs typeface="+mj-cs"/>
                <a:sym typeface="Arial"/>
              </a:defRPr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Algorithm: </a:t>
            </a:r>
          </a:p>
        </p:txBody>
      </p:sp>
      <p:sp>
        <p:nvSpPr>
          <p:cNvPr id="143" name="If intersect determine order n,"/>
          <p:cNvSpPr txBox="1"/>
          <p:nvPr/>
        </p:nvSpPr>
        <p:spPr>
          <a:xfrm>
            <a:off x="646884" y="4722163"/>
            <a:ext cx="4015868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If intersect determine order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</a:p>
        </p:txBody>
      </p:sp>
      <p:sp>
        <p:nvSpPr>
          <p:cNvPr id="144" name="●"/>
          <p:cNvSpPr txBox="1"/>
          <p:nvPr/>
        </p:nvSpPr>
        <p:spPr>
          <a:xfrm>
            <a:off x="323442" y="4827441"/>
            <a:ext cx="418349" cy="168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● </a:t>
            </a:r>
          </a:p>
        </p:txBody>
      </p:sp>
      <p:sp>
        <p:nvSpPr>
          <p:cNvPr id="145" name="●From mosaicity η and  angle α from Q0 find prob"/>
          <p:cNvSpPr txBox="1"/>
          <p:nvPr/>
        </p:nvSpPr>
        <p:spPr>
          <a:xfrm>
            <a:off x="323442" y="5238403"/>
            <a:ext cx="6630304" cy="32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10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From mosaicity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η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and  angle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from Q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find prob </a:t>
            </a:r>
          </a:p>
        </p:txBody>
      </p:sp>
      <p:sp>
        <p:nvSpPr>
          <p:cNvPr id="146" name="If reflected, determine direction on D-S cone"/>
          <p:cNvSpPr txBox="1"/>
          <p:nvPr/>
        </p:nvSpPr>
        <p:spPr>
          <a:xfrm>
            <a:off x="646884" y="5854845"/>
            <a:ext cx="5807301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If reflected, determine direction on D-S cone </a:t>
            </a:r>
          </a:p>
        </p:txBody>
      </p:sp>
      <p:sp>
        <p:nvSpPr>
          <p:cNvPr id="147" name="●"/>
          <p:cNvSpPr txBox="1"/>
          <p:nvPr/>
        </p:nvSpPr>
        <p:spPr>
          <a:xfrm>
            <a:off x="323442" y="5960122"/>
            <a:ext cx="418349" cy="168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● </a:t>
            </a:r>
          </a:p>
        </p:txBody>
      </p:sp>
      <p:sp>
        <p:nvSpPr>
          <p:cNvPr id="148" name="Calculate weight for"/>
          <p:cNvSpPr txBox="1"/>
          <p:nvPr/>
        </p:nvSpPr>
        <p:spPr>
          <a:xfrm>
            <a:off x="646884" y="6371084"/>
            <a:ext cx="2856391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Calculate weight for  </a:t>
            </a:r>
          </a:p>
        </p:txBody>
      </p:sp>
      <p:sp>
        <p:nvSpPr>
          <p:cNvPr id="149" name="●"/>
          <p:cNvSpPr txBox="1"/>
          <p:nvPr/>
        </p:nvSpPr>
        <p:spPr>
          <a:xfrm>
            <a:off x="323442" y="6476362"/>
            <a:ext cx="418349" cy="168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Arial"/>
              </a:defRPr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●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nochromator_flat (lin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Monochromator_flat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r>
              <a:t>)</a:t>
            </a:r>
          </a:p>
        </p:txBody>
      </p:sp>
      <p:sp>
        <p:nvSpPr>
          <p:cNvPr id="15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●  xwidth = 0.1, yheight = 0.1,…"/>
          <p:cNvSpPr txBox="1"/>
          <p:nvPr/>
        </p:nvSpPr>
        <p:spPr>
          <a:xfrm>
            <a:off x="331052" y="6064163"/>
            <a:ext cx="6057886" cy="202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xwidth = 0.1, yheight = 0.1,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mosaich = MOSH, mosaicv = MOSV,</a:t>
            </a:r>
          </a:p>
          <a:p>
            <a:pPr/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r0 = 0.8, Q = 1.8734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(PG 002)         </a:t>
            </a:r>
          </a:p>
        </p:txBody>
      </p:sp>
      <p:pic>
        <p:nvPicPr>
          <p:cNvPr id="155" name="SafariScreenSnapz049.png" descr="SafariScreenSnapz0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821" y="1160923"/>
            <a:ext cx="7508442" cy="4937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onochromator_fl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Monochromator_flat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Basic setup of the instrument file…"/>
          <p:cNvSpPr txBox="1"/>
          <p:nvPr/>
        </p:nvSpPr>
        <p:spPr>
          <a:xfrm>
            <a:off x="72154" y="1188783"/>
            <a:ext cx="7533342" cy="132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41300">
              <a:spcBef>
                <a:spcPts val="900"/>
              </a:spcBef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Basic setup of the instrument file</a:t>
            </a:r>
          </a:p>
          <a:p>
            <a:pPr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Set source wavelength 4.0-4.1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Å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LMIN=4.0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LMAX=4.1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/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Put mosaicity to 40 min (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MOSH=40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MOSV=40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</a:p>
        </p:txBody>
      </p:sp>
      <p:sp>
        <p:nvSpPr>
          <p:cNvPr id="160" name="●Set the monitors at the Bragg angle for the monochromator scattering  for λ=4.045Å (rotate  a2)"/>
          <p:cNvSpPr txBox="1"/>
          <p:nvPr/>
        </p:nvSpPr>
        <p:spPr>
          <a:xfrm>
            <a:off x="59454" y="2474942"/>
            <a:ext cx="9362224" cy="67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ts val="2600"/>
              </a:lnSpc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Set the monitors at the Bragg angle for the monochromator scattering  for λ=4.045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Å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(rotate 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</a:p>
        </p:txBody>
      </p:sp>
      <p:sp>
        <p:nvSpPr>
          <p:cNvPr id="161" name="●Set monochromator rotation angle in scattering condition (a1=a2/2)"/>
          <p:cNvSpPr txBox="1"/>
          <p:nvPr/>
        </p:nvSpPr>
        <p:spPr>
          <a:xfrm>
            <a:off x="59454" y="3173830"/>
            <a:ext cx="9050047" cy="33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Set monochromator rotation angle in scattering condition (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a2/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</a:p>
        </p:txBody>
      </p:sp>
      <p:sp>
        <p:nvSpPr>
          <p:cNvPr id="162" name="●Observe the wavelength distribution (n=1e6 rays is enough…)…"/>
          <p:cNvSpPr txBox="1"/>
          <p:nvPr/>
        </p:nvSpPr>
        <p:spPr>
          <a:xfrm>
            <a:off x="59454" y="3536593"/>
            <a:ext cx="8078996" cy="1308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3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Observe the wavelength distribution (n=1e6 rays is enough…)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3200"/>
              </a:spcBef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Play! </a:t>
            </a:r>
          </a:p>
        </p:txBody>
      </p:sp>
      <p:sp>
        <p:nvSpPr>
          <p:cNvPr id="163" name="●Try to put a broader wavelength interval from the source (2.0-4.1Å)"/>
          <p:cNvSpPr txBox="1"/>
          <p:nvPr/>
        </p:nvSpPr>
        <p:spPr>
          <a:xfrm>
            <a:off x="56918" y="4906321"/>
            <a:ext cx="8829822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Try to put a broader wavelength interval from the source (2.0-4.1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Å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</a:p>
        </p:txBody>
      </p:sp>
      <p:sp>
        <p:nvSpPr>
          <p:cNvPr id="164" name="●Observe wavelength distribution…"/>
          <p:cNvSpPr txBox="1"/>
          <p:nvPr/>
        </p:nvSpPr>
        <p:spPr>
          <a:xfrm>
            <a:off x="56918" y="5242447"/>
            <a:ext cx="6670937" cy="703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Observe wavelength distribution</a:t>
            </a:r>
          </a:p>
          <a:p>
            <a:pPr/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Change to (vertical) mosaicity and observe the PSD  </a:t>
            </a:r>
          </a:p>
        </p:txBody>
      </p:sp>
      <p:sp>
        <p:nvSpPr>
          <p:cNvPr id="165" name="●Change the (horizontal) mosaicity and observe the energy monitor…"/>
          <p:cNvSpPr txBox="1"/>
          <p:nvPr/>
        </p:nvSpPr>
        <p:spPr>
          <a:xfrm>
            <a:off x="56918" y="5915968"/>
            <a:ext cx="8643349" cy="109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Change the (horizontal) mosaicity and observe the energy monitor</a:t>
            </a:r>
          </a:p>
          <a:p>
            <a:pPr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If you put a PSD_monitor_4PI (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radius=1-nm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 at the sample </a:t>
            </a:r>
          </a:p>
          <a:p>
            <a:pPr/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position you can confirm that only one scattering vector is present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onochromator_cur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Monochromator_curved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Image37.png" descr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1755" y="3342544"/>
            <a:ext cx="2817118" cy="338028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Properties…"/>
          <p:cNvSpPr txBox="1"/>
          <p:nvPr/>
        </p:nvSpPr>
        <p:spPr>
          <a:xfrm>
            <a:off x="397009" y="1201483"/>
            <a:ext cx="8637492" cy="219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spcBef>
                <a:spcPts val="2100"/>
              </a:spcBef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</a:p>
          <a:p>
            <a:pPr>
              <a:spcBef>
                <a:spcPts val="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Array of single mosaic crystals (blades) with one scattering vector</a:t>
            </a:r>
          </a:p>
          <a:p>
            <a:pPr marL="101600" indent="-101600">
              <a:lnSpc>
                <a:spcPts val="2600"/>
              </a:lnSpc>
              <a:spcBef>
                <a:spcPts val="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Infinitely thin,  one scattering vector perp. to each surface of blade - no multiple scattering/secondary extinction</a:t>
            </a:r>
          </a:p>
          <a:p>
            <a:pPr indent="101600"/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- total reflectivity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r(k)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not scattering cross sections </a:t>
            </a:r>
          </a:p>
        </p:txBody>
      </p:sp>
      <p:sp>
        <p:nvSpPr>
          <p:cNvPr id="171" name="- total transmission t(k)…"/>
          <p:cNvSpPr txBox="1"/>
          <p:nvPr/>
        </p:nvSpPr>
        <p:spPr>
          <a:xfrm>
            <a:off x="397009" y="3301955"/>
            <a:ext cx="5148735" cy="107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101600">
              <a:spcBef>
                <a:spcPts val="200"/>
              </a:spcBef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- total transmission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t(k)</a:t>
            </a:r>
          </a:p>
          <a:p>
            <a:pPr>
              <a:spcBef>
                <a:spcPts val="2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Mosaic, vertical and horizontal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η</a:t>
            </a:r>
          </a:p>
          <a:p>
            <a:pPr/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No variance of lattice parameter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Δd/d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=0 </a:t>
            </a:r>
          </a:p>
        </p:txBody>
      </p:sp>
      <p:sp>
        <p:nvSpPr>
          <p:cNvPr id="172" name="Algorithm"/>
          <p:cNvSpPr txBox="1"/>
          <p:nvPr/>
        </p:nvSpPr>
        <p:spPr>
          <a:xfrm>
            <a:off x="596148" y="6189863"/>
            <a:ext cx="2190427" cy="43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 sz="1800">
                <a:latin typeface="+mj-lt"/>
                <a:ea typeface="+mj-ea"/>
                <a:cs typeface="+mj-cs"/>
                <a:sym typeface="Arial"/>
              </a:defRPr>
            </a:pPr>
            <a:r>
              <a:rPr b="1" sz="3200">
                <a:latin typeface="Times New Roman"/>
                <a:ea typeface="Times New Roman"/>
                <a:cs typeface="Times New Roman"/>
                <a:sym typeface="Times New Roman"/>
              </a:rPr>
              <a:t>Algorithm  </a:t>
            </a:r>
          </a:p>
        </p:txBody>
      </p:sp>
      <p:sp>
        <p:nvSpPr>
          <p:cNvPr id="173" name="For each individual blade the same as Monochromator_flat"/>
          <p:cNvSpPr txBox="1"/>
          <p:nvPr/>
        </p:nvSpPr>
        <p:spPr>
          <a:xfrm>
            <a:off x="347541" y="6728933"/>
            <a:ext cx="8310418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each individual blade the same as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Monochromator_flat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onochromator_curved (lin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Monochromator_curved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r>
              <a:t>)</a:t>
            </a:r>
          </a:p>
        </p:txBody>
      </p:sp>
      <p:sp>
        <p:nvSpPr>
          <p:cNvPr id="17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●5 vertical slabs :NV=5, yheight=0.02, zwidth=0.1, RV=1"/>
          <p:cNvSpPr txBox="1"/>
          <p:nvPr/>
        </p:nvSpPr>
        <p:spPr>
          <a:xfrm>
            <a:off x="126840" y="5903268"/>
            <a:ext cx="8472234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5 vertical slabs :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NV=5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yheight=0.02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zwidth=0.1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RV=1 </a:t>
            </a:r>
          </a:p>
        </p:txBody>
      </p:sp>
      <p:sp>
        <p:nvSpPr>
          <p:cNvPr id="179" name="●Use reflecivity list 'HOPG.rfl' provided in McStas datafiles…"/>
          <p:cNvSpPr txBox="1"/>
          <p:nvPr/>
        </p:nvSpPr>
        <p:spPr>
          <a:xfrm>
            <a:off x="126840" y="6264762"/>
            <a:ext cx="8127129" cy="73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300"/>
              </a:spcBef>
            </a:pPr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Use reflecivity list '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HOPG.rfl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' provided in McStas datafiles</a:t>
            </a:r>
          </a:p>
          <a:p>
            <a:pPr/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Use transmission list  '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HOPG.trm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' provided in McStas datafiles </a:t>
            </a:r>
          </a:p>
        </p:txBody>
      </p:sp>
      <p:sp>
        <p:nvSpPr>
          <p:cNvPr id="180" name="●  r0 = 1,Q = 1.8734   (PG 002)"/>
          <p:cNvSpPr txBox="1"/>
          <p:nvPr/>
        </p:nvSpPr>
        <p:spPr>
          <a:xfrm>
            <a:off x="126840" y="6990288"/>
            <a:ext cx="5143496" cy="33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baseline="31999" sz="2400">
                <a:latin typeface="Helvetica"/>
                <a:ea typeface="Helvetica"/>
                <a:cs typeface="Helvetica"/>
                <a:sym typeface="Helvetica"/>
              </a:rPr>
              <a:t>●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r0 = 1,Q = 1.8734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(PG 002) </a:t>
            </a:r>
          </a:p>
        </p:txBody>
      </p:sp>
      <p:pic>
        <p:nvPicPr>
          <p:cNvPr id="181" name="SafariScreenSnapz050.png" descr="SafariScreenSnapz0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76" y="818142"/>
            <a:ext cx="5560974" cy="5101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