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6" name="Shape 28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2.png"/><Relationship Id="rId9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0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44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42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43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" name="EU-project-banner.png" descr="EU-project-banne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28491" y="67492"/>
            <a:ext cx="6166007" cy="7291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eulogo.jpg" descr="eulogo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4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9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63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61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62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6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64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7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65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66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68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75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69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70" name="logoill.pdf" descr="logoill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1" name="mcstas-logo.pdf" descr="mcstas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2" name="image5.png" descr="image5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3" name="ku-logo.pdf" descr="ku-logo.pdf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4" name="image7.png" descr="image7.png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77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8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7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8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0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94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92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93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07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95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8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96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97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99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106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00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01" name="logoill.pdf" descr="logoill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2" name="mcstas-logo.pdf" descr="mcstas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3" name="image5.png" descr="image5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4" name="ku-logo.pdf" descr="ku-logo.pdf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5" name="image7.png" descr="image7.png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108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1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Picture Placeholder 9"/>
          <p:cNvSpPr/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1" name="Picture Placeholder 11"/>
          <p:cNvSpPr/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3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127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125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126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40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128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1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129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130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32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139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33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34" name="logoill.pdf" descr="logoill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5" name="mcstas-logo.pdf" descr="mcstas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6" name="image5.png" descr="image5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7" name="ku-logo.pdf" descr="ku-logo.pdf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8" name="image7.png" descr="image7.png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141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49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1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52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Picture Placeholder 9"/>
          <p:cNvSpPr/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4" name="Picture Placeholder 11"/>
          <p:cNvSpPr/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6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160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158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159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1" name="eulogo.jpg" descr="eulogo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4" name="Group"/>
          <p:cNvGrpSpPr/>
          <p:nvPr/>
        </p:nvGrpSpPr>
        <p:grpSpPr>
          <a:xfrm>
            <a:off x="10630562" y="898693"/>
            <a:ext cx="1506936" cy="5833522"/>
            <a:chOff x="0" y="0"/>
            <a:chExt cx="1506934" cy="5833520"/>
          </a:xfrm>
        </p:grpSpPr>
        <p:pic>
          <p:nvPicPr>
            <p:cNvPr id="162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65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163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164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66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173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67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68" name="logoill.pdf" descr="logoill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9" name="mcstas-logo.pdf" descr="mcstas-logo.pdf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0" name="image5.png" descr="image5.png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1" name="ku-logo.pdf" descr="ku-logo.pdf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2" name="image7.png" descr="image7.png"/>
              <p:cNvPicPr>
                <a:picLocks noChangeAspect="0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82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4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85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Text Placeholder 18"/>
          <p:cNvSpPr/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87" name="Text Placeholder 22"/>
          <p:cNvSpPr/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88" name="Picture Placeholder 8"/>
          <p:cNvSpPr/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89" name="Picture Placeholder 8"/>
          <p:cNvSpPr/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90" name="Picture Placeholder 8"/>
          <p:cNvSpPr/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2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9" name="Group"/>
          <p:cNvGrpSpPr/>
          <p:nvPr/>
        </p:nvGrpSpPr>
        <p:grpSpPr>
          <a:xfrm>
            <a:off x="3113296" y="251999"/>
            <a:ext cx="690137" cy="720460"/>
            <a:chOff x="0" y="0"/>
            <a:chExt cx="690135" cy="720458"/>
          </a:xfrm>
        </p:grpSpPr>
        <p:sp>
          <p:nvSpPr>
            <p:cNvPr id="193" name="Logo color"/>
            <p:cNvSpPr/>
            <p:nvPr/>
          </p:nvSpPr>
          <p:spPr>
            <a:xfrm>
              <a:off x="2384" y="430544"/>
              <a:ext cx="111265" cy="162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94" name="logoill.pdf" descr="logoill.pdf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62727" y="437019"/>
              <a:ext cx="156220" cy="1493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5" name="mcstas-logo.pdf" descr="mcstas-logo.pdf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690136" cy="405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6" name="image5.png" descr="image5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57070" y="476569"/>
              <a:ext cx="194452" cy="711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7" name="ku-logo.pdf" descr="ku-logo.pdf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4580" y="429109"/>
              <a:ext cx="122071" cy="1658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8" name="image7.png" descr="image7.pn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04365" y="577550"/>
              <a:ext cx="265586" cy="1429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0" name="2021 HighNESS McStas School"/>
          <p:cNvSpPr txBox="1"/>
          <p:nvPr/>
        </p:nvSpPr>
        <p:spPr>
          <a:xfrm>
            <a:off x="1925741" y="155334"/>
            <a:ext cx="1002693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algn="ctr" defTabSz="768095">
              <a:lnSpc>
                <a:spcPct val="110000"/>
              </a:lnSpc>
              <a:spcBef>
                <a:spcPts val="0"/>
              </a:spcBef>
              <a:defRPr b="1" i="1" sz="1175"/>
            </a:pPr>
            <a:r>
              <a:t>2021 HighNESS</a:t>
            </a:r>
            <a:br/>
            <a:r>
              <a:t>McStas School</a:t>
            </a:r>
          </a:p>
        </p:txBody>
      </p:sp>
      <p:sp>
        <p:nvSpPr>
          <p:cNvPr id="20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204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202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203" name="HighNess-logo.png" descr="HighNess-logo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5" name="eulogo.jpg" descr="eulogo.jp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5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7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221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219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220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4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222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25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223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224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26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233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227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228" name="logoill.pdf" descr="logoill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9" name="mcstas-logo.pdf" descr="mcstas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0" name="image5.png" descr="image5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1" name="ku-logo.pdf" descr="ku-logo.pdf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2" name="image7.png" descr="image7.png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235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5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Fysik</a:t>
            </a:r>
          </a:p>
        </p:txBody>
      </p:sp>
      <p:sp>
        <p:nvSpPr>
          <p:cNvPr id="252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2021</a:t>
            </a:r>
          </a:p>
        </p:txBody>
      </p:sp>
      <p:sp>
        <p:nvSpPr>
          <p:cNvPr id="25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4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55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58" name="image120.tif" descr="image120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697" y="2381250"/>
            <a:ext cx="3886201" cy="2095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5" name="Group"/>
          <p:cNvGrpSpPr/>
          <p:nvPr/>
        </p:nvGrpSpPr>
        <p:grpSpPr>
          <a:xfrm>
            <a:off x="3041104" y="4876362"/>
            <a:ext cx="1302881" cy="1360126"/>
            <a:chOff x="0" y="0"/>
            <a:chExt cx="1302880" cy="1360125"/>
          </a:xfrm>
        </p:grpSpPr>
        <p:sp>
          <p:nvSpPr>
            <p:cNvPr id="259" name="Logo color"/>
            <p:cNvSpPr/>
            <p:nvPr/>
          </p:nvSpPr>
          <p:spPr>
            <a:xfrm>
              <a:off x="4501" y="812808"/>
              <a:ext cx="210053" cy="30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60" name="logoill.pdf" descr="logoill.pdf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73564" y="825033"/>
              <a:ext cx="294923" cy="281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1" name="mcstas-logo.pdf" descr="mcstas-logo.pdf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302881" cy="7655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2" name="image5.png" descr="image5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85313" y="899696"/>
              <a:ext cx="367097" cy="1343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3" name="ku-logo.pdf" descr="ku-logo.pdf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35190" y="810100"/>
              <a:ext cx="230453" cy="3131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4" name="image7.png" descr="image7.pn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85812" y="1090335"/>
              <a:ext cx="501390" cy="2697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6" name="Rectangle"/>
          <p:cNvSpPr/>
          <p:nvPr/>
        </p:nvSpPr>
        <p:spPr>
          <a:xfrm>
            <a:off x="8841323" y="661468"/>
            <a:ext cx="1498025" cy="8157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/>
          </a:p>
        </p:txBody>
      </p:sp>
      <p:grpSp>
        <p:nvGrpSpPr>
          <p:cNvPr id="273" name="Group"/>
          <p:cNvGrpSpPr/>
          <p:nvPr/>
        </p:nvGrpSpPr>
        <p:grpSpPr>
          <a:xfrm>
            <a:off x="8464313" y="2129989"/>
            <a:ext cx="2488676" cy="2598022"/>
            <a:chOff x="0" y="0"/>
            <a:chExt cx="2488674" cy="2598020"/>
          </a:xfrm>
        </p:grpSpPr>
        <p:sp>
          <p:nvSpPr>
            <p:cNvPr id="267" name="Logo color"/>
            <p:cNvSpPr/>
            <p:nvPr/>
          </p:nvSpPr>
          <p:spPr>
            <a:xfrm>
              <a:off x="8598" y="1552572"/>
              <a:ext cx="401227" cy="585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68" name="logoill.pdf" descr="logoill.pdf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668625" y="1575922"/>
              <a:ext cx="563340" cy="5384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9" name="mcstas-logo.pdf" descr="mcstas-logo.pdf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2488675" cy="14623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0" name="image5.png" descr="image5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27013" y="1718540"/>
              <a:ext cx="701203" cy="2567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" name="ku-logo.pdf" descr="ku-logo.pdf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49245" y="1547399"/>
              <a:ext cx="440195" cy="5980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2" name="image7.png" descr="image7.pn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36954" y="2082685"/>
              <a:ext cx="957720" cy="5153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277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275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276" name="HighNess-logo.png" descr="HighNess-logo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78" name="EU-project-banner.png" descr="EU-project-banner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697049" y="5583520"/>
            <a:ext cx="7346224" cy="8686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.jpeg"/><Relationship Id="rId12" Type="http://schemas.openxmlformats.org/officeDocument/2006/relationships/slideLayout" Target="../slideLayouts/slideLayout1.xml"/><Relationship Id="rId13" Type="http://schemas.openxmlformats.org/officeDocument/2006/relationships/slideLayout" Target="../slideLayouts/slideLayout2.xml"/><Relationship Id="rId14" Type="http://schemas.openxmlformats.org/officeDocument/2006/relationships/slideLayout" Target="../slideLayouts/slideLayout3.xml"/><Relationship Id="rId15" Type="http://schemas.openxmlformats.org/officeDocument/2006/relationships/slideLayout" Target="../slideLayouts/slideLayout4.xml"/><Relationship Id="rId16" Type="http://schemas.openxmlformats.org/officeDocument/2006/relationships/slideLayout" Target="../slideLayouts/slideLayout5.xml"/><Relationship Id="rId17" Type="http://schemas.openxmlformats.org/officeDocument/2006/relationships/slideLayout" Target="../slideLayouts/slideLayout6.xml"/><Relationship Id="rId18" Type="http://schemas.openxmlformats.org/officeDocument/2006/relationships/slideLayout" Target="../slideLayouts/slideLayout7.xml"/><Relationship Id="rId19" Type="http://schemas.openxmlformats.org/officeDocument/2006/relationships/slideLayout" Target="../slideLayouts/slideLayout8.xml"/><Relationship Id="rId2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10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8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9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" name="EU-project-banner.png" descr="EU-project-banner.png"/>
          <p:cNvPicPr>
            <a:picLocks noChangeAspect="1"/>
          </p:cNvPicPr>
          <p:nvPr/>
        </p:nvPicPr>
        <p:blipFill>
          <a:blip r:embed="rId4">
            <a:extLst/>
          </a:blip>
          <a:srcRect l="503" t="5582" r="84167" b="7665"/>
          <a:stretch>
            <a:fillRect/>
          </a:stretch>
        </p:blipFill>
        <p:spPr>
          <a:xfrm>
            <a:off x="14280104" y="6366867"/>
            <a:ext cx="485475" cy="3248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12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5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13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14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6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23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7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8" name="logoill.pdf" descr="logoill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" name="mcstas-logo.pdf" descr="mcstas-logo.pdf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0" name="image5.png" descr="image5.png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1" name="ku-logo.pdf" descr="ku-logo.pdf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" name="image7.png" descr="image7.png"/>
              <p:cNvPicPr>
                <a:picLocks noChangeAspect="0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25" name="eulogo.jpg" descr="eulogo.jp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McStasMcXtrace/Schools/blob/master/CSNS_March_2019/1_Monday_March_25th/2_Sources_and_Monitors/README.md" TargetMode="External"/><Relationship Id="rId3" Type="http://schemas.openxmlformats.org/officeDocument/2006/relationships/hyperlink" Target="https://github.com/McStasMcXtrace/Schools/tree/master/ISIS_April_2021/Tuesday_April_13th/2_Component_Basics/Exercise/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McStasMcXtrace/McCode/raw/master/docpkg/manuals/mcstas/Component_manual.pdf" TargetMode="External"/><Relationship Id="rId3" Type="http://schemas.openxmlformats.org/officeDocument/2006/relationships/hyperlink" Target="http://mcstas.org/download/components/doc/manuals/mcstas-components.pdf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le 3"/>
          <p:cNvSpPr txBox="1"/>
          <p:nvPr/>
        </p:nvSpPr>
        <p:spPr>
          <a:xfrm>
            <a:off x="1736176" y="3334087"/>
            <a:ext cx="9529925" cy="22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defRPr b="1" spc="-1" sz="8000"/>
            </a:lvl1pPr>
          </a:lstStyle>
          <a:p>
            <a:pPr/>
            <a:r>
              <a:t>Sources and Monitors</a:t>
            </a:r>
          </a:p>
        </p:txBody>
      </p:sp>
      <p:sp>
        <p:nvSpPr>
          <p:cNvPr id="289" name="Subtitle 4"/>
          <p:cNvSpPr txBox="1"/>
          <p:nvPr/>
        </p:nvSpPr>
        <p:spPr>
          <a:xfrm>
            <a:off x="1766564" y="2751985"/>
            <a:ext cx="9872535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  <a:defRPr spc="-1" sz="3000"/>
            </a:lvl1pPr>
          </a:lstStyle>
          <a:p>
            <a:pPr/>
            <a:r>
              <a:t>Erik Knudsen, DTU Physics </a:t>
            </a:r>
          </a:p>
        </p:txBody>
      </p:sp>
      <p:sp>
        <p:nvSpPr>
          <p:cNvPr id="290" name="Slide Number Placeholder 2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5" name="Monitors: Example PSD_monitor"/>
          <p:cNvSpPr txBox="1"/>
          <p:nvPr/>
        </p:nvSpPr>
        <p:spPr>
          <a:xfrm>
            <a:off x="1774800" y="912420"/>
            <a:ext cx="931212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/>
            </a:lvl1pPr>
          </a:lstStyle>
          <a:p>
            <a:pPr/>
            <a:r>
              <a:t>Monitors: Example PSD_monitor</a:t>
            </a:r>
          </a:p>
        </p:txBody>
      </p:sp>
      <p:grpSp>
        <p:nvGrpSpPr>
          <p:cNvPr id="410" name="Group"/>
          <p:cNvGrpSpPr/>
          <p:nvPr/>
        </p:nvGrpSpPr>
        <p:grpSpPr>
          <a:xfrm>
            <a:off x="1439999" y="1892519"/>
            <a:ext cx="4680002" cy="2643481"/>
            <a:chOff x="0" y="0"/>
            <a:chExt cx="4680000" cy="2643479"/>
          </a:xfrm>
        </p:grpSpPr>
        <p:sp>
          <p:nvSpPr>
            <p:cNvPr id="396" name="Shape"/>
            <p:cNvSpPr/>
            <p:nvPr/>
          </p:nvSpPr>
          <p:spPr>
            <a:xfrm rot="5400000">
              <a:off x="1371239" y="1173599"/>
              <a:ext cx="2311201" cy="384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2" y="0"/>
                  </a:moveTo>
                  <a:lnTo>
                    <a:pt x="0" y="0"/>
                  </a:lnTo>
                  <a:lnTo>
                    <a:pt x="5402" y="21600"/>
                  </a:lnTo>
                  <a:lnTo>
                    <a:pt x="21600" y="21600"/>
                  </a:lnTo>
                  <a:lnTo>
                    <a:pt x="16202" y="0"/>
                  </a:lnTo>
                </a:path>
              </a:pathLst>
            </a:custGeom>
            <a:solidFill>
              <a:srgbClr val="729FCF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397" name="Line"/>
            <p:cNvSpPr/>
            <p:nvPr/>
          </p:nvSpPr>
          <p:spPr>
            <a:xfrm flipV="1">
              <a:off x="129959" y="476639"/>
              <a:ext cx="4550041" cy="10832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8" name="Line"/>
            <p:cNvSpPr/>
            <p:nvPr/>
          </p:nvSpPr>
          <p:spPr>
            <a:xfrm>
              <a:off x="910080" y="1646639"/>
              <a:ext cx="3596761" cy="25992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9" name="Line"/>
            <p:cNvSpPr/>
            <p:nvPr/>
          </p:nvSpPr>
          <p:spPr>
            <a:xfrm>
              <a:off x="-1" y="866879"/>
              <a:ext cx="4246561" cy="519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0" name="Shape"/>
            <p:cNvSpPr/>
            <p:nvPr/>
          </p:nvSpPr>
          <p:spPr>
            <a:xfrm>
              <a:off x="2489759" y="930239"/>
              <a:ext cx="110162" cy="109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401" name="Shape"/>
            <p:cNvSpPr/>
            <p:nvPr/>
          </p:nvSpPr>
          <p:spPr>
            <a:xfrm>
              <a:off x="2513159" y="1126799"/>
              <a:ext cx="110162" cy="110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402" name="Shape"/>
            <p:cNvSpPr/>
            <p:nvPr/>
          </p:nvSpPr>
          <p:spPr>
            <a:xfrm>
              <a:off x="2359799" y="1709999"/>
              <a:ext cx="110162" cy="110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403" name="Line"/>
            <p:cNvSpPr/>
            <p:nvPr/>
          </p:nvSpPr>
          <p:spPr>
            <a:xfrm flipV="1">
              <a:off x="2334239" y="563399"/>
              <a:ext cx="385201" cy="519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4" name="Line"/>
            <p:cNvSpPr/>
            <p:nvPr/>
          </p:nvSpPr>
          <p:spPr>
            <a:xfrm flipV="1">
              <a:off x="2334239" y="866879"/>
              <a:ext cx="385201" cy="519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5" name="Line"/>
            <p:cNvSpPr/>
            <p:nvPr/>
          </p:nvSpPr>
          <p:spPr>
            <a:xfrm flipV="1">
              <a:off x="2334239" y="1169999"/>
              <a:ext cx="385201" cy="519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6" name="Line"/>
            <p:cNvSpPr/>
            <p:nvPr/>
          </p:nvSpPr>
          <p:spPr>
            <a:xfrm flipV="1">
              <a:off x="2334239" y="1473479"/>
              <a:ext cx="385201" cy="519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7" name="Line"/>
            <p:cNvSpPr/>
            <p:nvPr/>
          </p:nvSpPr>
          <p:spPr>
            <a:xfrm flipV="1">
              <a:off x="2334239" y="1733399"/>
              <a:ext cx="385201" cy="519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8" name="Line"/>
            <p:cNvSpPr/>
            <p:nvPr/>
          </p:nvSpPr>
          <p:spPr>
            <a:xfrm>
              <a:off x="2448359" y="210599"/>
              <a:ext cx="43202" cy="2432882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9" name="Line"/>
            <p:cNvSpPr/>
            <p:nvPr/>
          </p:nvSpPr>
          <p:spPr>
            <a:xfrm>
              <a:off x="2599920" y="-1"/>
              <a:ext cx="43201" cy="2432882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11" name="Line"/>
          <p:cNvSpPr/>
          <p:nvPr/>
        </p:nvSpPr>
        <p:spPr>
          <a:xfrm flipH="1">
            <a:off x="4039920" y="2447999"/>
            <a:ext cx="3016081" cy="374762"/>
          </a:xfrm>
          <a:prstGeom prst="line">
            <a:avLst/>
          </a:prstGeom>
          <a:ln w="360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2" name="When the simulation has been completed, the detected intensity in pixel (i,j) is:"/>
          <p:cNvSpPr txBox="1"/>
          <p:nvPr/>
        </p:nvSpPr>
        <p:spPr>
          <a:xfrm>
            <a:off x="7172999" y="1800000"/>
            <a:ext cx="3942001" cy="54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When the simulation has been completed, the detected intensity in pixel (i,j) is:</a:t>
            </a:r>
          </a:p>
        </p:txBody>
      </p:sp>
      <p:sp>
        <p:nvSpPr>
          <p:cNvPr id="413" name="Text"/>
          <p:cNvSpPr txBox="1"/>
          <p:nvPr/>
        </p:nvSpPr>
        <p:spPr>
          <a:xfrm>
            <a:off x="7262999" y="2678040"/>
            <a:ext cx="3584881" cy="622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d>
                    <m:dPr>
                      <m:ctrlP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e>
                  </m:d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nary>
                    <m:naryPr>
                      <m:ctrlP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chr m:val="∑"/>
                      <m:limLoc m:val="undOvr"/>
                      <m:grow m:val="0"/>
                      <m:subHide m:val="off"/>
                      <m:supHide m:val="on"/>
                    </m:naryPr>
                    <m:sub>
                      <m:sSub>
                        <m:e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d>
                    </m:sub>
                    <m:sup/>
                    <m:e>
                      <m:sSub>
                        <m:e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e>
                  </m:nary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;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</m:oMath>
              </m:oMathPara>
            </a14:m>
          </a:p>
        </p:txBody>
      </p:sp>
      <p:sp>
        <p:nvSpPr>
          <p:cNvPr id="414" name="… during simulation, the pixels are maintained as running sums."/>
          <p:cNvSpPr txBox="1"/>
          <p:nvPr/>
        </p:nvSpPr>
        <p:spPr>
          <a:xfrm>
            <a:off x="7245000" y="3600000"/>
            <a:ext cx="3510001" cy="54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… during simulation, the pixels are maintained as running sums.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7" name="Monitors:  Example PSD_monitor and L_monitor"/>
          <p:cNvSpPr txBox="1"/>
          <p:nvPr/>
        </p:nvSpPr>
        <p:spPr>
          <a:xfrm>
            <a:off x="1774800" y="860483"/>
            <a:ext cx="9312120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pc="-1"/>
            </a:pPr>
            <a:r>
              <a:t>Monitors: </a:t>
            </a:r>
            <a:br/>
            <a:r>
              <a:t>Example PSD_monitor and L_monitor</a:t>
            </a:r>
          </a:p>
        </p:txBody>
      </p:sp>
      <p:grpSp>
        <p:nvGrpSpPr>
          <p:cNvPr id="432" name="Group"/>
          <p:cNvGrpSpPr/>
          <p:nvPr/>
        </p:nvGrpSpPr>
        <p:grpSpPr>
          <a:xfrm>
            <a:off x="1439999" y="1892519"/>
            <a:ext cx="2736002" cy="1545481"/>
            <a:chOff x="0" y="0"/>
            <a:chExt cx="2736000" cy="1545479"/>
          </a:xfrm>
        </p:grpSpPr>
        <p:sp>
          <p:nvSpPr>
            <p:cNvPr id="418" name="Shape"/>
            <p:cNvSpPr/>
            <p:nvPr/>
          </p:nvSpPr>
          <p:spPr>
            <a:xfrm rot="5400000">
              <a:off x="796319" y="686159"/>
              <a:ext cx="1351081" cy="224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4" y="0"/>
                  </a:moveTo>
                  <a:lnTo>
                    <a:pt x="0" y="0"/>
                  </a:lnTo>
                  <a:lnTo>
                    <a:pt x="5401" y="21600"/>
                  </a:lnTo>
                  <a:lnTo>
                    <a:pt x="21600" y="21600"/>
                  </a:lnTo>
                  <a:lnTo>
                    <a:pt x="16204" y="0"/>
                  </a:lnTo>
                </a:path>
              </a:pathLst>
            </a:custGeom>
            <a:solidFill>
              <a:srgbClr val="729FCF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75960" y="278640"/>
              <a:ext cx="2660041" cy="6332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0" name="Line"/>
            <p:cNvSpPr/>
            <p:nvPr/>
          </p:nvSpPr>
          <p:spPr>
            <a:xfrm>
              <a:off x="532080" y="962639"/>
              <a:ext cx="2102761" cy="15192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1" name="Line"/>
            <p:cNvSpPr/>
            <p:nvPr/>
          </p:nvSpPr>
          <p:spPr>
            <a:xfrm>
              <a:off x="-1" y="506879"/>
              <a:ext cx="2482561" cy="303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2" name="Shape"/>
            <p:cNvSpPr/>
            <p:nvPr/>
          </p:nvSpPr>
          <p:spPr>
            <a:xfrm>
              <a:off x="1455480" y="543959"/>
              <a:ext cx="64441" cy="64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423" name="Shape"/>
            <p:cNvSpPr/>
            <p:nvPr/>
          </p:nvSpPr>
          <p:spPr>
            <a:xfrm>
              <a:off x="1469160" y="658799"/>
              <a:ext cx="64441" cy="64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424" name="Shape"/>
            <p:cNvSpPr/>
            <p:nvPr/>
          </p:nvSpPr>
          <p:spPr>
            <a:xfrm>
              <a:off x="1379520" y="999719"/>
              <a:ext cx="64441" cy="64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425" name="Line"/>
            <p:cNvSpPr/>
            <p:nvPr/>
          </p:nvSpPr>
          <p:spPr>
            <a:xfrm flipV="1">
              <a:off x="1364760" y="329399"/>
              <a:ext cx="225361" cy="303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6" name="Line"/>
            <p:cNvSpPr/>
            <p:nvPr/>
          </p:nvSpPr>
          <p:spPr>
            <a:xfrm flipV="1">
              <a:off x="1364760" y="506879"/>
              <a:ext cx="225361" cy="303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7" name="Line"/>
            <p:cNvSpPr/>
            <p:nvPr/>
          </p:nvSpPr>
          <p:spPr>
            <a:xfrm flipV="1">
              <a:off x="1364760" y="683999"/>
              <a:ext cx="225361" cy="303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8" name="Line"/>
            <p:cNvSpPr/>
            <p:nvPr/>
          </p:nvSpPr>
          <p:spPr>
            <a:xfrm flipV="1">
              <a:off x="1364760" y="861479"/>
              <a:ext cx="225361" cy="303842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9" name="Line"/>
            <p:cNvSpPr/>
            <p:nvPr/>
          </p:nvSpPr>
          <p:spPr>
            <a:xfrm flipV="1">
              <a:off x="1364760" y="1013400"/>
              <a:ext cx="225361" cy="303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0" name="Line"/>
            <p:cNvSpPr/>
            <p:nvPr/>
          </p:nvSpPr>
          <p:spPr>
            <a:xfrm>
              <a:off x="1431360" y="123120"/>
              <a:ext cx="25201" cy="142236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1" name="Line"/>
            <p:cNvSpPr/>
            <p:nvPr/>
          </p:nvSpPr>
          <p:spPr>
            <a:xfrm>
              <a:off x="1519920" y="0"/>
              <a:ext cx="25201" cy="142236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33" name="...…"/>
          <p:cNvSpPr txBox="1"/>
          <p:nvPr/>
        </p:nvSpPr>
        <p:spPr>
          <a:xfrm>
            <a:off x="5403909" y="331529"/>
            <a:ext cx="6676561" cy="602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</a:t>
            </a:r>
          </a:p>
          <a:p>
            <a:pPr>
              <a:defRPr b="1" spc="0" sz="140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TRACE</a:t>
            </a:r>
          </a:p>
          <a:p>
            <a:pPr>
              <a:defRPr spc="0" sz="1400"/>
            </a:pPr>
          </a:p>
          <a:p>
            <a:pPr>
              <a:defRPr b="1" spc="0" sz="140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origin = Progress_bar()</a:t>
            </a:r>
            <a:br>
              <a:rPr>
                <a:solidFill>
                  <a:srgbClr val="000000"/>
                </a:solidFill>
              </a:rPr>
            </a:br>
            <a:r>
              <a:t>AT</a:t>
            </a:r>
            <a:r>
              <a:rPr>
                <a:solidFill>
                  <a:srgbClr val="000000"/>
                </a:solidFill>
              </a:rPr>
              <a:t>(0,0,0) </a:t>
            </a:r>
            <a:r>
              <a:t>ABSOLUTE</a:t>
            </a:r>
          </a:p>
          <a:p>
            <a:pPr>
              <a:defRPr spc="0" sz="1400"/>
            </a:pPr>
          </a:p>
          <a:p>
            <a:pPr>
              <a:defRPr b="1" spc="0" sz="140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src = Source_simple(</a:t>
            </a:r>
          </a:p>
          <a:p>
            <a:pPr>
              <a:defRPr b="1"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>
                <a:solidFill>
                  <a:srgbClr val="004F9E"/>
                </a:solidFill>
              </a:rPr>
              <a:t>radius=0.05,	lambda0=2.5, dlambda=1.5,</a:t>
            </a:r>
          </a:p>
          <a:p>
            <a:pPr>
              <a:defRPr b="1" spc="0" sz="1400">
                <a:solidFill>
                  <a:srgbClr val="004F9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focus_xw=0.1, focus_yh=0.1, dist=5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>
              <a:defRPr b="1" spc="0" sz="140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</a:t>
            </a:r>
            <a:r>
              <a:rPr>
                <a:solidFill>
                  <a:srgbClr val="000000"/>
                </a:solidFill>
              </a:rPr>
              <a:t>(0,0,0) </a:t>
            </a:r>
            <a:r>
              <a:t>RELATIVE</a:t>
            </a:r>
            <a:r>
              <a:rPr>
                <a:solidFill>
                  <a:srgbClr val="000000"/>
                </a:solidFill>
              </a:rPr>
              <a:t> origin</a:t>
            </a:r>
          </a:p>
          <a:p>
            <a:pPr>
              <a:defRPr spc="0" sz="1400"/>
            </a:pPr>
          </a:p>
          <a:p>
            <a:pPr>
              <a:defRPr b="1" spc="0" sz="140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psd = PSD_monitor(</a:t>
            </a:r>
          </a:p>
          <a:p>
            <a:pPr>
              <a:defRPr b="1"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>
                <a:solidFill>
                  <a:srgbClr val="004F9E"/>
                </a:solidFill>
              </a:rPr>
              <a:t>xwidth=0.2, yheight=0.2, filename=”psd.dat”</a:t>
            </a:r>
            <a:r>
              <a:t>)</a:t>
            </a:r>
          </a:p>
          <a:p>
            <a:pPr>
              <a:defRPr b="1" spc="0" sz="140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</a:t>
            </a:r>
            <a:r>
              <a:rPr>
                <a:solidFill>
                  <a:srgbClr val="000000"/>
                </a:solidFill>
              </a:rPr>
              <a:t> (0,0,5) </a:t>
            </a:r>
            <a:r>
              <a:t>RELATIVE</a:t>
            </a:r>
            <a:r>
              <a:rPr>
                <a:solidFill>
                  <a:srgbClr val="000000"/>
                </a:solidFill>
              </a:rPr>
              <a:t> src</a:t>
            </a:r>
          </a:p>
          <a:p>
            <a:pPr>
              <a:defRPr spc="0" sz="1400"/>
            </a:pPr>
          </a:p>
          <a:p>
            <a:pPr>
              <a:defRPr b="1" spc="0" sz="140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lm = L_monitor(</a:t>
            </a:r>
          </a:p>
          <a:p>
            <a:pPr>
              <a:defRPr b="1"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>
                <a:solidFill>
                  <a:srgbClr val="004F9E"/>
                </a:solidFill>
              </a:rPr>
              <a:t>xwidth=0.2, yheight=0.2, filename=”lm.dat”,</a:t>
            </a:r>
          </a:p>
          <a:p>
            <a:pPr>
              <a:defRPr b="1" spc="0" sz="1400">
                <a:solidFill>
                  <a:srgbClr val="004F9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Lmin=0, Lmax=8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>
              <a:defRPr b="1" spc="0" sz="140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</a:t>
            </a:r>
            <a:r>
              <a:rPr>
                <a:solidFill>
                  <a:srgbClr val="000000"/>
                </a:solidFill>
              </a:rPr>
              <a:t> (0,0,5+0.01) </a:t>
            </a:r>
            <a:r>
              <a:t>RELATIVE</a:t>
            </a:r>
            <a:r>
              <a:rPr>
                <a:solidFill>
                  <a:srgbClr val="000000"/>
                </a:solidFill>
              </a:rPr>
              <a:t> src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itle 4"/>
          <p:cNvSpPr txBox="1"/>
          <p:nvPr/>
        </p:nvSpPr>
        <p:spPr>
          <a:xfrm>
            <a:off x="2272650" y="489481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Sources: Mathematical sources</a:t>
            </a:r>
          </a:p>
        </p:txBody>
      </p:sp>
      <p:sp>
        <p:nvSpPr>
          <p:cNvPr id="436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437" name="Source_simple:…"/>
          <p:cNvSpPr txBox="1"/>
          <p:nvPr/>
        </p:nvSpPr>
        <p:spPr>
          <a:xfrm>
            <a:off x="1896267" y="2082373"/>
            <a:ext cx="9918001" cy="2521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Source_simple: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Square or circular surface emitting neutrons from either uniform or Gaussian wavelength (or energy) distribution. 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Neutrons are directed towards a square target.</a:t>
            </a:r>
            <a:br/>
            <a:r>
              <a:t> 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Source_div:</a:t>
            </a: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r>
              <a:t>Square surface emitting neutrons from either uniform or Gaussian wavelength (or energy) distribution. </a:t>
            </a: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r>
              <a:t>Neutrons have a divergence defined by either uniform or Gaussian distribution.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Title 4"/>
          <p:cNvSpPr txBox="1"/>
          <p:nvPr/>
        </p:nvSpPr>
        <p:spPr>
          <a:xfrm>
            <a:off x="2258220" y="348332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Source_simple docs</a:t>
            </a:r>
          </a:p>
        </p:txBody>
      </p:sp>
      <p:sp>
        <p:nvSpPr>
          <p:cNvPr id="44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441" name="Try “mcdoc Source_simple”…"/>
          <p:cNvSpPr txBox="1"/>
          <p:nvPr/>
        </p:nvSpPr>
        <p:spPr>
          <a:xfrm>
            <a:off x="1955280" y="985440"/>
            <a:ext cx="9918001" cy="1012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Try “</a:t>
            </a:r>
            <a:r>
              <a:rPr b="1">
                <a:solidFill>
                  <a:srgbClr val="008400"/>
                </a:solidFill>
              </a:rPr>
              <a:t>mcdoc Source_simple</a:t>
            </a:r>
            <a:r>
              <a:t>”  </a:t>
            </a:r>
          </a:p>
          <a:p>
            <a:pPr>
              <a:defRPr spc="0"/>
            </a:pPr>
            <a:r>
              <a:t>or </a:t>
            </a:r>
          </a:p>
          <a:p>
            <a:pPr>
              <a:defRPr spc="0"/>
            </a:pPr>
            <a:r>
              <a:t>( in GUI ) </a:t>
            </a:r>
            <a:r>
              <a:rPr b="1">
                <a:solidFill>
                  <a:srgbClr val="CE181E"/>
                </a:solidFill>
              </a:rPr>
              <a:t>Help</a:t>
            </a:r>
            <a:r>
              <a:rPr b="1"/>
              <a:t> → </a:t>
            </a:r>
            <a:r>
              <a:rPr b="1">
                <a:solidFill>
                  <a:srgbClr val="CE181E"/>
                </a:solidFill>
              </a:rPr>
              <a:t>mcdoc Component Reference</a:t>
            </a:r>
            <a:r>
              <a:t> → (In Webpage ) </a:t>
            </a:r>
            <a:r>
              <a:rPr b="1">
                <a:solidFill>
                  <a:srgbClr val="CE181E"/>
                </a:solidFill>
              </a:rPr>
              <a:t>Source_simple</a:t>
            </a:r>
            <a:r>
              <a:t> </a:t>
            </a:r>
          </a:p>
        </p:txBody>
      </p:sp>
      <p:pic>
        <p:nvPicPr>
          <p:cNvPr id="442" name="image138.png" descr="image1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080" y="2375999"/>
            <a:ext cx="8431921" cy="68576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pic>
        <p:nvPicPr>
          <p:cNvPr id="445" name="image138.png" descr="image1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080" y="2375999"/>
            <a:ext cx="8431921" cy="68576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48" name="Group"/>
          <p:cNvGrpSpPr/>
          <p:nvPr/>
        </p:nvGrpSpPr>
        <p:grpSpPr>
          <a:xfrm>
            <a:off x="7775999" y="4969800"/>
            <a:ext cx="3602521" cy="435629"/>
            <a:chOff x="0" y="0"/>
            <a:chExt cx="3602520" cy="435628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3602521" cy="430201"/>
            </a:xfrm>
            <a:prstGeom prst="rect">
              <a:avLst/>
            </a:prstGeom>
            <a:solidFill>
              <a:srgbClr val="FFFFFE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2400"/>
              </a:pPr>
            </a:p>
          </p:txBody>
        </p:sp>
        <p:sp>
          <p:nvSpPr>
            <p:cNvPr id="447" name="Click “Input parameters”"/>
            <p:cNvSpPr txBox="1"/>
            <p:nvPr/>
          </p:nvSpPr>
          <p:spPr>
            <a:xfrm>
              <a:off x="44999" y="0"/>
              <a:ext cx="3512522" cy="4356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/>
            <a:p>
              <a:pPr>
                <a:defRPr spc="-1" sz="2400"/>
              </a:pPr>
              <a:r>
                <a:t>Click “</a:t>
              </a:r>
              <a:r>
                <a:rPr b="1">
                  <a:solidFill>
                    <a:srgbClr val="008400"/>
                  </a:solidFill>
                </a:rPr>
                <a:t>Input parameters</a:t>
              </a:r>
              <a:r>
                <a:t>”</a:t>
              </a:r>
            </a:p>
          </p:txBody>
        </p:sp>
      </p:grpSp>
      <p:sp>
        <p:nvSpPr>
          <p:cNvPr id="449" name="Line"/>
          <p:cNvSpPr/>
          <p:nvPr/>
        </p:nvSpPr>
        <p:spPr>
          <a:xfrm flipH="1" flipV="1">
            <a:off x="6695999" y="3383999"/>
            <a:ext cx="1368001" cy="1512002"/>
          </a:xfrm>
          <a:prstGeom prst="line">
            <a:avLst/>
          </a:prstGeom>
          <a:ln w="360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50" name="Title 4"/>
          <p:cNvSpPr txBox="1"/>
          <p:nvPr/>
        </p:nvSpPr>
        <p:spPr>
          <a:xfrm>
            <a:off x="2258220" y="348332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Source_simple docs</a:t>
            </a:r>
          </a:p>
        </p:txBody>
      </p:sp>
      <p:sp>
        <p:nvSpPr>
          <p:cNvPr id="451" name="Try “mcdoc Source_simple”…"/>
          <p:cNvSpPr txBox="1"/>
          <p:nvPr/>
        </p:nvSpPr>
        <p:spPr>
          <a:xfrm>
            <a:off x="1955280" y="985440"/>
            <a:ext cx="9918001" cy="1012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Try “</a:t>
            </a:r>
            <a:r>
              <a:rPr b="1">
                <a:solidFill>
                  <a:srgbClr val="008400"/>
                </a:solidFill>
              </a:rPr>
              <a:t>mcdoc Source_simple</a:t>
            </a:r>
            <a:r>
              <a:t>”  </a:t>
            </a:r>
          </a:p>
          <a:p>
            <a:pPr>
              <a:defRPr spc="0"/>
            </a:pPr>
            <a:r>
              <a:t>or </a:t>
            </a:r>
          </a:p>
          <a:p>
            <a:pPr>
              <a:defRPr spc="0"/>
            </a:pPr>
            <a:r>
              <a:t>( in GUI ) </a:t>
            </a:r>
            <a:r>
              <a:rPr b="1">
                <a:solidFill>
                  <a:srgbClr val="CE181E"/>
                </a:solidFill>
              </a:rPr>
              <a:t>Help</a:t>
            </a:r>
            <a:r>
              <a:rPr b="1"/>
              <a:t> → </a:t>
            </a:r>
            <a:r>
              <a:rPr b="1">
                <a:solidFill>
                  <a:srgbClr val="CE181E"/>
                </a:solidFill>
              </a:rPr>
              <a:t>mcdoc Component Reference</a:t>
            </a:r>
            <a:r>
              <a:t> → (In Webpage ) </a:t>
            </a:r>
            <a:r>
              <a:rPr b="1">
                <a:solidFill>
                  <a:srgbClr val="CE181E"/>
                </a:solidFill>
              </a:rPr>
              <a:t>Source_simple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ry “mcdoc Source_simple”…"/>
          <p:cNvSpPr txBox="1"/>
          <p:nvPr/>
        </p:nvSpPr>
        <p:spPr>
          <a:xfrm>
            <a:off x="1955280" y="985440"/>
            <a:ext cx="9918001" cy="1012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Try “</a:t>
            </a:r>
            <a:r>
              <a:rPr b="1">
                <a:solidFill>
                  <a:srgbClr val="008400"/>
                </a:solidFill>
              </a:rPr>
              <a:t>mcdoc Source_simple</a:t>
            </a:r>
            <a:r>
              <a:t>”  </a:t>
            </a:r>
          </a:p>
          <a:p>
            <a:pPr>
              <a:defRPr spc="0"/>
            </a:pPr>
            <a:r>
              <a:t>or </a:t>
            </a:r>
          </a:p>
          <a:p>
            <a:pPr>
              <a:defRPr spc="0"/>
            </a:pPr>
            <a:r>
              <a:t>( in GUI ) </a:t>
            </a:r>
            <a:r>
              <a:rPr b="1">
                <a:solidFill>
                  <a:srgbClr val="CE181E"/>
                </a:solidFill>
              </a:rPr>
              <a:t>Help</a:t>
            </a:r>
            <a:r>
              <a:rPr b="1"/>
              <a:t> → </a:t>
            </a:r>
            <a:r>
              <a:rPr b="1">
                <a:solidFill>
                  <a:srgbClr val="CE181E"/>
                </a:solidFill>
              </a:rPr>
              <a:t>mcdoc Component Reference</a:t>
            </a:r>
            <a:r>
              <a:t> → (In Webpage ) </a:t>
            </a:r>
            <a:r>
              <a:rPr b="1">
                <a:solidFill>
                  <a:srgbClr val="CE181E"/>
                </a:solidFill>
              </a:rPr>
              <a:t>Source_simple</a:t>
            </a:r>
            <a:r>
              <a:t> </a:t>
            </a:r>
          </a:p>
        </p:txBody>
      </p:sp>
      <p:sp>
        <p:nvSpPr>
          <p:cNvPr id="454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pic>
        <p:nvPicPr>
          <p:cNvPr id="455" name="image140.png" descr="image1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7999" y="1535760"/>
            <a:ext cx="9930242" cy="8076241"/>
          </a:xfrm>
          <a:prstGeom prst="rect">
            <a:avLst/>
          </a:prstGeom>
          <a:ln w="12700">
            <a:miter lim="400000"/>
          </a:ln>
        </p:spPr>
      </p:pic>
      <p:sp>
        <p:nvSpPr>
          <p:cNvPr id="456" name="Title 4"/>
          <p:cNvSpPr txBox="1"/>
          <p:nvPr/>
        </p:nvSpPr>
        <p:spPr>
          <a:xfrm>
            <a:off x="2258220" y="348332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Source_simple docs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9" name="Monitors: Example PSD_monitor and L_monitor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Monitors: Example PSD_monitor and L_monitor</a:t>
            </a:r>
          </a:p>
        </p:txBody>
      </p:sp>
      <p:grpSp>
        <p:nvGrpSpPr>
          <p:cNvPr id="474" name="Group"/>
          <p:cNvGrpSpPr/>
          <p:nvPr/>
        </p:nvGrpSpPr>
        <p:grpSpPr>
          <a:xfrm>
            <a:off x="1439999" y="1892519"/>
            <a:ext cx="2736002" cy="1545481"/>
            <a:chOff x="0" y="0"/>
            <a:chExt cx="2736000" cy="1545479"/>
          </a:xfrm>
        </p:grpSpPr>
        <p:sp>
          <p:nvSpPr>
            <p:cNvPr id="460" name="Shape"/>
            <p:cNvSpPr/>
            <p:nvPr/>
          </p:nvSpPr>
          <p:spPr>
            <a:xfrm rot="5400000">
              <a:off x="796319" y="686159"/>
              <a:ext cx="1351081" cy="224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4" y="0"/>
                  </a:moveTo>
                  <a:lnTo>
                    <a:pt x="0" y="0"/>
                  </a:lnTo>
                  <a:lnTo>
                    <a:pt x="5401" y="21600"/>
                  </a:lnTo>
                  <a:lnTo>
                    <a:pt x="21600" y="21600"/>
                  </a:lnTo>
                  <a:lnTo>
                    <a:pt x="16204" y="0"/>
                  </a:lnTo>
                </a:path>
              </a:pathLst>
            </a:custGeom>
            <a:solidFill>
              <a:srgbClr val="729FCF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461" name="Line"/>
            <p:cNvSpPr/>
            <p:nvPr/>
          </p:nvSpPr>
          <p:spPr>
            <a:xfrm flipV="1">
              <a:off x="75960" y="278640"/>
              <a:ext cx="2660041" cy="6332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2" name="Line"/>
            <p:cNvSpPr/>
            <p:nvPr/>
          </p:nvSpPr>
          <p:spPr>
            <a:xfrm>
              <a:off x="532080" y="962639"/>
              <a:ext cx="2102761" cy="15192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3" name="Line"/>
            <p:cNvSpPr/>
            <p:nvPr/>
          </p:nvSpPr>
          <p:spPr>
            <a:xfrm>
              <a:off x="-1" y="506879"/>
              <a:ext cx="2482561" cy="303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4" name="Shape"/>
            <p:cNvSpPr/>
            <p:nvPr/>
          </p:nvSpPr>
          <p:spPr>
            <a:xfrm>
              <a:off x="1455480" y="543959"/>
              <a:ext cx="64441" cy="64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465" name="Shape"/>
            <p:cNvSpPr/>
            <p:nvPr/>
          </p:nvSpPr>
          <p:spPr>
            <a:xfrm>
              <a:off x="1469160" y="658799"/>
              <a:ext cx="64441" cy="64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466" name="Shape"/>
            <p:cNvSpPr/>
            <p:nvPr/>
          </p:nvSpPr>
          <p:spPr>
            <a:xfrm>
              <a:off x="1379520" y="999719"/>
              <a:ext cx="64441" cy="64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467" name="Line"/>
            <p:cNvSpPr/>
            <p:nvPr/>
          </p:nvSpPr>
          <p:spPr>
            <a:xfrm flipV="1">
              <a:off x="1364760" y="329399"/>
              <a:ext cx="225361" cy="303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8" name="Line"/>
            <p:cNvSpPr/>
            <p:nvPr/>
          </p:nvSpPr>
          <p:spPr>
            <a:xfrm flipV="1">
              <a:off x="1364760" y="506879"/>
              <a:ext cx="225361" cy="303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9" name="Line"/>
            <p:cNvSpPr/>
            <p:nvPr/>
          </p:nvSpPr>
          <p:spPr>
            <a:xfrm flipV="1">
              <a:off x="1364760" y="683999"/>
              <a:ext cx="225361" cy="303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0" name="Line"/>
            <p:cNvSpPr/>
            <p:nvPr/>
          </p:nvSpPr>
          <p:spPr>
            <a:xfrm flipV="1">
              <a:off x="1364760" y="861479"/>
              <a:ext cx="225361" cy="303842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1" name="Line"/>
            <p:cNvSpPr/>
            <p:nvPr/>
          </p:nvSpPr>
          <p:spPr>
            <a:xfrm flipV="1">
              <a:off x="1364760" y="1013400"/>
              <a:ext cx="225361" cy="303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2" name="Line"/>
            <p:cNvSpPr/>
            <p:nvPr/>
          </p:nvSpPr>
          <p:spPr>
            <a:xfrm>
              <a:off x="1431360" y="123120"/>
              <a:ext cx="25201" cy="142236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3" name="Line"/>
            <p:cNvSpPr/>
            <p:nvPr/>
          </p:nvSpPr>
          <p:spPr>
            <a:xfrm>
              <a:off x="1519920" y="0"/>
              <a:ext cx="25201" cy="142236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75" name="Let’s do a very simple exercise on this:…"/>
          <p:cNvSpPr txBox="1"/>
          <p:nvPr/>
        </p:nvSpPr>
        <p:spPr>
          <a:xfrm>
            <a:off x="5385239" y="1981799"/>
            <a:ext cx="5225761" cy="1363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Let’s do a very simple exercise on this:</a:t>
            </a:r>
          </a:p>
          <a:p>
            <a:pPr>
              <a:defRPr spc="0"/>
            </a:pPr>
          </a:p>
          <a:p>
            <a:pPr>
              <a:defRPr spc="0"/>
            </a:pPr>
            <a:r>
              <a:t>Head on over to:</a:t>
            </a:r>
          </a:p>
          <a:p>
            <a:pPr>
              <a:defRPr spc="0"/>
            </a:pP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Exercise 1 - Sources and Monitors on github</a:t>
            </a:r>
          </a:p>
        </p:txBody>
      </p:sp>
      <p:sp>
        <p:nvSpPr>
          <p:cNvPr id="476" name="https://github.com/McStasMcXtrace/Schools/tree/master/ISIS_April_2021/Tuesday_April_13th/2_Component_Basics/Exercise/"/>
          <p:cNvSpPr txBox="1"/>
          <p:nvPr/>
        </p:nvSpPr>
        <p:spPr>
          <a:xfrm>
            <a:off x="3016799" y="4197960"/>
            <a:ext cx="7682402" cy="54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https://github.com/McStasMcXtrace/Schools/tree/master/ISIS_April_2021/Tuesday_April_13th/2_Component_Basics/Exercise/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Sources: In general</a:t>
            </a:r>
          </a:p>
        </p:txBody>
      </p:sp>
      <p:sp>
        <p:nvSpPr>
          <p:cNvPr id="293" name="Content Placeholder 5"/>
          <p:cNvSpPr txBox="1"/>
          <p:nvPr/>
        </p:nvSpPr>
        <p:spPr>
          <a:xfrm>
            <a:off x="1774800" y="2539306"/>
            <a:ext cx="9312120" cy="2259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76040" indent="-175679">
              <a:spcBef>
                <a:spcPts val="400"/>
              </a:spcBef>
              <a:buClr>
                <a:srgbClr val="000000"/>
              </a:buClr>
              <a:buSzPct val="100000"/>
              <a:buFont typeface="Symbol"/>
              <a:buChar char="·"/>
              <a:defRPr spc="0"/>
            </a:pPr>
            <a:r>
              <a:t>A source component generates Monte Carlo neutrons.</a:t>
            </a:r>
            <a:br/>
            <a:r>
              <a:t>In McStas terms this means:</a:t>
            </a:r>
          </a:p>
          <a:p>
            <a:pPr lvl="1" marL="827999" indent="-287999">
              <a:spcBef>
                <a:spcPts val="1100"/>
              </a:spcBef>
              <a:buClr>
                <a:srgbClr val="000000"/>
              </a:buClr>
              <a:buSzPct val="75000"/>
              <a:buFont typeface="Symbol"/>
              <a:buChar char="-"/>
              <a:defRPr spc="0"/>
            </a:pPr>
            <a:r>
              <a:t>Set the neutron state to something representative of the source we are trying to model.</a:t>
            </a:r>
          </a:p>
          <a:p>
            <a:pPr lvl="1" marL="827999" indent="-287999">
              <a:spcBef>
                <a:spcPts val="1100"/>
              </a:spcBef>
              <a:buClr>
                <a:srgbClr val="000000"/>
              </a:buClr>
              <a:buSzPct val="75000"/>
              <a:buFont typeface="Symbol"/>
              <a:buChar char="-"/>
              <a:defRPr spc="0"/>
            </a:pPr>
            <a:r>
              <a:t>i.e.: insert values in the neutron state vector:</a:t>
            </a:r>
            <a:br/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{x,y,z, vx,vy,vz, t, sx,sy,sz, p}</a:t>
            </a:r>
            <a:r>
              <a:t> </a:t>
            </a:r>
            <a:br/>
            <a:r>
              <a:t>drawn from appropriate distributions.</a:t>
            </a:r>
          </a:p>
          <a:p>
            <a:pPr lvl="1" marL="827999" indent="-287999">
              <a:spcBef>
                <a:spcPts val="1100"/>
              </a:spcBef>
              <a:buClr>
                <a:srgbClr val="000000"/>
              </a:buClr>
              <a:buSzPct val="75000"/>
              <a:buFont typeface="Symbol"/>
              <a:buChar char="-"/>
              <a:defRPr spc="0"/>
            </a:pPr>
            <a:r>
              <a:t>EXAMPLE:</a:t>
            </a:r>
            <a:br/>
            <a:r>
              <a:t>Neutrons from a uniform wavelength distribution emerging from a circular aperture. </a:t>
            </a:r>
          </a:p>
        </p:txBody>
      </p:sp>
      <p:sp>
        <p:nvSpPr>
          <p:cNvPr id="294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7" name="Access the docs"/>
          <p:cNvSpPr txBox="1"/>
          <p:nvPr/>
        </p:nvSpPr>
        <p:spPr>
          <a:xfrm>
            <a:off x="1800000" y="925199"/>
            <a:ext cx="976932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/>
            </a:lvl1pPr>
          </a:lstStyle>
          <a:p>
            <a:pPr/>
            <a:r>
              <a:t>Access the docs</a:t>
            </a:r>
          </a:p>
        </p:txBody>
      </p:sp>
      <p:sp>
        <p:nvSpPr>
          <p:cNvPr id="298" name="Text"/>
          <p:cNvSpPr txBox="1"/>
          <p:nvPr/>
        </p:nvSpPr>
        <p:spPr>
          <a:xfrm>
            <a:off x="1772999" y="1656000"/>
            <a:ext cx="927000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	</a:t>
            </a:r>
          </a:p>
        </p:txBody>
      </p:sp>
      <p:sp>
        <p:nvSpPr>
          <p:cNvPr id="299" name="CustomShape 4"/>
          <p:cNvSpPr txBox="1"/>
          <p:nvPr/>
        </p:nvSpPr>
        <p:spPr>
          <a:xfrm>
            <a:off x="1856855" y="1090619"/>
            <a:ext cx="9821160" cy="5189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 sz="2200"/>
            </a:pPr>
            <a:r>
              <a:t>IMPORTANT:</a:t>
            </a:r>
          </a:p>
          <a:p>
            <a:pPr>
              <a:defRPr spc="-1" sz="2200"/>
            </a:pPr>
            <a:r>
              <a:t>All (and more) of this information can be found in the online pdf component documentation, e.g.</a:t>
            </a:r>
          </a:p>
          <a:p>
            <a:pPr>
              <a:defRPr spc="-1" sz="2200" u="sng">
                <a:solidFill>
                  <a:srgbClr val="0000FF"/>
                </a:solidFill>
              </a:defRPr>
            </a:pPr>
            <a:r>
              <a:rPr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https://github.com/McStasMcXtrace/McCode/raw/master/docpkg/manuals/mcstas/Component_manual.pdf</a:t>
            </a:r>
          </a:p>
          <a:p>
            <a:pPr>
              <a:defRPr spc="-1" sz="2200"/>
            </a:pPr>
            <a:r>
              <a:t> or</a:t>
            </a:r>
          </a:p>
          <a:p>
            <a:pPr>
              <a:defRPr spc="-1" sz="2200"/>
            </a:pP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http://mcstas.org/download/components/doc/manuals/mcstas-components.pdf</a:t>
            </a:r>
          </a:p>
          <a:p>
            <a:pPr>
              <a:defRPr spc="-1" sz="2200"/>
            </a:pPr>
            <a:r>
              <a:t>- also distributed with your McStas installation -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mcdoc -c</a:t>
            </a:r>
          </a:p>
          <a:p>
            <a:pPr>
              <a:defRPr spc="-1" sz="2200"/>
            </a:pPr>
          </a:p>
          <a:p>
            <a:pPr>
              <a:defRPr spc="-1" sz="2200"/>
            </a:pPr>
            <a:r>
              <a:t>The component documentation along with the command:</a:t>
            </a:r>
          </a:p>
          <a:p>
            <a:pPr>
              <a:defRPr spc="-1" sz="2200"/>
            </a:pPr>
            <a:r>
              <a:t>“</a:t>
            </a:r>
            <a:r>
              <a:rPr b="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rPr>
              <a:t>mcdoc &lt;component_you_are_searching_for&gt;</a:t>
            </a:r>
            <a:r>
              <a:t>”</a:t>
            </a:r>
          </a:p>
          <a:p>
            <a:pPr>
              <a:defRPr spc="-1" sz="2200"/>
            </a:pPr>
            <a:r>
              <a:t>are your best friends when using McStas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Sources: Example 1</a:t>
            </a:r>
          </a:p>
        </p:txBody>
      </p:sp>
      <p:sp>
        <p:nvSpPr>
          <p:cNvPr id="302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303" name="Oval"/>
          <p:cNvSpPr/>
          <p:nvPr/>
        </p:nvSpPr>
        <p:spPr>
          <a:xfrm>
            <a:off x="2537999" y="3566159"/>
            <a:ext cx="731521" cy="1737361"/>
          </a:xfrm>
          <a:prstGeom prst="ellipse">
            <a:avLst/>
          </a:pr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04" name="Line"/>
          <p:cNvSpPr/>
          <p:nvPr/>
        </p:nvSpPr>
        <p:spPr>
          <a:xfrm flipV="1">
            <a:off x="3086640" y="3017520"/>
            <a:ext cx="3749041" cy="109728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05" name="Line"/>
          <p:cNvSpPr/>
          <p:nvPr/>
        </p:nvSpPr>
        <p:spPr>
          <a:xfrm>
            <a:off x="2995199" y="4297679"/>
            <a:ext cx="4114801" cy="45720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06" name="Line"/>
          <p:cNvSpPr/>
          <p:nvPr/>
        </p:nvSpPr>
        <p:spPr>
          <a:xfrm flipV="1">
            <a:off x="2995199" y="4297679"/>
            <a:ext cx="3749041" cy="45720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07" name="Line"/>
          <p:cNvSpPr/>
          <p:nvPr/>
        </p:nvSpPr>
        <p:spPr>
          <a:xfrm flipV="1">
            <a:off x="2995199" y="2011679"/>
            <a:ext cx="1097281" cy="182880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08" name="Line"/>
          <p:cNvSpPr/>
          <p:nvPr/>
        </p:nvSpPr>
        <p:spPr>
          <a:xfrm>
            <a:off x="2995199" y="4937759"/>
            <a:ext cx="1920241" cy="109728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09" name="Line"/>
          <p:cNvSpPr/>
          <p:nvPr/>
        </p:nvSpPr>
        <p:spPr>
          <a:xfrm flipH="1" flipV="1">
            <a:off x="1715040" y="2560320"/>
            <a:ext cx="822961" cy="146304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10" name="Line"/>
          <p:cNvSpPr/>
          <p:nvPr/>
        </p:nvSpPr>
        <p:spPr>
          <a:xfrm flipH="1">
            <a:off x="1806480" y="4754879"/>
            <a:ext cx="731521" cy="118872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11" name="Neutron spatial coordinates are picked from a uniform distribution on a circle with radius R."/>
          <p:cNvSpPr txBox="1"/>
          <p:nvPr/>
        </p:nvSpPr>
        <p:spPr>
          <a:xfrm>
            <a:off x="7451640" y="3988079"/>
            <a:ext cx="4390561" cy="76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FF0000"/>
                </a:solidFill>
              </a:defRPr>
            </a:lvl1pPr>
          </a:lstStyle>
          <a:p>
            <a:pPr/>
            <a:r>
              <a:t>Neutron spatial coordinates are picked from a uniform distribution on a circle with radius R.</a:t>
            </a:r>
          </a:p>
        </p:txBody>
      </p:sp>
      <p:sp>
        <p:nvSpPr>
          <p:cNvPr id="312" name="Shape"/>
          <p:cNvSpPr/>
          <p:nvPr/>
        </p:nvSpPr>
        <p:spPr>
          <a:xfrm>
            <a:off x="2903759" y="3749040"/>
            <a:ext cx="182881" cy="18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13" name="Shape"/>
          <p:cNvSpPr/>
          <p:nvPr/>
        </p:nvSpPr>
        <p:spPr>
          <a:xfrm>
            <a:off x="2995199" y="4023359"/>
            <a:ext cx="182881" cy="18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14" name="Shape"/>
          <p:cNvSpPr/>
          <p:nvPr/>
        </p:nvSpPr>
        <p:spPr>
          <a:xfrm>
            <a:off x="2903759" y="4206599"/>
            <a:ext cx="182881" cy="18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15" name="Shape"/>
          <p:cNvSpPr/>
          <p:nvPr/>
        </p:nvSpPr>
        <p:spPr>
          <a:xfrm>
            <a:off x="2903759" y="4663440"/>
            <a:ext cx="182881" cy="18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16" name="Shape"/>
          <p:cNvSpPr/>
          <p:nvPr/>
        </p:nvSpPr>
        <p:spPr>
          <a:xfrm>
            <a:off x="2903759" y="4846680"/>
            <a:ext cx="182881" cy="18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17" name="Shape"/>
          <p:cNvSpPr/>
          <p:nvPr/>
        </p:nvSpPr>
        <p:spPr>
          <a:xfrm>
            <a:off x="2629440" y="4572000"/>
            <a:ext cx="182881" cy="182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18" name="Shape"/>
          <p:cNvSpPr/>
          <p:nvPr/>
        </p:nvSpPr>
        <p:spPr>
          <a:xfrm>
            <a:off x="2629440" y="4114800"/>
            <a:ext cx="182881" cy="182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19" name="Text"/>
          <p:cNvSpPr txBox="1"/>
          <p:nvPr/>
        </p:nvSpPr>
        <p:spPr>
          <a:xfrm>
            <a:off x="4046759" y="2504159"/>
            <a:ext cx="4366801" cy="335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∈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d>
                    <m:dPr>
                      <m:ctrlP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</m:d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;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∈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d>
                    <m:dPr>
                      <m:ctrlP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</m:d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;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w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sSup>
                    <m:e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p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&lt;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</m:oMath>
              </m:oMathPara>
            </a14:m>
          </a:p>
        </p:txBody>
      </p:sp>
      <p:sp>
        <p:nvSpPr>
          <p:cNvPr id="320" name="Line"/>
          <p:cNvSpPr/>
          <p:nvPr/>
        </p:nvSpPr>
        <p:spPr>
          <a:xfrm>
            <a:off x="3131280" y="2792879"/>
            <a:ext cx="746641" cy="1255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6591" y="979"/>
                  <a:pt x="14164" y="4194"/>
                  <a:pt x="14403" y="7074"/>
                </a:cubicBezTo>
                <a:cubicBezTo>
                  <a:pt x="14581" y="9180"/>
                  <a:pt x="17268" y="11478"/>
                  <a:pt x="15028" y="13405"/>
                </a:cubicBezTo>
                <a:cubicBezTo>
                  <a:pt x="12446" y="15622"/>
                  <a:pt x="8467" y="17208"/>
                  <a:pt x="4385" y="18435"/>
                </a:cubicBezTo>
                <a:lnTo>
                  <a:pt x="312" y="20299"/>
                </a:lnTo>
                <a:lnTo>
                  <a:pt x="0" y="21600"/>
                </a:lnTo>
              </a:path>
            </a:pathLst>
          </a:custGeom>
          <a:ln w="36000">
            <a:solidFill>
              <a:srgbClr val="000000"/>
            </a:solidFill>
            <a:tailEnd type="triangle"/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Sources: Example 1</a:t>
            </a:r>
          </a:p>
        </p:txBody>
      </p:sp>
      <p:sp>
        <p:nvSpPr>
          <p:cNvPr id="323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324" name="Oval"/>
          <p:cNvSpPr/>
          <p:nvPr/>
        </p:nvSpPr>
        <p:spPr>
          <a:xfrm>
            <a:off x="2933999" y="3566159"/>
            <a:ext cx="731521" cy="1737361"/>
          </a:xfrm>
          <a:prstGeom prst="ellipse">
            <a:avLst/>
          </a:pr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25" name="Line"/>
          <p:cNvSpPr/>
          <p:nvPr/>
        </p:nvSpPr>
        <p:spPr>
          <a:xfrm flipV="1">
            <a:off x="3482640" y="3017520"/>
            <a:ext cx="3749041" cy="109728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26" name="Line"/>
          <p:cNvSpPr/>
          <p:nvPr/>
        </p:nvSpPr>
        <p:spPr>
          <a:xfrm>
            <a:off x="3391199" y="4297679"/>
            <a:ext cx="4114802" cy="45720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27" name="Line"/>
          <p:cNvSpPr/>
          <p:nvPr/>
        </p:nvSpPr>
        <p:spPr>
          <a:xfrm flipV="1">
            <a:off x="3391199" y="4297679"/>
            <a:ext cx="3749041" cy="45720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28" name="Line"/>
          <p:cNvSpPr/>
          <p:nvPr/>
        </p:nvSpPr>
        <p:spPr>
          <a:xfrm flipV="1">
            <a:off x="3391199" y="2011679"/>
            <a:ext cx="1097281" cy="182880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29" name="Line"/>
          <p:cNvSpPr/>
          <p:nvPr/>
        </p:nvSpPr>
        <p:spPr>
          <a:xfrm>
            <a:off x="3391200" y="4937759"/>
            <a:ext cx="1920241" cy="109728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30" name="Line"/>
          <p:cNvSpPr/>
          <p:nvPr/>
        </p:nvSpPr>
        <p:spPr>
          <a:xfrm flipH="1" flipV="1">
            <a:off x="2111039" y="2560320"/>
            <a:ext cx="822962" cy="146304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31" name="Line"/>
          <p:cNvSpPr/>
          <p:nvPr/>
        </p:nvSpPr>
        <p:spPr>
          <a:xfrm flipH="1">
            <a:off x="2202479" y="4754879"/>
            <a:ext cx="731521" cy="118872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35" name="Group"/>
          <p:cNvGrpSpPr/>
          <p:nvPr/>
        </p:nvGrpSpPr>
        <p:grpSpPr>
          <a:xfrm>
            <a:off x="4351320" y="2364839"/>
            <a:ext cx="4489559" cy="3329948"/>
            <a:chOff x="0" y="0"/>
            <a:chExt cx="4489558" cy="3329946"/>
          </a:xfrm>
        </p:grpSpPr>
        <p:sp>
          <p:nvSpPr>
            <p:cNvPr id="332" name="Text"/>
            <p:cNvSpPr txBox="1"/>
            <p:nvPr/>
          </p:nvSpPr>
          <p:spPr>
            <a:xfrm>
              <a:off x="0" y="0"/>
              <a:ext cx="2377800" cy="3877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14:m>
                <m:oMathPara>
                  <m:oMathParaPr>
                    <m:jc m:val="left"/>
                  </m:oMathParaPr>
                  <m:oMath>
                    <m:sSub>
                      <m:e>
                        <m: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["/>
                        <m:endChr m:val="]"/>
                      </m:dPr>
                      <m:e>
                        <m: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1,4</m:t>
                        </m:r>
                      </m:e>
                    </m:d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/>
                    </m:r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/>
                    </m:r>
                    <m:d>
                      <m:dPr>
                        <m:ctrlP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|"/>
                        <m:endChr m:val="|"/>
                      </m:dPr>
                      <m:e>
                        <m:sSub>
                          <m:e>
                            <m:r>
                              <a:rPr xmlns:a="http://schemas.openxmlformats.org/drawingml/2006/main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xmlns:a="http://schemas.openxmlformats.org/drawingml/2006/main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e>
                            <m:r>
                              <a:rPr xmlns:a="http://schemas.openxmlformats.org/drawingml/2006/main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xmlns:a="http://schemas.openxmlformats.org/drawingml/2006/main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m:oMathPara>
              </a14:m>
            </a:p>
          </p:txBody>
        </p:sp>
        <p:sp>
          <p:nvSpPr>
            <p:cNvPr id="333" name="Text"/>
            <p:cNvSpPr txBox="1"/>
            <p:nvPr/>
          </p:nvSpPr>
          <p:spPr>
            <a:xfrm>
              <a:off x="2103119" y="909360"/>
              <a:ext cx="2386440" cy="3869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14:m>
                <m:oMathPara>
                  <m:oMathParaPr>
                    <m:jc m:val="left"/>
                  </m:oMathParaPr>
                  <m:oMath>
                    <m:sSub>
                      <m:e>
                        <m: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["/>
                        <m:endChr m:val="]"/>
                      </m:dPr>
                      <m:e>
                        <m: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1,4</m:t>
                        </m:r>
                      </m:e>
                    </m:d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/>
                    </m:r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/>
                    </m:r>
                    <m:d>
                      <m:dPr>
                        <m:ctrlP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|"/>
                        <m:endChr m:val="|"/>
                      </m:dPr>
                      <m:e>
                        <m:sSub>
                          <m:e>
                            <m:r>
                              <a:rPr xmlns:a="http://schemas.openxmlformats.org/drawingml/2006/main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xmlns:a="http://schemas.openxmlformats.org/drawingml/2006/main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e>
                            <m:r>
                              <a:rPr xmlns:a="http://schemas.openxmlformats.org/drawingml/2006/main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xmlns:a="http://schemas.openxmlformats.org/drawingml/2006/main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m:oMathPara>
              </a14:m>
            </a:p>
          </p:txBody>
        </p:sp>
        <p:sp>
          <p:nvSpPr>
            <p:cNvPr id="334" name="Text"/>
            <p:cNvSpPr txBox="1"/>
            <p:nvPr/>
          </p:nvSpPr>
          <p:spPr>
            <a:xfrm>
              <a:off x="182880" y="2938680"/>
              <a:ext cx="2386439" cy="3912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14:m>
                <m:oMathPara>
                  <m:oMathParaPr>
                    <m:jc m:val="left"/>
                  </m:oMathParaPr>
                  <m:oMath>
                    <m:sSub>
                      <m:e>
                        <m: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["/>
                        <m:endChr m:val="]"/>
                      </m:dPr>
                      <m:e>
                        <m: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1,4</m:t>
                        </m:r>
                      </m:e>
                    </m:d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/>
                    </m:r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/>
                    </m:r>
                    <m:d>
                      <m:dPr>
                        <m:ctrlP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|"/>
                        <m:endChr m:val="|"/>
                      </m:dPr>
                      <m:e>
                        <m:sSub>
                          <m:e>
                            <m:r>
                              <a:rPr xmlns:a="http://schemas.openxmlformats.org/drawingml/2006/main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xmlns:a="http://schemas.openxmlformats.org/drawingml/2006/main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e>
                            <m:r>
                              <a:rPr xmlns:a="http://schemas.openxmlformats.org/drawingml/2006/main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xmlns:a="http://schemas.openxmlformats.org/drawingml/2006/main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m:oMathPara>
              </a14:m>
            </a:p>
          </p:txBody>
        </p:sp>
      </p:grpSp>
      <p:sp>
        <p:nvSpPr>
          <p:cNvPr id="336" name="Length of the velocity vector encodes the wavelength"/>
          <p:cNvSpPr txBox="1"/>
          <p:nvPr/>
        </p:nvSpPr>
        <p:spPr>
          <a:xfrm>
            <a:off x="6903000" y="1645920"/>
            <a:ext cx="4390560" cy="54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FF0000"/>
                </a:solidFill>
              </a:defRPr>
            </a:lvl1pPr>
          </a:lstStyle>
          <a:p>
            <a:pPr/>
            <a:r>
              <a:t>Length of the velocity vector encodes the wavelength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Sources: Example 1</a:t>
            </a:r>
          </a:p>
        </p:txBody>
      </p:sp>
      <p:sp>
        <p:nvSpPr>
          <p:cNvPr id="339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340" name="Oval"/>
          <p:cNvSpPr/>
          <p:nvPr/>
        </p:nvSpPr>
        <p:spPr>
          <a:xfrm>
            <a:off x="2466000" y="3566159"/>
            <a:ext cx="731521" cy="1737361"/>
          </a:xfrm>
          <a:prstGeom prst="ellipse">
            <a:avLst/>
          </a:pr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41" name="Line"/>
          <p:cNvSpPr/>
          <p:nvPr/>
        </p:nvSpPr>
        <p:spPr>
          <a:xfrm flipV="1">
            <a:off x="3014639" y="3017520"/>
            <a:ext cx="3749041" cy="109728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42" name="Line"/>
          <p:cNvSpPr/>
          <p:nvPr/>
        </p:nvSpPr>
        <p:spPr>
          <a:xfrm>
            <a:off x="2923200" y="4297679"/>
            <a:ext cx="4114801" cy="45720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43" name="Line"/>
          <p:cNvSpPr/>
          <p:nvPr/>
        </p:nvSpPr>
        <p:spPr>
          <a:xfrm flipV="1">
            <a:off x="2923199" y="4297679"/>
            <a:ext cx="3749042" cy="45720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44" name="Line"/>
          <p:cNvSpPr/>
          <p:nvPr/>
        </p:nvSpPr>
        <p:spPr>
          <a:xfrm flipV="1">
            <a:off x="2923200" y="2011679"/>
            <a:ext cx="1097281" cy="182880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27000"/>
            </a:custDash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45" name="Line"/>
          <p:cNvSpPr/>
          <p:nvPr/>
        </p:nvSpPr>
        <p:spPr>
          <a:xfrm>
            <a:off x="2923200" y="4937759"/>
            <a:ext cx="1920241" cy="109728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97000"/>
            </a:custDash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46" name="Line"/>
          <p:cNvSpPr/>
          <p:nvPr/>
        </p:nvSpPr>
        <p:spPr>
          <a:xfrm flipH="1" flipV="1">
            <a:off x="1643040" y="2560320"/>
            <a:ext cx="822961" cy="146304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27000"/>
            </a:custDash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47" name="Line"/>
          <p:cNvSpPr/>
          <p:nvPr/>
        </p:nvSpPr>
        <p:spPr>
          <a:xfrm flipH="1">
            <a:off x="1734479" y="4754879"/>
            <a:ext cx="731521" cy="118872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27000"/>
            </a:custDash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48" name="Neutron velocity vector is picked to point at a ROI.…"/>
          <p:cNvSpPr txBox="1"/>
          <p:nvPr/>
        </p:nvSpPr>
        <p:spPr>
          <a:xfrm>
            <a:off x="8366040" y="1958039"/>
            <a:ext cx="2927521" cy="2049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0">
                <a:solidFill>
                  <a:srgbClr val="FF0000"/>
                </a:solidFill>
              </a:defRPr>
            </a:pPr>
            <a:r>
              <a:t>Neutron velocity vector is picked to point at a ROI.</a:t>
            </a:r>
          </a:p>
          <a:p>
            <a:pPr>
              <a:defRPr spc="0"/>
            </a:pPr>
          </a:p>
          <a:p>
            <a:pPr>
              <a:defRPr b="1" spc="0">
                <a:solidFill>
                  <a:srgbClr val="FF0000"/>
                </a:solidFill>
              </a:defRPr>
            </a:pPr>
            <a:r>
              <a:t>In McStas: this is defined by the parameters: focus_xw, focus_yh, and</a:t>
            </a:r>
          </a:p>
          <a:p>
            <a:pPr>
              <a:defRPr b="1" spc="0">
                <a:solidFill>
                  <a:srgbClr val="FF0000"/>
                </a:solidFill>
              </a:defRPr>
            </a:pPr>
            <a:r>
              <a:t>dist</a:t>
            </a:r>
          </a:p>
        </p:txBody>
      </p:sp>
      <p:sp>
        <p:nvSpPr>
          <p:cNvPr id="349" name="Shape"/>
          <p:cNvSpPr/>
          <p:nvPr/>
        </p:nvSpPr>
        <p:spPr>
          <a:xfrm rot="5400000">
            <a:off x="5806800" y="3246119"/>
            <a:ext cx="3840120" cy="639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201" y="0"/>
                </a:moveTo>
                <a:lnTo>
                  <a:pt x="0" y="0"/>
                </a:lnTo>
                <a:lnTo>
                  <a:pt x="5402" y="21600"/>
                </a:lnTo>
                <a:lnTo>
                  <a:pt x="21600" y="21600"/>
                </a:lnTo>
                <a:lnTo>
                  <a:pt x="16201" y="0"/>
                </a:lnTo>
              </a:path>
            </a:pathLst>
          </a:cu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50" name="Line"/>
          <p:cNvSpPr/>
          <p:nvPr/>
        </p:nvSpPr>
        <p:spPr>
          <a:xfrm>
            <a:off x="2831759" y="5303520"/>
            <a:ext cx="1" cy="731521"/>
          </a:xfrm>
          <a:prstGeom prst="line">
            <a:avLst/>
          </a:prstGeom>
          <a:ln w="360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51" name="Line"/>
          <p:cNvSpPr/>
          <p:nvPr/>
        </p:nvSpPr>
        <p:spPr>
          <a:xfrm>
            <a:off x="7772400" y="5120640"/>
            <a:ext cx="0" cy="731521"/>
          </a:xfrm>
          <a:prstGeom prst="line">
            <a:avLst/>
          </a:prstGeom>
          <a:ln w="360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52" name="Line"/>
          <p:cNvSpPr/>
          <p:nvPr/>
        </p:nvSpPr>
        <p:spPr>
          <a:xfrm>
            <a:off x="2971799" y="5760720"/>
            <a:ext cx="4620602" cy="1"/>
          </a:xfrm>
          <a:prstGeom prst="line">
            <a:avLst/>
          </a:prstGeom>
          <a:ln w="36000"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3" name="dist"/>
          <p:cNvSpPr txBox="1"/>
          <p:nvPr/>
        </p:nvSpPr>
        <p:spPr>
          <a:xfrm>
            <a:off x="5541480" y="5943600"/>
            <a:ext cx="44568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dist</a:t>
            </a:r>
          </a:p>
        </p:txBody>
      </p:sp>
      <p:sp>
        <p:nvSpPr>
          <p:cNvPr id="354" name="focus_xw"/>
          <p:cNvSpPr txBox="1"/>
          <p:nvPr/>
        </p:nvSpPr>
        <p:spPr>
          <a:xfrm rot="18252599">
            <a:off x="6983829" y="1874482"/>
            <a:ext cx="109872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focus_xw</a:t>
            </a:r>
          </a:p>
        </p:txBody>
      </p:sp>
      <p:sp>
        <p:nvSpPr>
          <p:cNvPr id="355" name="focus_yh"/>
          <p:cNvSpPr txBox="1"/>
          <p:nvPr/>
        </p:nvSpPr>
        <p:spPr>
          <a:xfrm rot="16239000">
            <a:off x="6699337" y="3777548"/>
            <a:ext cx="100728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focus_yh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Sources: Example 1</a:t>
            </a:r>
          </a:p>
        </p:txBody>
      </p:sp>
      <p:sp>
        <p:nvSpPr>
          <p:cNvPr id="358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359" name="Oval"/>
          <p:cNvSpPr/>
          <p:nvPr/>
        </p:nvSpPr>
        <p:spPr>
          <a:xfrm>
            <a:off x="2000160" y="3508919"/>
            <a:ext cx="315001" cy="748081"/>
          </a:xfrm>
          <a:prstGeom prst="ellipse">
            <a:avLst/>
          </a:pr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60" name="Line"/>
          <p:cNvSpPr/>
          <p:nvPr/>
        </p:nvSpPr>
        <p:spPr>
          <a:xfrm flipV="1">
            <a:off x="2236320" y="3272759"/>
            <a:ext cx="1614241" cy="47232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61" name="Line"/>
          <p:cNvSpPr/>
          <p:nvPr/>
        </p:nvSpPr>
        <p:spPr>
          <a:xfrm>
            <a:off x="2197079" y="3823920"/>
            <a:ext cx="1771562" cy="19692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62" name="Line"/>
          <p:cNvSpPr/>
          <p:nvPr/>
        </p:nvSpPr>
        <p:spPr>
          <a:xfrm flipV="1">
            <a:off x="2197080" y="3823920"/>
            <a:ext cx="1614241" cy="19692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63" name="Line"/>
          <p:cNvSpPr/>
          <p:nvPr/>
        </p:nvSpPr>
        <p:spPr>
          <a:xfrm flipV="1">
            <a:off x="2197080" y="2839679"/>
            <a:ext cx="472321" cy="78732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27000"/>
            </a:custDash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64" name="Line"/>
          <p:cNvSpPr/>
          <p:nvPr/>
        </p:nvSpPr>
        <p:spPr>
          <a:xfrm>
            <a:off x="2197080" y="4099319"/>
            <a:ext cx="826920" cy="47232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97000"/>
            </a:custDash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65" name="Line"/>
          <p:cNvSpPr/>
          <p:nvPr/>
        </p:nvSpPr>
        <p:spPr>
          <a:xfrm flipH="1" flipV="1">
            <a:off x="1645920" y="3075839"/>
            <a:ext cx="354241" cy="63000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27000"/>
            </a:custDash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66" name="Line"/>
          <p:cNvSpPr/>
          <p:nvPr/>
        </p:nvSpPr>
        <p:spPr>
          <a:xfrm flipH="1">
            <a:off x="1685159" y="4020839"/>
            <a:ext cx="315001" cy="51192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27000"/>
            </a:custDash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67" name="Shape"/>
          <p:cNvSpPr/>
          <p:nvPr/>
        </p:nvSpPr>
        <p:spPr>
          <a:xfrm rot="5400000">
            <a:off x="3516119" y="3370679"/>
            <a:ext cx="1653121" cy="275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202" y="0"/>
                </a:moveTo>
                <a:lnTo>
                  <a:pt x="0" y="0"/>
                </a:lnTo>
                <a:lnTo>
                  <a:pt x="5402" y="21600"/>
                </a:lnTo>
                <a:lnTo>
                  <a:pt x="21600" y="21600"/>
                </a:lnTo>
                <a:lnTo>
                  <a:pt x="16202" y="0"/>
                </a:lnTo>
              </a:path>
            </a:pathLst>
          </a:cu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68" name="Line"/>
          <p:cNvSpPr/>
          <p:nvPr/>
        </p:nvSpPr>
        <p:spPr>
          <a:xfrm>
            <a:off x="2157839" y="4256999"/>
            <a:ext cx="1" cy="315001"/>
          </a:xfrm>
          <a:prstGeom prst="line">
            <a:avLst/>
          </a:prstGeom>
          <a:ln w="360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69" name="Line"/>
          <p:cNvSpPr/>
          <p:nvPr/>
        </p:nvSpPr>
        <p:spPr>
          <a:xfrm>
            <a:off x="4362479" y="4178160"/>
            <a:ext cx="1" cy="315001"/>
          </a:xfrm>
          <a:prstGeom prst="line">
            <a:avLst/>
          </a:prstGeom>
          <a:ln w="360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70" name="TRACE…"/>
          <p:cNvSpPr txBox="1"/>
          <p:nvPr/>
        </p:nvSpPr>
        <p:spPr>
          <a:xfrm>
            <a:off x="5074200" y="2011679"/>
            <a:ext cx="6676560" cy="300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TRACE</a:t>
            </a:r>
          </a:p>
          <a:p>
            <a:pPr>
              <a:defRPr spc="0"/>
            </a:pPr>
          </a:p>
          <a:p>
            <a:pPr>
              <a:defRPr b="1" spc="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origin = Progress_bar()</a:t>
            </a:r>
            <a:br>
              <a:rPr>
                <a:solidFill>
                  <a:srgbClr val="000000"/>
                </a:solidFill>
              </a:rPr>
            </a:br>
            <a:r>
              <a:t>AT</a:t>
            </a:r>
            <a:r>
              <a:rPr>
                <a:solidFill>
                  <a:srgbClr val="000000"/>
                </a:solidFill>
              </a:rPr>
              <a:t>(0,0,0) </a:t>
            </a:r>
            <a:r>
              <a:t>ABSOLUTE</a:t>
            </a:r>
          </a:p>
          <a:p>
            <a:pPr>
              <a:defRPr spc="0"/>
            </a:pPr>
          </a:p>
          <a:p>
            <a:pPr>
              <a:defRPr b="1" spc="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src = Source_simple(</a:t>
            </a:r>
          </a:p>
          <a:p>
            <a:pPr>
              <a:defRPr b="1" spc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>
                <a:solidFill>
                  <a:srgbClr val="004F9E"/>
                </a:solidFill>
              </a:rPr>
              <a:t>radius=0.05,	lambda0=2.5, dlambda=1.5,</a:t>
            </a:r>
          </a:p>
          <a:p>
            <a:pPr>
              <a:defRPr b="1" spc="0">
                <a:solidFill>
                  <a:srgbClr val="004F9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focus_xw=0.1, focus_yh=0.1, dist=5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>
              <a:defRPr b="1" spc="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</a:t>
            </a:r>
            <a:r>
              <a:rPr>
                <a:solidFill>
                  <a:srgbClr val="000000"/>
                </a:solidFill>
              </a:rPr>
              <a:t>(0,0,0) </a:t>
            </a:r>
            <a:r>
              <a:t>RELATIVE</a:t>
            </a:r>
            <a:r>
              <a:rPr>
                <a:solidFill>
                  <a:srgbClr val="000000"/>
                </a:solidFill>
              </a:rPr>
              <a:t> origin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3" name="Monitors: in general"/>
          <p:cNvSpPr txBox="1"/>
          <p:nvPr/>
        </p:nvSpPr>
        <p:spPr>
          <a:xfrm>
            <a:off x="1774800" y="912420"/>
            <a:ext cx="931212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/>
            </a:lvl1pPr>
          </a:lstStyle>
          <a:p>
            <a:pPr/>
            <a:r>
              <a:t>Monitors: in general</a:t>
            </a:r>
          </a:p>
        </p:txBody>
      </p:sp>
      <p:sp>
        <p:nvSpPr>
          <p:cNvPr id="374" name="REALITY:…"/>
          <p:cNvSpPr txBox="1"/>
          <p:nvPr/>
        </p:nvSpPr>
        <p:spPr>
          <a:xfrm>
            <a:off x="1760147" y="1540860"/>
            <a:ext cx="4950001" cy="2994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REALITY:</a:t>
            </a:r>
          </a:p>
          <a:p>
            <a:pPr>
              <a:defRPr spc="0"/>
            </a:pPr>
          </a:p>
          <a:p>
            <a:pPr>
              <a:defRPr spc="0"/>
            </a:pPr>
            <a:r>
              <a:t>Monitors:</a:t>
            </a:r>
          </a:p>
          <a:p>
            <a:pPr marL="191999" indent="-191999">
              <a:buClr>
                <a:srgbClr val="000000"/>
              </a:buClr>
              <a:buSzPct val="45000"/>
              <a:buChar char="➢"/>
              <a:defRPr spc="0"/>
            </a:pPr>
            <a:r>
              <a:t>Intensity probe of the beam</a:t>
            </a:r>
          </a:p>
          <a:p>
            <a:pPr marL="191999" indent="-191999">
              <a:buClr>
                <a:srgbClr val="000000"/>
              </a:buClr>
              <a:buSzPct val="45000"/>
              <a:buChar char="➢"/>
              <a:defRPr spc="0"/>
            </a:pPr>
            <a:r>
              <a:t>Transparent to neutrons → Efficiency &lt;1%</a:t>
            </a:r>
          </a:p>
          <a:p>
            <a:pPr>
              <a:defRPr spc="0"/>
            </a:pPr>
          </a:p>
          <a:p>
            <a:pPr>
              <a:defRPr spc="0"/>
            </a:pPr>
            <a:r>
              <a:t>Detectors:</a:t>
            </a:r>
          </a:p>
          <a:p>
            <a:pPr marL="191999" indent="-191999">
              <a:buClr>
                <a:srgbClr val="000000"/>
              </a:buClr>
              <a:buSzPct val="45000"/>
              <a:buChar char="➢"/>
              <a:defRPr spc="0"/>
            </a:pPr>
            <a:r>
              <a:t>Should detect </a:t>
            </a:r>
            <a:r>
              <a:rPr i="1"/>
              <a:t>all</a:t>
            </a:r>
            <a:r>
              <a:t> neutrons → Efficiency as high as possible</a:t>
            </a:r>
          </a:p>
        </p:txBody>
      </p:sp>
      <p:sp>
        <p:nvSpPr>
          <p:cNvPr id="375" name="SIMULATIONS (McStas):…"/>
          <p:cNvSpPr txBox="1"/>
          <p:nvPr/>
        </p:nvSpPr>
        <p:spPr>
          <a:xfrm>
            <a:off x="6885000" y="1493999"/>
            <a:ext cx="4950001" cy="3679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SIMULATIONS (McStas):</a:t>
            </a:r>
          </a:p>
          <a:p>
            <a:pPr>
              <a:defRPr spc="0"/>
            </a:pPr>
          </a:p>
          <a:p>
            <a:pPr>
              <a:defRPr spc="0"/>
            </a:pPr>
            <a:r>
              <a:t>In McStas:</a:t>
            </a:r>
          </a:p>
          <a:p>
            <a:pPr marL="191999" indent="-191999">
              <a:buClr>
                <a:srgbClr val="000000"/>
              </a:buClr>
              <a:buSzPct val="45000"/>
              <a:buChar char="➢"/>
              <a:defRPr spc="0"/>
            </a:pPr>
            <a:r>
              <a:t>We can program monitors and detectors to behave any way we like. We refer to both of those indistinguishably as ‘monitors’.</a:t>
            </a:r>
          </a:p>
          <a:p>
            <a:pPr marL="191999" indent="-191999">
              <a:buClr>
                <a:srgbClr val="000000"/>
              </a:buClr>
              <a:buSzPct val="45000"/>
              <a:buChar char="➢"/>
              <a:defRPr spc="0"/>
            </a:pPr>
            <a:r>
              <a:t>E.g. monitor with Efficiency =100% and Transparency=100%</a:t>
            </a:r>
          </a:p>
          <a:p>
            <a:pPr marL="191999" indent="-191999">
              <a:buClr>
                <a:srgbClr val="000000"/>
              </a:buClr>
              <a:buSzPct val="45000"/>
              <a:buChar char="➢"/>
              <a:defRPr spc="0"/>
            </a:pPr>
          </a:p>
          <a:p>
            <a:pPr marL="191999" indent="-191999">
              <a:buClr>
                <a:srgbClr val="000000"/>
              </a:buClr>
              <a:buSzPct val="45000"/>
              <a:buChar char="➢"/>
              <a:defRPr spc="0"/>
            </a:pPr>
            <a:r>
              <a:t>(With exception of PSD_Detector that models a “physical” He</a:t>
            </a:r>
            <a:r>
              <a:rPr baseline="30875"/>
              <a:t>3</a:t>
            </a:r>
            <a:r>
              <a:t> detector)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8" name="Monitors: Example PSD_monitor"/>
          <p:cNvSpPr txBox="1"/>
          <p:nvPr/>
        </p:nvSpPr>
        <p:spPr>
          <a:xfrm>
            <a:off x="1774800" y="912420"/>
            <a:ext cx="931212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/>
            </a:lvl1pPr>
          </a:lstStyle>
          <a:p>
            <a:pPr/>
            <a:r>
              <a:t>Monitors: Example PSD_monitor</a:t>
            </a:r>
          </a:p>
        </p:txBody>
      </p:sp>
      <p:sp>
        <p:nvSpPr>
          <p:cNvPr id="379" name="Shape"/>
          <p:cNvSpPr/>
          <p:nvPr/>
        </p:nvSpPr>
        <p:spPr>
          <a:xfrm rot="5400000">
            <a:off x="5806800" y="3246119"/>
            <a:ext cx="3840120" cy="639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201" y="0"/>
                </a:moveTo>
                <a:lnTo>
                  <a:pt x="0" y="0"/>
                </a:lnTo>
                <a:lnTo>
                  <a:pt x="5402" y="21600"/>
                </a:lnTo>
                <a:lnTo>
                  <a:pt x="21600" y="21600"/>
                </a:lnTo>
                <a:lnTo>
                  <a:pt x="16201" y="0"/>
                </a:lnTo>
              </a:path>
            </a:pathLst>
          </a:cu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80" name="Line"/>
          <p:cNvSpPr/>
          <p:nvPr/>
        </p:nvSpPr>
        <p:spPr>
          <a:xfrm flipV="1">
            <a:off x="3744000" y="2088000"/>
            <a:ext cx="7560001" cy="180000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81" name="Line"/>
          <p:cNvSpPr/>
          <p:nvPr/>
        </p:nvSpPr>
        <p:spPr>
          <a:xfrm>
            <a:off x="5040000" y="4032000"/>
            <a:ext cx="5976001" cy="43200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82" name="Line"/>
          <p:cNvSpPr/>
          <p:nvPr/>
        </p:nvSpPr>
        <p:spPr>
          <a:xfrm>
            <a:off x="3527999" y="2736000"/>
            <a:ext cx="7056002" cy="86400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83" name="Shape"/>
          <p:cNvSpPr/>
          <p:nvPr/>
        </p:nvSpPr>
        <p:spPr>
          <a:xfrm>
            <a:off x="7665119" y="2841119"/>
            <a:ext cx="182881" cy="18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84" name="Shape"/>
          <p:cNvSpPr/>
          <p:nvPr/>
        </p:nvSpPr>
        <p:spPr>
          <a:xfrm>
            <a:off x="7704000" y="3168000"/>
            <a:ext cx="182881" cy="18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85" name="Shape"/>
          <p:cNvSpPr/>
          <p:nvPr/>
        </p:nvSpPr>
        <p:spPr>
          <a:xfrm>
            <a:off x="7449119" y="4137119"/>
            <a:ext cx="182881" cy="18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86" name="Line"/>
          <p:cNvSpPr/>
          <p:nvPr/>
        </p:nvSpPr>
        <p:spPr>
          <a:xfrm flipV="1">
            <a:off x="7406640" y="2231999"/>
            <a:ext cx="640081" cy="864001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87" name="Line"/>
          <p:cNvSpPr/>
          <p:nvPr/>
        </p:nvSpPr>
        <p:spPr>
          <a:xfrm flipV="1">
            <a:off x="7406640" y="2736000"/>
            <a:ext cx="640081" cy="864001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88" name="Line"/>
          <p:cNvSpPr/>
          <p:nvPr/>
        </p:nvSpPr>
        <p:spPr>
          <a:xfrm flipV="1">
            <a:off x="7406640" y="3239999"/>
            <a:ext cx="640081" cy="864001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89" name="Line"/>
          <p:cNvSpPr/>
          <p:nvPr/>
        </p:nvSpPr>
        <p:spPr>
          <a:xfrm flipV="1">
            <a:off x="7406640" y="3744000"/>
            <a:ext cx="640081" cy="864001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0" name="Line"/>
          <p:cNvSpPr/>
          <p:nvPr/>
        </p:nvSpPr>
        <p:spPr>
          <a:xfrm flipV="1">
            <a:off x="7406640" y="4176000"/>
            <a:ext cx="640081" cy="864001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1" name="Line"/>
          <p:cNvSpPr/>
          <p:nvPr/>
        </p:nvSpPr>
        <p:spPr>
          <a:xfrm>
            <a:off x="7595999" y="1645920"/>
            <a:ext cx="72001" cy="4042081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2" name="Line"/>
          <p:cNvSpPr/>
          <p:nvPr/>
        </p:nvSpPr>
        <p:spPr>
          <a:xfrm>
            <a:off x="7848000" y="1295999"/>
            <a:ext cx="72001" cy="4042082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