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70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image5.png" descr="image5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image7.png" descr="image7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1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image5.png" descr="image5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image7.png" descr="image7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1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34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image5.png" descr="image5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image7.png" descr="image7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6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image5.png" descr="image5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image7.png" descr="image7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4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image5.png" descr="image5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image7.png" descr="image7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b="1" i="1" sz="1175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28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image5.png" descr="image5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image7.png" descr="image7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8" name="image120.tif" descr="image120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0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image5.png" descr="image5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image7.png" descr="image7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8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image5.png" descr="image5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image7.png" descr="image7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.jpe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image5.png" descr="image5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image7.png" descr="image7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cStasMcXtrace/Schools/tree/master/ISIS_April_2021/Tuesday_April_13th/2_Component_Basics/Exercise/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/>
        </p:nvSpPr>
        <p:spPr>
          <a:xfrm>
            <a:off x="249839" y="3545280"/>
            <a:ext cx="10839602" cy="22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defRPr b="1" spc="-1" sz="8000"/>
            </a:pPr>
            <a:r>
              <a:t>Sources and Monitors</a:t>
            </a:r>
            <a:br/>
            <a:r>
              <a:t>part 2.</a:t>
            </a:r>
          </a:p>
        </p:txBody>
      </p:sp>
      <p:sp>
        <p:nvSpPr>
          <p:cNvPr id="289" name="Subtitle 4"/>
          <p:cNvSpPr txBox="1"/>
          <p:nvPr/>
        </p:nvSpPr>
        <p:spPr>
          <a:xfrm>
            <a:off x="250072" y="2957126"/>
            <a:ext cx="10839602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pc="-1" sz="3000"/>
            </a:lvl1pPr>
          </a:lstStyle>
          <a:p>
            <a:pPr/>
            <a:r>
              <a:t>Erik Knudsen, DTU Physics </a:t>
            </a:r>
          </a:p>
        </p:txBody>
      </p:sp>
      <p:sp>
        <p:nvSpPr>
          <p:cNvPr id="29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MCPL_input/output</a:t>
            </a:r>
          </a:p>
        </p:txBody>
      </p:sp>
      <p:sp>
        <p:nvSpPr>
          <p:cNvPr id="35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55" name="CustomShape 3"/>
          <p:cNvSpPr txBox="1"/>
          <p:nvPr/>
        </p:nvSpPr>
        <p:spPr>
          <a:xfrm>
            <a:off x="2229480" y="2926439"/>
            <a:ext cx="32828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 u="sng">
                <a:solidFill>
                  <a:srgbClr val="3B7600"/>
                </a:solidFill>
              </a:defRPr>
            </a:lvl1pPr>
          </a:lstStyle>
          <a:p>
            <a:pPr/>
            <a:r>
              <a:t>MCPL_output.comp</a:t>
            </a:r>
          </a:p>
        </p:txBody>
      </p:sp>
      <p:sp>
        <p:nvSpPr>
          <p:cNvPr id="356" name="Line 6"/>
          <p:cNvSpPr/>
          <p:nvPr/>
        </p:nvSpPr>
        <p:spPr>
          <a:xfrm flipH="1">
            <a:off x="3893399" y="429840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Line 7"/>
          <p:cNvSpPr/>
          <p:nvPr/>
        </p:nvSpPr>
        <p:spPr>
          <a:xfrm flipV="1">
            <a:off x="3893399" y="401040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Line 8"/>
          <p:cNvSpPr/>
          <p:nvPr/>
        </p:nvSpPr>
        <p:spPr>
          <a:xfrm>
            <a:off x="3893399" y="473040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Line 9"/>
          <p:cNvSpPr/>
          <p:nvPr/>
        </p:nvSpPr>
        <p:spPr>
          <a:xfrm>
            <a:off x="2669400" y="3866400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CustomShape 10"/>
          <p:cNvSpPr/>
          <p:nvPr/>
        </p:nvSpPr>
        <p:spPr>
          <a:xfrm>
            <a:off x="2849399" y="372239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61" name="TextShape 11"/>
          <p:cNvSpPr txBox="1"/>
          <p:nvPr/>
        </p:nvSpPr>
        <p:spPr>
          <a:xfrm>
            <a:off x="2878199" y="3664079"/>
            <a:ext cx="230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365" name="Group 12"/>
          <p:cNvGrpSpPr/>
          <p:nvPr/>
        </p:nvGrpSpPr>
        <p:grpSpPr>
          <a:xfrm>
            <a:off x="3894840" y="5664691"/>
            <a:ext cx="604801" cy="431148"/>
            <a:chOff x="0" y="0"/>
            <a:chExt cx="604800" cy="431147"/>
          </a:xfrm>
        </p:grpSpPr>
        <p:sp>
          <p:nvSpPr>
            <p:cNvPr id="362" name="Line 13"/>
            <p:cNvSpPr/>
            <p:nvPr/>
          </p:nvSpPr>
          <p:spPr>
            <a:xfrm flipV="1">
              <a:off x="0" y="17548"/>
              <a:ext cx="604801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CustomShape 14"/>
            <p:cNvSpPr/>
            <p:nvPr/>
          </p:nvSpPr>
          <p:spPr>
            <a:xfrm rot="19627200">
              <a:off x="12780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64" name="TextShape 15"/>
            <p:cNvSpPr txBox="1"/>
            <p:nvPr/>
          </p:nvSpPr>
          <p:spPr>
            <a:xfrm rot="19627200">
              <a:off x="13132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69" name="Group 16"/>
          <p:cNvGrpSpPr/>
          <p:nvPr/>
        </p:nvGrpSpPr>
        <p:grpSpPr>
          <a:xfrm>
            <a:off x="2235599" y="4694130"/>
            <a:ext cx="686881" cy="407973"/>
            <a:chOff x="0" y="0"/>
            <a:chExt cx="686880" cy="407971"/>
          </a:xfrm>
        </p:grpSpPr>
        <p:sp>
          <p:nvSpPr>
            <p:cNvPr id="366" name="Line 17"/>
            <p:cNvSpPr/>
            <p:nvPr/>
          </p:nvSpPr>
          <p:spPr>
            <a:xfrm>
              <a:off x="0" y="130949"/>
              <a:ext cx="686881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CustomShape 18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68" name="TextShape 19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370" name="Line 20"/>
          <p:cNvSpPr/>
          <p:nvPr/>
        </p:nvSpPr>
        <p:spPr>
          <a:xfrm>
            <a:off x="3893399" y="4802399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Line 21"/>
          <p:cNvSpPr/>
          <p:nvPr/>
        </p:nvSpPr>
        <p:spPr>
          <a:xfrm flipH="1">
            <a:off x="2758680" y="473040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Line 22"/>
          <p:cNvSpPr/>
          <p:nvPr/>
        </p:nvSpPr>
        <p:spPr>
          <a:xfrm flipH="1" flipV="1">
            <a:off x="3137399" y="4010400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TextShape 23"/>
          <p:cNvSpPr txBox="1"/>
          <p:nvPr/>
        </p:nvSpPr>
        <p:spPr>
          <a:xfrm>
            <a:off x="2426399" y="407736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374" name="TextShape 24"/>
          <p:cNvSpPr txBox="1"/>
          <p:nvPr/>
        </p:nvSpPr>
        <p:spPr>
          <a:xfrm>
            <a:off x="2426399" y="5041079"/>
            <a:ext cx="782281" cy="65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375" name="TextShape 25"/>
          <p:cNvSpPr txBox="1"/>
          <p:nvPr/>
        </p:nvSpPr>
        <p:spPr>
          <a:xfrm>
            <a:off x="4154399" y="516240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376" name="TextShape 27"/>
          <p:cNvSpPr txBox="1"/>
          <p:nvPr/>
        </p:nvSpPr>
        <p:spPr>
          <a:xfrm>
            <a:off x="4082400" y="4802399"/>
            <a:ext cx="1818361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377" name="TextShape 28"/>
          <p:cNvSpPr txBox="1"/>
          <p:nvPr/>
        </p:nvSpPr>
        <p:spPr>
          <a:xfrm>
            <a:off x="1670399" y="1634400"/>
            <a:ext cx="390060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Can include an Implicit Translation: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80" name="CustomShape 5"/>
          <p:cNvSpPr txBox="1"/>
          <p:nvPr/>
        </p:nvSpPr>
        <p:spPr>
          <a:xfrm>
            <a:off x="7480079" y="1220400"/>
            <a:ext cx="328284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3B7600"/>
                </a:solidFill>
              </a:defRPr>
            </a:lvl1pPr>
          </a:lstStyle>
          <a:p>
            <a:pPr/>
            <a:r>
              <a:t>MCPL_input.comp</a:t>
            </a:r>
          </a:p>
        </p:txBody>
      </p:sp>
      <p:sp>
        <p:nvSpPr>
          <p:cNvPr id="381" name="Line 26"/>
          <p:cNvSpPr/>
          <p:nvPr/>
        </p:nvSpPr>
        <p:spPr>
          <a:xfrm>
            <a:off x="6623639" y="1079999"/>
            <a:ext cx="361" cy="5760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Line 27"/>
          <p:cNvSpPr/>
          <p:nvPr/>
        </p:nvSpPr>
        <p:spPr>
          <a:xfrm flipH="1">
            <a:off x="8739360" y="269352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Line 28"/>
          <p:cNvSpPr/>
          <p:nvPr/>
        </p:nvSpPr>
        <p:spPr>
          <a:xfrm flipV="1">
            <a:off x="8739360" y="240552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Line 29"/>
          <p:cNvSpPr/>
          <p:nvPr/>
        </p:nvSpPr>
        <p:spPr>
          <a:xfrm>
            <a:off x="8739360" y="312552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Line 30"/>
          <p:cNvSpPr/>
          <p:nvPr/>
        </p:nvSpPr>
        <p:spPr>
          <a:xfrm>
            <a:off x="7515359" y="2261519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CustomShape 31"/>
          <p:cNvSpPr/>
          <p:nvPr/>
        </p:nvSpPr>
        <p:spPr>
          <a:xfrm>
            <a:off x="7695359" y="211751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87" name="TextShape 32"/>
          <p:cNvSpPr txBox="1"/>
          <p:nvPr/>
        </p:nvSpPr>
        <p:spPr>
          <a:xfrm>
            <a:off x="7724159" y="2059200"/>
            <a:ext cx="2304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391" name="Group 33"/>
          <p:cNvGrpSpPr/>
          <p:nvPr/>
        </p:nvGrpSpPr>
        <p:grpSpPr>
          <a:xfrm>
            <a:off x="8740440" y="4059811"/>
            <a:ext cx="604801" cy="431148"/>
            <a:chOff x="0" y="0"/>
            <a:chExt cx="604800" cy="431147"/>
          </a:xfrm>
        </p:grpSpPr>
        <p:sp>
          <p:nvSpPr>
            <p:cNvPr id="388" name="Line 34"/>
            <p:cNvSpPr/>
            <p:nvPr/>
          </p:nvSpPr>
          <p:spPr>
            <a:xfrm flipV="1">
              <a:off x="0" y="17548"/>
              <a:ext cx="604801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9" name="CustomShape 35"/>
            <p:cNvSpPr/>
            <p:nvPr/>
          </p:nvSpPr>
          <p:spPr>
            <a:xfrm rot="19627200">
              <a:off x="12816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90" name="TextShape 36"/>
            <p:cNvSpPr txBox="1"/>
            <p:nvPr/>
          </p:nvSpPr>
          <p:spPr>
            <a:xfrm rot="19627200">
              <a:off x="13168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95" name="Group 37"/>
          <p:cNvGrpSpPr/>
          <p:nvPr/>
        </p:nvGrpSpPr>
        <p:grpSpPr>
          <a:xfrm>
            <a:off x="7081559" y="3089250"/>
            <a:ext cx="686882" cy="407972"/>
            <a:chOff x="0" y="0"/>
            <a:chExt cx="686880" cy="407971"/>
          </a:xfrm>
        </p:grpSpPr>
        <p:sp>
          <p:nvSpPr>
            <p:cNvPr id="392" name="Line 38"/>
            <p:cNvSpPr/>
            <p:nvPr/>
          </p:nvSpPr>
          <p:spPr>
            <a:xfrm>
              <a:off x="0" y="130949"/>
              <a:ext cx="686881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3" name="CustomShape 39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94" name="TextShape 40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396" name="Line 41"/>
          <p:cNvSpPr/>
          <p:nvPr/>
        </p:nvSpPr>
        <p:spPr>
          <a:xfrm>
            <a:off x="8739360" y="3197519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7" name="Line 42"/>
          <p:cNvSpPr/>
          <p:nvPr/>
        </p:nvSpPr>
        <p:spPr>
          <a:xfrm flipH="1">
            <a:off x="7604639" y="312552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8" name="Line 43"/>
          <p:cNvSpPr/>
          <p:nvPr/>
        </p:nvSpPr>
        <p:spPr>
          <a:xfrm flipH="1" flipV="1">
            <a:off x="7983360" y="2405520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9" name="TextShape 44"/>
          <p:cNvSpPr txBox="1"/>
          <p:nvPr/>
        </p:nvSpPr>
        <p:spPr>
          <a:xfrm>
            <a:off x="7272359" y="247248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400" name="TextShape 45"/>
          <p:cNvSpPr txBox="1"/>
          <p:nvPr/>
        </p:nvSpPr>
        <p:spPr>
          <a:xfrm>
            <a:off x="7272359" y="3436199"/>
            <a:ext cx="782281" cy="65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401" name="TextShape 46"/>
          <p:cNvSpPr txBox="1"/>
          <p:nvPr/>
        </p:nvSpPr>
        <p:spPr>
          <a:xfrm>
            <a:off x="9000360" y="355752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402" name="Line 47"/>
          <p:cNvSpPr/>
          <p:nvPr/>
        </p:nvSpPr>
        <p:spPr>
          <a:xfrm flipH="1">
            <a:off x="7668000" y="5508359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3" name="Line 48"/>
          <p:cNvSpPr/>
          <p:nvPr/>
        </p:nvSpPr>
        <p:spPr>
          <a:xfrm flipV="1">
            <a:off x="7668000" y="522036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4" name="Line 49"/>
          <p:cNvSpPr/>
          <p:nvPr/>
        </p:nvSpPr>
        <p:spPr>
          <a:xfrm>
            <a:off x="7668000" y="5940359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5" name="TextShape 50"/>
          <p:cNvSpPr txBox="1"/>
          <p:nvPr/>
        </p:nvSpPr>
        <p:spPr>
          <a:xfrm>
            <a:off x="8973000" y="3142800"/>
            <a:ext cx="1607759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IN</a:t>
            </a:r>
            <a:r>
              <a:t>,Y</a:t>
            </a:r>
            <a:r>
              <a:rPr baseline="-33000"/>
              <a:t>IN</a:t>
            </a:r>
            <a:r>
              <a:t>,Z</a:t>
            </a:r>
            <a:r>
              <a:rPr baseline="-33000"/>
              <a:t>IN</a:t>
            </a:r>
            <a:r>
              <a:t>)</a:t>
            </a:r>
          </a:p>
        </p:txBody>
      </p:sp>
      <p:sp>
        <p:nvSpPr>
          <p:cNvPr id="406" name="TextShape 52"/>
          <p:cNvSpPr txBox="1"/>
          <p:nvPr/>
        </p:nvSpPr>
        <p:spPr>
          <a:xfrm>
            <a:off x="7856999" y="6010559"/>
            <a:ext cx="1818361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407" name="TextShape 54"/>
          <p:cNvSpPr txBox="1"/>
          <p:nvPr/>
        </p:nvSpPr>
        <p:spPr>
          <a:xfrm rot="19733401">
            <a:off x="5142420" y="2832307"/>
            <a:ext cx="178164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 BECOMES </a:t>
            </a:r>
          </a:p>
        </p:txBody>
      </p:sp>
      <p:sp>
        <p:nvSpPr>
          <p:cNvPr id="408" name="CustomShape 55"/>
          <p:cNvSpPr/>
          <p:nvPr/>
        </p:nvSpPr>
        <p:spPr>
          <a:xfrm>
            <a:off x="5723999" y="3384360"/>
            <a:ext cx="1079282" cy="143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87"/>
                </a:moveTo>
                <a:lnTo>
                  <a:pt x="16195" y="5387"/>
                </a:lnTo>
                <a:lnTo>
                  <a:pt x="16195" y="0"/>
                </a:lnTo>
                <a:lnTo>
                  <a:pt x="21600" y="10773"/>
                </a:lnTo>
                <a:lnTo>
                  <a:pt x="16195" y="21600"/>
                </a:lnTo>
                <a:lnTo>
                  <a:pt x="16195" y="16160"/>
                </a:lnTo>
                <a:lnTo>
                  <a:pt x="0" y="16160"/>
                </a:lnTo>
                <a:lnTo>
                  <a:pt x="0" y="5387"/>
                </a:lnTo>
              </a:path>
            </a:pathLst>
          </a:custGeom>
          <a:solidFill>
            <a:srgbClr val="FFFF00"/>
          </a:solidFill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09" name="CustomShape 3"/>
          <p:cNvSpPr txBox="1"/>
          <p:nvPr/>
        </p:nvSpPr>
        <p:spPr>
          <a:xfrm>
            <a:off x="1974239" y="2926800"/>
            <a:ext cx="328284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3B7600"/>
                </a:solidFill>
              </a:defRPr>
            </a:lvl1pPr>
          </a:lstStyle>
          <a:p>
            <a:pPr/>
            <a:r>
              <a:t>MCPL_output.comp</a:t>
            </a:r>
          </a:p>
        </p:txBody>
      </p:sp>
      <p:sp>
        <p:nvSpPr>
          <p:cNvPr id="410" name="Line 6"/>
          <p:cNvSpPr/>
          <p:nvPr/>
        </p:nvSpPr>
        <p:spPr>
          <a:xfrm flipH="1">
            <a:off x="3497400" y="429876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Line 7"/>
          <p:cNvSpPr/>
          <p:nvPr/>
        </p:nvSpPr>
        <p:spPr>
          <a:xfrm flipV="1">
            <a:off x="3497400" y="4010759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Line 8"/>
          <p:cNvSpPr/>
          <p:nvPr/>
        </p:nvSpPr>
        <p:spPr>
          <a:xfrm>
            <a:off x="3497400" y="473076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Line 9"/>
          <p:cNvSpPr/>
          <p:nvPr/>
        </p:nvSpPr>
        <p:spPr>
          <a:xfrm>
            <a:off x="2273399" y="3866760"/>
            <a:ext cx="720002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CustomShape 10"/>
          <p:cNvSpPr/>
          <p:nvPr/>
        </p:nvSpPr>
        <p:spPr>
          <a:xfrm>
            <a:off x="2453400" y="372275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5" name="TextShape 11"/>
          <p:cNvSpPr txBox="1"/>
          <p:nvPr/>
        </p:nvSpPr>
        <p:spPr>
          <a:xfrm>
            <a:off x="2482200" y="3664439"/>
            <a:ext cx="230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419" name="Group 12"/>
          <p:cNvGrpSpPr/>
          <p:nvPr/>
        </p:nvGrpSpPr>
        <p:grpSpPr>
          <a:xfrm>
            <a:off x="3498839" y="5665051"/>
            <a:ext cx="604801" cy="431148"/>
            <a:chOff x="0" y="0"/>
            <a:chExt cx="604800" cy="431147"/>
          </a:xfrm>
        </p:grpSpPr>
        <p:sp>
          <p:nvSpPr>
            <p:cNvPr id="416" name="Line 13"/>
            <p:cNvSpPr/>
            <p:nvPr/>
          </p:nvSpPr>
          <p:spPr>
            <a:xfrm flipV="1">
              <a:off x="0" y="17548"/>
              <a:ext cx="604801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7" name="CustomShape 14"/>
            <p:cNvSpPr/>
            <p:nvPr/>
          </p:nvSpPr>
          <p:spPr>
            <a:xfrm rot="19627200">
              <a:off x="12780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18" name="TextShape 15"/>
            <p:cNvSpPr txBox="1"/>
            <p:nvPr/>
          </p:nvSpPr>
          <p:spPr>
            <a:xfrm rot="19627200">
              <a:off x="13132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423" name="Group 16"/>
          <p:cNvGrpSpPr/>
          <p:nvPr/>
        </p:nvGrpSpPr>
        <p:grpSpPr>
          <a:xfrm>
            <a:off x="1839599" y="4694490"/>
            <a:ext cx="686881" cy="407973"/>
            <a:chOff x="0" y="0"/>
            <a:chExt cx="686880" cy="407971"/>
          </a:xfrm>
        </p:grpSpPr>
        <p:sp>
          <p:nvSpPr>
            <p:cNvPr id="420" name="Line 17"/>
            <p:cNvSpPr/>
            <p:nvPr/>
          </p:nvSpPr>
          <p:spPr>
            <a:xfrm>
              <a:off x="0" y="130949"/>
              <a:ext cx="686881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CustomShape 18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422" name="TextShape 19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424" name="Line 20"/>
          <p:cNvSpPr/>
          <p:nvPr/>
        </p:nvSpPr>
        <p:spPr>
          <a:xfrm>
            <a:off x="3497400" y="4802759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Line 21"/>
          <p:cNvSpPr/>
          <p:nvPr/>
        </p:nvSpPr>
        <p:spPr>
          <a:xfrm flipH="1">
            <a:off x="2362680" y="473076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Line 22"/>
          <p:cNvSpPr/>
          <p:nvPr/>
        </p:nvSpPr>
        <p:spPr>
          <a:xfrm flipH="1" flipV="1">
            <a:off x="2741399" y="4010759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TextShape 23"/>
          <p:cNvSpPr txBox="1"/>
          <p:nvPr/>
        </p:nvSpPr>
        <p:spPr>
          <a:xfrm>
            <a:off x="2030399" y="407772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428" name="TextShape 24"/>
          <p:cNvSpPr txBox="1"/>
          <p:nvPr/>
        </p:nvSpPr>
        <p:spPr>
          <a:xfrm>
            <a:off x="2030399" y="5041439"/>
            <a:ext cx="782281" cy="65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429" name="TextShape 25"/>
          <p:cNvSpPr txBox="1"/>
          <p:nvPr/>
        </p:nvSpPr>
        <p:spPr>
          <a:xfrm>
            <a:off x="3758400" y="516276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430" name="TextShape 27"/>
          <p:cNvSpPr txBox="1"/>
          <p:nvPr/>
        </p:nvSpPr>
        <p:spPr>
          <a:xfrm>
            <a:off x="3686399" y="4802759"/>
            <a:ext cx="1818361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431" name="TextShape 28"/>
          <p:cNvSpPr txBox="1"/>
          <p:nvPr/>
        </p:nvSpPr>
        <p:spPr>
          <a:xfrm>
            <a:off x="1670399" y="1634400"/>
            <a:ext cx="390060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Can include an Implicit Translation: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  <p:sp>
        <p:nvSpPr>
          <p:cNvPr id="432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MCPL_input/output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</a:t>
            </a:r>
          </a:p>
        </p:txBody>
      </p:sp>
      <p:sp>
        <p:nvSpPr>
          <p:cNvPr id="43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436" name="Simplest case:…"/>
          <p:cNvSpPr txBox="1"/>
          <p:nvPr/>
        </p:nvSpPr>
        <p:spPr>
          <a:xfrm>
            <a:off x="2133000" y="1471320"/>
            <a:ext cx="8334000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</a:p>
          <a:p>
            <a:pPr>
              <a:defRPr spc="0" u="sng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  <p:grpSp>
        <p:nvGrpSpPr>
          <p:cNvPr id="439" name="Group"/>
          <p:cNvGrpSpPr/>
          <p:nvPr/>
        </p:nvGrpSpPr>
        <p:grpSpPr>
          <a:xfrm>
            <a:off x="2643479" y="4532040"/>
            <a:ext cx="6140521" cy="1659960"/>
            <a:chOff x="0" y="0"/>
            <a:chExt cx="6140520" cy="1659958"/>
          </a:xfrm>
        </p:grpSpPr>
        <p:sp>
          <p:nvSpPr>
            <p:cNvPr id="437" name="Rectangle"/>
            <p:cNvSpPr/>
            <p:nvPr/>
          </p:nvSpPr>
          <p:spPr>
            <a:xfrm>
              <a:off x="-1" y="0"/>
              <a:ext cx="6140522" cy="1659959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</a:p>
          </p:txBody>
        </p:sp>
        <p:sp>
          <p:nvSpPr>
            <p:cNvPr id="438" name="COMPONENT src = Source_simple(…"/>
            <p:cNvSpPr/>
            <p:nvPr/>
          </p:nvSpPr>
          <p:spPr>
            <a:xfrm>
              <a:off x="44999" y="0"/>
              <a:ext cx="60505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"/>
          <p:cNvSpPr/>
          <p:nvPr/>
        </p:nvSpPr>
        <p:spPr>
          <a:xfrm>
            <a:off x="2926383" y="4287530"/>
            <a:ext cx="6129876" cy="2898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45" name="Group"/>
          <p:cNvGrpSpPr/>
          <p:nvPr/>
        </p:nvGrpSpPr>
        <p:grpSpPr>
          <a:xfrm>
            <a:off x="2921061" y="4243104"/>
            <a:ext cx="6140521" cy="2423161"/>
            <a:chOff x="0" y="0"/>
            <a:chExt cx="6140520" cy="242316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6140521" cy="2423161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</a:p>
          </p:txBody>
        </p:sp>
        <p:sp>
          <p:nvSpPr>
            <p:cNvPr id="444" name="COMPONENT src = Source_simple(…"/>
            <p:cNvSpPr/>
            <p:nvPr/>
          </p:nvSpPr>
          <p:spPr>
            <a:xfrm>
              <a:off x="44999" y="0"/>
              <a:ext cx="605052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  <a:p>
              <a:pPr>
                <a:defRPr b="1" spc="0">
                  <a:solidFill>
                    <a:srgbClr val="579D1C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EXTEND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%{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84D1"/>
                  </a:solidFill>
                </a:rPr>
                <a:t>t=0</a:t>
              </a:r>
              <a:r>
                <a:t>;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%}</a:t>
              </a:r>
            </a:p>
          </p:txBody>
        </p:sp>
      </p:grpSp>
      <p:sp>
        <p:nvSpPr>
          <p:cNvPr id="446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</a:t>
            </a:r>
          </a:p>
        </p:txBody>
      </p:sp>
      <p:sp>
        <p:nvSpPr>
          <p:cNvPr id="447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</a:p>
          <a:p>
            <a:pPr>
              <a:defRPr spc="0" u="sng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"/>
          <p:cNvSpPr/>
          <p:nvPr/>
        </p:nvSpPr>
        <p:spPr>
          <a:xfrm>
            <a:off x="2926383" y="4287530"/>
            <a:ext cx="6129876" cy="2898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53" name="Group"/>
          <p:cNvGrpSpPr/>
          <p:nvPr/>
        </p:nvGrpSpPr>
        <p:grpSpPr>
          <a:xfrm>
            <a:off x="2921061" y="4243104"/>
            <a:ext cx="6140521" cy="2423161"/>
            <a:chOff x="0" y="0"/>
            <a:chExt cx="6140520" cy="2423160"/>
          </a:xfrm>
        </p:grpSpPr>
        <p:sp>
          <p:nvSpPr>
            <p:cNvPr id="451" name="Rectangle"/>
            <p:cNvSpPr/>
            <p:nvPr/>
          </p:nvSpPr>
          <p:spPr>
            <a:xfrm>
              <a:off x="0" y="0"/>
              <a:ext cx="6140521" cy="2423161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</a:p>
          </p:txBody>
        </p:sp>
        <p:sp>
          <p:nvSpPr>
            <p:cNvPr id="452" name="COMPONENT src = Source_simple(…"/>
            <p:cNvSpPr/>
            <p:nvPr/>
          </p:nvSpPr>
          <p:spPr>
            <a:xfrm>
              <a:off x="44999" y="0"/>
              <a:ext cx="605052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  <a:p>
              <a:pPr>
                <a:defRPr b="1" spc="0">
                  <a:solidFill>
                    <a:srgbClr val="579D1C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EXTEND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%{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84D1"/>
                  </a:solidFill>
                </a:rPr>
                <a:t>t=0</a:t>
              </a:r>
              <a:r>
                <a:t>;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%}</a:t>
              </a:r>
            </a:p>
          </p:txBody>
        </p:sp>
      </p:grpSp>
      <p:sp>
        <p:nvSpPr>
          <p:cNvPr id="454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</a:t>
            </a:r>
          </a:p>
        </p:txBody>
      </p:sp>
      <p:sp>
        <p:nvSpPr>
          <p:cNvPr id="455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</a:p>
          <a:p>
            <a:pPr>
              <a:defRPr spc="0" u="sng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4104138" y="2980499"/>
            <a:ext cx="3792684" cy="2350321"/>
            <a:chOff x="0" y="0"/>
            <a:chExt cx="3792682" cy="2350319"/>
          </a:xfrm>
        </p:grpSpPr>
        <p:sp>
          <p:nvSpPr>
            <p:cNvPr id="456" name="Rectangle"/>
            <p:cNvSpPr/>
            <p:nvPr/>
          </p:nvSpPr>
          <p:spPr>
            <a:xfrm rot="20697599">
              <a:off x="132341" y="432299"/>
              <a:ext cx="3528001" cy="1485721"/>
            </a:xfrm>
            <a:prstGeom prst="rect">
              <a:avLst/>
            </a:prstGeom>
            <a:solidFill>
              <a:srgbClr val="FFFFFE"/>
            </a:solidFill>
            <a:ln w="36000" cap="flat">
              <a:solidFill>
                <a:srgbClr val="E40072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2400"/>
              </a:pPr>
            </a:p>
          </p:txBody>
        </p:sp>
        <p:sp>
          <p:nvSpPr>
            <p:cNvPr id="457" name="Or: Use a chopper…"/>
            <p:cNvSpPr txBox="1"/>
            <p:nvPr/>
          </p:nvSpPr>
          <p:spPr>
            <a:xfrm rot="20697599">
              <a:off x="175872" y="452869"/>
              <a:ext cx="3402001" cy="129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3000" tIns="63000" rIns="63000" bIns="63000" numCol="1" anchor="t">
              <a:spAutoFit/>
            </a:bodyPr>
            <a:lstStyle/>
            <a:p>
              <a:pPr>
                <a:defRPr spc="0"/>
              </a:pPr>
            </a:p>
            <a:p>
              <a:pPr>
                <a:defRPr spc="-1" sz="2400"/>
              </a:pPr>
              <a:r>
                <a:t>Or: Use a chopper</a:t>
              </a:r>
            </a:p>
            <a:p>
              <a:pPr>
                <a:defRPr i="1" spc="-1" sz="2400"/>
              </a:pPr>
              <a:r>
                <a:t>(see later)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Moderator</a:t>
            </a:r>
          </a:p>
        </p:txBody>
      </p:sp>
      <p:sp>
        <p:nvSpPr>
          <p:cNvPr id="46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462" name="A flat pulsed source with uniform energy spectrum:"/>
          <p:cNvSpPr txBox="1"/>
          <p:nvPr/>
        </p:nvSpPr>
        <p:spPr>
          <a:xfrm>
            <a:off x="2060999" y="1800000"/>
            <a:ext cx="62460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A flat pulsed source with uniform energy spectrum:</a:t>
            </a:r>
          </a:p>
        </p:txBody>
      </p:sp>
      <p:sp>
        <p:nvSpPr>
          <p:cNvPr id="463" name="Text"/>
          <p:cNvSpPr txBox="1"/>
          <p:nvPr/>
        </p:nvSpPr>
        <p:spPr>
          <a:xfrm>
            <a:off x="2730599" y="2375999"/>
            <a:ext cx="4848482" cy="676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eqArr>
                    <m:eqArr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e>
                    <m:e/>
                  </m:eqArr>
                </m:oMath>
              </m:oMathPara>
            </a14:m>
          </a:p>
        </p:txBody>
      </p:sp>
      <p:sp>
        <p:nvSpPr>
          <p:cNvPr id="464" name="Text"/>
          <p:cNvSpPr txBox="1"/>
          <p:nvPr/>
        </p:nvSpPr>
        <p:spPr>
          <a:xfrm>
            <a:off x="2925719" y="3047400"/>
            <a:ext cx="2444401" cy="448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eqArr>
                    <m:eqArrPr>
                      <m:ctrlP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d>
                        <m:dPr>
                          <m:ctrlP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|"/>
                          <m:endChr m:val="|"/>
                        </m:dPr>
                        <m:e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sSub>
                            <m:e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</m:e>
                    <m:e/>
                  </m:eqArr>
                </m:oMath>
              </m:oMathPara>
            </a14:m>
          </a:p>
        </p:txBody>
      </p:sp>
      <p:sp>
        <p:nvSpPr>
          <p:cNvPr id="465" name="Time structure is given by energy dependent probability density function:"/>
          <p:cNvSpPr txBox="1"/>
          <p:nvPr/>
        </p:nvSpPr>
        <p:spPr>
          <a:xfrm>
            <a:off x="2133000" y="3600000"/>
            <a:ext cx="747000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Time structure is given by energy dependent probability density function:</a:t>
            </a:r>
          </a:p>
        </p:txBody>
      </p:sp>
      <p:sp>
        <p:nvSpPr>
          <p:cNvPr id="466" name="Text"/>
          <p:cNvSpPr txBox="1"/>
          <p:nvPr/>
        </p:nvSpPr>
        <p:spPr>
          <a:xfrm>
            <a:off x="2511359" y="4244040"/>
            <a:ext cx="1406162" cy="556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den>
                  </m:f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d>
                    <m:dPr>
                      <m:ctrlP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num>
                        <m:den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</m:e>
                  </m:d>
                </m:oMath>
              </m:oMathPara>
            </a14:m>
          </a:p>
        </p:txBody>
      </p:sp>
      <p:sp>
        <p:nvSpPr>
          <p:cNvPr id="467" name="Text"/>
          <p:cNvSpPr txBox="1"/>
          <p:nvPr/>
        </p:nvSpPr>
        <p:spPr>
          <a:xfrm>
            <a:off x="2307959" y="4997160"/>
            <a:ext cx="2830322" cy="1130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{"/>
                      <m:endChr m:val=""/>
                    </m:dPr>
                    <m:e>
                      <m:m>
                        <m:mPr>
                          <m:ctrlP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e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xmlns:a="http://schemas.openxmlformats.org/drawingml/2006/mai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  <m:type m:val="bar"/>
                                  </m:fPr>
                                  <m:num>
                                    <m:r>
                                      <a:rPr xmlns:a="http://schemas.openxmlformats.org/drawingml/2006/mai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xmlns:a="http://schemas.openxmlformats.org/drawingml/2006/mai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xmlns:a="http://schemas.openxmlformats.org/drawingml/2006/mai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xmlns:a="http://schemas.openxmlformats.org/drawingml/2006/mai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  <m:type m:val="bar"/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xmlns:a="http://schemas.openxmlformats.org/drawingml/2006/main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xmlns:a="http://schemas.openxmlformats.org/drawingml/2006/main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  <m:r>
                                              <a:rPr xmlns:a="http://schemas.openxmlformats.org/drawingml/2006/main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e>
                                                <m:r>
                                                  <a:rPr xmlns:a="http://schemas.openxmlformats.org/drawingml/2006/main"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E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xmlns:a="http://schemas.openxmlformats.org/drawingml/2006/main"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c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xmlns:a="http://schemas.openxmlformats.org/drawingml/2006/mai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</m:d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/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mr>
                      </m:m>
                    </m:e>
                  </m:d>
                </m:oMath>
              </m:oMathPara>
            </a14:m>
          </a:p>
        </p:txBody>
      </p:sp>
      <p:pic>
        <p:nvPicPr>
          <p:cNvPr id="468" name="image136.png" descr="image1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3999" y="4132800"/>
            <a:ext cx="4032001" cy="24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ViewModISIS</a:t>
            </a:r>
          </a:p>
        </p:txBody>
      </p:sp>
      <p:sp>
        <p:nvSpPr>
          <p:cNvPr id="47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472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1" cy="101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Data file supplied for each beam port at ISIS.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ViewModISIS</a:t>
            </a:r>
          </a:p>
        </p:txBody>
      </p:sp>
      <p:sp>
        <p:nvSpPr>
          <p:cNvPr id="47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476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1" cy="101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Data file supplied for each beam port at ISIS.</a:t>
            </a:r>
          </a:p>
        </p:txBody>
      </p:sp>
      <p:pic>
        <p:nvPicPr>
          <p:cNvPr id="477" name="image143.png" descr="image1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9439" y="1916279"/>
            <a:ext cx="7360921" cy="427572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ISIS T2: IMAT"/>
          <p:cNvSpPr txBox="1"/>
          <p:nvPr/>
        </p:nvSpPr>
        <p:spPr>
          <a:xfrm>
            <a:off x="4802650" y="2294880"/>
            <a:ext cx="257400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ISIS T2: IMAT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SNS_source</a:t>
            </a:r>
          </a:p>
        </p:txBody>
      </p:sp>
      <p:sp>
        <p:nvSpPr>
          <p:cNvPr id="48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482" name="Samples directly from tallies coming from e.g. MCNP target+moderator calculations.…"/>
          <p:cNvSpPr txBox="1"/>
          <p:nvPr/>
        </p:nvSpPr>
        <p:spPr>
          <a:xfrm>
            <a:off x="2636999" y="1943999"/>
            <a:ext cx="8783281" cy="171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Originally from SNS but also used extensively at J-PARC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Can be used (with the proper input files) to model CSNS, and likely also ISIS.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SNS_source</a:t>
            </a:r>
          </a:p>
        </p:txBody>
      </p:sp>
      <p:sp>
        <p:nvSpPr>
          <p:cNvPr id="48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486" name="Samples directly from tallies coming from e.g. MCNP target+moderator calculations.…"/>
          <p:cNvSpPr txBox="1"/>
          <p:nvPr/>
        </p:nvSpPr>
        <p:spPr>
          <a:xfrm>
            <a:off x="2636999" y="1943999"/>
            <a:ext cx="8783281" cy="136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Can be used (with the proper input files) to model CSNS-source.</a:t>
            </a:r>
          </a:p>
          <a:p>
            <a:pPr>
              <a:defRPr i="1" spc="0">
                <a:solidFill>
                  <a:srgbClr val="008400"/>
                </a:solidFill>
              </a:defRPr>
            </a:pPr>
            <a:r>
              <a:t>Example (coming from you) is expected to be included in next release of McStas.</a:t>
            </a:r>
          </a:p>
        </p:txBody>
      </p:sp>
      <p:pic>
        <p:nvPicPr>
          <p:cNvPr id="487" name="image152.png" descr="image1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88000" y="1656000"/>
            <a:ext cx="8057520" cy="46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4"/>
          <p:cNvSpPr txBox="1"/>
          <p:nvPr/>
        </p:nvSpPr>
        <p:spPr>
          <a:xfrm>
            <a:off x="2101322" y="518430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 model overview</a:t>
            </a:r>
          </a:p>
        </p:txBody>
      </p:sp>
      <p:sp>
        <p:nvSpPr>
          <p:cNvPr id="29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94" name="CustomShape 6"/>
          <p:cNvSpPr txBox="1"/>
          <p:nvPr/>
        </p:nvSpPr>
        <p:spPr>
          <a:xfrm>
            <a:off x="6444720" y="1511999"/>
            <a:ext cx="4070880" cy="1633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06320" indent="-305599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 </a:t>
            </a:r>
            <a:r>
              <a:rPr b="1"/>
              <a:t>Reactors</a:t>
            </a:r>
            <a:r>
              <a:t> :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Source_Maxwell_3.comp    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Source_gen.comp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Source_gen4.comp</a:t>
            </a:r>
          </a:p>
          <a:p>
            <a:pPr marL="710520" indent="-257279"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Source_multi_surfaces.comp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</p:txBody>
      </p:sp>
      <p:sp>
        <p:nvSpPr>
          <p:cNvPr id="295" name="TextShape 2"/>
          <p:cNvSpPr txBox="1"/>
          <p:nvPr/>
        </p:nvSpPr>
        <p:spPr>
          <a:xfrm>
            <a:off x="2266200" y="1288799"/>
            <a:ext cx="4317480" cy="4901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1999" indent="-191999">
              <a:lnSpc>
                <a:spcPct val="115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b="1" i="1" spc="0"/>
            </a:pPr>
            <a:r>
              <a:t>Mathematical</a:t>
            </a:r>
            <a:r>
              <a:rPr b="0"/>
              <a:t>: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Source_simple.comp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Source_div.comp</a:t>
            </a:r>
            <a:br/>
            <a:r>
              <a:t> </a:t>
            </a:r>
          </a:p>
          <a:p>
            <a:pPr marL="191999" indent="-191999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b="1" i="1" spc="0"/>
            </a:pPr>
            <a:r>
              <a:t>Pulsed sources</a:t>
            </a:r>
            <a:r>
              <a:rPr b="0"/>
              <a:t>: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ESS_butterfly.comp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ESS_moderator.comp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Moderator.comp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SNS_source.comp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SNS_source_analytic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ViewModISIS (</a:t>
            </a:r>
            <a:r>
              <a:rPr b="1">
                <a:solidFill>
                  <a:srgbClr val="B00000"/>
                </a:solidFill>
              </a:rPr>
              <a:t>*</a:t>
            </a:r>
            <a:r>
              <a:t>)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ISIS_moderator.comp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</p:txBody>
      </p:sp>
      <p:sp>
        <p:nvSpPr>
          <p:cNvPr id="296" name="CustomShape 6"/>
          <p:cNvSpPr txBox="1"/>
          <p:nvPr/>
        </p:nvSpPr>
        <p:spPr>
          <a:xfrm>
            <a:off x="6801119" y="3881160"/>
            <a:ext cx="4070880" cy="1878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06320" indent="-305599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 I/O mechanisms:</a:t>
            </a:r>
          </a:p>
          <a:p>
            <a:pPr lvl="1" marL="306320" indent="-305599">
              <a:lnSpc>
                <a:spcPct val="115000"/>
              </a:lnSpc>
              <a:buClr>
                <a:srgbClr val="000000"/>
              </a:buClr>
              <a:buSzPct val="45000"/>
              <a:buChar char="➢"/>
              <a:defRPr b="1" i="1" spc="0"/>
            </a:pPr>
            <a:r>
              <a:t>MCPL_input/output.comp</a:t>
            </a:r>
          </a:p>
          <a:p>
            <a:pPr lvl="1" marL="407999" indent="-192000">
              <a:lnSpc>
                <a:spcPct val="115000"/>
              </a:lnSpc>
              <a:buClr>
                <a:srgbClr val="000000"/>
              </a:buClr>
              <a:buSzPct val="45000"/>
              <a:buChar char="➢"/>
              <a:defRPr i="1" spc="0"/>
            </a:pPr>
            <a:r>
              <a:t>Virtual_input/output.comp</a:t>
            </a:r>
          </a:p>
          <a:p>
            <a:pPr lvl="1" marL="407999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Virtual_mcnp_ss_input/output.comp</a:t>
            </a:r>
          </a:p>
          <a:p>
            <a:pPr lvl="1" marL="407999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Virtual_tripoli4_input/output.comp</a:t>
            </a:r>
          </a:p>
          <a:p>
            <a:pPr lvl="1" marL="407999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Vitess_input/output.comp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SNS_source_analytic</a:t>
            </a:r>
          </a:p>
        </p:txBody>
      </p:sp>
      <p:sp>
        <p:nvSpPr>
          <p:cNvPr id="49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491" name="Samples from fits of Padé-functions to tallies from SNS_source.…"/>
          <p:cNvSpPr txBox="1"/>
          <p:nvPr/>
        </p:nvSpPr>
        <p:spPr>
          <a:xfrm>
            <a:off x="2636999" y="1943999"/>
            <a:ext cx="6812641" cy="194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from fits of Padé-functions to tallies from SNS_source.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-  Requires a complex fitting campaign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+ Much  faster than SNS_source</a:t>
            </a:r>
            <a:br/>
            <a:r>
              <a:t>+ “Cleaner” distributions where statistics are sketchy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Can be used (with the proper input files) to model CSNS-source.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 (some)</a:t>
            </a:r>
          </a:p>
        </p:txBody>
      </p:sp>
      <p:sp>
        <p:nvSpPr>
          <p:cNvPr id="49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495" name="1D…"/>
          <p:cNvSpPr txBox="1"/>
          <p:nvPr/>
        </p:nvSpPr>
        <p:spPr>
          <a:xfrm>
            <a:off x="1785240" y="1565639"/>
            <a:ext cx="2849761" cy="4172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800"/>
            </a:pPr>
            <a:r>
              <a:t>1D</a:t>
            </a:r>
          </a:p>
          <a:p>
            <a:pPr>
              <a:defRPr spc="-1" sz="280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L_monitor →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TOF_monitor →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Hdiv_monitor →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MeanPolLambda →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E_monitor → </a:t>
            </a:r>
          </a:p>
        </p:txBody>
      </p:sp>
      <p:sp>
        <p:nvSpPr>
          <p:cNvPr id="496" name="2D…"/>
          <p:cNvSpPr txBox="1"/>
          <p:nvPr/>
        </p:nvSpPr>
        <p:spPr>
          <a:xfrm>
            <a:off x="5068439" y="1583999"/>
            <a:ext cx="2702521" cy="4523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800"/>
            </a:pPr>
            <a:r>
              <a:t>2D</a:t>
            </a:r>
          </a:p>
          <a:p>
            <a:pPr>
              <a:defRPr spc="-1" sz="280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PSD_monitor →	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PSD_monitor_4PI → 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PolLambda_monitor → 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Divergence_monitor → 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DivPos_monitor → </a:t>
            </a:r>
          </a:p>
        </p:txBody>
      </p:sp>
      <p:sp>
        <p:nvSpPr>
          <p:cNvPr id="497" name="nD…"/>
          <p:cNvSpPr txBox="1"/>
          <p:nvPr/>
        </p:nvSpPr>
        <p:spPr>
          <a:xfrm>
            <a:off x="9830519" y="1584000"/>
            <a:ext cx="1905481" cy="1190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800"/>
            </a:pPr>
            <a:r>
              <a:t>nD</a:t>
            </a:r>
          </a:p>
          <a:p>
            <a:pPr marL="191999" indent="-191999">
              <a:buSzPct val="100000"/>
              <a:buBlip>
                <a:blip r:embed="rId4"/>
              </a:buBlip>
              <a:defRPr spc="0"/>
            </a:pPr>
            <a:r>
              <a:t> </a:t>
            </a:r>
          </a:p>
          <a:p>
            <a:pPr marL="191999" indent="-191999">
              <a:buSzPct val="100000"/>
              <a:buBlip>
                <a:blip r:embed="rId4"/>
              </a:buBlip>
              <a:defRPr spc="0"/>
            </a:pPr>
            <a:r>
              <a:t>Monitor_nD  → </a:t>
            </a:r>
          </a:p>
        </p:txBody>
      </p:sp>
      <p:sp>
        <p:nvSpPr>
          <p:cNvPr id="498" name="Text"/>
          <p:cNvSpPr txBox="1"/>
          <p:nvPr/>
        </p:nvSpPr>
        <p:spPr>
          <a:xfrm>
            <a:off x="3486240" y="2633726"/>
            <a:ext cx="628201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</m:d>
                </m:oMath>
              </m:oMathPara>
            </a14:m>
          </a:p>
        </p:txBody>
      </p:sp>
      <p:sp>
        <p:nvSpPr>
          <p:cNvPr id="499" name="Text"/>
          <p:cNvSpPr txBox="1"/>
          <p:nvPr/>
        </p:nvSpPr>
        <p:spPr>
          <a:xfrm>
            <a:off x="3542724" y="3330192"/>
            <a:ext cx="360721" cy="32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</m:d>
                </m:oMath>
              </m:oMathPara>
            </a14:m>
          </a:p>
        </p:txBody>
      </p:sp>
      <p:sp>
        <p:nvSpPr>
          <p:cNvPr id="500" name="Text"/>
          <p:cNvSpPr txBox="1"/>
          <p:nvPr/>
        </p:nvSpPr>
        <p:spPr>
          <a:xfrm>
            <a:off x="3742569" y="4046651"/>
            <a:ext cx="680401" cy="36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nor/>
                            </m:rP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div.</m:t>
                          </m:r>
                        </m:e>
                        <m:sub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e>
                  </m:d>
                </m:oMath>
              </m:oMathPara>
            </a14:m>
          </a:p>
        </p:txBody>
      </p:sp>
      <p:sp>
        <p:nvSpPr>
          <p:cNvPr id="501" name="Text"/>
          <p:cNvSpPr txBox="1"/>
          <p:nvPr/>
        </p:nvSpPr>
        <p:spPr>
          <a:xfrm>
            <a:off x="3967560" y="4746589"/>
            <a:ext cx="667441" cy="347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⟨"/>
                      <m:endChr m:val="⟩"/>
                    </m:dPr>
                    <m:e>
                      <m:limUpp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¯</m:t>
                          </m:r>
                        </m:lim>
                      </m:limUpp>
                    </m:e>
                  </m:d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</m:d>
                </m:oMath>
              </m:oMathPara>
            </a14:m>
          </a:p>
        </p:txBody>
      </p:sp>
      <p:sp>
        <p:nvSpPr>
          <p:cNvPr id="502" name="Text"/>
          <p:cNvSpPr txBox="1"/>
          <p:nvPr/>
        </p:nvSpPr>
        <p:spPr>
          <a:xfrm>
            <a:off x="3739313" y="5470992"/>
            <a:ext cx="441001" cy="3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</m:d>
                </m:oMath>
              </m:oMathPara>
            </a14:m>
          </a:p>
        </p:txBody>
      </p:sp>
      <p:sp>
        <p:nvSpPr>
          <p:cNvPr id="503" name="Text"/>
          <p:cNvSpPr txBox="1"/>
          <p:nvPr/>
        </p:nvSpPr>
        <p:spPr>
          <a:xfrm>
            <a:off x="7141680" y="2560017"/>
            <a:ext cx="657361" cy="372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d>
                </m:oMath>
              </m:oMathPara>
            </a14:m>
          </a:p>
        </p:txBody>
      </p:sp>
      <p:sp>
        <p:nvSpPr>
          <p:cNvPr id="504" name="Text"/>
          <p:cNvSpPr txBox="1"/>
          <p:nvPr/>
        </p:nvSpPr>
        <p:spPr>
          <a:xfrm>
            <a:off x="7561692" y="3405923"/>
            <a:ext cx="636121" cy="344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</m:d>
                </m:oMath>
              </m:oMathPara>
            </a14:m>
          </a:p>
        </p:txBody>
      </p:sp>
      <p:sp>
        <p:nvSpPr>
          <p:cNvPr id="505" name="Text"/>
          <p:cNvSpPr txBox="1"/>
          <p:nvPr/>
        </p:nvSpPr>
        <p:spPr>
          <a:xfrm>
            <a:off x="7717068" y="4046651"/>
            <a:ext cx="695521" cy="37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¯</m:t>
                          </m:r>
                        </m:lim>
                      </m:limUpp>
                      <m: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</m:d>
                </m:oMath>
              </m:oMathPara>
            </a14:m>
          </a:p>
        </p:txBody>
      </p:sp>
      <p:sp>
        <p:nvSpPr>
          <p:cNvPr id="506" name="Text"/>
          <p:cNvSpPr txBox="1"/>
          <p:nvPr/>
        </p:nvSpPr>
        <p:spPr>
          <a:xfrm>
            <a:off x="10305720" y="2676239"/>
            <a:ext cx="456481" cy="32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d>
                </m:oMath>
              </m:oMathPara>
            </a14:m>
          </a:p>
        </p:txBody>
      </p:sp>
      <p:sp>
        <p:nvSpPr>
          <p:cNvPr id="507" name="Text"/>
          <p:cNvSpPr txBox="1"/>
          <p:nvPr/>
        </p:nvSpPr>
        <p:spPr>
          <a:xfrm>
            <a:off x="10297439" y="3515759"/>
            <a:ext cx="724321" cy="34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d>
                </m:oMath>
              </m:oMathPara>
            </a14:m>
          </a:p>
        </p:txBody>
      </p:sp>
      <p:sp>
        <p:nvSpPr>
          <p:cNvPr id="508" name="Text"/>
          <p:cNvSpPr txBox="1"/>
          <p:nvPr/>
        </p:nvSpPr>
        <p:spPr>
          <a:xfrm>
            <a:off x="10233719" y="4140000"/>
            <a:ext cx="1024921" cy="356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</m:d>
                </m:oMath>
              </m:oMathPara>
            </a14:m>
          </a:p>
        </p:txBody>
      </p:sp>
      <p:sp>
        <p:nvSpPr>
          <p:cNvPr id="509" name="or"/>
          <p:cNvSpPr txBox="1"/>
          <p:nvPr/>
        </p:nvSpPr>
        <p:spPr>
          <a:xfrm>
            <a:off x="10412999" y="3060000"/>
            <a:ext cx="342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or</a:t>
            </a:r>
          </a:p>
        </p:txBody>
      </p:sp>
      <p:sp>
        <p:nvSpPr>
          <p:cNvPr id="510" name="or"/>
          <p:cNvSpPr txBox="1"/>
          <p:nvPr/>
        </p:nvSpPr>
        <p:spPr>
          <a:xfrm>
            <a:off x="10377000" y="3779999"/>
            <a:ext cx="342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or</a:t>
            </a:r>
          </a:p>
        </p:txBody>
      </p:sp>
      <p:sp>
        <p:nvSpPr>
          <p:cNvPr id="511" name="Line"/>
          <p:cNvSpPr/>
          <p:nvPr/>
        </p:nvSpPr>
        <p:spPr>
          <a:xfrm>
            <a:off x="9216000" y="1980000"/>
            <a:ext cx="1" cy="2808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2" name="Line"/>
          <p:cNvSpPr/>
          <p:nvPr/>
        </p:nvSpPr>
        <p:spPr>
          <a:xfrm flipH="1">
            <a:off x="4895999" y="1943999"/>
            <a:ext cx="1" cy="2880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or ..."/>
          <p:cNvSpPr txBox="1"/>
          <p:nvPr/>
        </p:nvSpPr>
        <p:spPr>
          <a:xfrm>
            <a:off x="10412999" y="4541759"/>
            <a:ext cx="1134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or ...</a:t>
            </a:r>
          </a:p>
        </p:txBody>
      </p:sp>
      <p:sp>
        <p:nvSpPr>
          <p:cNvPr id="514" name="Text"/>
          <p:cNvSpPr txBox="1"/>
          <p:nvPr/>
        </p:nvSpPr>
        <p:spPr>
          <a:xfrm>
            <a:off x="7599661" y="4725035"/>
            <a:ext cx="1200241" cy="390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nor/>
                            </m:rP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div.</m:t>
                          </m:r>
                        </m:e>
                        <m:sub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nor/>
                            </m:rP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div.</m:t>
                          </m:r>
                        </m:e>
                        <m:sub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e>
                  </m:d>
                </m:oMath>
              </m:oMathPara>
            </a14:m>
          </a:p>
        </p:txBody>
      </p:sp>
      <p:sp>
        <p:nvSpPr>
          <p:cNvPr id="515" name="Text"/>
          <p:cNvSpPr txBox="1"/>
          <p:nvPr/>
        </p:nvSpPr>
        <p:spPr>
          <a:xfrm>
            <a:off x="7422372" y="5442230"/>
            <a:ext cx="914761" cy="377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nor/>
                            </m:rP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div.</m:t>
                          </m:r>
                        </m:e>
                        <m:sub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d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Quick examples</a:t>
            </a:r>
          </a:p>
        </p:txBody>
      </p:sp>
      <p:sp>
        <p:nvSpPr>
          <p:cNvPr id="51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519" name="CustomShape 7"/>
          <p:cNvSpPr txBox="1"/>
          <p:nvPr/>
        </p:nvSpPr>
        <p:spPr>
          <a:xfrm>
            <a:off x="2001239" y="2254839"/>
            <a:ext cx="8859242" cy="66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my_L_monitor </a:t>
            </a:r>
            <a:r>
              <a:t>= L_monitor(</a:t>
            </a:r>
            <a:r>
              <a:rPr>
                <a:solidFill>
                  <a:srgbClr val="0061FF"/>
                </a:solidFill>
              </a:rPr>
              <a:t>xwidth=0.2, yheight=0.2,   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nL=20, filename="Output.L", Lmin=2, Lmax=10</a:t>
            </a:r>
            <a:r>
              <a:rPr>
                <a:solidFill>
                  <a:srgbClr val="38571A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2" name="Imagine a histogram, e.g. I(λ)…"/>
          <p:cNvSpPr txBox="1"/>
          <p:nvPr/>
        </p:nvSpPr>
        <p:spPr>
          <a:xfrm>
            <a:off x="1774800" y="1706399"/>
            <a:ext cx="9312120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b="1" i="1"/>
              <a:t>E</a:t>
            </a:r>
          </a:p>
        </p:txBody>
      </p:sp>
      <p:sp>
        <p:nvSpPr>
          <p:cNvPr id="523" name="In a histogram sense"/>
          <p:cNvSpPr txBox="1"/>
          <p:nvPr/>
        </p:nvSpPr>
        <p:spPr>
          <a:xfrm>
            <a:off x="1709495" y="111549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524" name="Rectangle"/>
          <p:cNvSpPr/>
          <p:nvPr/>
        </p:nvSpPr>
        <p:spPr>
          <a:xfrm>
            <a:off x="3572279" y="2684879"/>
            <a:ext cx="2298962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25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26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27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28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29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0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1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532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533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4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b="1" i="1"/>
              <a:t>N</a:t>
            </a:r>
            <a:r>
              <a:rPr i="1"/>
              <a:t>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535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536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537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538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539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3</a:t>
            </a: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4" name="Imagine a histogram, e.g. I(λ)…"/>
          <p:cNvSpPr txBox="1"/>
          <p:nvPr/>
        </p:nvSpPr>
        <p:spPr>
          <a:xfrm>
            <a:off x="1775879" y="1583999"/>
            <a:ext cx="9312121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545" name="In a histogram sense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546" name="Rectangle"/>
          <p:cNvSpPr/>
          <p:nvPr/>
        </p:nvSpPr>
        <p:spPr>
          <a:xfrm>
            <a:off x="3572279" y="2684879"/>
            <a:ext cx="2298962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47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48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49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0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1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2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3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554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555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6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557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558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559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560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561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3</a:t>
            </a:r>
          </a:p>
        </p:txBody>
      </p:sp>
      <p:sp>
        <p:nvSpPr>
          <p:cNvPr id="562" name="I"/>
          <p:cNvSpPr txBox="1"/>
          <p:nvPr/>
        </p:nvSpPr>
        <p:spPr>
          <a:xfrm>
            <a:off x="6710760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563" name="E"/>
          <p:cNvSpPr txBox="1"/>
          <p:nvPr/>
        </p:nvSpPr>
        <p:spPr>
          <a:xfrm>
            <a:off x="7555679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564" name="N"/>
          <p:cNvSpPr txBox="1"/>
          <p:nvPr/>
        </p:nvSpPr>
        <p:spPr>
          <a:xfrm>
            <a:off x="8331479" y="2450159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</a:t>
            </a:r>
          </a:p>
        </p:txBody>
      </p:sp>
      <p:pic>
        <p:nvPicPr>
          <p:cNvPr id="5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Title 4"/>
          <p:cNvSpPr txBox="1"/>
          <p:nvPr/>
        </p:nvSpPr>
        <p:spPr>
          <a:xfrm>
            <a:off x="1781640" y="1398959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Quick examples</a:t>
            </a:r>
          </a:p>
        </p:txBody>
      </p:sp>
      <p:sp>
        <p:nvSpPr>
          <p:cNvPr id="56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68" name="image180.png" descr="image1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640" y="198720"/>
            <a:ext cx="1180620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Oval"/>
          <p:cNvSpPr/>
          <p:nvPr/>
        </p:nvSpPr>
        <p:spPr>
          <a:xfrm>
            <a:off x="4498199" y="1152360"/>
            <a:ext cx="7718041" cy="1080000"/>
          </a:xfrm>
          <a:prstGeom prst="ellipse">
            <a:avLst/>
          </a:prstGeom>
          <a:ln w="72000">
            <a:solidFill>
              <a:srgbClr val="DC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70" name="Statistics computed on the fly"/>
          <p:cNvSpPr txBox="1"/>
          <p:nvPr/>
        </p:nvSpPr>
        <p:spPr>
          <a:xfrm>
            <a:off x="1419839" y="504360"/>
            <a:ext cx="33444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Statistics computed on the fly</a:t>
            </a:r>
          </a:p>
        </p:txBody>
      </p:sp>
      <p:sp>
        <p:nvSpPr>
          <p:cNvPr id="571" name="Intensity / n/s"/>
          <p:cNvSpPr txBox="1"/>
          <p:nvPr/>
        </p:nvSpPr>
        <p:spPr>
          <a:xfrm>
            <a:off x="5104079" y="2952359"/>
            <a:ext cx="1553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Intensity / n/s</a:t>
            </a:r>
          </a:p>
        </p:txBody>
      </p:sp>
      <p:sp>
        <p:nvSpPr>
          <p:cNvPr id="572" name="Estimated RMS MC error"/>
          <p:cNvSpPr txBox="1"/>
          <p:nvPr/>
        </p:nvSpPr>
        <p:spPr>
          <a:xfrm>
            <a:off x="4988880" y="4248360"/>
            <a:ext cx="411696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Estimated RMS MC error</a:t>
            </a:r>
          </a:p>
        </p:txBody>
      </p:sp>
      <p:sp>
        <p:nvSpPr>
          <p:cNvPr id="573" name="# Events"/>
          <p:cNvSpPr txBox="1"/>
          <p:nvPr/>
        </p:nvSpPr>
        <p:spPr>
          <a:xfrm>
            <a:off x="8004239" y="2894040"/>
            <a:ext cx="10296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# Events</a:t>
            </a:r>
          </a:p>
        </p:txBody>
      </p:sp>
      <p:sp>
        <p:nvSpPr>
          <p:cNvPr id="574" name="1st and 2nd moments of data"/>
          <p:cNvSpPr txBox="1"/>
          <p:nvPr/>
        </p:nvSpPr>
        <p:spPr>
          <a:xfrm>
            <a:off x="8835840" y="3605400"/>
            <a:ext cx="3050281" cy="3224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575" name="Line"/>
          <p:cNvSpPr/>
          <p:nvPr/>
        </p:nvSpPr>
        <p:spPr>
          <a:xfrm flipV="1">
            <a:off x="5766839" y="1872359"/>
            <a:ext cx="1" cy="1080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6" name="Line"/>
          <p:cNvSpPr/>
          <p:nvPr/>
        </p:nvSpPr>
        <p:spPr>
          <a:xfrm flipV="1">
            <a:off x="7350839" y="1800360"/>
            <a:ext cx="1" cy="2304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Line"/>
          <p:cNvSpPr/>
          <p:nvPr/>
        </p:nvSpPr>
        <p:spPr>
          <a:xfrm flipV="1">
            <a:off x="8502839" y="1800360"/>
            <a:ext cx="1" cy="109368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Line"/>
          <p:cNvSpPr/>
          <p:nvPr/>
        </p:nvSpPr>
        <p:spPr>
          <a:xfrm flipV="1">
            <a:off x="9150839" y="1872360"/>
            <a:ext cx="432001" cy="1656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9" name="Line"/>
          <p:cNvSpPr/>
          <p:nvPr/>
        </p:nvSpPr>
        <p:spPr>
          <a:xfrm flipV="1">
            <a:off x="9798839" y="1800359"/>
            <a:ext cx="1152001" cy="1728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3" name="Imagine a histogram, e.g. I(λ)…"/>
          <p:cNvSpPr txBox="1"/>
          <p:nvPr/>
        </p:nvSpPr>
        <p:spPr>
          <a:xfrm>
            <a:off x="1775879" y="1583999"/>
            <a:ext cx="9312121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584" name="In a histogram sense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585" name="Rectangle"/>
          <p:cNvSpPr/>
          <p:nvPr/>
        </p:nvSpPr>
        <p:spPr>
          <a:xfrm>
            <a:off x="3572279" y="2684879"/>
            <a:ext cx="2298962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6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7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8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9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90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91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92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593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594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95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596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597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598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599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600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3</a:t>
            </a:r>
          </a:p>
        </p:txBody>
      </p:sp>
      <p:sp>
        <p:nvSpPr>
          <p:cNvPr id="601" name="I"/>
          <p:cNvSpPr txBox="1"/>
          <p:nvPr/>
        </p:nvSpPr>
        <p:spPr>
          <a:xfrm>
            <a:off x="6710760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602" name="E"/>
          <p:cNvSpPr txBox="1"/>
          <p:nvPr/>
        </p:nvSpPr>
        <p:spPr>
          <a:xfrm>
            <a:off x="7555679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603" name="N"/>
          <p:cNvSpPr txBox="1"/>
          <p:nvPr/>
        </p:nvSpPr>
        <p:spPr>
          <a:xfrm>
            <a:off x="8331479" y="2450159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</a:t>
            </a:r>
          </a:p>
        </p:txBody>
      </p:sp>
      <p:pic>
        <p:nvPicPr>
          <p:cNvPr id="6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Title 4"/>
          <p:cNvSpPr txBox="1"/>
          <p:nvPr/>
        </p:nvSpPr>
        <p:spPr>
          <a:xfrm>
            <a:off x="1781640" y="1398959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Quick examples</a:t>
            </a:r>
          </a:p>
        </p:txBody>
      </p:sp>
      <p:sp>
        <p:nvSpPr>
          <p:cNvPr id="60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pic>
        <p:nvPicPr>
          <p:cNvPr id="607" name="image180.png" descr="image1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640" y="198720"/>
            <a:ext cx="1180620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Oval"/>
          <p:cNvSpPr/>
          <p:nvPr/>
        </p:nvSpPr>
        <p:spPr>
          <a:xfrm>
            <a:off x="4498199" y="1152360"/>
            <a:ext cx="7718041" cy="1080000"/>
          </a:xfrm>
          <a:prstGeom prst="ellipse">
            <a:avLst/>
          </a:prstGeom>
          <a:ln w="72000">
            <a:solidFill>
              <a:srgbClr val="DC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09" name="Statistics computed on the fly"/>
          <p:cNvSpPr txBox="1"/>
          <p:nvPr/>
        </p:nvSpPr>
        <p:spPr>
          <a:xfrm>
            <a:off x="1419839" y="504360"/>
            <a:ext cx="33444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Statistics computed on the fly</a:t>
            </a:r>
          </a:p>
        </p:txBody>
      </p:sp>
      <p:sp>
        <p:nvSpPr>
          <p:cNvPr id="610" name="Intensity / n/s"/>
          <p:cNvSpPr txBox="1"/>
          <p:nvPr/>
        </p:nvSpPr>
        <p:spPr>
          <a:xfrm>
            <a:off x="5104079" y="2952359"/>
            <a:ext cx="1553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Intensity / n/s</a:t>
            </a:r>
          </a:p>
        </p:txBody>
      </p:sp>
      <p:sp>
        <p:nvSpPr>
          <p:cNvPr id="611" name="Estimated RMS MC error"/>
          <p:cNvSpPr txBox="1"/>
          <p:nvPr/>
        </p:nvSpPr>
        <p:spPr>
          <a:xfrm>
            <a:off x="4988880" y="4248360"/>
            <a:ext cx="411696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Estimated RMS MC error</a:t>
            </a:r>
          </a:p>
        </p:txBody>
      </p:sp>
      <p:sp>
        <p:nvSpPr>
          <p:cNvPr id="612" name="# Events"/>
          <p:cNvSpPr txBox="1"/>
          <p:nvPr/>
        </p:nvSpPr>
        <p:spPr>
          <a:xfrm>
            <a:off x="8004239" y="2894040"/>
            <a:ext cx="10296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# Events</a:t>
            </a:r>
          </a:p>
        </p:txBody>
      </p:sp>
      <p:sp>
        <p:nvSpPr>
          <p:cNvPr id="613" name="1st and 2nd moments of data"/>
          <p:cNvSpPr txBox="1"/>
          <p:nvPr/>
        </p:nvSpPr>
        <p:spPr>
          <a:xfrm>
            <a:off x="8835840" y="3605400"/>
            <a:ext cx="3050281" cy="3224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614" name="Line"/>
          <p:cNvSpPr/>
          <p:nvPr/>
        </p:nvSpPr>
        <p:spPr>
          <a:xfrm flipV="1">
            <a:off x="5766839" y="1872359"/>
            <a:ext cx="1" cy="1080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15" name="Line"/>
          <p:cNvSpPr/>
          <p:nvPr/>
        </p:nvSpPr>
        <p:spPr>
          <a:xfrm flipV="1">
            <a:off x="7350839" y="1800360"/>
            <a:ext cx="1" cy="2304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16" name="Line"/>
          <p:cNvSpPr/>
          <p:nvPr/>
        </p:nvSpPr>
        <p:spPr>
          <a:xfrm flipV="1">
            <a:off x="8502839" y="1800360"/>
            <a:ext cx="1" cy="109368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17" name="Line"/>
          <p:cNvSpPr/>
          <p:nvPr/>
        </p:nvSpPr>
        <p:spPr>
          <a:xfrm flipV="1">
            <a:off x="9150839" y="1872360"/>
            <a:ext cx="432001" cy="1656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18" name="Line"/>
          <p:cNvSpPr/>
          <p:nvPr/>
        </p:nvSpPr>
        <p:spPr>
          <a:xfrm flipV="1">
            <a:off x="9798839" y="1800359"/>
            <a:ext cx="1152001" cy="1728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19" name="Statistics also available per bin (inside data file)"/>
          <p:cNvSpPr txBox="1"/>
          <p:nvPr/>
        </p:nvSpPr>
        <p:spPr>
          <a:xfrm>
            <a:off x="1628999" y="5327999"/>
            <a:ext cx="689400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008400"/>
                </a:solidFill>
              </a:defRPr>
            </a:lvl1pPr>
          </a:lstStyle>
          <a:p>
            <a:pPr/>
            <a:r>
              <a:t>Statistics also available per bin (inside data file) </a:t>
            </a:r>
          </a:p>
        </p:txBody>
      </p:sp>
      <p:sp>
        <p:nvSpPr>
          <p:cNvPr id="620" name="Line"/>
          <p:cNvSpPr/>
          <p:nvPr/>
        </p:nvSpPr>
        <p:spPr>
          <a:xfrm flipH="1" flipV="1">
            <a:off x="1367999" y="2088000"/>
            <a:ext cx="1512002" cy="3168001"/>
          </a:xfrm>
          <a:prstGeom prst="line">
            <a:avLst/>
          </a:prstGeom>
          <a:ln w="36000">
            <a:solidFill>
              <a:srgbClr val="0084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4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Quick examples</a:t>
            </a:r>
          </a:p>
        </p:txBody>
      </p:sp>
      <p:pic>
        <p:nvPicPr>
          <p:cNvPr id="625" name="image183.png" descr="image18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00" y="154440"/>
            <a:ext cx="11806201" cy="6397560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627" name="In 2D"/>
          <p:cNvSpPr txBox="1"/>
          <p:nvPr/>
        </p:nvSpPr>
        <p:spPr>
          <a:xfrm>
            <a:off x="1290600" y="3613679"/>
            <a:ext cx="3344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In 2D</a:t>
            </a:r>
          </a:p>
        </p:txBody>
      </p:sp>
      <p:sp>
        <p:nvSpPr>
          <p:cNvPr id="628" name="1st and 2nd moments"/>
          <p:cNvSpPr txBox="1"/>
          <p:nvPr/>
        </p:nvSpPr>
        <p:spPr>
          <a:xfrm>
            <a:off x="8784720" y="3677039"/>
            <a:ext cx="3050281" cy="32242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FFFFF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rPr>
                <a:solidFill>
                  <a:srgbClr val="CE181E"/>
                </a:solidFill>
              </a:rPr>
              <a:t> and </a:t>
            </a:r>
            <a:r>
              <a:rPr>
                <a:solidFill>
                  <a:srgbClr val="72E400"/>
                </a:solidFill>
              </a:rPr>
              <a:t>2</a:t>
            </a:r>
            <a:r>
              <a:rPr baseline="15746000">
                <a:solidFill>
                  <a:srgbClr val="72E400"/>
                </a:solidFill>
              </a:rPr>
              <a:t>nd</a:t>
            </a:r>
            <a:r>
              <a:rPr>
                <a:solidFill>
                  <a:srgbClr val="72E400"/>
                </a:solidFill>
              </a:rPr>
              <a:t> </a:t>
            </a:r>
            <a:r>
              <a:rPr>
                <a:solidFill>
                  <a:srgbClr val="CE181E"/>
                </a:solidFill>
              </a:rPr>
              <a:t>moments</a:t>
            </a:r>
          </a:p>
        </p:txBody>
      </p:sp>
      <p:sp>
        <p:nvSpPr>
          <p:cNvPr id="629" name="Line"/>
          <p:cNvSpPr/>
          <p:nvPr/>
        </p:nvSpPr>
        <p:spPr>
          <a:xfrm flipV="1">
            <a:off x="9144000" y="1872000"/>
            <a:ext cx="432001" cy="1656001"/>
          </a:xfrm>
          <a:prstGeom prst="line">
            <a:avLst/>
          </a:prstGeom>
          <a:ln w="3816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0" name="Line"/>
          <p:cNvSpPr/>
          <p:nvPr/>
        </p:nvSpPr>
        <p:spPr>
          <a:xfrm flipV="1">
            <a:off x="9791999" y="1799999"/>
            <a:ext cx="648001" cy="1728001"/>
          </a:xfrm>
          <a:prstGeom prst="line">
            <a:avLst/>
          </a:prstGeom>
          <a:ln w="38160">
            <a:solidFill>
              <a:srgbClr val="72E4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1" name="Line"/>
          <p:cNvSpPr/>
          <p:nvPr/>
        </p:nvSpPr>
        <p:spPr>
          <a:xfrm flipH="1" flipV="1">
            <a:off x="7127999" y="1728000"/>
            <a:ext cx="1728001" cy="1872001"/>
          </a:xfrm>
          <a:prstGeom prst="line">
            <a:avLst/>
          </a:prstGeom>
          <a:ln w="3816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2" name="Line"/>
          <p:cNvSpPr/>
          <p:nvPr/>
        </p:nvSpPr>
        <p:spPr>
          <a:xfrm flipH="1" flipV="1">
            <a:off x="8423999" y="1727999"/>
            <a:ext cx="1152001" cy="1809721"/>
          </a:xfrm>
          <a:prstGeom prst="line">
            <a:avLst/>
          </a:prstGeom>
          <a:ln w="38160">
            <a:solidFill>
              <a:srgbClr val="72E4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5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799289" y="1137381"/>
            <a:ext cx="9312121" cy="90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2100"/>
            </a:lvl1pPr>
          </a:lstStyle>
          <a:p>
            <a:pPr/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639" name="Group"/>
          <p:cNvGrpSpPr/>
          <p:nvPr/>
        </p:nvGrpSpPr>
        <p:grpSpPr>
          <a:xfrm>
            <a:off x="3295079" y="1957320"/>
            <a:ext cx="5999762" cy="3630601"/>
            <a:chOff x="0" y="0"/>
            <a:chExt cx="5999760" cy="3630599"/>
          </a:xfrm>
        </p:grpSpPr>
        <p:pic>
          <p:nvPicPr>
            <p:cNvPr id="636" name="PreviewScreenSnapz011.png" descr="PreviewScreenSnapz01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225" r="0" b="868"/>
            <a:stretch>
              <a:fillRect/>
            </a:stretch>
          </p:blipFill>
          <p:spPr>
            <a:xfrm>
              <a:off x="0" y="0"/>
              <a:ext cx="5999761" cy="33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7" name="Oval"/>
            <p:cNvSpPr/>
            <p:nvPr/>
          </p:nvSpPr>
          <p:spPr>
            <a:xfrm>
              <a:off x="2355120" y="485280"/>
              <a:ext cx="1289521" cy="62928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638" name="Oval"/>
            <p:cNvSpPr/>
            <p:nvPr/>
          </p:nvSpPr>
          <p:spPr>
            <a:xfrm>
              <a:off x="2355120" y="3001320"/>
              <a:ext cx="1289521" cy="62928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2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817640" y="1065600"/>
            <a:ext cx="9312120" cy="90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2100"/>
            </a:lvl1pPr>
          </a:lstStyle>
          <a:p>
            <a:pPr/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645" name="Group"/>
          <p:cNvGrpSpPr/>
          <p:nvPr/>
        </p:nvGrpSpPr>
        <p:grpSpPr>
          <a:xfrm>
            <a:off x="3597480" y="1786320"/>
            <a:ext cx="5752440" cy="3942721"/>
            <a:chOff x="0" y="0"/>
            <a:chExt cx="5752439" cy="3942720"/>
          </a:xfrm>
        </p:grpSpPr>
        <p:pic>
          <p:nvPicPr>
            <p:cNvPr id="643" name="PreviewScreenSnapz012.png" descr="PreviewScreenSnapz01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752440" cy="38948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4" name="Oval"/>
            <p:cNvSpPr/>
            <p:nvPr/>
          </p:nvSpPr>
          <p:spPr>
            <a:xfrm>
              <a:off x="2242799" y="3324600"/>
              <a:ext cx="1266841" cy="61812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8" name="On a given McStas histogram…"/>
          <p:cNvSpPr txBox="1"/>
          <p:nvPr/>
        </p:nvSpPr>
        <p:spPr>
          <a:xfrm>
            <a:off x="1774800" y="1577382"/>
            <a:ext cx="9312120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200">
                <a:latin typeface="Verdana"/>
                <a:ea typeface="Verdana"/>
                <a:cs typeface="Verdana"/>
                <a:sym typeface="Verdana"/>
              </a:defRPr>
            </a:pPr>
            <a:r>
              <a:t>On a given McStas histogram</a:t>
            </a:r>
            <a:br/>
            <a:r>
              <a:t> </a:t>
            </a:r>
          </a:p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200">
                <a:latin typeface="Verdana"/>
                <a:ea typeface="Verdana"/>
                <a:cs typeface="Verdana"/>
                <a:sym typeface="Verdana"/>
              </a:defRPr>
            </a:pPr>
            <a:r>
              <a:t>For the non-zero bins, calculate</a:t>
            </a:r>
            <a:br/>
            <a:br/>
            <a:br/>
            <a:br/>
            <a:br/>
            <a:r>
              <a:t>The </a:t>
            </a:r>
            <a:r>
              <a:rPr i="1"/>
              <a:t>smallest </a:t>
            </a:r>
            <a:r>
              <a:t>      defines the “maximal counting time” allowed by your statistics</a:t>
            </a:r>
            <a:br/>
            <a:r>
              <a:t> </a:t>
            </a:r>
          </a:p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200">
                <a:latin typeface="Verdana"/>
                <a:ea typeface="Verdana"/>
                <a:cs typeface="Verdana"/>
                <a:sym typeface="Verdana"/>
              </a:defRPr>
            </a:pPr>
            <a:r>
              <a:t>Preferably a “background” should be added - use a “known experimental value” or an estimate…</a:t>
            </a:r>
          </a:p>
        </p:txBody>
      </p:sp>
      <p:pic>
        <p:nvPicPr>
          <p:cNvPr id="649" name="PreviewScreenSnapz012.png" descr="PreviewScreenSnapz012.png"/>
          <p:cNvPicPr>
            <a:picLocks noChangeAspect="1"/>
          </p:cNvPicPr>
          <p:nvPr/>
        </p:nvPicPr>
        <p:blipFill>
          <a:blip r:embed="rId2">
            <a:extLst/>
          </a:blip>
          <a:srcRect l="39804" t="86592" r="39804" b="0"/>
          <a:stretch>
            <a:fillRect/>
          </a:stretch>
        </p:blipFill>
        <p:spPr>
          <a:xfrm>
            <a:off x="4403159" y="2693520"/>
            <a:ext cx="1544041" cy="687241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Sketch of an algorithm…"/>
          <p:cNvSpPr txBox="1"/>
          <p:nvPr/>
        </p:nvSpPr>
        <p:spPr>
          <a:xfrm>
            <a:off x="1774800" y="1065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Sketch of an algorithm…</a:t>
            </a:r>
          </a:p>
        </p:txBody>
      </p:sp>
      <p:pic>
        <p:nvPicPr>
          <p:cNvPr id="6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8394" y="4113147"/>
            <a:ext cx="410761" cy="22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"/>
          <p:cNvSpPr/>
          <p:nvPr/>
        </p:nvSpPr>
        <p:spPr>
          <a:xfrm rot="5400000">
            <a:off x="4457159" y="4363199"/>
            <a:ext cx="1742041" cy="359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3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99" name="Title 4"/>
          <p:cNvSpPr txBox="1"/>
          <p:nvPr/>
        </p:nvSpPr>
        <p:spPr>
          <a:xfrm>
            <a:off x="2016683" y="71646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30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01" name="Initial position and direction: as for Source_simple"/>
          <p:cNvSpPr txBox="1"/>
          <p:nvPr/>
        </p:nvSpPr>
        <p:spPr>
          <a:xfrm>
            <a:off x="2060999" y="2952000"/>
            <a:ext cx="78300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Initial position and direction: as for Source_simple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5437799" y="3971159"/>
            <a:ext cx="1614241" cy="4723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>
            <a:off x="5398559" y="4522320"/>
            <a:ext cx="1771561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Line"/>
          <p:cNvSpPr/>
          <p:nvPr/>
        </p:nvSpPr>
        <p:spPr>
          <a:xfrm flipV="1">
            <a:off x="5398559" y="4522320"/>
            <a:ext cx="1614242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5" name="Line"/>
          <p:cNvSpPr/>
          <p:nvPr/>
        </p:nvSpPr>
        <p:spPr>
          <a:xfrm flipV="1">
            <a:off x="5398560" y="3538080"/>
            <a:ext cx="472321" cy="787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>
            <a:off x="5398560" y="4797719"/>
            <a:ext cx="826920" cy="472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 flipH="1" flipV="1">
            <a:off x="4847399" y="3774240"/>
            <a:ext cx="354241" cy="6300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Line"/>
          <p:cNvSpPr/>
          <p:nvPr/>
        </p:nvSpPr>
        <p:spPr>
          <a:xfrm flipH="1">
            <a:off x="4886640" y="4719239"/>
            <a:ext cx="315001" cy="5119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Shape"/>
          <p:cNvSpPr/>
          <p:nvPr/>
        </p:nvSpPr>
        <p:spPr>
          <a:xfrm rot="5400000">
            <a:off x="6221159" y="4147199"/>
            <a:ext cx="2318041" cy="503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3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ln w="3600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0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11" name="Parameters from the PSI cold source"/>
          <p:cNvSpPr txBox="1"/>
          <p:nvPr/>
        </p:nvSpPr>
        <p:spPr>
          <a:xfrm>
            <a:off x="7821360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4" name="Sketch of an algorithm…"/>
          <p:cNvSpPr txBox="1"/>
          <p:nvPr/>
        </p:nvSpPr>
        <p:spPr>
          <a:xfrm>
            <a:off x="1728000" y="1065600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Monitor_nD</a:t>
            </a:r>
          </a:p>
        </p:txBody>
      </p:sp>
      <p:sp>
        <p:nvSpPr>
          <p:cNvPr id="655" name="CustomShape 5"/>
          <p:cNvSpPr/>
          <p:nvPr/>
        </p:nvSpPr>
        <p:spPr>
          <a:xfrm>
            <a:off x="8111520" y="472223"/>
            <a:ext cx="3670981" cy="311954"/>
          </a:xfrm>
          <a:prstGeom prst="rect">
            <a:avLst/>
          </a:prstGeom>
          <a:solidFill>
            <a:srgbClr val="00F9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 anchor="ctr">
            <a:spAutoFit/>
          </a:bodyPr>
          <a:lstStyle>
            <a:lvl1pPr>
              <a:defRPr i="1" spc="0">
                <a:solidFill>
                  <a:srgbClr val="444444"/>
                </a:solidFill>
              </a:defRPr>
            </a:lvl1pPr>
          </a:lstStyle>
          <a:p>
            <a:pPr/>
            <a:r>
              <a:t>A general monitor for 0D/1D/2D records</a:t>
            </a:r>
          </a:p>
        </p:txBody>
      </p:sp>
      <p:sp>
        <p:nvSpPr>
          <p:cNvPr id="656" name="CustomShape 6"/>
          <p:cNvSpPr txBox="1"/>
          <p:nvPr/>
        </p:nvSpPr>
        <p:spPr>
          <a:xfrm>
            <a:off x="2345400" y="1727999"/>
            <a:ext cx="6574420" cy="47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i="1" spc="-1" sz="2600"/>
            </a:lvl1pPr>
          </a:lstStyle>
          <a:p>
            <a:pPr/>
            <a:r>
              <a:t>The all-in-one , swiss-army-knife of monitors</a:t>
            </a:r>
          </a:p>
        </p:txBody>
      </p:sp>
      <p:sp>
        <p:nvSpPr>
          <p:cNvPr id="657" name="CustomShape 7"/>
          <p:cNvSpPr txBox="1"/>
          <p:nvPr/>
        </p:nvSpPr>
        <p:spPr>
          <a:xfrm>
            <a:off x="2324159" y="2310120"/>
            <a:ext cx="9114841" cy="98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 sz="2600"/>
            </a:pPr>
            <a:r>
              <a:t>Monitor_nD</a:t>
            </a:r>
            <a:r>
              <a:rPr b="0"/>
              <a:t> can have almost any shape, and record </a:t>
            </a:r>
          </a:p>
          <a:p>
            <a:pPr>
              <a:defRPr i="1" spc="-1" sz="2600"/>
            </a:pPr>
            <a:r>
              <a:t>any requested standard quantities</a:t>
            </a:r>
          </a:p>
        </p:txBody>
      </p:sp>
      <p:pic>
        <p:nvPicPr>
          <p:cNvPr id="6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6519" y="3400559"/>
            <a:ext cx="2755082" cy="2958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1" name="Sketch of an algorithm…"/>
          <p:cNvSpPr txBox="1"/>
          <p:nvPr/>
        </p:nvSpPr>
        <p:spPr>
          <a:xfrm>
            <a:off x="1627864" y="1086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Monitor_nD</a:t>
            </a:r>
          </a:p>
        </p:txBody>
      </p:sp>
      <p:sp>
        <p:nvSpPr>
          <p:cNvPr id="662" name="CustomShape 4"/>
          <p:cNvSpPr/>
          <p:nvPr/>
        </p:nvSpPr>
        <p:spPr>
          <a:xfrm>
            <a:off x="7920719" y="636023"/>
            <a:ext cx="3670981" cy="311954"/>
          </a:xfrm>
          <a:prstGeom prst="rect">
            <a:avLst/>
          </a:prstGeom>
          <a:solidFill>
            <a:srgbClr val="00F9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 anchor="ctr">
            <a:spAutoFit/>
          </a:bodyPr>
          <a:lstStyle>
            <a:lvl1pPr>
              <a:defRPr i="1" spc="0">
                <a:solidFill>
                  <a:srgbClr val="444444"/>
                </a:solidFill>
              </a:defRPr>
            </a:lvl1pPr>
          </a:lstStyle>
          <a:p>
            <a:pPr/>
            <a:r>
              <a:t>A general monitor for 0D/1D/2D records</a:t>
            </a:r>
          </a:p>
        </p:txBody>
      </p:sp>
      <p:sp>
        <p:nvSpPr>
          <p:cNvPr id="663" name="CustomShape 5"/>
          <p:cNvSpPr txBox="1"/>
          <p:nvPr/>
        </p:nvSpPr>
        <p:spPr>
          <a:xfrm>
            <a:off x="1800719" y="2104559"/>
            <a:ext cx="9311762" cy="137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</a:p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 </a:t>
            </a:r>
            <a:r>
              <a:rPr>
                <a:solidFill>
                  <a:srgbClr val="0061FF"/>
                </a:solidFill>
              </a:rPr>
              <a:t>xwidth = 0.1, yheight = 0.1, zdepth = 0,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options = "intensity per cm2 angle,limits=[-5 5],</a:t>
            </a:r>
            <a:r>
              <a:t>       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bins=10,with borders, file = mon1"</a:t>
            </a:r>
            <a:r>
              <a:t>)</a:t>
            </a:r>
          </a:p>
        </p:txBody>
      </p:sp>
      <p:sp>
        <p:nvSpPr>
          <p:cNvPr id="664" name="CustomShape 7"/>
          <p:cNvSpPr txBox="1"/>
          <p:nvPr/>
        </p:nvSpPr>
        <p:spPr>
          <a:xfrm>
            <a:off x="2592720" y="3600000"/>
            <a:ext cx="7551000" cy="31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u="sng"/>
              <a:t>options = "banana, theta limits=[10,130], bins=120, y"</a:t>
            </a:r>
          </a:p>
        </p:txBody>
      </p:sp>
      <p:sp>
        <p:nvSpPr>
          <p:cNvPr id="665" name="CustomShape 9"/>
          <p:cNvSpPr txBox="1"/>
          <p:nvPr/>
        </p:nvSpPr>
        <p:spPr>
          <a:xfrm>
            <a:off x="2808719" y="4202639"/>
            <a:ext cx="9055802" cy="31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-1" u="sng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options = "multiple kx ky kz, auto abs log t, and list all neutrons"</a:t>
            </a:r>
          </a:p>
        </p:txBody>
      </p:sp>
      <p:sp>
        <p:nvSpPr>
          <p:cNvPr id="666" name="CustomShape 10"/>
          <p:cNvSpPr txBox="1"/>
          <p:nvPr/>
        </p:nvSpPr>
        <p:spPr>
          <a:xfrm>
            <a:off x="1656720" y="1727999"/>
            <a:ext cx="24566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00A3D7"/>
                </a:solidFill>
              </a:defRPr>
            </a:lvl1pPr>
          </a:lstStyle>
          <a:p>
            <a:pPr/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9" name="Sketch of an algorithm…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Monitor_nD</a:t>
            </a:r>
          </a:p>
        </p:txBody>
      </p:sp>
      <p:sp>
        <p:nvSpPr>
          <p:cNvPr id="670" name="CustomShape 8"/>
          <p:cNvSpPr txBox="1"/>
          <p:nvPr/>
        </p:nvSpPr>
        <p:spPr>
          <a:xfrm>
            <a:off x="1949760" y="3023999"/>
            <a:ext cx="8849520" cy="101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xwidth = 0.1, yheight = 0.1,</a:t>
            </a:r>
          </a:p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user1=age, username1="Age of the Captain [years]",</a:t>
            </a:r>
          </a:p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options="user1, auto")</a:t>
            </a:r>
          </a:p>
        </p:txBody>
      </p:sp>
      <p:sp>
        <p:nvSpPr>
          <p:cNvPr id="671" name="… or monitor just about anything:"/>
          <p:cNvSpPr txBox="1"/>
          <p:nvPr/>
        </p:nvSpPr>
        <p:spPr>
          <a:xfrm>
            <a:off x="2204999" y="1943999"/>
            <a:ext cx="4950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… or monitor just about anything: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4" name="Sketch of an algorithm…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Exercise 2:</a:t>
            </a:r>
          </a:p>
        </p:txBody>
      </p:sp>
      <p:sp>
        <p:nvSpPr>
          <p:cNvPr id="675" name="Head over to the github site and continue the exercise we started before:"/>
          <p:cNvSpPr txBox="1"/>
          <p:nvPr/>
        </p:nvSpPr>
        <p:spPr>
          <a:xfrm>
            <a:off x="1845000" y="2232000"/>
            <a:ext cx="743472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Head over to the github site and continue the exercise we started before:</a:t>
            </a:r>
          </a:p>
        </p:txBody>
      </p:sp>
      <p:sp>
        <p:nvSpPr>
          <p:cNvPr id="676" name="https://github.com/McStasMcXtrace/Schools/tree/master/ISIS_April_2021/Tuesday_April_13th/2_Component_Basics/Exercise/"/>
          <p:cNvSpPr txBox="1"/>
          <p:nvPr/>
        </p:nvSpPr>
        <p:spPr>
          <a:xfrm>
            <a:off x="2788199" y="3200399"/>
            <a:ext cx="76824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https://github.com/McStasMcXtrace/Schools/tree/master/ISIS_April_2021/Tuesday_April_13th/2_Component_Basics/Exercise/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4"/>
          <p:cNvSpPr txBox="1"/>
          <p:nvPr/>
        </p:nvSpPr>
        <p:spPr>
          <a:xfrm>
            <a:off x="1931507" y="57246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31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15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16" name="Text"/>
          <p:cNvSpPr txBox="1"/>
          <p:nvPr/>
        </p:nvSpPr>
        <p:spPr>
          <a:xfrm>
            <a:off x="2277719" y="3889440"/>
            <a:ext cx="2467442" cy="45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</m:d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∑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d>
                    <m:d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</m:d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</m:oMath>
              </m:oMathPara>
            </a14:m>
          </a:p>
        </p:txBody>
      </p:sp>
      <p:sp>
        <p:nvSpPr>
          <p:cNvPr id="317" name="Intensity at a given wavelength drawn from a sum of (up to) 3 normalized Maxwellian distributions:"/>
          <p:cNvSpPr txBox="1"/>
          <p:nvPr/>
        </p:nvSpPr>
        <p:spPr>
          <a:xfrm>
            <a:off x="1628999" y="3095999"/>
            <a:ext cx="65340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Intensity at a given wavelength drawn from a sum of (up to) 3 normalized Maxwellian distributions:</a:t>
            </a:r>
          </a:p>
        </p:txBody>
      </p:sp>
      <p:sp>
        <p:nvSpPr>
          <p:cNvPr id="318" name="Text"/>
          <p:cNvSpPr txBox="1"/>
          <p:nvPr/>
        </p:nvSpPr>
        <p:spPr>
          <a:xfrm>
            <a:off x="5658840" y="3813119"/>
            <a:ext cx="2719441" cy="62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</m:d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p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p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f>
                    <m:f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lin"/>
                    </m:fPr>
                    <m:num>
                      <m:d>
                        <m:dPr>
                          <m:ctrlP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xmlns:a="http://schemas.openxmlformats.org/drawingml/2006/mai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num>
                            <m:den>
                              <m:sSup>
                                <m:e>
                                  <m:r>
                                    <a:rPr xmlns:a="http://schemas.openxmlformats.org/drawingml/2006/mai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xmlns:a="http://schemas.openxmlformats.org/drawingml/2006/mai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num>
                    <m:den>
                      <m:sSup>
                        <m:e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den>
                  </m:f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</m:oMath>
              </m:oMathPara>
            </a14:m>
          </a:p>
        </p:txBody>
      </p:sp>
      <p:sp>
        <p:nvSpPr>
          <p:cNvPr id="319" name="Text"/>
          <p:cNvSpPr txBox="1"/>
          <p:nvPr/>
        </p:nvSpPr>
        <p:spPr>
          <a:xfrm>
            <a:off x="4293720" y="4392000"/>
            <a:ext cx="1766879" cy="350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949.0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f>
                    <m:f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lin"/>
                    </m:fPr>
                    <m:num>
                      <m:sSup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den>
                  </m:f>
                </m:oMath>
              </m:oMathPara>
            </a14:m>
          </a:p>
        </p:txBody>
      </p:sp>
      <p:sp>
        <p:nvSpPr>
          <p:cNvPr id="320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4"/>
          <p:cNvSpPr txBox="1"/>
          <p:nvPr/>
        </p:nvSpPr>
        <p:spPr>
          <a:xfrm>
            <a:off x="1927209" y="53331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32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24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5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  <p:pic>
        <p:nvPicPr>
          <p:cNvPr id="326" name="image133.png" descr="image1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9999" y="1585440"/>
            <a:ext cx="6091921" cy="4678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4"/>
          <p:cNvSpPr txBox="1"/>
          <p:nvPr/>
        </p:nvSpPr>
        <p:spPr>
          <a:xfrm>
            <a:off x="1927209" y="508825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32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30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31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  <p:sp>
        <p:nvSpPr>
          <p:cNvPr id="332" name="Just for fun – let’s see what happens if we remove the fast peak…"/>
          <p:cNvSpPr txBox="1"/>
          <p:nvPr/>
        </p:nvSpPr>
        <p:spPr>
          <a:xfrm>
            <a:off x="1701000" y="2807999"/>
            <a:ext cx="307800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Just for fun – let’s see what happens if we remove the fast peak…</a:t>
            </a:r>
          </a:p>
        </p:txBody>
      </p:sp>
      <p:pic>
        <p:nvPicPr>
          <p:cNvPr id="333" name="image134.png" descr="image1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400" y="1734119"/>
            <a:ext cx="6123601" cy="4745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33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37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38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  <p:sp>
        <p:nvSpPr>
          <p:cNvPr id="339" name="Just for fun – let’s see what happens if we remove the fast peak…"/>
          <p:cNvSpPr txBox="1"/>
          <p:nvPr/>
        </p:nvSpPr>
        <p:spPr>
          <a:xfrm>
            <a:off x="1701000" y="2807999"/>
            <a:ext cx="307800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Just for fun – let’s see what happens if we remove the fast peak…</a:t>
            </a:r>
          </a:p>
        </p:txBody>
      </p:sp>
      <p:pic>
        <p:nvPicPr>
          <p:cNvPr id="340" name="image135.png" descr="image1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1840" y="792000"/>
            <a:ext cx="10334160" cy="504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itle 4"/>
          <p:cNvSpPr txBox="1"/>
          <p:nvPr/>
        </p:nvSpPr>
        <p:spPr>
          <a:xfrm>
            <a:off x="1823778" y="6435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Source_gen (Source_gen4)</a:t>
            </a:r>
          </a:p>
        </p:txBody>
      </p:sp>
      <p:sp>
        <p:nvSpPr>
          <p:cNvPr id="34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44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Source_gen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45" name="Almost the same as Source_Maxwell_3: but with optional flux-files as input."/>
          <p:cNvSpPr txBox="1"/>
          <p:nvPr/>
        </p:nvSpPr>
        <p:spPr>
          <a:xfrm>
            <a:off x="2636999" y="2879999"/>
            <a:ext cx="65340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Almost the same as Source_Maxwell_3: but with optional flux-files as input.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48" name="CustomShape 5"/>
          <p:cNvSpPr txBox="1"/>
          <p:nvPr/>
        </p:nvSpPr>
        <p:spPr>
          <a:xfrm>
            <a:off x="1800719" y="3960000"/>
            <a:ext cx="8938082" cy="89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vin = </a:t>
            </a:r>
            <a:r>
              <a:t>MCPL_input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filename=”voutput.mcpl”,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polarisationuse=1,verbose=1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-1">
                <a:solidFill>
                  <a:srgbClr val="3B7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(Xin,Yin,Zin) </a:t>
            </a:r>
            <a:r>
              <a:t>RELATIVE PREVIOUS</a:t>
            </a:r>
          </a:p>
        </p:txBody>
      </p:sp>
      <p:sp>
        <p:nvSpPr>
          <p:cNvPr id="349" name="CustomShape 5"/>
          <p:cNvSpPr txBox="1"/>
          <p:nvPr/>
        </p:nvSpPr>
        <p:spPr>
          <a:xfrm>
            <a:off x="1825199" y="2852279"/>
            <a:ext cx="8938082" cy="89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vout = </a:t>
            </a:r>
            <a:r>
              <a:t>MCPL_output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filename=”voutput.mcpl”,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doubleprec=1,polarisationuse=1,verbose=1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-1">
                <a:solidFill>
                  <a:srgbClr val="3B7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(Xout,Yout,Zout) </a:t>
            </a:r>
            <a:r>
              <a:t>RELATIVE PREVIOUS</a:t>
            </a:r>
          </a:p>
        </p:txBody>
      </p:sp>
      <p:sp>
        <p:nvSpPr>
          <p:cNvPr id="350" name="Reads/writes events directly from MCPL-format files:…"/>
          <p:cNvSpPr txBox="1"/>
          <p:nvPr/>
        </p:nvSpPr>
        <p:spPr>
          <a:xfrm>
            <a:off x="1628999" y="1727999"/>
            <a:ext cx="6246002" cy="66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Reads/writes events directly from MCPL-format files:</a:t>
            </a:r>
          </a:p>
          <a:p>
            <a:pPr>
              <a:defRPr spc="0"/>
            </a:pPr>
            <a:r>
              <a:t>“T. Kittelmann et. al., “”, J. Phys. Comp., 2017</a:t>
            </a:r>
          </a:p>
        </p:txBody>
      </p:sp>
      <p:sp>
        <p:nvSpPr>
          <p:cNvPr id="351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MCPL_input/output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