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6" name="Shape 28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2.png"/><Relationship Id="rId9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0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4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4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43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" name="EU-project-banner.png" descr="EU-project-bann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28491" y="67492"/>
            <a:ext cx="6166007" cy="7291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eulogo.jpg" descr="eulogo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63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61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62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6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64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7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65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66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68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75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69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70" name="logoill.pdf" descr="logoill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1" name="mcstas-logo.pdf" descr="mcstas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2" name="PSI-Logo_trans.png" descr="PSI-Logo_trans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3" name="ku-logo.pdf" descr="ku-logo.pdf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4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77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8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7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8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0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9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9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93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7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95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8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96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97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99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06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00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01" name="logoill.pdf" descr="logoill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2" name="mcstas-logo.pdf" descr="mcstas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3" name="PSI-Logo_trans.png" descr="PSI-Logo_trans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4" name="ku-logo.pdf" descr="ku-logo.pdf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5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108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1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Picture Placeholder 9"/>
          <p:cNvSpPr/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1" name="Picture Placeholder 11"/>
          <p:cNvSpPr/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3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127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125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126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0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128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1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29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30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32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39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33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34" name="logoill.pdf" descr="logoill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5" name="mcstas-logo.pdf" descr="mcstas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6" name="PSI-Logo_trans.png" descr="PSI-Logo_trans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7" name="ku-logo.pdf" descr="ku-logo.pdf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8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141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49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Picture Placeholder 9"/>
          <p:cNvSpPr/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4" name="Picture Placeholder 11"/>
          <p:cNvSpPr/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6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160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158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159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1" name="eulogo.jpg" descr="eulogo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4" name="Group"/>
          <p:cNvGrpSpPr/>
          <p:nvPr/>
        </p:nvGrpSpPr>
        <p:grpSpPr>
          <a:xfrm>
            <a:off x="10630562" y="898693"/>
            <a:ext cx="1506936" cy="5833522"/>
            <a:chOff x="0" y="0"/>
            <a:chExt cx="1506934" cy="5833520"/>
          </a:xfrm>
        </p:grpSpPr>
        <p:pic>
          <p:nvPicPr>
            <p:cNvPr id="16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6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6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64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6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7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6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68" name="logoill.pdf" descr="logoill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9" name="mcstas-logo.pdf" descr="mcstas-logo.pdf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0" name="PSI-Logo_trans.png" descr="PSI-Logo_trans.png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1" name="ku-logo.pdf" descr="ku-logo.pdf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2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82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4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85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Text Placeholder 18"/>
          <p:cNvSpPr/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87" name="Text Placeholder 22"/>
          <p:cNvSpPr/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88" name="Picture Placeholder 8"/>
          <p:cNvSpPr/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9" name="Picture Placeholder 8"/>
          <p:cNvSpPr/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90" name="Picture Placeholder 8"/>
          <p:cNvSpPr/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2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9" name="Group"/>
          <p:cNvGrpSpPr/>
          <p:nvPr/>
        </p:nvGrpSpPr>
        <p:grpSpPr>
          <a:xfrm>
            <a:off x="3113296" y="251999"/>
            <a:ext cx="690137" cy="720460"/>
            <a:chOff x="0" y="0"/>
            <a:chExt cx="690135" cy="720458"/>
          </a:xfrm>
        </p:grpSpPr>
        <p:sp>
          <p:nvSpPr>
            <p:cNvPr id="193" name="Logo color"/>
            <p:cNvSpPr/>
            <p:nvPr/>
          </p:nvSpPr>
          <p:spPr>
            <a:xfrm>
              <a:off x="2384" y="430544"/>
              <a:ext cx="111265" cy="162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94" name="logoill.pdf" descr="logoill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62727" y="437019"/>
              <a:ext cx="156220" cy="1493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5" name="mcstas-logo.pdf" descr="mcstas-logo.pdf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690136" cy="405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6" name="PSI-Logo_trans.png" descr="PSI-Logo_trans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57070" y="476569"/>
              <a:ext cx="194452" cy="71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7" name="ku-logo.pdf" descr="ku-logo.pdf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4580" y="429109"/>
              <a:ext cx="122071" cy="1658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8" name="ESS_Logo_Frugal_Blue_cmyk.png" descr="ESS_Logo_Frugal_Blue_cmyk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04365" y="577550"/>
              <a:ext cx="265586" cy="142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0" name="2021 HighNESS McStas School"/>
          <p:cNvSpPr txBox="1"/>
          <p:nvPr/>
        </p:nvSpPr>
        <p:spPr>
          <a:xfrm>
            <a:off x="1925741" y="155334"/>
            <a:ext cx="1002693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 defTabSz="768095">
              <a:lnSpc>
                <a:spcPct val="110000"/>
              </a:lnSpc>
              <a:spcBef>
                <a:spcPts val="0"/>
              </a:spcBef>
              <a:defRPr b="1" i="1" sz="1175"/>
            </a:pPr>
            <a:r>
              <a:t>2021 HighNESS</a:t>
            </a:r>
            <a:br/>
            <a:r>
              <a:t>McStas School</a:t>
            </a:r>
          </a:p>
        </p:txBody>
      </p:sp>
      <p:sp>
        <p:nvSpPr>
          <p:cNvPr id="20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20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0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203" name="HighNess-logo.png" descr="HighNess-logo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5" name="eulogo.jpg" descr="eulogo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5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7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221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19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220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4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22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2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22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224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2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23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22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228" name="logoill.pdf" descr="logoill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9" name="mcstas-logo.pdf" descr="mcstas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0" name="PSI-Logo_trans.png" descr="PSI-Logo_trans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1" name="ku-logo.pdf" descr="ku-logo.pdf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2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235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5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Fysik</a:t>
            </a:r>
          </a:p>
        </p:txBody>
      </p:sp>
      <p:sp>
        <p:nvSpPr>
          <p:cNvPr id="252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2021</a:t>
            </a:r>
          </a:p>
        </p:txBody>
      </p:sp>
      <p:sp>
        <p:nvSpPr>
          <p:cNvPr id="25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4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55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697" y="2381250"/>
            <a:ext cx="3886201" cy="2095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5" name="Group"/>
          <p:cNvGrpSpPr/>
          <p:nvPr/>
        </p:nvGrpSpPr>
        <p:grpSpPr>
          <a:xfrm>
            <a:off x="3041104" y="4876362"/>
            <a:ext cx="1302881" cy="1360126"/>
            <a:chOff x="0" y="0"/>
            <a:chExt cx="1302880" cy="1360125"/>
          </a:xfrm>
        </p:grpSpPr>
        <p:sp>
          <p:nvSpPr>
            <p:cNvPr id="259" name="Logo color"/>
            <p:cNvSpPr/>
            <p:nvPr/>
          </p:nvSpPr>
          <p:spPr>
            <a:xfrm>
              <a:off x="4501" y="812808"/>
              <a:ext cx="210053" cy="30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60" name="logoill.pdf" descr="logoill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73564" y="825033"/>
              <a:ext cx="294923" cy="281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1" name="mcstas-logo.pdf" descr="mcstas-logo.pdf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302881" cy="765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2" name="PSI-Logo_trans.png" descr="PSI-Logo_trans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85313" y="899696"/>
              <a:ext cx="367097" cy="134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3" name="ku-logo.pdf" descr="ku-logo.pdf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35190" y="810100"/>
              <a:ext cx="230453" cy="313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4" name="ESS_Logo_Frugal_Blue_cmyk.png" descr="ESS_Logo_Frugal_Blue_cmyk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85812" y="1090335"/>
              <a:ext cx="501390" cy="2697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6" name="Rectangle"/>
          <p:cNvSpPr/>
          <p:nvPr/>
        </p:nvSpPr>
        <p:spPr>
          <a:xfrm>
            <a:off x="8841323" y="661468"/>
            <a:ext cx="1498025" cy="8157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  <p:grpSp>
        <p:nvGrpSpPr>
          <p:cNvPr id="273" name="Group"/>
          <p:cNvGrpSpPr/>
          <p:nvPr/>
        </p:nvGrpSpPr>
        <p:grpSpPr>
          <a:xfrm>
            <a:off x="8464313" y="2129989"/>
            <a:ext cx="2488676" cy="2598022"/>
            <a:chOff x="0" y="0"/>
            <a:chExt cx="2488674" cy="2598020"/>
          </a:xfrm>
        </p:grpSpPr>
        <p:sp>
          <p:nvSpPr>
            <p:cNvPr id="267" name="Logo color"/>
            <p:cNvSpPr/>
            <p:nvPr/>
          </p:nvSpPr>
          <p:spPr>
            <a:xfrm>
              <a:off x="8598" y="1552572"/>
              <a:ext cx="401227" cy="585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68" name="logoill.pdf" descr="logoill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668625" y="1575922"/>
              <a:ext cx="563340" cy="5384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9" name="mcstas-logo.pdf" descr="mcstas-logo.pdf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2488675" cy="14623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0" name="PSI-Logo_trans.png" descr="PSI-Logo_trans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27013" y="1718540"/>
              <a:ext cx="701203" cy="2567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" name="ku-logo.pdf" descr="ku-logo.pdf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49245" y="1547399"/>
              <a:ext cx="440195" cy="5980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2" name="ESS_Logo_Frugal_Blue_cmyk.png" descr="ESS_Logo_Frugal_Blue_cmyk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36954" y="2082685"/>
              <a:ext cx="957720" cy="5153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277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75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276" name="HighNess-logo.png" descr="HighNess-logo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78" name="EU-project-banner.png" descr="EU-project-banner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697049" y="5583520"/>
            <a:ext cx="7346224" cy="8686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.jpeg"/><Relationship Id="rId12" Type="http://schemas.openxmlformats.org/officeDocument/2006/relationships/slideLayout" Target="../slideLayouts/slideLayout1.xml"/><Relationship Id="rId13" Type="http://schemas.openxmlformats.org/officeDocument/2006/relationships/slideLayout" Target="../slideLayouts/slideLayout2.xml"/><Relationship Id="rId14" Type="http://schemas.openxmlformats.org/officeDocument/2006/relationships/slideLayout" Target="../slideLayouts/slideLayout3.xml"/><Relationship Id="rId15" Type="http://schemas.openxmlformats.org/officeDocument/2006/relationships/slideLayout" Target="../slideLayouts/slideLayout4.xml"/><Relationship Id="rId16" Type="http://schemas.openxmlformats.org/officeDocument/2006/relationships/slideLayout" Target="../slideLayouts/slideLayout5.xml"/><Relationship Id="rId17" Type="http://schemas.openxmlformats.org/officeDocument/2006/relationships/slideLayout" Target="../slideLayouts/slideLayout6.xml"/><Relationship Id="rId18" Type="http://schemas.openxmlformats.org/officeDocument/2006/relationships/slideLayout" Target="../slideLayouts/slideLayout7.xml"/><Relationship Id="rId19" Type="http://schemas.openxmlformats.org/officeDocument/2006/relationships/slideLayout" Target="../slideLayouts/slideLayout8.xml"/><Relationship Id="rId2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10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8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9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" name="EU-project-banner.png" descr="EU-project-banner.png"/>
          <p:cNvPicPr>
            <a:picLocks noChangeAspect="1"/>
          </p:cNvPicPr>
          <p:nvPr/>
        </p:nvPicPr>
        <p:blipFill>
          <a:blip r:embed="rId4">
            <a:extLst/>
          </a:blip>
          <a:srcRect l="503" t="5582" r="84167" b="7665"/>
          <a:stretch>
            <a:fillRect/>
          </a:stretch>
        </p:blipFill>
        <p:spPr>
          <a:xfrm>
            <a:off x="14280104" y="6366867"/>
            <a:ext cx="485475" cy="3248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1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4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2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8" name="logoill.pdf" descr="logoill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" name="mcstas-logo.pdf" descr="mcstas-logo.pdf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0" name="PSI-Logo_trans.png" descr="PSI-Logo_trans.png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1" name="ku-logo.pdf" descr="ku-logo.pdf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25" name="eulogo.jpg" descr="eulogo.jp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nfluence.esss.lu.se/display/MCSTAS/McStas+sample+model+functionality-matrix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le 3"/>
          <p:cNvSpPr txBox="1"/>
          <p:nvPr>
            <p:ph type="title"/>
          </p:nvPr>
        </p:nvSpPr>
        <p:spPr>
          <a:xfrm>
            <a:off x="249858" y="3545116"/>
            <a:ext cx="10840030" cy="2706460"/>
          </a:xfrm>
          <a:prstGeom prst="rect">
            <a:avLst/>
          </a:prstGeom>
        </p:spPr>
        <p:txBody>
          <a:bodyPr/>
          <a:lstStyle/>
          <a:p>
            <a:pPr/>
            <a:r>
              <a:t>Further samples…</a:t>
            </a:r>
          </a:p>
          <a:p>
            <a:pPr>
              <a:defRPr sz="4100"/>
            </a:pPr>
            <a:r>
              <a:t>SANS, reflectometry, inelastic scattering</a:t>
            </a:r>
          </a:p>
        </p:txBody>
      </p:sp>
      <p:sp>
        <p:nvSpPr>
          <p:cNvPr id="289" name="Subtitle 4"/>
          <p:cNvSpPr txBox="1"/>
          <p:nvPr>
            <p:ph type="body" sz="half" idx="1"/>
          </p:nvPr>
        </p:nvSpPr>
        <p:spPr>
          <a:xfrm>
            <a:off x="247071" y="1704974"/>
            <a:ext cx="10840030" cy="1660657"/>
          </a:xfrm>
          <a:prstGeom prst="rect">
            <a:avLst/>
          </a:prstGeom>
        </p:spPr>
        <p:txBody>
          <a:bodyPr/>
          <a:lstStyle/>
          <a:p>
            <a:pPr/>
            <a:r>
              <a:t>Peter Willendrup</a:t>
            </a:r>
          </a:p>
        </p:txBody>
      </p:sp>
      <p:sp>
        <p:nvSpPr>
          <p:cNvPr id="290" name="Slide Number Placeholder 2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1" name="Subtitle 4"/>
          <p:cNvSpPr txBox="1"/>
          <p:nvPr/>
        </p:nvSpPr>
        <p:spPr>
          <a:xfrm>
            <a:off x="4956574" y="4844643"/>
            <a:ext cx="10840031" cy="1660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lnSpc>
                <a:spcPct val="11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Slides adapted from Mads Bertelsen, ESS DMSC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McStas samples with inelastic options"/>
          <p:cNvSpPr txBox="1"/>
          <p:nvPr>
            <p:ph type="title"/>
          </p:nvPr>
        </p:nvSpPr>
        <p:spPr>
          <a:xfrm>
            <a:off x="2337250" y="-243692"/>
            <a:ext cx="9312375" cy="795814"/>
          </a:xfrm>
          <a:prstGeom prst="rect">
            <a:avLst/>
          </a:prstGeom>
        </p:spPr>
        <p:txBody>
          <a:bodyPr/>
          <a:lstStyle/>
          <a:p>
            <a:pPr/>
            <a:r>
              <a:t>McStas samples with inelastic options</a:t>
            </a:r>
          </a:p>
        </p:txBody>
      </p:sp>
      <p:sp>
        <p:nvSpPr>
          <p:cNvPr id="341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43" name="Screenshot 2021-05-05 at 21.58.17.png" descr="Screenshot 2021-05-05 at 21.58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7422" y="1774570"/>
            <a:ext cx="10984456" cy="5099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Screenshot 2021-05-05 at 21.54.43.png" descr="Screenshot 2021-05-05 at 21.54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1472" y="667274"/>
            <a:ext cx="11016356" cy="11516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roup"/>
          <p:cNvGrpSpPr/>
          <p:nvPr/>
        </p:nvGrpSpPr>
        <p:grpSpPr>
          <a:xfrm>
            <a:off x="1424799" y="-3863873"/>
            <a:ext cx="10399029" cy="10115851"/>
            <a:chOff x="0" y="0"/>
            <a:chExt cx="10399028" cy="10115851"/>
          </a:xfrm>
        </p:grpSpPr>
        <p:pic>
          <p:nvPicPr>
            <p:cNvPr id="346" name="Picture 15" descr="Picture 1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22228" y="6008100"/>
              <a:ext cx="4876801" cy="3797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7" name="Straight Arrow Connector 2"/>
            <p:cNvSpPr/>
            <p:nvPr/>
          </p:nvSpPr>
          <p:spPr>
            <a:xfrm>
              <a:off x="194860" y="9674704"/>
              <a:ext cx="4301081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8" name="Straight Arrow Connector 7"/>
            <p:cNvSpPr/>
            <p:nvPr/>
          </p:nvSpPr>
          <p:spPr>
            <a:xfrm flipV="1">
              <a:off x="509306" y="6341435"/>
              <a:ext cx="1" cy="3578267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9" name="TextBox 5"/>
            <p:cNvSpPr txBox="1"/>
            <p:nvPr/>
          </p:nvSpPr>
          <p:spPr>
            <a:xfrm>
              <a:off x="4604529" y="9453169"/>
              <a:ext cx="672778" cy="419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q</a:t>
              </a:r>
            </a:p>
          </p:txBody>
        </p:sp>
        <p:sp>
          <p:nvSpPr>
            <p:cNvPr id="350" name="TextBox 6"/>
            <p:cNvSpPr txBox="1"/>
            <p:nvPr/>
          </p:nvSpPr>
          <p:spPr>
            <a:xfrm>
              <a:off x="0" y="6112748"/>
              <a:ext cx="729206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⍵</a:t>
              </a:r>
            </a:p>
          </p:txBody>
        </p:sp>
        <p:sp>
          <p:nvSpPr>
            <p:cNvPr id="351" name="TextBox 11"/>
            <p:cNvSpPr txBox="1"/>
            <p:nvPr/>
          </p:nvSpPr>
          <p:spPr>
            <a:xfrm>
              <a:off x="2585151" y="9516860"/>
              <a:ext cx="672778" cy="491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defRPr sz="3000"/>
              </a:pPr>
              <a:r>
                <a:t>q</a:t>
              </a:r>
              <a:r>
                <a:rPr baseline="-25000"/>
                <a:t>0</a:t>
              </a:r>
            </a:p>
          </p:txBody>
        </p:sp>
        <p:sp>
          <p:nvSpPr>
            <p:cNvPr id="352" name="Oval 8"/>
            <p:cNvSpPr/>
            <p:nvPr/>
          </p:nvSpPr>
          <p:spPr>
            <a:xfrm>
              <a:off x="1535594" y="0"/>
              <a:ext cx="2411708" cy="9675260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353" name="Rectangle 9"/>
            <p:cNvSpPr/>
            <p:nvPr/>
          </p:nvSpPr>
          <p:spPr>
            <a:xfrm>
              <a:off x="1296364" y="2345972"/>
              <a:ext cx="4213669" cy="452018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354" name="Content Placeholder 5"/>
            <p:cNvSpPr txBox="1"/>
            <p:nvPr/>
          </p:nvSpPr>
          <p:spPr>
            <a:xfrm>
              <a:off x="350000" y="5570272"/>
              <a:ext cx="9312377" cy="45455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marL="198000" indent="-198000">
                <a:spcBef>
                  <a:spcPts val="400"/>
                </a:spcBef>
                <a:buSzPct val="100000"/>
                <a:buChar char="•"/>
                <a:defRPr sz="1800"/>
              </a:lvl1pPr>
            </a:lstStyle>
            <a:p>
              <a:pPr/>
              <a:r>
                <a:t>Dispersion relation, theory and mcstas</a:t>
              </a:r>
            </a:p>
          </p:txBody>
        </p:sp>
      </p:grpSp>
      <p:sp>
        <p:nvSpPr>
          <p:cNvPr id="356" name="Title 4"/>
          <p:cNvSpPr txBox="1"/>
          <p:nvPr>
            <p:ph type="title"/>
          </p:nvPr>
        </p:nvSpPr>
        <p:spPr>
          <a:xfrm>
            <a:off x="2028725" y="-8187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Example component: Phonon_simple</a:t>
            </a:r>
          </a:p>
        </p:txBody>
      </p:sp>
      <p:sp>
        <p:nvSpPr>
          <p:cNvPr id="357" name="Content Placeholder 5"/>
          <p:cNvSpPr txBox="1"/>
          <p:nvPr>
            <p:ph type="body" idx="1"/>
          </p:nvPr>
        </p:nvSpPr>
        <p:spPr>
          <a:xfrm>
            <a:off x="1734025" y="1023010"/>
            <a:ext cx="9312377" cy="4545580"/>
          </a:xfrm>
          <a:prstGeom prst="rect">
            <a:avLst/>
          </a:prstGeom>
        </p:spPr>
        <p:txBody>
          <a:bodyPr/>
          <a:lstStyle/>
          <a:p>
            <a:pPr/>
            <a:r>
              <a:t>One isotropic acoustic phonon branch in all Brillouin zones on FCC Bravais single crystal</a:t>
            </a:r>
          </a:p>
        </p:txBody>
      </p:sp>
      <p:sp>
        <p:nvSpPr>
          <p:cNvPr id="358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9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99659" y="1250860"/>
            <a:ext cx="24130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TextBox 15"/>
          <p:cNvSpPr txBox="1"/>
          <p:nvPr/>
        </p:nvSpPr>
        <p:spPr>
          <a:xfrm>
            <a:off x="2055238" y="1368483"/>
            <a:ext cx="1172194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Dispersion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Example component: Phonon_simple</a:t>
            </a:r>
          </a:p>
        </p:txBody>
      </p:sp>
      <p:sp>
        <p:nvSpPr>
          <p:cNvPr id="363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Example of the output</a:t>
            </a:r>
          </a:p>
          <a:p>
            <a:pPr/>
            <a:r>
              <a:t>Elastic scattering only</a:t>
            </a:r>
          </a:p>
          <a:p>
            <a:pPr/>
            <a:r>
              <a:t>Combine with Single_crystal</a:t>
            </a:r>
            <a:br/>
            <a:r>
              <a:t>for elastic-inelastic scattering</a:t>
            </a:r>
            <a:br/>
            <a:br/>
            <a:br/>
          </a:p>
          <a:p>
            <a:pPr/>
            <a:r>
              <a:t>Magnon_fcc is conceptually</a:t>
            </a:r>
            <a:br/>
            <a:r>
              <a:t>very similar</a:t>
            </a:r>
          </a:p>
        </p:txBody>
      </p:sp>
      <p:sp>
        <p:nvSpPr>
          <p:cNvPr id="364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6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25"/>
          <a:stretch>
            <a:fillRect/>
          </a:stretch>
        </p:blipFill>
        <p:spPr>
          <a:xfrm>
            <a:off x="5326379" y="1543862"/>
            <a:ext cx="6679835" cy="4879799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TextBox 3"/>
          <p:cNvSpPr txBox="1"/>
          <p:nvPr/>
        </p:nvSpPr>
        <p:spPr>
          <a:xfrm>
            <a:off x="7109459" y="1543863"/>
            <a:ext cx="3566160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4 meV energy transfer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Example component: Isotropic_sqw</a:t>
            </a:r>
          </a:p>
        </p:txBody>
      </p:sp>
      <p:sp>
        <p:nvSpPr>
          <p:cNvPr id="369" name="Content Placeholder 5"/>
          <p:cNvSpPr txBox="1"/>
          <p:nvPr>
            <p:ph type="body" idx="1"/>
          </p:nvPr>
        </p:nvSpPr>
        <p:spPr>
          <a:xfrm>
            <a:off x="1774725" y="1477260"/>
            <a:ext cx="9312376" cy="4545580"/>
          </a:xfrm>
          <a:prstGeom prst="rect">
            <a:avLst/>
          </a:prstGeom>
        </p:spPr>
        <p:txBody>
          <a:bodyPr/>
          <a:lstStyle/>
          <a:p>
            <a:pPr/>
            <a:r>
              <a:t>Isotropic processes (powder, liquid, …)</a:t>
            </a:r>
          </a:p>
          <a:p>
            <a:pPr/>
            <a:r>
              <a:t>Use data files to describe S(|q|,w) directly, coherent and incoherent  - isotropic scattering</a:t>
            </a:r>
          </a:p>
          <a:p>
            <a:pPr/>
            <a:r>
              <a:t>Supports concentric geometries</a:t>
            </a:r>
          </a:p>
        </p:txBody>
      </p:sp>
      <p:sp>
        <p:nvSpPr>
          <p:cNvPr id="37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7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15451" y="2539710"/>
            <a:ext cx="4318001" cy="3962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37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9990" y="2675584"/>
            <a:ext cx="5600765" cy="3690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Example compon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component</a:t>
            </a:r>
          </a:p>
        </p:txBody>
      </p:sp>
      <p:sp>
        <p:nvSpPr>
          <p:cNvPr id="375" name="Single_crystal_inelastic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Single_crystal_inelastic</a:t>
            </a:r>
          </a:p>
          <a:p>
            <a:pPr/>
            <a:r>
              <a:t>Contribution from Duc Le, ISIS</a:t>
            </a:r>
          </a:p>
          <a:p>
            <a:pPr/>
            <a:r>
              <a:t>“Marriage” between Single_crystal and 4D equivalent of Isotropic_Sqw</a:t>
            </a:r>
          </a:p>
          <a:p>
            <a:pPr/>
          </a:p>
          <a:p>
            <a:pPr/>
            <a:r>
              <a:t>BIG tables, lots of memory, close to impossible to use for anything but “locally” in reciprocal space, i.e. in TAS settings</a:t>
            </a:r>
          </a:p>
        </p:txBody>
      </p:sp>
      <p:sp>
        <p:nvSpPr>
          <p:cNvPr id="3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Inelastic scattering in McStas</a:t>
            </a:r>
          </a:p>
        </p:txBody>
      </p:sp>
      <p:sp>
        <p:nvSpPr>
          <p:cNvPr id="379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Monte carlo sampling issues</a:t>
            </a:r>
          </a:p>
          <a:p>
            <a:pPr/>
            <a:r>
              <a:t>Need to sum over large amount of possible final states to find cross section</a:t>
            </a:r>
          </a:p>
          <a:p>
            <a:pPr/>
            <a:r>
              <a:t>Need large amount of rays to sample all the options</a:t>
            </a:r>
          </a:p>
        </p:txBody>
      </p:sp>
      <p:sp>
        <p:nvSpPr>
          <p:cNvPr id="38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1" name="Straight Arrow Connector 2"/>
          <p:cNvSpPr/>
          <p:nvPr/>
        </p:nvSpPr>
        <p:spPr>
          <a:xfrm flipV="1">
            <a:off x="2509786" y="4857750"/>
            <a:ext cx="5669282" cy="1120141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82" name="Straight Arrow Connector 7"/>
          <p:cNvSpPr/>
          <p:nvPr/>
        </p:nvSpPr>
        <p:spPr>
          <a:xfrm flipH="1" flipV="1">
            <a:off x="1774724" y="4229099"/>
            <a:ext cx="2624824" cy="1924052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83" name="Straight Arrow Connector 9"/>
          <p:cNvSpPr/>
          <p:nvPr/>
        </p:nvSpPr>
        <p:spPr>
          <a:xfrm flipV="1">
            <a:off x="3786137" y="2948939"/>
            <a:ext cx="1" cy="3379472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84" name="Straight Connector 15"/>
          <p:cNvSpPr/>
          <p:nvPr/>
        </p:nvSpPr>
        <p:spPr>
          <a:xfrm>
            <a:off x="4297679" y="4057650"/>
            <a:ext cx="502920" cy="24003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85" name="Straight Connector 20"/>
          <p:cNvSpPr/>
          <p:nvPr/>
        </p:nvSpPr>
        <p:spPr>
          <a:xfrm>
            <a:off x="4791009" y="4060847"/>
            <a:ext cx="1" cy="23420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86" name="Straight Connector 22"/>
          <p:cNvSpPr/>
          <p:nvPr/>
        </p:nvSpPr>
        <p:spPr>
          <a:xfrm>
            <a:off x="4307165" y="3839174"/>
            <a:ext cx="1" cy="23420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87" name="Straight Connector 23"/>
          <p:cNvSpPr/>
          <p:nvPr/>
        </p:nvSpPr>
        <p:spPr>
          <a:xfrm>
            <a:off x="4959395" y="4026870"/>
            <a:ext cx="1" cy="23420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88" name="Straight Connector 24"/>
          <p:cNvSpPr/>
          <p:nvPr/>
        </p:nvSpPr>
        <p:spPr>
          <a:xfrm>
            <a:off x="4465960" y="3792411"/>
            <a:ext cx="1" cy="23420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89" name="Straight Connector 25"/>
          <p:cNvSpPr/>
          <p:nvPr/>
        </p:nvSpPr>
        <p:spPr>
          <a:xfrm>
            <a:off x="4296614" y="3835977"/>
            <a:ext cx="502920" cy="24003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0" name="Straight Connector 26"/>
          <p:cNvSpPr/>
          <p:nvPr/>
        </p:nvSpPr>
        <p:spPr>
          <a:xfrm>
            <a:off x="4455409" y="3796545"/>
            <a:ext cx="502920" cy="24003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1" name="Straight Connector 27"/>
          <p:cNvSpPr/>
          <p:nvPr/>
        </p:nvSpPr>
        <p:spPr>
          <a:xfrm>
            <a:off x="4460738" y="4012889"/>
            <a:ext cx="502920" cy="24003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2" name="Straight Connector 30"/>
          <p:cNvSpPr/>
          <p:nvPr/>
        </p:nvSpPr>
        <p:spPr>
          <a:xfrm flipH="1">
            <a:off x="4782217" y="4252280"/>
            <a:ext cx="183040" cy="4475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3" name="Straight Connector 34"/>
          <p:cNvSpPr/>
          <p:nvPr/>
        </p:nvSpPr>
        <p:spPr>
          <a:xfrm flipH="1">
            <a:off x="4785948" y="4033917"/>
            <a:ext cx="183040" cy="4475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4" name="Straight Connector 35"/>
          <p:cNvSpPr/>
          <p:nvPr/>
        </p:nvSpPr>
        <p:spPr>
          <a:xfrm flipH="1">
            <a:off x="4295710" y="3799456"/>
            <a:ext cx="183040" cy="4475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5" name="Straight Connector 36"/>
          <p:cNvSpPr/>
          <p:nvPr/>
        </p:nvSpPr>
        <p:spPr>
          <a:xfrm flipH="1">
            <a:off x="4301039" y="4012603"/>
            <a:ext cx="183040" cy="4475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6" name="TextBox 37"/>
          <p:cNvSpPr txBox="1"/>
          <p:nvPr/>
        </p:nvSpPr>
        <p:spPr>
          <a:xfrm>
            <a:off x="8241278" y="4528758"/>
            <a:ext cx="672778" cy="49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000"/>
            </a:pPr>
            <a:r>
              <a:t>q</a:t>
            </a:r>
            <a:r>
              <a:rPr baseline="-25000"/>
              <a:t>z</a:t>
            </a:r>
          </a:p>
        </p:txBody>
      </p:sp>
      <p:sp>
        <p:nvSpPr>
          <p:cNvPr id="397" name="TextBox 38"/>
          <p:cNvSpPr txBox="1"/>
          <p:nvPr/>
        </p:nvSpPr>
        <p:spPr>
          <a:xfrm>
            <a:off x="1837009" y="3595461"/>
            <a:ext cx="672778" cy="49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000"/>
            </a:pPr>
            <a:r>
              <a:t>q</a:t>
            </a:r>
            <a:r>
              <a:rPr baseline="-25000"/>
              <a:t>x</a:t>
            </a:r>
          </a:p>
        </p:txBody>
      </p:sp>
      <p:sp>
        <p:nvSpPr>
          <p:cNvPr id="398" name="TextBox 39"/>
          <p:cNvSpPr txBox="1"/>
          <p:nvPr/>
        </p:nvSpPr>
        <p:spPr>
          <a:xfrm>
            <a:off x="3269569" y="2641385"/>
            <a:ext cx="672778" cy="491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000"/>
            </a:pPr>
            <a:r>
              <a:t>q</a:t>
            </a:r>
            <a:r>
              <a:rPr baseline="-25000"/>
              <a:t>y</a:t>
            </a:r>
          </a:p>
        </p:txBody>
      </p:sp>
      <p:sp>
        <p:nvSpPr>
          <p:cNvPr id="399" name="TextBox 40"/>
          <p:cNvSpPr txBox="1"/>
          <p:nvPr/>
        </p:nvSpPr>
        <p:spPr>
          <a:xfrm>
            <a:off x="9223268" y="3395405"/>
            <a:ext cx="2373479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000"/>
            </a:pPr>
            <a:r>
              <a:t>+</a:t>
            </a:r>
            <a:r>
              <a:rPr sz="5600"/>
              <a:t>⍵</a:t>
            </a:r>
          </a:p>
        </p:txBody>
      </p:sp>
      <p:sp>
        <p:nvSpPr>
          <p:cNvPr id="400" name="TextBox 28"/>
          <p:cNvSpPr txBox="1"/>
          <p:nvPr/>
        </p:nvSpPr>
        <p:spPr>
          <a:xfrm>
            <a:off x="5025988" y="3617545"/>
            <a:ext cx="672778" cy="374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200"/>
            </a:pPr>
            <a:r>
              <a:t>dq</a:t>
            </a:r>
            <a:r>
              <a:rPr baseline="-25000"/>
              <a:t>y</a:t>
            </a:r>
          </a:p>
        </p:txBody>
      </p:sp>
      <p:sp>
        <p:nvSpPr>
          <p:cNvPr id="401" name="TextBox 29"/>
          <p:cNvSpPr txBox="1"/>
          <p:nvPr/>
        </p:nvSpPr>
        <p:spPr>
          <a:xfrm>
            <a:off x="4131838" y="3937925"/>
            <a:ext cx="672778" cy="374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200"/>
            </a:pPr>
            <a:r>
              <a:t>dq</a:t>
            </a:r>
            <a:r>
              <a:rPr baseline="-25000"/>
              <a:t>x</a:t>
            </a:r>
          </a:p>
        </p:txBody>
      </p:sp>
      <p:sp>
        <p:nvSpPr>
          <p:cNvPr id="402" name="TextBox 31"/>
          <p:cNvSpPr txBox="1"/>
          <p:nvPr/>
        </p:nvSpPr>
        <p:spPr>
          <a:xfrm>
            <a:off x="4905212" y="4088143"/>
            <a:ext cx="672779" cy="374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200"/>
            </a:pPr>
            <a:r>
              <a:t>dq</a:t>
            </a:r>
            <a:r>
              <a:rPr baseline="-25000"/>
              <a:t>z</a:t>
            </a:r>
          </a:p>
        </p:txBody>
      </p:sp>
      <p:sp>
        <p:nvSpPr>
          <p:cNvPr id="403" name="TextBox 32"/>
          <p:cNvSpPr txBox="1"/>
          <p:nvPr/>
        </p:nvSpPr>
        <p:spPr>
          <a:xfrm>
            <a:off x="4292239" y="3203595"/>
            <a:ext cx="67277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200"/>
            </a:pPr>
            <a:r>
              <a:t>+d</a:t>
            </a:r>
            <a:r>
              <a:rPr sz="2400"/>
              <a:t>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itle 4"/>
          <p:cNvSpPr txBox="1"/>
          <p:nvPr>
            <p:ph type="title"/>
          </p:nvPr>
        </p:nvSpPr>
        <p:spPr>
          <a:xfrm>
            <a:off x="1927209" y="157033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TAS</a:t>
            </a:r>
          </a:p>
        </p:txBody>
      </p:sp>
      <p:sp>
        <p:nvSpPr>
          <p:cNvPr id="406" name="Content Placeholder 5"/>
          <p:cNvSpPr txBox="1"/>
          <p:nvPr>
            <p:ph type="body" idx="1"/>
          </p:nvPr>
        </p:nvSpPr>
        <p:spPr>
          <a:xfrm>
            <a:off x="1800889" y="1156211"/>
            <a:ext cx="9312376" cy="4545578"/>
          </a:xfrm>
          <a:prstGeom prst="rect">
            <a:avLst/>
          </a:prstGeom>
        </p:spPr>
        <p:txBody>
          <a:bodyPr/>
          <a:lstStyle/>
          <a:p>
            <a:pPr/>
            <a:r>
              <a:t>Only a small fraction of neutrons arrive, most are simulated in vain</a:t>
            </a:r>
          </a:p>
        </p:txBody>
      </p:sp>
      <p:sp>
        <p:nvSpPr>
          <p:cNvPr id="407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0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0227" t="0" r="11178" b="0"/>
          <a:stretch>
            <a:fillRect/>
          </a:stretch>
        </p:blipFill>
        <p:spPr>
          <a:xfrm>
            <a:off x="6069330" y="1398843"/>
            <a:ext cx="5817872" cy="48773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itle 4"/>
          <p:cNvSpPr txBox="1"/>
          <p:nvPr>
            <p:ph type="title"/>
          </p:nvPr>
        </p:nvSpPr>
        <p:spPr>
          <a:xfrm>
            <a:off x="1774725" y="297698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Chopper spectrometers</a:t>
            </a:r>
          </a:p>
        </p:txBody>
      </p:sp>
      <p:sp>
        <p:nvSpPr>
          <p:cNvPr id="411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1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5191" y="1517714"/>
            <a:ext cx="6203648" cy="4529798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Content Placeholder 5"/>
          <p:cNvSpPr txBox="1"/>
          <p:nvPr>
            <p:ph type="body" idx="1"/>
          </p:nvPr>
        </p:nvSpPr>
        <p:spPr>
          <a:xfrm>
            <a:off x="1643980" y="1429810"/>
            <a:ext cx="9312375" cy="4545579"/>
          </a:xfrm>
          <a:prstGeom prst="rect">
            <a:avLst/>
          </a:prstGeom>
        </p:spPr>
        <p:txBody>
          <a:bodyPr/>
          <a:lstStyle/>
          <a:p>
            <a:pPr/>
            <a:r>
              <a:t>Only a small fraction of neutrons arrive, most are simulated in vain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sp>
        <p:nvSpPr>
          <p:cNvPr id="416" name="Content Placeholder 5"/>
          <p:cNvSpPr txBox="1"/>
          <p:nvPr>
            <p:ph type="body" idx="1"/>
          </p:nvPr>
        </p:nvSpPr>
        <p:spPr>
          <a:xfrm>
            <a:off x="1774725" y="2014562"/>
            <a:ext cx="9312376" cy="4545580"/>
          </a:xfrm>
          <a:prstGeom prst="rect">
            <a:avLst/>
          </a:prstGeom>
        </p:spPr>
        <p:txBody>
          <a:bodyPr/>
          <a:lstStyle/>
          <a:p>
            <a:pPr/>
            <a:r>
              <a:t>SANS</a:t>
            </a:r>
          </a:p>
          <a:p>
            <a:pPr lvl="1">
              <a:buChar char="•"/>
            </a:pPr>
            <a:r>
              <a:t>Lots of choice, many models (challenge can be to decide what to choose)</a:t>
            </a:r>
          </a:p>
          <a:p>
            <a:pPr lvl="1">
              <a:buChar char="•"/>
            </a:pPr>
          </a:p>
          <a:p>
            <a:pPr/>
            <a:r>
              <a:t>Reflectometry:</a:t>
            </a:r>
          </a:p>
          <a:p>
            <a:pPr lvl="1">
              <a:buChar char="•"/>
            </a:pPr>
            <a:r>
              <a:t>Only little choice, Multilayer_sample or “a mirror”</a:t>
            </a:r>
          </a:p>
          <a:p>
            <a:pPr/>
          </a:p>
          <a:p>
            <a:pPr/>
            <a:r>
              <a:t>Inelastic scattering</a:t>
            </a:r>
          </a:p>
          <a:p>
            <a:pPr lvl="1">
              <a:buChar char="•"/>
            </a:pPr>
            <a:r>
              <a:t>Inelastic scattering supported in McStas, not all cases fully covered</a:t>
            </a:r>
          </a:p>
          <a:p>
            <a:pPr lvl="1">
              <a:buChar char="•"/>
            </a:pPr>
            <a:r>
              <a:t>Longer computational times required</a:t>
            </a:r>
          </a:p>
          <a:p>
            <a:pPr lvl="1">
              <a:buChar char="•"/>
            </a:pPr>
            <a:r>
              <a:t>Advantages from simulation especially important for spectroscopy (resolution function)</a:t>
            </a:r>
          </a:p>
        </p:txBody>
      </p:sp>
      <p:sp>
        <p:nvSpPr>
          <p:cNvPr id="417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Further samples in McStas</a:t>
            </a:r>
          </a:p>
        </p:txBody>
      </p:sp>
      <p:sp>
        <p:nvSpPr>
          <p:cNvPr id="294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A look at the “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Sample functionality matrix</a:t>
            </a:r>
            <a:r>
              <a:t>”</a:t>
            </a:r>
          </a:p>
          <a:p>
            <a:pPr/>
          </a:p>
          <a:p>
            <a:pPr/>
            <a:r>
              <a:t>Models for SANS </a:t>
            </a:r>
            <a:br/>
          </a:p>
          <a:p>
            <a:pPr/>
            <a:r>
              <a:t>Inelastic scattering, examples:</a:t>
            </a:r>
          </a:p>
          <a:p>
            <a:pPr lvl="2"/>
            <a:r>
              <a:t>Phonon_simple</a:t>
            </a:r>
          </a:p>
          <a:p>
            <a:pPr lvl="2"/>
            <a:r>
              <a:t>Isotropic_sqw</a:t>
            </a:r>
            <a:br/>
          </a:p>
          <a:p>
            <a:pPr/>
            <a:r>
              <a:t>McStas performance, TAS / Chopper </a:t>
            </a:r>
          </a:p>
        </p:txBody>
      </p:sp>
      <p:sp>
        <p:nvSpPr>
          <p:cNvPr id="295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7720" y="5321299"/>
            <a:ext cx="3099802" cy="1193672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9" name="TextShape 1"/>
          <p:cNvSpPr txBox="1"/>
          <p:nvPr/>
        </p:nvSpPr>
        <p:spPr>
          <a:xfrm>
            <a:off x="2304486" y="564166"/>
            <a:ext cx="6186269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2800"/>
            </a:lvl1pPr>
          </a:lstStyle>
          <a:p>
            <a:pPr/>
            <a:r>
              <a:t>Small angle scattering SANS</a:t>
            </a:r>
          </a:p>
        </p:txBody>
      </p:sp>
      <p:pic>
        <p:nvPicPr>
          <p:cNvPr id="30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1675" y="3182797"/>
            <a:ext cx="3514274" cy="3029165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CustomShape 2"/>
          <p:cNvSpPr txBox="1"/>
          <p:nvPr/>
        </p:nvSpPr>
        <p:spPr>
          <a:xfrm>
            <a:off x="1884309" y="1782334"/>
            <a:ext cx="6403344" cy="1472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48" tIns="23848" rIns="23848" bIns="23848">
            <a:spAutoFit/>
          </a:bodyPr>
          <a:lstStyle/>
          <a:p>
            <a:pPr marL="166890" indent="-166530">
              <a:buClr>
                <a:srgbClr val="000000"/>
              </a:buClr>
              <a:buSzPct val="171000"/>
              <a:buFont typeface="Arial"/>
              <a:buChar char="•"/>
              <a:defRPr spc="0" sz="1800"/>
            </a:pPr>
            <a:r>
              <a:t>SANS method can be used for many types of material</a:t>
            </a:r>
          </a:p>
          <a:p>
            <a:pPr marL="166890" indent="-166530">
              <a:buClr>
                <a:srgbClr val="000000"/>
              </a:buClr>
              <a:buSzPct val="171000"/>
              <a:buFont typeface="Arial"/>
              <a:buChar char="•"/>
              <a:defRPr spc="0" sz="1800"/>
            </a:pPr>
            <a:r>
              <a:t>Often: Molecule + Liquid (buffer solution)</a:t>
            </a:r>
          </a:p>
          <a:p>
            <a:pPr marL="166890" indent="-166530">
              <a:buClr>
                <a:srgbClr val="000000"/>
              </a:buClr>
              <a:buSzPct val="171000"/>
              <a:buFont typeface="Arial"/>
              <a:buChar char="•"/>
              <a:defRPr spc="0" sz="1800"/>
            </a:pPr>
            <a:r>
              <a:t>Isotropic scattering</a:t>
            </a:r>
          </a:p>
        </p:txBody>
      </p:sp>
      <p:sp>
        <p:nvSpPr>
          <p:cNvPr id="302" name="TextShape 2"/>
          <p:cNvSpPr txBox="1"/>
          <p:nvPr/>
        </p:nvSpPr>
        <p:spPr>
          <a:xfrm>
            <a:off x="7396786" y="1888885"/>
            <a:ext cx="4549709" cy="4886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i="1" spc="0" sz="2600"/>
            </a:pPr>
            <a:br/>
          </a:p>
          <a:p>
            <a:pPr>
              <a:defRPr spc="0" sz="1400"/>
            </a:pPr>
            <a:r>
              <a:t>S</a:t>
            </a:r>
            <a:r>
              <a:t>mall </a:t>
            </a:r>
            <a:r>
              <a:t>A</a:t>
            </a:r>
            <a:r>
              <a:t>ngle </a:t>
            </a:r>
            <a:r>
              <a:t>N</a:t>
            </a:r>
            <a:r>
              <a:t>eutron </a:t>
            </a:r>
            <a:r>
              <a:t>S</a:t>
            </a:r>
            <a:r>
              <a:t>cattering</a:t>
            </a:r>
            <a:endParaRPr i="1"/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Elastic Scattering</a:t>
            </a:r>
            <a:endParaRPr i="1"/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Small angle -&gt; small q  -&gt; big r</a:t>
            </a:r>
            <a:endParaRPr i="1"/>
          </a:p>
          <a:p>
            <a:pPr>
              <a:defRPr i="1" spc="0" sz="1400"/>
            </a:pPr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Gain information on the molecular scale 10-100Å</a:t>
            </a:r>
            <a:endParaRPr i="1"/>
          </a:p>
          <a:p>
            <a:pPr>
              <a:defRPr i="1" spc="0" sz="1400"/>
            </a:pPr>
          </a:p>
          <a:p>
            <a:pPr>
              <a:defRPr i="1" spc="0" sz="1400"/>
            </a:pPr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Low signal to noise </a:t>
            </a:r>
            <a:endParaRPr i="1"/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Contrast method</a:t>
            </a:r>
            <a:endParaRPr i="1"/>
          </a:p>
          <a:p>
            <a:pPr>
              <a:defRPr i="1" spc="0" sz="1400"/>
            </a:pPr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Instrument requirements: good collimation, long flight distance after detector. </a:t>
            </a:r>
            <a:endParaRPr i="1"/>
          </a:p>
        </p:txBody>
      </p:sp>
      <p:grpSp>
        <p:nvGrpSpPr>
          <p:cNvPr id="305" name="Group"/>
          <p:cNvGrpSpPr/>
          <p:nvPr/>
        </p:nvGrpSpPr>
        <p:grpSpPr>
          <a:xfrm>
            <a:off x="8096199" y="1036586"/>
            <a:ext cx="3761933" cy="1430994"/>
            <a:chOff x="0" y="0"/>
            <a:chExt cx="3761932" cy="1430992"/>
          </a:xfrm>
        </p:grpSpPr>
        <p:pic>
          <p:nvPicPr>
            <p:cNvPr id="303" name="Picture 6" descr="Picture 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139814" y="156611"/>
              <a:ext cx="1622119" cy="5854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4" name="Picture 7" descr="Picture 7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2014461" cy="14309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ANS models in McSt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SANS models in McStas</a:t>
            </a:r>
          </a:p>
        </p:txBody>
      </p:sp>
      <p:sp>
        <p:nvSpPr>
          <p:cNvPr id="3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09" name="Screenshot 2021-05-05 at 21.56.51.png" descr="Screenshot 2021-05-05 at 21.56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105594"/>
            <a:ext cx="12179301" cy="2866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2" name="TextShape 1"/>
          <p:cNvSpPr txBox="1"/>
          <p:nvPr/>
        </p:nvSpPr>
        <p:spPr>
          <a:xfrm>
            <a:off x="2730718" y="1257510"/>
            <a:ext cx="6186268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2800"/>
            </a:lvl1pPr>
          </a:lstStyle>
          <a:p>
            <a:pPr/>
            <a:r>
              <a:t>Example: SANS spheres</a:t>
            </a:r>
          </a:p>
        </p:txBody>
      </p:sp>
      <p:pic>
        <p:nvPicPr>
          <p:cNvPr id="313" name="image156.png" descr="image1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4129" y="1823766"/>
            <a:ext cx="3870497" cy="3207320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CustomShape 2"/>
          <p:cNvSpPr/>
          <p:nvPr/>
        </p:nvSpPr>
        <p:spPr>
          <a:xfrm rot="55201">
            <a:off x="2900518" y="2211254"/>
            <a:ext cx="1405338" cy="775359"/>
          </a:xfrm>
          <a:prstGeom prst="ellipse">
            <a:avLst/>
          </a:prstGeom>
          <a:ln w="25400">
            <a:solidFill>
              <a:srgbClr val="800080"/>
            </a:solidFill>
          </a:ln>
        </p:spPr>
        <p:txBody>
          <a:bodyPr lIns="35136" tIns="35136" rIns="35136" bIns="35136" anchor="ctr"/>
          <a:lstStyle/>
          <a:p>
            <a:pPr/>
          </a:p>
        </p:txBody>
      </p:sp>
      <p:sp>
        <p:nvSpPr>
          <p:cNvPr id="315" name="TextShape 3"/>
          <p:cNvSpPr txBox="1"/>
          <p:nvPr/>
        </p:nvSpPr>
        <p:spPr>
          <a:xfrm>
            <a:off x="7422761" y="1471897"/>
            <a:ext cx="3371672" cy="858179"/>
          </a:xfrm>
          <a:prstGeom prst="rect">
            <a:avLst/>
          </a:prstGeom>
          <a:ln w="25400">
            <a:solidFill>
              <a:srgbClr val="A1467E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920" tIns="38920" rIns="38920" bIns="38920">
            <a:spAutoFit/>
          </a:bodyPr>
          <a:lstStyle>
            <a:lvl1pPr>
              <a:defRPr spc="0" sz="1700"/>
            </a:lvl1pPr>
          </a:lstStyle>
          <a:p>
            <a:pPr/>
            <a:r>
              <a:t>Dilute, monodisperse, hard spheres in solution, with given contrast and radius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Reflectometry"/>
          <p:cNvSpPr txBox="1"/>
          <p:nvPr>
            <p:ph type="title"/>
          </p:nvPr>
        </p:nvSpPr>
        <p:spPr>
          <a:xfrm>
            <a:off x="1993683" y="-254135"/>
            <a:ext cx="9312375" cy="972717"/>
          </a:xfrm>
          <a:prstGeom prst="rect">
            <a:avLst/>
          </a:prstGeom>
        </p:spPr>
        <p:txBody>
          <a:bodyPr/>
          <a:lstStyle/>
          <a:p>
            <a:pPr/>
            <a:r>
              <a:t>Reflectometry</a:t>
            </a:r>
          </a:p>
        </p:txBody>
      </p:sp>
      <p:sp>
        <p:nvSpPr>
          <p:cNvPr id="318" name="Used to probe properties of surfaces and interfaces - solids and liquids"/>
          <p:cNvSpPr txBox="1"/>
          <p:nvPr>
            <p:ph type="body" idx="1"/>
          </p:nvPr>
        </p:nvSpPr>
        <p:spPr>
          <a:xfrm>
            <a:off x="1993683" y="895318"/>
            <a:ext cx="9312375" cy="4545579"/>
          </a:xfrm>
          <a:prstGeom prst="rect">
            <a:avLst/>
          </a:prstGeom>
        </p:spPr>
        <p:txBody>
          <a:bodyPr/>
          <a:lstStyle/>
          <a:p>
            <a:pPr/>
            <a:r>
              <a:t>Used to probe properties of surfaces and interfaces - solids and liquids </a:t>
            </a:r>
          </a:p>
        </p:txBody>
      </p:sp>
      <p:sp>
        <p:nvSpPr>
          <p:cNvPr id="3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0" name="Screenshot 2021-05-05 at 22.24.00.png" descr="Screenshot 2021-05-05 at 22.24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9603" y="1348948"/>
            <a:ext cx="7600535" cy="55221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Reflectometry samples in McSt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Reflectometry samples in McStas</a:t>
            </a:r>
          </a:p>
        </p:txBody>
      </p:sp>
      <p:sp>
        <p:nvSpPr>
          <p:cNvPr id="323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5" name="Screenshot 2021-05-05 at 21.57.00.png" descr="Screenshot 2021-05-05 at 21.57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572" y="2236244"/>
            <a:ext cx="12502943" cy="740307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Screenshot 2021-05-05 at 22.25.17.png" descr="Screenshot 2021-05-05 at 22.25.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136" y="2935459"/>
            <a:ext cx="12321414" cy="815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Example: Multilayer_sample"/>
          <p:cNvSpPr txBox="1"/>
          <p:nvPr>
            <p:ph type="title"/>
          </p:nvPr>
        </p:nvSpPr>
        <p:spPr>
          <a:xfrm>
            <a:off x="2062528" y="-293381"/>
            <a:ext cx="9312376" cy="972717"/>
          </a:xfrm>
          <a:prstGeom prst="rect">
            <a:avLst/>
          </a:prstGeom>
        </p:spPr>
        <p:txBody>
          <a:bodyPr/>
          <a:lstStyle/>
          <a:p>
            <a:pPr/>
            <a:r>
              <a:t>Example: Multilayer_sample</a:t>
            </a:r>
          </a:p>
        </p:txBody>
      </p:sp>
      <p:sp>
        <p:nvSpPr>
          <p:cNvPr id="329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31" name="Screenshot 2021-05-05 at 22.28.39.png" descr="Screenshot 2021-05-05 at 22.28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1364" y="840673"/>
            <a:ext cx="9056226" cy="6093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Screenshot 2021-05-05 at 22.08.43.png" descr="Screenshot 2021-05-05 at 22.08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48679" y="893846"/>
            <a:ext cx="6750113" cy="2778736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Inelastic scattering S(q,w)</a:t>
            </a:r>
          </a:p>
        </p:txBody>
      </p:sp>
      <p:sp>
        <p:nvSpPr>
          <p:cNvPr id="335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Partial differential cross section</a:t>
            </a:r>
          </a:p>
          <a:p>
            <a:pPr/>
            <a:r>
              <a:t>Scattering function</a:t>
            </a:r>
          </a:p>
          <a:p>
            <a:pPr/>
          </a:p>
          <a:p>
            <a:pPr/>
            <a:r>
              <a:t>Phonons, Spin waves, … </a:t>
            </a:r>
          </a:p>
        </p:txBody>
      </p:sp>
      <p:sp>
        <p:nvSpPr>
          <p:cNvPr id="336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5753" y="3726038"/>
            <a:ext cx="3745649" cy="876387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37272" y="4602424"/>
            <a:ext cx="6359081" cy="7761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