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4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4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4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28491" y="67492"/>
            <a:ext cx="6166007" cy="729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eulogo.jpg" descr="eulogo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61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62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6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64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7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66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8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75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69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70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2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3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77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8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0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9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3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95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8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96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97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06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00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1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2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3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08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1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3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2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2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26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0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8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1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29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30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2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33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34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7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41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49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4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15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15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1" name="eulogo.jpg" descr="eulo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0630562" y="898693"/>
            <a:ext cx="1506936" cy="5833522"/>
            <a:chOff x="0" y="0"/>
            <a:chExt cx="1506934" cy="5833520"/>
          </a:xfrm>
        </p:grpSpPr>
        <p:pic>
          <p:nvPicPr>
            <p:cNvPr id="16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6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17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6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6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" name="PSI-Logo_trans.png" descr="PSI-Logo_trans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2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7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88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9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0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9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93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94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0" name="2021 HighNES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768095">
              <a:lnSpc>
                <a:spcPct val="110000"/>
              </a:lnSpc>
              <a:spcBef>
                <a:spcPts val="0"/>
              </a:spcBef>
              <a:defRPr b="1" i="1" sz="1175"/>
            </a:pPr>
            <a:r>
              <a:t>2021 HighNESS</a:t>
            </a:r>
            <a:br/>
            <a:r>
              <a:t>McStas School</a:t>
            </a:r>
          </a:p>
        </p:txBody>
      </p:sp>
      <p:sp>
        <p:nvSpPr>
          <p:cNvPr id="20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04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02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03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5" name="eulogo.jpg" descr="eulogo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19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20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22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22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22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28" name="logoill.pdf" descr="logoill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9" name="mcstas-logo.pdf" descr="mcstas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" name="PSI-Logo_trans.png" descr="PSI-Logo_trans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" name="ku-logo.pdf" descr="ku-logo.pdf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35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5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2021</a:t>
            </a:r>
          </a:p>
        </p:txBody>
      </p:sp>
      <p:sp>
        <p:nvSpPr>
          <p:cNvPr id="25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4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5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59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0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2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3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6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grpSp>
        <p:nvGrpSpPr>
          <p:cNvPr id="273" name="Group"/>
          <p:cNvGrpSpPr/>
          <p:nvPr/>
        </p:nvGrpSpPr>
        <p:grpSpPr>
          <a:xfrm>
            <a:off x="8464313" y="2129989"/>
            <a:ext cx="2488676" cy="2598022"/>
            <a:chOff x="0" y="0"/>
            <a:chExt cx="2488674" cy="2598020"/>
          </a:xfrm>
        </p:grpSpPr>
        <p:sp>
          <p:nvSpPr>
            <p:cNvPr id="267" name="Logo color"/>
            <p:cNvSpPr/>
            <p:nvPr/>
          </p:nvSpPr>
          <p:spPr>
            <a:xfrm>
              <a:off x="8598" y="1552572"/>
              <a:ext cx="401227" cy="58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68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68625" y="1575922"/>
              <a:ext cx="563340" cy="5384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9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488675" cy="14623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27013" y="1718540"/>
              <a:ext cx="701203" cy="2567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49245" y="1547399"/>
              <a:ext cx="440195" cy="5980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36954" y="2082685"/>
              <a:ext cx="957720" cy="515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275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276" name="HighNess-logo.png" descr="HighNess-logo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8" name="EU-project-banner.png" descr="EU-project-banne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697049" y="5583520"/>
            <a:ext cx="7346224" cy="868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eulogo.jpg" descr="eulogo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.jpeg"/><Relationship Id="rId12" Type="http://schemas.openxmlformats.org/officeDocument/2006/relationships/slideLayout" Target="../slideLayouts/slideLayout1.xml"/><Relationship Id="rId13" Type="http://schemas.openxmlformats.org/officeDocument/2006/relationships/slideLayout" Target="../slideLayouts/slideLayout2.xml"/><Relationship Id="rId14" Type="http://schemas.openxmlformats.org/officeDocument/2006/relationships/slideLayout" Target="../slideLayouts/slideLayout3.xml"/><Relationship Id="rId15" Type="http://schemas.openxmlformats.org/officeDocument/2006/relationships/slideLayout" Target="../slideLayouts/slideLayout4.xml"/><Relationship Id="rId16" Type="http://schemas.openxmlformats.org/officeDocument/2006/relationships/slideLayout" Target="../slideLayouts/slideLayout5.xml"/><Relationship Id="rId17" Type="http://schemas.openxmlformats.org/officeDocument/2006/relationships/slideLayout" Target="../slideLayouts/slideLayout6.xml"/><Relationship Id="rId18" Type="http://schemas.openxmlformats.org/officeDocument/2006/relationships/slideLayout" Target="../slideLayouts/slideLayout7.xml"/><Relationship Id="rId19" Type="http://schemas.openxmlformats.org/officeDocument/2006/relationships/slideLayout" Target="../slideLayouts/slideLayout8.xml"/><Relationship Id="rId2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HighNESS McStas school</a:t>
            </a:r>
          </a:p>
        </p:txBody>
      </p:sp>
      <p:grpSp>
        <p:nvGrpSpPr>
          <p:cNvPr id="10" name="Group"/>
          <p:cNvGrpSpPr/>
          <p:nvPr/>
        </p:nvGrpSpPr>
        <p:grpSpPr>
          <a:xfrm>
            <a:off x="10123630" y="34151"/>
            <a:ext cx="2031237" cy="795815"/>
            <a:chOff x="0" y="0"/>
            <a:chExt cx="2031236" cy="795813"/>
          </a:xfrm>
        </p:grpSpPr>
        <p:sp>
          <p:nvSpPr>
            <p:cNvPr id="8" name="Rectangle"/>
            <p:cNvSpPr/>
            <p:nvPr/>
          </p:nvSpPr>
          <p:spPr>
            <a:xfrm>
              <a:off x="0" y="39680"/>
              <a:ext cx="2031237" cy="716453"/>
            </a:xfrm>
            <a:prstGeom prst="rect">
              <a:avLst/>
            </a:prstGeom>
            <a:solidFill>
              <a:srgbClr val="595A5B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pic>
          <p:nvPicPr>
            <p:cNvPr id="9" name="HighNess-logo.png" descr="HighNess-logo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32" y="0"/>
              <a:ext cx="1830372" cy="795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" name="EU-project-banner.png" descr="EU-project-banner.png"/>
          <p:cNvPicPr>
            <a:picLocks noChangeAspect="1"/>
          </p:cNvPicPr>
          <p:nvPr/>
        </p:nvPicPr>
        <p:blipFill>
          <a:blip r:embed="rId4">
            <a:extLst/>
          </a:blip>
          <a:srcRect l="503" t="5582" r="84167" b="7665"/>
          <a:stretch>
            <a:fillRect/>
          </a:stretch>
        </p:blipFill>
        <p:spPr>
          <a:xfrm>
            <a:off x="14280104" y="6366867"/>
            <a:ext cx="485475" cy="3248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"/>
          <p:cNvGrpSpPr/>
          <p:nvPr/>
        </p:nvGrpSpPr>
        <p:grpSpPr>
          <a:xfrm>
            <a:off x="78360" y="970477"/>
            <a:ext cx="1506935" cy="5833521"/>
            <a:chOff x="0" y="0"/>
            <a:chExt cx="1506934" cy="5833520"/>
          </a:xfrm>
        </p:grpSpPr>
        <p:pic>
          <p:nvPicPr>
            <p:cNvPr id="12" name="Screenshot 2021-04-26 at 08.28.42.png" descr="Screenshot 2021-04-26 at 08.28.42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7543" t="0" r="9496" b="0"/>
            <a:stretch>
              <a:fillRect/>
            </a:stretch>
          </p:blipFill>
          <p:spPr>
            <a:xfrm>
              <a:off x="0" y="0"/>
              <a:ext cx="1506935" cy="5833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" name="Group"/>
            <p:cNvGrpSpPr/>
            <p:nvPr/>
          </p:nvGrpSpPr>
          <p:grpSpPr>
            <a:xfrm>
              <a:off x="89135" y="40101"/>
              <a:ext cx="1328723" cy="520577"/>
              <a:chOff x="0" y="0"/>
              <a:chExt cx="1328721" cy="520576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25957"/>
                <a:ext cx="1328722" cy="468663"/>
              </a:xfrm>
              <a:prstGeom prst="rect">
                <a:avLst/>
              </a:prstGeom>
              <a:solidFill>
                <a:srgbClr val="595A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14" name="HighNess-logo.png" descr="HighNess-logo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5697" y="0"/>
                <a:ext cx="1197327" cy="520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" name="Group"/>
            <p:cNvSpPr txBox="1"/>
            <p:nvPr/>
          </p:nvSpPr>
          <p:spPr>
            <a:xfrm>
              <a:off x="112949" y="1399875"/>
              <a:ext cx="1275839" cy="1112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2021 HighNESS</a:t>
              </a:r>
            </a:p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>
                  <a:solidFill>
                    <a:srgbClr val="535353"/>
                  </a:solidFill>
                </a:defRPr>
              </a:pPr>
              <a:r>
                <a:t>Virtual</a:t>
              </a:r>
              <a:br/>
              <a:r>
                <a:t>McStas School</a:t>
              </a:r>
            </a:p>
          </p:txBody>
        </p:sp>
        <p:grpSp>
          <p:nvGrpSpPr>
            <p:cNvPr id="23" name="Group"/>
            <p:cNvGrpSpPr/>
            <p:nvPr/>
          </p:nvGrpSpPr>
          <p:grpSpPr>
            <a:xfrm>
              <a:off x="387987" y="601689"/>
              <a:ext cx="725763" cy="757650"/>
              <a:chOff x="0" y="0"/>
              <a:chExt cx="725761" cy="757649"/>
            </a:xfrm>
          </p:grpSpPr>
          <p:sp>
            <p:nvSpPr>
              <p:cNvPr id="17" name="Logo color"/>
              <p:cNvSpPr/>
              <p:nvPr/>
            </p:nvSpPr>
            <p:spPr>
              <a:xfrm>
                <a:off x="2507" y="452770"/>
                <a:ext cx="117009" cy="170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8" name="logoill.pdf" descr="logoill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486613" y="459579"/>
                <a:ext cx="164286" cy="1570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" name="mcstas-logo.pdf" descr="mcstas-logo.pdf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25762" cy="42645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" name="PSI-Logo_trans.png" descr="PSI-Logo_trans.png"/>
              <p:cNvPicPr>
                <a:picLocks noChangeAspect="0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270340" y="501170"/>
                <a:ext cx="204490" cy="748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" name="ku-logo.pdf" descr="ku-logo.pdf"/>
              <p:cNvPicPr>
                <a:picLocks noChangeAspect="0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131011" y="451261"/>
                <a:ext cx="128373" cy="17441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14914" y="607364"/>
                <a:ext cx="279297" cy="1502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5" name="eulogo.jpg" descr="eulogo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714595" y="6545125"/>
            <a:ext cx="475006" cy="31667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/>
          <p:nvPr>
            <p:ph type="title"/>
          </p:nvPr>
        </p:nvSpPr>
        <p:spPr>
          <a:xfrm>
            <a:off x="249858" y="3545116"/>
            <a:ext cx="10840030" cy="2706460"/>
          </a:xfrm>
          <a:prstGeom prst="rect">
            <a:avLst/>
          </a:prstGeom>
        </p:spPr>
        <p:txBody>
          <a:bodyPr/>
          <a:lstStyle/>
          <a:p>
            <a:pPr/>
            <a:r>
              <a:t>Further samples…</a:t>
            </a:r>
          </a:p>
        </p:txBody>
      </p:sp>
      <p:sp>
        <p:nvSpPr>
          <p:cNvPr id="289" name="Subtitle 4"/>
          <p:cNvSpPr txBox="1"/>
          <p:nvPr>
            <p:ph type="body" sz="half" idx="1"/>
          </p:nvPr>
        </p:nvSpPr>
        <p:spPr>
          <a:xfrm>
            <a:off x="247071" y="1704974"/>
            <a:ext cx="10840030" cy="1660657"/>
          </a:xfrm>
          <a:prstGeom prst="rect">
            <a:avLst/>
          </a:prstGeom>
        </p:spPr>
        <p:txBody>
          <a:bodyPr/>
          <a:lstStyle/>
          <a:p>
            <a:pPr/>
            <a:r>
              <a:t>Peter Willendrup</a:t>
            </a:r>
          </a:p>
        </p:txBody>
      </p:sp>
      <p:sp>
        <p:nvSpPr>
          <p:cNvPr id="29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Subtitle 4"/>
          <p:cNvSpPr txBox="1"/>
          <p:nvPr/>
        </p:nvSpPr>
        <p:spPr>
          <a:xfrm>
            <a:off x="4956574" y="4844643"/>
            <a:ext cx="10840031" cy="166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Slides adapted from Mads Bertelsen, ESS DMSC</a:t>
            </a:r>
          </a:p>
        </p:txBody>
      </p:sp>
      <p:sp>
        <p:nvSpPr>
          <p:cNvPr id="292" name="Subtitle 4"/>
          <p:cNvSpPr txBox="1"/>
          <p:nvPr/>
        </p:nvSpPr>
        <p:spPr>
          <a:xfrm>
            <a:off x="5423705" y="4844643"/>
            <a:ext cx="10840031" cy="166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lnSpc>
                <a:spcPct val="110000"/>
              </a:lnSpc>
              <a:spcBef>
                <a:spcPts val="0"/>
              </a:spcBef>
              <a:defRPr sz="2000"/>
            </a:lvl1pPr>
          </a:lstStyle>
          <a:p>
            <a:pPr/>
            <a:r>
              <a:t>Slides adapted from Mads Bertelsen, ESS DMSC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Phonon_simple</a:t>
            </a:r>
          </a:p>
        </p:txBody>
      </p:sp>
      <p:sp>
        <p:nvSpPr>
          <p:cNvPr id="339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One isotropic acoustic phonon branch in all Brillouin zones on FCC Bravais single crystal</a:t>
            </a:r>
          </a:p>
        </p:txBody>
      </p:sp>
      <p:sp>
        <p:nvSpPr>
          <p:cNvPr id="34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0" r="16862" b="0"/>
          <a:stretch>
            <a:fillRect/>
          </a:stretch>
        </p:blipFill>
        <p:spPr>
          <a:xfrm>
            <a:off x="2047243" y="2351413"/>
            <a:ext cx="7143057" cy="1483037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TextBox 3"/>
          <p:cNvSpPr txBox="1"/>
          <p:nvPr/>
        </p:nvSpPr>
        <p:spPr>
          <a:xfrm>
            <a:off x="8388381" y="3728920"/>
            <a:ext cx="3201455" cy="275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M - Atomic mass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b – scattering length</a:t>
            </a:r>
          </a:p>
          <a:p>
            <a:pPr marL="285750" indent="-285750">
              <a:buSzPct val="100000"/>
              <a:buFont typeface="Arial"/>
              <a:buChar char="•"/>
              <a:defRPr i="1"/>
            </a:pPr>
            <a:r>
              <a:t>n </a:t>
            </a:r>
            <a:r>
              <a:rPr i="0"/>
              <a:t>– bose factor</a:t>
            </a:r>
            <a:endParaRPr i="0"/>
          </a:p>
          <a:p>
            <a:pPr marL="285750" indent="-285750">
              <a:buSzPct val="100000"/>
              <a:buFont typeface="Arial"/>
              <a:buChar char="•"/>
            </a:pPr>
            <a:r>
              <a:t>a – fcc lattice spacing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c - speed of sound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𝜿 – measured q vector</a:t>
            </a:r>
          </a:p>
          <a:p>
            <a:pPr marL="285750" indent="-285750">
              <a:buSzPct val="100000"/>
              <a:buFont typeface="Arial"/>
              <a:buChar char="•"/>
              <a:defRPr b="1"/>
            </a:pPr>
            <a:r>
              <a:t>q </a:t>
            </a:r>
            <a:r>
              <a:rPr b="0"/>
              <a:t>– Phonon scattering vector</a:t>
            </a:r>
            <a:r>
              <a:t>  </a:t>
            </a:r>
          </a:p>
        </p:txBody>
      </p:sp>
      <p:pic>
        <p:nvPicPr>
          <p:cNvPr id="34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5770" y="4130990"/>
            <a:ext cx="24130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98250" y="4590927"/>
            <a:ext cx="838201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33309" y="4578227"/>
            <a:ext cx="2349501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TextBox 11"/>
          <p:cNvSpPr txBox="1"/>
          <p:nvPr/>
        </p:nvSpPr>
        <p:spPr>
          <a:xfrm>
            <a:off x="2139841" y="4599204"/>
            <a:ext cx="3913719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For FCC Bravis</a:t>
            </a:r>
          </a:p>
        </p:txBody>
      </p:sp>
      <p:sp>
        <p:nvSpPr>
          <p:cNvPr id="347" name="TextBox 15"/>
          <p:cNvSpPr txBox="1"/>
          <p:nvPr/>
        </p:nvSpPr>
        <p:spPr>
          <a:xfrm>
            <a:off x="2139841" y="4120034"/>
            <a:ext cx="1172194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Dispersion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Phonon_simple</a:t>
            </a:r>
          </a:p>
        </p:txBody>
      </p:sp>
      <p:sp>
        <p:nvSpPr>
          <p:cNvPr id="350" name="Straight Connector 12"/>
          <p:cNvSpPr/>
          <p:nvPr/>
        </p:nvSpPr>
        <p:spPr>
          <a:xfrm>
            <a:off x="2605190" y="21980"/>
            <a:ext cx="4767944" cy="1"/>
          </a:xfrm>
          <a:prstGeom prst="line">
            <a:avLst/>
          </a:prstGeom>
          <a:ln w="47625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351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7027" y="2144227"/>
            <a:ext cx="4876801" cy="3797301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Dispersion relation, theory and mcstas</a:t>
            </a:r>
          </a:p>
        </p:txBody>
      </p:sp>
      <p:sp>
        <p:nvSpPr>
          <p:cNvPr id="35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Straight Arrow Connector 2"/>
          <p:cNvSpPr/>
          <p:nvPr/>
        </p:nvSpPr>
        <p:spPr>
          <a:xfrm>
            <a:off x="1619659" y="5810830"/>
            <a:ext cx="4301081" cy="1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5" name="Straight Arrow Connector 7"/>
          <p:cNvSpPr/>
          <p:nvPr/>
        </p:nvSpPr>
        <p:spPr>
          <a:xfrm flipV="1">
            <a:off x="1934105" y="2477562"/>
            <a:ext cx="1" cy="3578267"/>
          </a:xfrm>
          <a:prstGeom prst="line">
            <a:avLst/>
          </a:prstGeom>
          <a:ln w="635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6" name="TextBox 5"/>
          <p:cNvSpPr txBox="1"/>
          <p:nvPr/>
        </p:nvSpPr>
        <p:spPr>
          <a:xfrm>
            <a:off x="6029328" y="5589296"/>
            <a:ext cx="672778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/>
            </a:lvl1pPr>
          </a:lstStyle>
          <a:p>
            <a:pPr/>
            <a:r>
              <a:t>q</a:t>
            </a:r>
          </a:p>
        </p:txBody>
      </p:sp>
      <p:sp>
        <p:nvSpPr>
          <p:cNvPr id="357" name="TextBox 6"/>
          <p:cNvSpPr txBox="1"/>
          <p:nvPr/>
        </p:nvSpPr>
        <p:spPr>
          <a:xfrm>
            <a:off x="1424798" y="2248875"/>
            <a:ext cx="72920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/>
            </a:lvl1pPr>
          </a:lstStyle>
          <a:p>
            <a:pPr/>
            <a:r>
              <a:t>⍵</a:t>
            </a:r>
          </a:p>
        </p:txBody>
      </p:sp>
      <p:sp>
        <p:nvSpPr>
          <p:cNvPr id="358" name="TextBox 11"/>
          <p:cNvSpPr txBox="1"/>
          <p:nvPr/>
        </p:nvSpPr>
        <p:spPr>
          <a:xfrm>
            <a:off x="4009950" y="5652987"/>
            <a:ext cx="672778" cy="49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0</a:t>
            </a:r>
          </a:p>
        </p:txBody>
      </p:sp>
      <p:sp>
        <p:nvSpPr>
          <p:cNvPr id="359" name="Oval 8"/>
          <p:cNvSpPr/>
          <p:nvPr/>
        </p:nvSpPr>
        <p:spPr>
          <a:xfrm>
            <a:off x="2960393" y="-3863874"/>
            <a:ext cx="2411707" cy="9675261"/>
          </a:xfrm>
          <a:prstGeom prst="ellipse">
            <a:avLst/>
          </a:prstGeom>
          <a:solidFill>
            <a:srgbClr val="FFFFFF"/>
          </a:solidFill>
          <a:ln w="508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360" name="Rectangle 9"/>
          <p:cNvSpPr/>
          <p:nvPr/>
        </p:nvSpPr>
        <p:spPr>
          <a:xfrm>
            <a:off x="2721163" y="-942373"/>
            <a:ext cx="4213669" cy="3944653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Phonon_simple</a:t>
            </a:r>
          </a:p>
        </p:txBody>
      </p:sp>
      <p:sp>
        <p:nvSpPr>
          <p:cNvPr id="363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Example of the output</a:t>
            </a:r>
          </a:p>
        </p:txBody>
      </p:sp>
      <p:sp>
        <p:nvSpPr>
          <p:cNvPr id="36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25"/>
          <a:stretch>
            <a:fillRect/>
          </a:stretch>
        </p:blipFill>
        <p:spPr>
          <a:xfrm>
            <a:off x="5326379" y="1543862"/>
            <a:ext cx="6679835" cy="4879799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TextBox 3"/>
          <p:cNvSpPr txBox="1"/>
          <p:nvPr/>
        </p:nvSpPr>
        <p:spPr>
          <a:xfrm>
            <a:off x="7109459" y="1543863"/>
            <a:ext cx="356616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4 meV energy transfer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Isotropic_sqw</a:t>
            </a:r>
          </a:p>
        </p:txBody>
      </p:sp>
      <p:sp>
        <p:nvSpPr>
          <p:cNvPr id="369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Isotropic processes (powder, liquid, …)</a:t>
            </a:r>
          </a:p>
          <a:p>
            <a:pPr/>
            <a:r>
              <a:t>Use data files to describe S(q,w) directly, coherent and incoherent</a:t>
            </a:r>
          </a:p>
          <a:p>
            <a:pPr/>
            <a:r>
              <a:t>Supports concentric</a:t>
            </a:r>
          </a:p>
        </p:txBody>
      </p:sp>
      <p:sp>
        <p:nvSpPr>
          <p:cNvPr id="37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5451" y="2539710"/>
            <a:ext cx="4318001" cy="3962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Isotropic_sqw</a:t>
            </a:r>
          </a:p>
        </p:txBody>
      </p:sp>
      <p:sp>
        <p:nvSpPr>
          <p:cNvPr id="374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Isotropic processes (powder, liquid, …)</a:t>
            </a:r>
          </a:p>
          <a:p>
            <a:pPr/>
            <a:r>
              <a:t>Use data files to describe S(q,w) directly, coherent and incoherent</a:t>
            </a:r>
          </a:p>
          <a:p>
            <a:pPr/>
            <a:r>
              <a:t>Supports concentric</a:t>
            </a:r>
          </a:p>
        </p:txBody>
      </p:sp>
      <p:sp>
        <p:nvSpPr>
          <p:cNvPr id="37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1540" y="3070875"/>
            <a:ext cx="8277587" cy="3181103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extBox 1"/>
          <p:cNvSpPr txBox="1"/>
          <p:nvPr/>
        </p:nvSpPr>
        <p:spPr>
          <a:xfrm>
            <a:off x="7665256" y="5812718"/>
            <a:ext cx="375425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q</a:t>
            </a:r>
          </a:p>
        </p:txBody>
      </p:sp>
      <p:sp>
        <p:nvSpPr>
          <p:cNvPr id="378" name="TextBox 7"/>
          <p:cNvSpPr txBox="1"/>
          <p:nvPr/>
        </p:nvSpPr>
        <p:spPr>
          <a:xfrm>
            <a:off x="10637247" y="5789974"/>
            <a:ext cx="375425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q</a:t>
            </a:r>
          </a:p>
        </p:txBody>
      </p:sp>
      <p:sp>
        <p:nvSpPr>
          <p:cNvPr id="379" name="TextBox 8"/>
          <p:cNvSpPr txBox="1"/>
          <p:nvPr/>
        </p:nvSpPr>
        <p:spPr>
          <a:xfrm>
            <a:off x="5228573" y="3323295"/>
            <a:ext cx="72920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/>
            </a:lvl1pPr>
          </a:lstStyle>
          <a:p>
            <a:pPr/>
            <a:r>
              <a:t>⍵</a:t>
            </a:r>
          </a:p>
        </p:txBody>
      </p:sp>
      <p:sp>
        <p:nvSpPr>
          <p:cNvPr id="380" name="TextBox 10"/>
          <p:cNvSpPr txBox="1"/>
          <p:nvPr/>
        </p:nvSpPr>
        <p:spPr>
          <a:xfrm>
            <a:off x="4332053" y="5892844"/>
            <a:ext cx="10400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P(⍵)</a:t>
            </a:r>
          </a:p>
        </p:txBody>
      </p:sp>
      <p:sp>
        <p:nvSpPr>
          <p:cNvPr id="381" name="TextBox 11"/>
          <p:cNvSpPr txBox="1"/>
          <p:nvPr/>
        </p:nvSpPr>
        <p:spPr>
          <a:xfrm rot="19151016">
            <a:off x="7697928" y="3105299"/>
            <a:ext cx="130207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P(Q|⍵)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Popular component: Isotropic_sqw</a:t>
            </a:r>
          </a:p>
        </p:txBody>
      </p:sp>
      <p:sp>
        <p:nvSpPr>
          <p:cNvPr id="384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Rb liquid in time of flight</a:t>
            </a:r>
          </a:p>
          <a:p>
            <a:pPr/>
            <a:r>
              <a:t>Coherent and incoherent</a:t>
            </a:r>
          </a:p>
        </p:txBody>
      </p:sp>
      <p:sp>
        <p:nvSpPr>
          <p:cNvPr id="385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62052" y="1706397"/>
            <a:ext cx="7071450" cy="4660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in McStas</a:t>
            </a:r>
          </a:p>
        </p:txBody>
      </p:sp>
      <p:sp>
        <p:nvSpPr>
          <p:cNvPr id="389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Monte carlo sampling issues</a:t>
            </a:r>
          </a:p>
          <a:p>
            <a:pPr/>
            <a:r>
              <a:t>Need to sum over large amount of possible final states to find cross section</a:t>
            </a:r>
          </a:p>
          <a:p>
            <a:pPr/>
            <a:r>
              <a:t>Need large amount of rays to sample all the options</a:t>
            </a:r>
          </a:p>
        </p:txBody>
      </p:sp>
      <p:sp>
        <p:nvSpPr>
          <p:cNvPr id="39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1" name="Straight Arrow Connector 2"/>
          <p:cNvSpPr/>
          <p:nvPr/>
        </p:nvSpPr>
        <p:spPr>
          <a:xfrm flipV="1">
            <a:off x="2509786" y="4857750"/>
            <a:ext cx="5669282" cy="1120141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2" name="Straight Arrow Connector 7"/>
          <p:cNvSpPr/>
          <p:nvPr/>
        </p:nvSpPr>
        <p:spPr>
          <a:xfrm flipH="1" flipV="1">
            <a:off x="1774724" y="4229099"/>
            <a:ext cx="2624824" cy="192405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3" name="Straight Arrow Connector 9"/>
          <p:cNvSpPr/>
          <p:nvPr/>
        </p:nvSpPr>
        <p:spPr>
          <a:xfrm flipV="1">
            <a:off x="3786137" y="2948939"/>
            <a:ext cx="1" cy="337947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4" name="Straight Connector 15"/>
          <p:cNvSpPr/>
          <p:nvPr/>
        </p:nvSpPr>
        <p:spPr>
          <a:xfrm>
            <a:off x="4297679" y="4057650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5" name="Straight Connector 20"/>
          <p:cNvSpPr/>
          <p:nvPr/>
        </p:nvSpPr>
        <p:spPr>
          <a:xfrm>
            <a:off x="4791009" y="4060847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6" name="Straight Connector 22"/>
          <p:cNvSpPr/>
          <p:nvPr/>
        </p:nvSpPr>
        <p:spPr>
          <a:xfrm>
            <a:off x="4307165" y="3839174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7" name="Straight Connector 23"/>
          <p:cNvSpPr/>
          <p:nvPr/>
        </p:nvSpPr>
        <p:spPr>
          <a:xfrm>
            <a:off x="4959395" y="4026870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8" name="Straight Connector 24"/>
          <p:cNvSpPr/>
          <p:nvPr/>
        </p:nvSpPr>
        <p:spPr>
          <a:xfrm>
            <a:off x="4465960" y="3792411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9" name="Straight Connector 25"/>
          <p:cNvSpPr/>
          <p:nvPr/>
        </p:nvSpPr>
        <p:spPr>
          <a:xfrm>
            <a:off x="4296614" y="3835977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0" name="Straight Connector 26"/>
          <p:cNvSpPr/>
          <p:nvPr/>
        </p:nvSpPr>
        <p:spPr>
          <a:xfrm>
            <a:off x="4455409" y="3796545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1" name="Straight Connector 27"/>
          <p:cNvSpPr/>
          <p:nvPr/>
        </p:nvSpPr>
        <p:spPr>
          <a:xfrm>
            <a:off x="4460738" y="4012889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2" name="Straight Connector 30"/>
          <p:cNvSpPr/>
          <p:nvPr/>
        </p:nvSpPr>
        <p:spPr>
          <a:xfrm flipH="1">
            <a:off x="4782217" y="4252280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3" name="Straight Connector 34"/>
          <p:cNvSpPr/>
          <p:nvPr/>
        </p:nvSpPr>
        <p:spPr>
          <a:xfrm flipH="1">
            <a:off x="4785948" y="4033917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4" name="Straight Connector 35"/>
          <p:cNvSpPr/>
          <p:nvPr/>
        </p:nvSpPr>
        <p:spPr>
          <a:xfrm flipH="1">
            <a:off x="4295710" y="3799456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5" name="Straight Connector 36"/>
          <p:cNvSpPr/>
          <p:nvPr/>
        </p:nvSpPr>
        <p:spPr>
          <a:xfrm flipH="1">
            <a:off x="4301039" y="4012603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6" name="TextBox 37"/>
          <p:cNvSpPr txBox="1"/>
          <p:nvPr/>
        </p:nvSpPr>
        <p:spPr>
          <a:xfrm>
            <a:off x="8241278" y="4528758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z</a:t>
            </a:r>
          </a:p>
        </p:txBody>
      </p:sp>
      <p:sp>
        <p:nvSpPr>
          <p:cNvPr id="407" name="TextBox 38"/>
          <p:cNvSpPr txBox="1"/>
          <p:nvPr/>
        </p:nvSpPr>
        <p:spPr>
          <a:xfrm>
            <a:off x="1837009" y="3595461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x</a:t>
            </a:r>
          </a:p>
        </p:txBody>
      </p:sp>
      <p:sp>
        <p:nvSpPr>
          <p:cNvPr id="408" name="TextBox 39"/>
          <p:cNvSpPr txBox="1"/>
          <p:nvPr/>
        </p:nvSpPr>
        <p:spPr>
          <a:xfrm>
            <a:off x="3269569" y="2641385"/>
            <a:ext cx="672778" cy="49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y</a:t>
            </a:r>
          </a:p>
        </p:txBody>
      </p:sp>
      <p:sp>
        <p:nvSpPr>
          <p:cNvPr id="409" name="TextBox 40"/>
          <p:cNvSpPr txBox="1"/>
          <p:nvPr/>
        </p:nvSpPr>
        <p:spPr>
          <a:xfrm>
            <a:off x="9223268" y="3395405"/>
            <a:ext cx="237347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+</a:t>
            </a:r>
            <a:r>
              <a:rPr sz="5600"/>
              <a:t>⍵</a:t>
            </a:r>
          </a:p>
        </p:txBody>
      </p:sp>
      <p:sp>
        <p:nvSpPr>
          <p:cNvPr id="410" name="TextBox 28"/>
          <p:cNvSpPr txBox="1"/>
          <p:nvPr/>
        </p:nvSpPr>
        <p:spPr>
          <a:xfrm>
            <a:off x="5025988" y="3617545"/>
            <a:ext cx="672778" cy="3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y</a:t>
            </a:r>
          </a:p>
        </p:txBody>
      </p:sp>
      <p:sp>
        <p:nvSpPr>
          <p:cNvPr id="411" name="TextBox 29"/>
          <p:cNvSpPr txBox="1"/>
          <p:nvPr/>
        </p:nvSpPr>
        <p:spPr>
          <a:xfrm>
            <a:off x="4131838" y="3937925"/>
            <a:ext cx="672778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x</a:t>
            </a:r>
          </a:p>
        </p:txBody>
      </p:sp>
      <p:sp>
        <p:nvSpPr>
          <p:cNvPr id="412" name="TextBox 31"/>
          <p:cNvSpPr txBox="1"/>
          <p:nvPr/>
        </p:nvSpPr>
        <p:spPr>
          <a:xfrm>
            <a:off x="4905212" y="4088143"/>
            <a:ext cx="672779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z</a:t>
            </a:r>
          </a:p>
        </p:txBody>
      </p:sp>
      <p:sp>
        <p:nvSpPr>
          <p:cNvPr id="413" name="TextBox 32"/>
          <p:cNvSpPr txBox="1"/>
          <p:nvPr/>
        </p:nvSpPr>
        <p:spPr>
          <a:xfrm>
            <a:off x="4292239" y="3203595"/>
            <a:ext cx="67277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+d</a:t>
            </a:r>
            <a:r>
              <a:rPr sz="2400"/>
              <a:t>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TAS</a:t>
            </a:r>
          </a:p>
        </p:txBody>
      </p:sp>
      <p:sp>
        <p:nvSpPr>
          <p:cNvPr id="416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  <p:sp>
        <p:nvSpPr>
          <p:cNvPr id="41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0227" t="0" r="11178" b="0"/>
          <a:stretch>
            <a:fillRect/>
          </a:stretch>
        </p:blipFill>
        <p:spPr>
          <a:xfrm>
            <a:off x="6069330" y="1398843"/>
            <a:ext cx="5817872" cy="4877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Chopper spectrometers</a:t>
            </a:r>
          </a:p>
        </p:txBody>
      </p:sp>
      <p:sp>
        <p:nvSpPr>
          <p:cNvPr id="421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  <p:sp>
        <p:nvSpPr>
          <p:cNvPr id="42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5191" y="1517714"/>
            <a:ext cx="6203648" cy="4529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426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supported in McStas, but could use more sample components</a:t>
            </a:r>
          </a:p>
          <a:p>
            <a:pPr/>
            <a:r>
              <a:t>Longer computational times required</a:t>
            </a:r>
          </a:p>
          <a:p>
            <a:pPr/>
            <a:r>
              <a:t>Advantages from simulation especially important for spectroscopy (resolution function)</a:t>
            </a:r>
          </a:p>
        </p:txBody>
      </p:sp>
      <p:sp>
        <p:nvSpPr>
          <p:cNvPr id="427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Further samples in McStas</a:t>
            </a:r>
          </a:p>
        </p:txBody>
      </p:sp>
      <p:sp>
        <p:nvSpPr>
          <p:cNvPr id="295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Models for SANS and reflectometry</a:t>
            </a:r>
          </a:p>
          <a:p>
            <a:pPr/>
          </a:p>
          <a:p>
            <a:pPr/>
            <a:r>
              <a:t>Inelastic scattering, examples:</a:t>
            </a:r>
          </a:p>
          <a:p>
            <a:pPr lvl="2"/>
            <a:r>
              <a:t>Phonon_simple</a:t>
            </a:r>
          </a:p>
          <a:p>
            <a:pPr lvl="2"/>
            <a:r>
              <a:t>Isotropic_sqw</a:t>
            </a:r>
            <a:br/>
          </a:p>
          <a:p>
            <a:pPr/>
            <a:r>
              <a:t>McStas performance, TAS / Chopper </a:t>
            </a:r>
          </a:p>
        </p:txBody>
      </p:sp>
      <p:sp>
        <p:nvSpPr>
          <p:cNvPr id="29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Small angle scattering SANS</a:t>
            </a:r>
          </a:p>
        </p:txBody>
      </p:sp>
      <p:pic>
        <p:nvPicPr>
          <p:cNvPr id="30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4200" y="3143551"/>
            <a:ext cx="3514273" cy="3029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9556" y="3385170"/>
            <a:ext cx="3099802" cy="1193672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CustomShape 2"/>
          <p:cNvSpPr txBox="1"/>
          <p:nvPr/>
        </p:nvSpPr>
        <p:spPr>
          <a:xfrm>
            <a:off x="3257914" y="1924223"/>
            <a:ext cx="6403344" cy="147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>
            <a:spAutoFit/>
          </a:bodyPr>
          <a:lstStyle/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SANS method can be used for many types of material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Often: Molecule + Liquid (buffer solution)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Isotropic scattering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SANS</a:t>
            </a:r>
          </a:p>
        </p:txBody>
      </p:sp>
      <p:pic>
        <p:nvPicPr>
          <p:cNvPr id="30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2834" y="3173533"/>
            <a:ext cx="3244876" cy="1249588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extShape 2"/>
          <p:cNvSpPr txBox="1"/>
          <p:nvPr/>
        </p:nvSpPr>
        <p:spPr>
          <a:xfrm>
            <a:off x="2639042" y="1509509"/>
            <a:ext cx="4807261" cy="481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i="1" spc="0" sz="2600"/>
            </a:pPr>
          </a:p>
          <a:p>
            <a:pPr>
              <a:defRPr spc="0" sz="1400"/>
            </a:pPr>
            <a:r>
              <a:t>S</a:t>
            </a:r>
            <a:r>
              <a:t>mall </a:t>
            </a:r>
            <a:r>
              <a:t>A</a:t>
            </a:r>
            <a:r>
              <a:t>ngle </a:t>
            </a:r>
            <a:r>
              <a:t>N</a:t>
            </a:r>
            <a:r>
              <a:t>eutron </a:t>
            </a:r>
            <a:r>
              <a:t>S</a:t>
            </a:r>
            <a:r>
              <a:t>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Elastic Scattering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Small angle -&gt; small q  -&gt; big r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Gain information on the molecular scale 10-100Å</a:t>
            </a:r>
            <a:endParaRPr i="1"/>
          </a:p>
          <a:p>
            <a:pPr>
              <a:defRPr i="1" spc="0" sz="1400"/>
            </a:pPr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Low signal to noise 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Contrast method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Instrument requirements: good collimation, long flight distance after detector. </a:t>
            </a:r>
            <a:endParaRPr i="1"/>
          </a:p>
        </p:txBody>
      </p:sp>
      <p:grpSp>
        <p:nvGrpSpPr>
          <p:cNvPr id="310" name="Group"/>
          <p:cNvGrpSpPr/>
          <p:nvPr/>
        </p:nvGrpSpPr>
        <p:grpSpPr>
          <a:xfrm>
            <a:off x="7062724" y="1115078"/>
            <a:ext cx="3761934" cy="1430994"/>
            <a:chOff x="0" y="0"/>
            <a:chExt cx="3761932" cy="1430992"/>
          </a:xfrm>
        </p:grpSpPr>
        <p:pic>
          <p:nvPicPr>
            <p:cNvPr id="308" name="Picture 6" descr="Picture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39814" y="156611"/>
              <a:ext cx="1622119" cy="585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9" name="Picture 7" descr="Picture 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014461" cy="14309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3" name="TextShape 1"/>
          <p:cNvSpPr txBox="1"/>
          <p:nvPr/>
        </p:nvSpPr>
        <p:spPr>
          <a:xfrm>
            <a:off x="5228426" y="1067208"/>
            <a:ext cx="6186268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SANS other samples</a:t>
            </a:r>
          </a:p>
        </p:txBody>
      </p:sp>
      <p:sp>
        <p:nvSpPr>
          <p:cNvPr id="314" name="TextShape 2"/>
          <p:cNvSpPr txBox="1"/>
          <p:nvPr/>
        </p:nvSpPr>
        <p:spPr>
          <a:xfrm>
            <a:off x="5225448" y="2066065"/>
            <a:ext cx="4748880" cy="442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SANS_AnySamp.comp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SANS_DebyeS.comp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SANSCylinders.comp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SANSEllipticCylinders.comp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SANSGuinier.comp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SANSLiposomes.comp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SANSNanodiscsFast.comp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SANSNanodiscsWithTags.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SANSNanodiscsWithTagsFast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SANSPDB.comp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SANSPDBFAST.comp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SANSShells.comp </a:t>
            </a:r>
            <a:endParaRPr i="1"/>
          </a:p>
          <a:p>
            <a:pPr marL="200279" indent="-199919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SANSSpheres.comp </a:t>
            </a:r>
          </a:p>
        </p:txBody>
      </p:sp>
      <p:sp>
        <p:nvSpPr>
          <p:cNvPr id="315" name="CustomShape 3"/>
          <p:cNvSpPr/>
          <p:nvPr/>
        </p:nvSpPr>
        <p:spPr>
          <a:xfrm>
            <a:off x="2899373" y="921673"/>
            <a:ext cx="2141776" cy="2482625"/>
          </a:xfrm>
          <a:prstGeom prst="rect">
            <a:avLst/>
          </a:prstGeom>
          <a:solidFill>
            <a:srgbClr val="FF0000">
              <a:alpha val="30000"/>
            </a:srgbClr>
          </a:solidFill>
          <a:ln w="3175"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 anchor="ctr">
            <a:spAutoFit/>
          </a:bodyPr>
          <a:lstStyle/>
          <a:p>
            <a:pPr>
              <a:defRPr spc="0"/>
            </a:pPr>
            <a:r>
              <a:t>McStas has a suite of SANS-models:</a:t>
            </a:r>
            <a:endParaRPr spc="0" sz="1400"/>
          </a:p>
          <a:p>
            <a:pPr>
              <a:defRPr spc="0"/>
            </a:pPr>
            <a:r>
              <a:t>Try ellipsoidal and </a:t>
            </a:r>
            <a:endParaRPr spc="0" sz="1400"/>
          </a:p>
          <a:p>
            <a:pPr>
              <a:defRPr spc="0"/>
            </a:pPr>
            <a:r>
              <a:t>cylindrical particles </a:t>
            </a:r>
            <a:endParaRPr spc="0" sz="1400"/>
          </a:p>
          <a:p>
            <a:pPr>
              <a:defRPr spc="0"/>
            </a:pPr>
            <a:r>
              <a:t>-or-</a:t>
            </a:r>
            <a:endParaRPr spc="0" sz="1400"/>
          </a:p>
          <a:p>
            <a:pPr>
              <a:defRPr spc="0"/>
            </a:pPr>
            <a:r>
              <a:t>Elliptic cylinders</a:t>
            </a:r>
            <a:endParaRPr spc="0" sz="1400"/>
          </a:p>
          <a:p>
            <a:pPr>
              <a:defRPr spc="0"/>
            </a:pPr>
            <a:r>
              <a:t>Go for Nanodiscs and Liposomes</a:t>
            </a:r>
          </a:p>
        </p:txBody>
      </p:sp>
      <p:sp>
        <p:nvSpPr>
          <p:cNvPr id="316" name="TextShape 4"/>
          <p:cNvSpPr txBox="1"/>
          <p:nvPr/>
        </p:nvSpPr>
        <p:spPr>
          <a:xfrm rot="697800">
            <a:off x="3072067" y="4651492"/>
            <a:ext cx="1647638" cy="44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>
            <a:spAutoFit/>
          </a:bodyPr>
          <a:lstStyle>
            <a:lvl1pPr>
              <a:defRPr spc="0" sz="1400"/>
            </a:lvl1pPr>
          </a:lstStyle>
          <a:p>
            <a:pPr/>
            <a:r>
              <a:t>Also – SASmodels from SASview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SANS spheres</a:t>
            </a:r>
          </a:p>
        </p:txBody>
      </p:sp>
      <p:pic>
        <p:nvPicPr>
          <p:cNvPr id="320" name="image156.png" descr="image1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129" y="1823766"/>
            <a:ext cx="3870497" cy="3207320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CustomShape 2"/>
          <p:cNvSpPr/>
          <p:nvPr/>
        </p:nvSpPr>
        <p:spPr>
          <a:xfrm rot="55201">
            <a:off x="2900518" y="2211254"/>
            <a:ext cx="1405338" cy="775359"/>
          </a:xfrm>
          <a:prstGeom prst="ellipse">
            <a:avLst/>
          </a:prstGeom>
          <a:ln w="25400">
            <a:solidFill>
              <a:srgbClr val="800080"/>
            </a:solidFill>
          </a:ln>
        </p:spPr>
        <p:txBody>
          <a:bodyPr lIns="35136" tIns="35136" rIns="35136" bIns="35136" anchor="ctr"/>
          <a:lstStyle/>
          <a:p>
            <a:pPr/>
          </a:p>
        </p:txBody>
      </p:sp>
      <p:sp>
        <p:nvSpPr>
          <p:cNvPr id="322" name="TextShape 3"/>
          <p:cNvSpPr txBox="1"/>
          <p:nvPr/>
        </p:nvSpPr>
        <p:spPr>
          <a:xfrm>
            <a:off x="7422761" y="1471897"/>
            <a:ext cx="3371672" cy="858179"/>
          </a:xfrm>
          <a:prstGeom prst="rect">
            <a:avLst/>
          </a:prstGeom>
          <a:ln w="25400">
            <a:solidFill>
              <a:srgbClr val="A1467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920" tIns="38920" rIns="38920" bIns="38920">
            <a:spAutoFit/>
          </a:bodyPr>
          <a:lstStyle>
            <a:lvl1pPr>
              <a:defRPr spc="0" sz="1700"/>
            </a:lvl1pPr>
          </a:lstStyle>
          <a:p>
            <a:pPr/>
            <a:r>
              <a:t>Dilute, monodisperse, hard spheres in solution, with given contrast and radius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SasView_models</a:t>
            </a:r>
          </a:p>
        </p:txBody>
      </p:sp>
      <p:pic>
        <p:nvPicPr>
          <p:cNvPr id="326" name="image157.png" descr="image1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8545" y="1787898"/>
            <a:ext cx="4450680" cy="3757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SasView_models</a:t>
            </a:r>
          </a:p>
        </p:txBody>
      </p:sp>
      <p:pic>
        <p:nvPicPr>
          <p:cNvPr id="330" name="image158.png" descr="image1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6315" y="2405284"/>
            <a:ext cx="8596670" cy="2386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S(q,w)</a:t>
            </a:r>
          </a:p>
        </p:txBody>
      </p:sp>
      <p:sp>
        <p:nvSpPr>
          <p:cNvPr id="333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partial differential cross section</a:t>
            </a:r>
          </a:p>
          <a:p>
            <a:pPr/>
            <a:r>
              <a:t>Scattering function</a:t>
            </a:r>
          </a:p>
          <a:p>
            <a:pPr/>
          </a:p>
          <a:p>
            <a:pPr/>
            <a:r>
              <a:t>Phonons, Spin waves, … </a:t>
            </a:r>
          </a:p>
        </p:txBody>
      </p:sp>
      <p:sp>
        <p:nvSpPr>
          <p:cNvPr id="33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5753" y="3345038"/>
            <a:ext cx="3745649" cy="876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7272" y="4221424"/>
            <a:ext cx="6359081" cy="776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