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12.png" descr="image12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image12.png" descr="image12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image12.png" descr="image12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image12.png" descr="image12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image12.png" descr="image12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age12.png" descr="image12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image12.png" descr="image12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image12.png" descr="image12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image12.png" descr="image12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Fermi Chopper</a:t>
            </a:r>
          </a:p>
        </p:txBody>
      </p:sp>
      <p:sp>
        <p:nvSpPr>
          <p:cNvPr id="247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8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9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0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1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2" name="Title 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Shape 83"/>
          <p:cNvSpPr txBox="1"/>
          <p:nvPr/>
        </p:nvSpPr>
        <p:spPr>
          <a:xfrm>
            <a:off x="1796196" y="161364"/>
            <a:ext cx="7745507" cy="8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CHOPPER_S</a:t>
            </a:r>
          </a:p>
        </p:txBody>
      </p:sp>
      <p:pic>
        <p:nvPicPr>
          <p:cNvPr id="318" name="DiskChop2.pdf" descr="DiskCho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660" y="2189949"/>
            <a:ext cx="7295991" cy="384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Shape 125"/>
          <p:cNvSpPr txBox="1"/>
          <p:nvPr/>
        </p:nvSpPr>
        <p:spPr>
          <a:xfrm>
            <a:off x="1911456" y="207468"/>
            <a:ext cx="7538038" cy="51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FERMI CHOPPER</a:t>
            </a:r>
          </a:p>
        </p:txBody>
      </p:sp>
      <p:pic>
        <p:nvPicPr>
          <p:cNvPr id="322" name="FermiChop.pdf" descr="FermiCho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722" y="1267865"/>
            <a:ext cx="7388199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256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7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8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9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1"/>
          <p:cNvGrpSpPr/>
          <p:nvPr/>
        </p:nvGrpSpPr>
        <p:grpSpPr>
          <a:xfrm>
            <a:off x="3814411" y="2131054"/>
            <a:ext cx="3570044" cy="1788248"/>
            <a:chOff x="0" y="0"/>
            <a:chExt cx="3570042" cy="1788246"/>
          </a:xfrm>
        </p:grpSpPr>
        <p:sp>
          <p:nvSpPr>
            <p:cNvPr id="262" name="Shape 45"/>
            <p:cNvSpPr/>
            <p:nvPr/>
          </p:nvSpPr>
          <p:spPr>
            <a:xfrm>
              <a:off x="1169389" y="-1"/>
              <a:ext cx="2394467" cy="1788248"/>
            </a:xfrm>
            <a:prstGeom prst="rect">
              <a:avLst/>
            </a:prstGeom>
            <a:solidFill>
              <a:srgbClr val="00C5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63" name="Shape 52"/>
            <p:cNvSpPr/>
            <p:nvPr/>
          </p:nvSpPr>
          <p:spPr>
            <a:xfrm>
              <a:off x="0" y="847064"/>
              <a:ext cx="1033271" cy="112943"/>
            </a:xfrm>
            <a:prstGeom prst="rightArrow">
              <a:avLst>
                <a:gd name="adj1" fmla="val 32000"/>
                <a:gd name="adj2" fmla="val 366667"/>
              </a:avLst>
            </a:prstGeom>
            <a:solidFill>
              <a:srgbClr val="008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64" name="Shape 53"/>
            <p:cNvSpPr/>
            <p:nvPr/>
          </p:nvSpPr>
          <p:spPr>
            <a:xfrm>
              <a:off x="1169389" y="696475"/>
              <a:ext cx="2394467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5" name="Shape 54"/>
            <p:cNvSpPr/>
            <p:nvPr/>
          </p:nvSpPr>
          <p:spPr>
            <a:xfrm>
              <a:off x="1175577" y="894123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6" name="Shape 55"/>
            <p:cNvSpPr/>
            <p:nvPr/>
          </p:nvSpPr>
          <p:spPr>
            <a:xfrm>
              <a:off x="1175577" y="517650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7" name="Shape 56"/>
            <p:cNvSpPr/>
            <p:nvPr/>
          </p:nvSpPr>
          <p:spPr>
            <a:xfrm>
              <a:off x="1175577" y="329413"/>
              <a:ext cx="2394466" cy="47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69" name="TextBox 8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270" name="TextBox 9"/>
          <p:cNvSpPr txBox="1"/>
          <p:nvPr/>
        </p:nvSpPr>
        <p:spPr>
          <a:xfrm>
            <a:off x="7626851" y="4427590"/>
            <a:ext cx="1585875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absorbing blades</a:t>
            </a:r>
          </a:p>
        </p:txBody>
      </p:sp>
      <p:sp>
        <p:nvSpPr>
          <p:cNvPr id="271" name="Straight Arrow Connector 12"/>
          <p:cNvSpPr/>
          <p:nvPr/>
        </p:nvSpPr>
        <p:spPr>
          <a:xfrm flipH="1" flipV="1">
            <a:off x="7174460" y="3119296"/>
            <a:ext cx="1421802" cy="127597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2" name="Title 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020" y="2300014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TextBox 2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277" name="Title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icture 11" descr="Picture 1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478" y="2900740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Box 3"/>
          <p:cNvSpPr txBox="1"/>
          <p:nvPr/>
        </p:nvSpPr>
        <p:spPr>
          <a:xfrm>
            <a:off x="1725575" y="4817646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ILL.FR</a:t>
            </a:r>
          </a:p>
        </p:txBody>
      </p:sp>
      <p:sp>
        <p:nvSpPr>
          <p:cNvPr id="283" name="TextBox 8"/>
          <p:cNvSpPr txBox="1"/>
          <p:nvPr/>
        </p:nvSpPr>
        <p:spPr>
          <a:xfrm>
            <a:off x="3167593" y="1892739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</a:t>
            </a:r>
            <a:r>
              <a:rPr>
                <a:uFillTx/>
              </a:rPr>
              <a:t> ≈ 10 %</a:t>
            </a:r>
          </a:p>
        </p:txBody>
      </p:sp>
      <p:sp>
        <p:nvSpPr>
          <p:cNvPr id="284" name="TextBox 9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grpSp>
        <p:nvGrpSpPr>
          <p:cNvPr id="289" name="Group 10"/>
          <p:cNvGrpSpPr/>
          <p:nvPr/>
        </p:nvGrpSpPr>
        <p:grpSpPr>
          <a:xfrm>
            <a:off x="6322091" y="2900740"/>
            <a:ext cx="2637399" cy="2104134"/>
            <a:chOff x="0" y="0"/>
            <a:chExt cx="2637398" cy="2104133"/>
          </a:xfrm>
        </p:grpSpPr>
        <p:grpSp>
          <p:nvGrpSpPr>
            <p:cNvPr id="287" name="Group 7"/>
            <p:cNvGrpSpPr/>
            <p:nvPr/>
          </p:nvGrpSpPr>
          <p:grpSpPr>
            <a:xfrm>
              <a:off x="0" y="0"/>
              <a:ext cx="2637399" cy="2104134"/>
              <a:chOff x="0" y="0"/>
              <a:chExt cx="2637398" cy="2104133"/>
            </a:xfrm>
          </p:grpSpPr>
          <p:pic>
            <p:nvPicPr>
              <p:cNvPr id="285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6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8" name="TextBox 2"/>
            <p:cNvSpPr txBox="1"/>
            <p:nvPr/>
          </p:nvSpPr>
          <p:spPr>
            <a:xfrm>
              <a:off x="0" y="1855023"/>
              <a:ext cx="870438" cy="222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Astrium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7733" y="11887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TextBox 4"/>
          <p:cNvSpPr txBox="1"/>
          <p:nvPr/>
        </p:nvSpPr>
        <p:spPr>
          <a:xfrm>
            <a:off x="1876675" y="2564967"/>
            <a:ext cx="7466756" cy="517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INPUT PARAMETER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xwidth		[m]			width entry aperture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yheight	[m]			height entry aperture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zdepth	[m]			housing! length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length		[m]			blade length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			[m]			blade thickness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alpha		[deg]		twisting angle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radius		[m]			distance rotation axis – aperture centre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 			[Hz]		rotation speed, counterclockwise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nslit		[]			number of blades</a:t>
            </a:r>
          </a:p>
        </p:txBody>
      </p:sp>
      <p:sp>
        <p:nvSpPr>
          <p:cNvPr id="294" name="TextBox 16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295" name="Right Bracket 6"/>
          <p:cNvSpPr/>
          <p:nvPr/>
        </p:nvSpPr>
        <p:spPr>
          <a:xfrm>
            <a:off x="7109832" y="3361091"/>
            <a:ext cx="75400" cy="894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68"/>
                  <a:pt x="21600" y="152"/>
                </a:cubicBezTo>
                <a:lnTo>
                  <a:pt x="21600" y="21448"/>
                </a:lnTo>
                <a:cubicBezTo>
                  <a:pt x="21600" y="21532"/>
                  <a:pt x="11929" y="21600"/>
                  <a:pt x="0" y="21600"/>
                </a:cubicBezTo>
              </a:path>
            </a:pathLst>
          </a:custGeom>
          <a:ln w="50800">
            <a:solidFill>
              <a:srgbClr val="FF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96" name="TextBox 7"/>
          <p:cNvSpPr txBox="1"/>
          <p:nvPr/>
        </p:nvSpPr>
        <p:spPr>
          <a:xfrm>
            <a:off x="7491366" y="3511908"/>
            <a:ext cx="911353" cy="29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housing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DISK CHOPPER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2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3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4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5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8" name="DiskChop1.pdf" descr="DiskChop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571" y="1234240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r&amp;d2-2.jpg" descr="r&amp;d2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7248" y="1543508"/>
            <a:ext cx="3826649" cy="2869988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TextBox 4"/>
          <p:cNvSpPr txBox="1"/>
          <p:nvPr/>
        </p:nvSpPr>
        <p:spPr>
          <a:xfrm>
            <a:off x="1796196" y="1250694"/>
            <a:ext cx="8006441" cy="761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INPUT PARAMETER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 			[Hz]		frequency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yheight	[m]			slit height (if 0, yheight = radius)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radius		[m]			disk radius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theta_0	[deg]		angular width of slits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xwidth		[m]			horizontal slit width opening, beam center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jitter 		[s]			jitter in time phase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delay		[s]			time delay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phase		[deg]		angular delay, overrides time	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Isfirst		[0/1]		several choppers, defines first chopper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npulse		[1]			number of pulses if isfirst=true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verbose	[1]			display disk chopper config</a:t>
            </a:r>
          </a:p>
        </p:txBody>
      </p:sp>
      <p:sp>
        <p:nvSpPr>
          <p:cNvPr id="314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