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7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7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78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2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McStasMcXtrace/Schools/tree/master/ESS_March_2022_IDS_Scipp_McStas_intro/Day1_Wednesday_March_16th/2_Component_basics/Exercis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McStasMcXtrace/McCode/raw/master/docpkg/manuals/mcstas/Component_manual.pdf" TargetMode="External"/><Relationship Id="rId3" Type="http://schemas.openxmlformats.org/officeDocument/2006/relationships/hyperlink" Target="http://mcstas.org/download/components/doc/manuals/mcstas-components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3"/>
          <p:cNvSpPr txBox="1"/>
          <p:nvPr/>
        </p:nvSpPr>
        <p:spPr>
          <a:xfrm>
            <a:off x="1736176" y="3334087"/>
            <a:ext cx="9529925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 b="1" spc="-1" sz="8000"/>
            </a:lvl1pPr>
          </a:lstStyle>
          <a:p>
            <a:pPr/>
            <a:r>
              <a:t>Sources and Monitors</a:t>
            </a:r>
          </a:p>
        </p:txBody>
      </p:sp>
      <p:sp>
        <p:nvSpPr>
          <p:cNvPr id="94" name="Subtitle 4"/>
          <p:cNvSpPr txBox="1"/>
          <p:nvPr/>
        </p:nvSpPr>
        <p:spPr>
          <a:xfrm>
            <a:off x="1766564" y="2751985"/>
            <a:ext cx="9872535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pc="-1" sz="3000"/>
            </a:lvl1pPr>
          </a:lstStyle>
          <a:p>
            <a:pPr/>
            <a:r>
              <a:t>Peter Willendrup, DTU Physics + ESS DMSC</a:t>
            </a:r>
          </a:p>
        </p:txBody>
      </p:sp>
      <p:sp>
        <p:nvSpPr>
          <p:cNvPr id="95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Monitors: Example PSD_monitor"/>
          <p:cNvSpPr txBox="1"/>
          <p:nvPr/>
        </p:nvSpPr>
        <p:spPr>
          <a:xfrm>
            <a:off x="1774800" y="912419"/>
            <a:ext cx="931212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Example PSD_monitor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1439999" y="1892519"/>
            <a:ext cx="4680001" cy="2643482"/>
            <a:chOff x="0" y="0"/>
            <a:chExt cx="4680000" cy="2643480"/>
          </a:xfrm>
        </p:grpSpPr>
        <p:sp>
          <p:nvSpPr>
            <p:cNvPr id="201" name="Shape"/>
            <p:cNvSpPr/>
            <p:nvPr/>
          </p:nvSpPr>
          <p:spPr>
            <a:xfrm rot="5400000">
              <a:off x="1371239" y="1173599"/>
              <a:ext cx="2311201" cy="38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2" y="0"/>
                  </a:moveTo>
                  <a:lnTo>
                    <a:pt x="0" y="0"/>
                  </a:lnTo>
                  <a:lnTo>
                    <a:pt x="5402" y="21600"/>
                  </a:lnTo>
                  <a:lnTo>
                    <a:pt x="21600" y="21600"/>
                  </a:lnTo>
                  <a:lnTo>
                    <a:pt x="16202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129959" y="476639"/>
              <a:ext cx="4550042" cy="108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>
              <a:off x="910080" y="1646639"/>
              <a:ext cx="3596761" cy="25992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>
              <a:off x="-1" y="866880"/>
              <a:ext cx="4246562" cy="519840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hape"/>
            <p:cNvSpPr/>
            <p:nvPr/>
          </p:nvSpPr>
          <p:spPr>
            <a:xfrm>
              <a:off x="2489760" y="930239"/>
              <a:ext cx="110161" cy="10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06" name="Shape"/>
            <p:cNvSpPr/>
            <p:nvPr/>
          </p:nvSpPr>
          <p:spPr>
            <a:xfrm>
              <a:off x="2513159" y="1126799"/>
              <a:ext cx="110161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07" name="Shape"/>
            <p:cNvSpPr/>
            <p:nvPr/>
          </p:nvSpPr>
          <p:spPr>
            <a:xfrm>
              <a:off x="2359799" y="1709999"/>
              <a:ext cx="110161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2334240" y="56339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2334240" y="866880"/>
              <a:ext cx="385200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334240" y="116999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2334240" y="147347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2334240" y="173339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>
              <a:off x="2448360" y="210600"/>
              <a:ext cx="43200" cy="243288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2599920" y="0"/>
              <a:ext cx="43200" cy="2432880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Line"/>
          <p:cNvSpPr/>
          <p:nvPr/>
        </p:nvSpPr>
        <p:spPr>
          <a:xfrm flipH="1">
            <a:off x="4039920" y="2447999"/>
            <a:ext cx="3016081" cy="37476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When the simulation has been completed, the detected intensity in pixel (i,j) is:"/>
          <p:cNvSpPr txBox="1"/>
          <p:nvPr/>
        </p:nvSpPr>
        <p:spPr>
          <a:xfrm>
            <a:off x="7173000" y="1800000"/>
            <a:ext cx="3942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When the simulation has been completed, the detected intensity in pixel (i,j) is:</a:t>
            </a:r>
          </a:p>
        </p:txBody>
      </p:sp>
      <p:sp>
        <p:nvSpPr>
          <p:cNvPr id="218" name="Text"/>
          <p:cNvSpPr txBox="1"/>
          <p:nvPr/>
        </p:nvSpPr>
        <p:spPr>
          <a:xfrm>
            <a:off x="7262999" y="2678040"/>
            <a:ext cx="3584881" cy="62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</m:d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n"/>
                    </m:naryPr>
                    <m:sub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sub>
                    <m:sup/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</p:txBody>
      </p:sp>
      <p:sp>
        <p:nvSpPr>
          <p:cNvPr id="219" name="… during simulation, the pixels are maintained as running sums."/>
          <p:cNvSpPr txBox="1"/>
          <p:nvPr/>
        </p:nvSpPr>
        <p:spPr>
          <a:xfrm>
            <a:off x="7245000" y="3600000"/>
            <a:ext cx="3510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… during simulation, the pixels are maintained as running sums.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Monitors:  Example PSD_monitor and L_monitor"/>
          <p:cNvSpPr txBox="1"/>
          <p:nvPr/>
        </p:nvSpPr>
        <p:spPr>
          <a:xfrm>
            <a:off x="1774800" y="860483"/>
            <a:ext cx="9312120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/>
            </a:pPr>
            <a:r>
              <a:t>Monitors: </a:t>
            </a:r>
            <a:br/>
            <a:r>
              <a:t>Example PSD_monitor and L_monitor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223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Line"/>
            <p:cNvSpPr/>
            <p:nvPr/>
          </p:nvSpPr>
          <p:spPr>
            <a:xfrm>
              <a:off x="532079" y="962639"/>
              <a:ext cx="2102762" cy="15192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Line"/>
            <p:cNvSpPr/>
            <p:nvPr/>
          </p:nvSpPr>
          <p:spPr>
            <a:xfrm>
              <a:off x="-1" y="506879"/>
              <a:ext cx="24825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hape"/>
            <p:cNvSpPr/>
            <p:nvPr/>
          </p:nvSpPr>
          <p:spPr>
            <a:xfrm>
              <a:off x="1455480" y="543960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28" name="Shape"/>
            <p:cNvSpPr/>
            <p:nvPr/>
          </p:nvSpPr>
          <p:spPr>
            <a:xfrm>
              <a:off x="1469160" y="658800"/>
              <a:ext cx="64441" cy="6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29" name="Shape"/>
            <p:cNvSpPr/>
            <p:nvPr/>
          </p:nvSpPr>
          <p:spPr>
            <a:xfrm>
              <a:off x="1379520" y="99971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1364760" y="5068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1364760" y="6840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1364760" y="8614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1364760" y="1013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>
              <a:off x="1431359" y="12312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>
              <a:off x="1519919" y="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8" name="...…"/>
          <p:cNvSpPr txBox="1"/>
          <p:nvPr/>
        </p:nvSpPr>
        <p:spPr>
          <a:xfrm>
            <a:off x="5403910" y="331529"/>
            <a:ext cx="6676560" cy="60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psd = PSD_monitor(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filename=”psd.dat”</a:t>
            </a:r>
            <a: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lm = L_monitor(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filename=”lm.dat”,</a:t>
            </a:r>
          </a:p>
          <a:p>
            <a:pPr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Lmin=0, Lmax=8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(0,0,5+0.01)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4"/>
          <p:cNvSpPr txBox="1"/>
          <p:nvPr/>
        </p:nvSpPr>
        <p:spPr>
          <a:xfrm>
            <a:off x="2272650" y="489481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Mathematical sources</a:t>
            </a:r>
          </a:p>
        </p:txBody>
      </p:sp>
      <p:sp>
        <p:nvSpPr>
          <p:cNvPr id="24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Source_simple:…"/>
          <p:cNvSpPr txBox="1"/>
          <p:nvPr/>
        </p:nvSpPr>
        <p:spPr>
          <a:xfrm>
            <a:off x="1896267" y="2082373"/>
            <a:ext cx="9918001" cy="252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Source_simple: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Square or circular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Neutrons are directed towards a square target.</a:t>
            </a:r>
            <a:br/>
            <a:r>
              <a:t>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Source_div: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Square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Neutrons have a divergence defined by either uniform or Gaussian distribution.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  <p:sp>
        <p:nvSpPr>
          <p:cNvPr id="2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46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pic>
        <p:nvPicPr>
          <p:cNvPr id="247" name="image138.png" descr="image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50" name="image138.png" descr="image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Group"/>
          <p:cNvGrpSpPr/>
          <p:nvPr/>
        </p:nvGrpSpPr>
        <p:grpSpPr>
          <a:xfrm>
            <a:off x="7775999" y="4969800"/>
            <a:ext cx="3602521" cy="435629"/>
            <a:chOff x="0" y="0"/>
            <a:chExt cx="3602520" cy="435628"/>
          </a:xfrm>
        </p:grpSpPr>
        <p:sp>
          <p:nvSpPr>
            <p:cNvPr id="251" name="Rectangle"/>
            <p:cNvSpPr/>
            <p:nvPr/>
          </p:nvSpPr>
          <p:spPr>
            <a:xfrm>
              <a:off x="0" y="0"/>
              <a:ext cx="3602521" cy="430201"/>
            </a:xfrm>
            <a:prstGeom prst="rect">
              <a:avLst/>
            </a:prstGeom>
            <a:solidFill>
              <a:srgbClr val="FFFFFE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400"/>
              </a:pPr>
            </a:p>
          </p:txBody>
        </p:sp>
        <p:sp>
          <p:nvSpPr>
            <p:cNvPr id="252" name="Click “Input parameters”"/>
            <p:cNvSpPr txBox="1"/>
            <p:nvPr/>
          </p:nvSpPr>
          <p:spPr>
            <a:xfrm>
              <a:off x="44999" y="0"/>
              <a:ext cx="3512522" cy="43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pc="-1" sz="2400"/>
              </a:pPr>
              <a:r>
                <a:t>Click “</a:t>
              </a:r>
              <a:r>
                <a:rPr b="1">
                  <a:solidFill>
                    <a:srgbClr val="008400"/>
                  </a:solidFill>
                </a:rPr>
                <a:t>Input parameters</a:t>
              </a:r>
              <a:r>
                <a:t>”</a:t>
              </a:r>
            </a:p>
          </p:txBody>
        </p:sp>
      </p:grpSp>
      <p:sp>
        <p:nvSpPr>
          <p:cNvPr id="254" name="Line"/>
          <p:cNvSpPr/>
          <p:nvPr/>
        </p:nvSpPr>
        <p:spPr>
          <a:xfrm flipH="1" flipV="1">
            <a:off x="6695999" y="3383999"/>
            <a:ext cx="1368001" cy="151200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  <p:sp>
        <p:nvSpPr>
          <p:cNvPr id="256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sp>
        <p:nvSpPr>
          <p:cNvPr id="25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60" name="image140.png" descr="image1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999" y="1535760"/>
            <a:ext cx="9930242" cy="807624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Monitors: Example PSD_monitor and L_monitor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Example PSD_monitor and L_monitor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265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>
              <a:off x="532079" y="962639"/>
              <a:ext cx="2102762" cy="15192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>
              <a:off x="-1" y="506879"/>
              <a:ext cx="24825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hape"/>
            <p:cNvSpPr/>
            <p:nvPr/>
          </p:nvSpPr>
          <p:spPr>
            <a:xfrm>
              <a:off x="1455480" y="543960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70" name="Shape"/>
            <p:cNvSpPr/>
            <p:nvPr/>
          </p:nvSpPr>
          <p:spPr>
            <a:xfrm>
              <a:off x="1469160" y="658800"/>
              <a:ext cx="64441" cy="6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71" name="Shape"/>
            <p:cNvSpPr/>
            <p:nvPr/>
          </p:nvSpPr>
          <p:spPr>
            <a:xfrm>
              <a:off x="1379520" y="99971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 flipV="1">
              <a:off x="1364760" y="5068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1364760" y="6840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1364760" y="8614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1364760" y="1013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>
              <a:off x="1431359" y="12312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1519919" y="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0" name="Let’s do a very simple exercise on this:…"/>
          <p:cNvSpPr txBox="1"/>
          <p:nvPr/>
        </p:nvSpPr>
        <p:spPr>
          <a:xfrm>
            <a:off x="5385239" y="1981799"/>
            <a:ext cx="5225761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Let’s do a very simple exercise on this: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Head on over to:</a:t>
            </a:r>
          </a:p>
          <a:p>
            <a:pPr>
              <a:defRPr spc="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Exercise 1 - Sources and Monitors on github</a:t>
            </a:r>
          </a:p>
        </p:txBody>
      </p:sp>
      <p:sp>
        <p:nvSpPr>
          <p:cNvPr id="281" name="https://github.com/McStasMcXtrace/Schools/tree/master/ESS_March_2022_IDS_Scipp_McStas_intro/Day1_Wednesday_March_16th/2_Component_basics/Exercise"/>
          <p:cNvSpPr txBox="1"/>
          <p:nvPr/>
        </p:nvSpPr>
        <p:spPr>
          <a:xfrm>
            <a:off x="3016799" y="4197960"/>
            <a:ext cx="7682402" cy="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https://github.com/McStasMcXtrace/Schools/tree/master/ESS_March_2022_IDS_Scipp_McStas_intro/Day1_Wednesday_March_16th/2_Component_basics/Exercise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In general</a:t>
            </a:r>
          </a:p>
        </p:txBody>
      </p:sp>
      <p:sp>
        <p:nvSpPr>
          <p:cNvPr id="98" name="Content Placeholder 5"/>
          <p:cNvSpPr txBox="1"/>
          <p:nvPr/>
        </p:nvSpPr>
        <p:spPr>
          <a:xfrm>
            <a:off x="1774800" y="2539306"/>
            <a:ext cx="9312120" cy="2259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Font typeface="Symbol"/>
              <a:buChar char="·"/>
              <a:defRPr spc="0"/>
            </a:pPr>
            <a:r>
              <a:t>A source component generates Monte Carlo neutrons.</a:t>
            </a:r>
            <a:br/>
            <a:r>
              <a:t>In McStas terms this means: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Set the neutron state to something representative of the source we are trying to model.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i.e.: insert values in the neutron state vector:</a:t>
            </a:r>
            <a:br/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{x,y,z, vx,vy,vz, t, sx,sy,sz, p}</a:t>
            </a:r>
            <a:r>
              <a:t> </a:t>
            </a:r>
            <a:br/>
            <a:r>
              <a:t>drawn from appropriate distributions.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EXAMPLE:</a:t>
            </a:r>
            <a:br/>
            <a:r>
              <a:t>Neutrons from a uniform wavelength distribution emerging from a circular aperture. </a:t>
            </a:r>
          </a:p>
        </p:txBody>
      </p:sp>
      <p:sp>
        <p:nvSpPr>
          <p:cNvPr id="9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Access the docs"/>
          <p:cNvSpPr txBox="1"/>
          <p:nvPr/>
        </p:nvSpPr>
        <p:spPr>
          <a:xfrm>
            <a:off x="1800000" y="925199"/>
            <a:ext cx="97693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Access the docs</a:t>
            </a:r>
          </a:p>
        </p:txBody>
      </p:sp>
      <p:sp>
        <p:nvSpPr>
          <p:cNvPr id="103" name="Text"/>
          <p:cNvSpPr txBox="1"/>
          <p:nvPr/>
        </p:nvSpPr>
        <p:spPr>
          <a:xfrm>
            <a:off x="1772999" y="1656000"/>
            <a:ext cx="9270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	</a:t>
            </a:r>
          </a:p>
        </p:txBody>
      </p:sp>
      <p:sp>
        <p:nvSpPr>
          <p:cNvPr id="104" name="CustomShape 4"/>
          <p:cNvSpPr txBox="1"/>
          <p:nvPr/>
        </p:nvSpPr>
        <p:spPr>
          <a:xfrm>
            <a:off x="1856855" y="1090619"/>
            <a:ext cx="9821160" cy="518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200"/>
            </a:pPr>
            <a:r>
              <a:t>IMPORTANT:</a:t>
            </a:r>
          </a:p>
          <a:p>
            <a:pPr>
              <a:defRPr spc="-1" sz="2200"/>
            </a:pPr>
            <a:r>
              <a:t>All (and more) of this information can be found in the online pdf component documentation, e.g.</a:t>
            </a:r>
          </a:p>
          <a:p>
            <a:pPr>
              <a:defRPr spc="-1" sz="2200" u="sng">
                <a:solidFill>
                  <a:srgbClr val="0000FF"/>
                </a:solidFill>
              </a:defRPr>
            </a:pPr>
            <a:r>
              <a: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https://github.com/McStasMcXtrace/McCode/raw/master/docpkg/manuals/mcstas/Component_manual.pdf</a:t>
            </a:r>
          </a:p>
          <a:p>
            <a:pPr>
              <a:defRPr spc="-1" sz="2200"/>
            </a:pPr>
            <a:r>
              <a:t> or</a:t>
            </a:r>
          </a:p>
          <a:p>
            <a:pPr>
              <a:defRPr spc="-1" sz="2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http://mcstas.org/download/components/doc/manuals/mcstas-components.pdf</a:t>
            </a:r>
          </a:p>
          <a:p>
            <a:pPr>
              <a:defRPr spc="-1" sz="2200"/>
            </a:pPr>
            <a:r>
              <a:t>- also distributed with your McStas installation -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mcdoc -c</a:t>
            </a:r>
          </a:p>
          <a:p>
            <a:pPr>
              <a:defRPr spc="-1" sz="2200"/>
            </a:pPr>
          </a:p>
          <a:p>
            <a:pPr>
              <a:defRPr spc="-1" sz="2200"/>
            </a:pPr>
            <a:r>
              <a:t>The component documentation along with the command:</a:t>
            </a:r>
          </a:p>
          <a:p>
            <a:pPr>
              <a:defRPr spc="-1" sz="2200"/>
            </a:pPr>
            <a:r>
              <a:t>“</a:t>
            </a:r>
            <a:r>
              <a:rPr b="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rPr>
              <a:t>mcdoc &lt;component_you_are_searching_for&gt;</a:t>
            </a:r>
            <a:r>
              <a:t>”</a:t>
            </a:r>
          </a:p>
          <a:p>
            <a:pPr>
              <a:defRPr spc="-1" sz="2200"/>
            </a:pPr>
            <a:r>
              <a:t>are your best friends when using McStas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10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08" name="Oval"/>
          <p:cNvSpPr/>
          <p:nvPr/>
        </p:nvSpPr>
        <p:spPr>
          <a:xfrm>
            <a:off x="2537999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9" name="Line"/>
          <p:cNvSpPr/>
          <p:nvPr/>
        </p:nvSpPr>
        <p:spPr>
          <a:xfrm flipV="1">
            <a:off x="3086639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Line"/>
          <p:cNvSpPr/>
          <p:nvPr/>
        </p:nvSpPr>
        <p:spPr>
          <a:xfrm>
            <a:off x="2995199" y="4297680"/>
            <a:ext cx="4114801" cy="4572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Line"/>
          <p:cNvSpPr/>
          <p:nvPr/>
        </p:nvSpPr>
        <p:spPr>
          <a:xfrm flipV="1">
            <a:off x="2995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Line"/>
          <p:cNvSpPr/>
          <p:nvPr/>
        </p:nvSpPr>
        <p:spPr>
          <a:xfrm flipV="1">
            <a:off x="2995199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Line"/>
          <p:cNvSpPr/>
          <p:nvPr/>
        </p:nvSpPr>
        <p:spPr>
          <a:xfrm>
            <a:off x="2995199" y="4937760"/>
            <a:ext cx="1920242" cy="109728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Line"/>
          <p:cNvSpPr/>
          <p:nvPr/>
        </p:nvSpPr>
        <p:spPr>
          <a:xfrm flipH="1" flipV="1">
            <a:off x="1715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Line"/>
          <p:cNvSpPr/>
          <p:nvPr/>
        </p:nvSpPr>
        <p:spPr>
          <a:xfrm flipH="1">
            <a:off x="1806480" y="4754879"/>
            <a:ext cx="731520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Neutron spatial coordinates are picked from a uniform distribution on a circle with radius R."/>
          <p:cNvSpPr txBox="1"/>
          <p:nvPr/>
        </p:nvSpPr>
        <p:spPr>
          <a:xfrm>
            <a:off x="7451640" y="3988079"/>
            <a:ext cx="439056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pPr/>
            <a:r>
              <a:t>Neutron spatial coordinates are picked from a uniform distribution on a circle with radius R.</a:t>
            </a:r>
          </a:p>
        </p:txBody>
      </p:sp>
      <p:sp>
        <p:nvSpPr>
          <p:cNvPr id="117" name="Shape"/>
          <p:cNvSpPr/>
          <p:nvPr/>
        </p:nvSpPr>
        <p:spPr>
          <a:xfrm>
            <a:off x="2903759" y="37490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8" name="Shape"/>
          <p:cNvSpPr/>
          <p:nvPr/>
        </p:nvSpPr>
        <p:spPr>
          <a:xfrm>
            <a:off x="2995199" y="402335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19" name="Shape"/>
          <p:cNvSpPr/>
          <p:nvPr/>
        </p:nvSpPr>
        <p:spPr>
          <a:xfrm>
            <a:off x="2903759" y="420659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20" name="Shape"/>
          <p:cNvSpPr/>
          <p:nvPr/>
        </p:nvSpPr>
        <p:spPr>
          <a:xfrm>
            <a:off x="2903759" y="46634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21" name="Shape"/>
          <p:cNvSpPr/>
          <p:nvPr/>
        </p:nvSpPr>
        <p:spPr>
          <a:xfrm>
            <a:off x="2903759" y="484668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22" name="Shape"/>
          <p:cNvSpPr/>
          <p:nvPr/>
        </p:nvSpPr>
        <p:spPr>
          <a:xfrm>
            <a:off x="2629440" y="45720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23" name="Shape"/>
          <p:cNvSpPr/>
          <p:nvPr/>
        </p:nvSpPr>
        <p:spPr>
          <a:xfrm>
            <a:off x="2629440" y="41148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24" name="Text"/>
          <p:cNvSpPr txBox="1"/>
          <p:nvPr/>
        </p:nvSpPr>
        <p:spPr>
          <a:xfrm>
            <a:off x="4046759" y="2504159"/>
            <a:ext cx="4366801" cy="33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25" name="Line"/>
          <p:cNvSpPr/>
          <p:nvPr/>
        </p:nvSpPr>
        <p:spPr>
          <a:xfrm>
            <a:off x="3131279" y="2792879"/>
            <a:ext cx="746641" cy="1255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6591" y="979"/>
                  <a:pt x="14164" y="4194"/>
                  <a:pt x="14403" y="7074"/>
                </a:cubicBezTo>
                <a:cubicBezTo>
                  <a:pt x="14581" y="9180"/>
                  <a:pt x="17268" y="11478"/>
                  <a:pt x="15028" y="13405"/>
                </a:cubicBezTo>
                <a:cubicBezTo>
                  <a:pt x="12446" y="15622"/>
                  <a:pt x="8467" y="17208"/>
                  <a:pt x="4385" y="18435"/>
                </a:cubicBezTo>
                <a:lnTo>
                  <a:pt x="312" y="20299"/>
                </a:lnTo>
                <a:lnTo>
                  <a:pt x="0" y="21600"/>
                </a:lnTo>
              </a:path>
            </a:pathLst>
          </a:custGeom>
          <a:ln w="3600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12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Oval"/>
          <p:cNvSpPr/>
          <p:nvPr/>
        </p:nvSpPr>
        <p:spPr>
          <a:xfrm>
            <a:off x="2933999" y="3566159"/>
            <a:ext cx="731522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30" name="Line"/>
          <p:cNvSpPr/>
          <p:nvPr/>
        </p:nvSpPr>
        <p:spPr>
          <a:xfrm flipV="1">
            <a:off x="3482640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>
            <a:off x="3391200" y="4297680"/>
            <a:ext cx="4114801" cy="4572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 flipV="1">
            <a:off x="3391200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 flipV="1">
            <a:off x="3391200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>
            <a:off x="3391199" y="4937760"/>
            <a:ext cx="1920242" cy="109728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Line"/>
          <p:cNvSpPr/>
          <p:nvPr/>
        </p:nvSpPr>
        <p:spPr>
          <a:xfrm flipH="1" flipV="1">
            <a:off x="2111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 flipH="1">
            <a:off x="2202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0" name="Group"/>
          <p:cNvGrpSpPr/>
          <p:nvPr/>
        </p:nvGrpSpPr>
        <p:grpSpPr>
          <a:xfrm>
            <a:off x="4351320" y="2364839"/>
            <a:ext cx="4489559" cy="3329948"/>
            <a:chOff x="0" y="0"/>
            <a:chExt cx="4489558" cy="3329946"/>
          </a:xfrm>
        </p:grpSpPr>
        <p:sp>
          <p:nvSpPr>
            <p:cNvPr id="137" name="Text"/>
            <p:cNvSpPr txBox="1"/>
            <p:nvPr/>
          </p:nvSpPr>
          <p:spPr>
            <a:xfrm>
              <a:off x="0" y="0"/>
              <a:ext cx="2377800" cy="387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138" name="Text"/>
            <p:cNvSpPr txBox="1"/>
            <p:nvPr/>
          </p:nvSpPr>
          <p:spPr>
            <a:xfrm>
              <a:off x="2103119" y="909359"/>
              <a:ext cx="2386440" cy="38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139" name="Text"/>
            <p:cNvSpPr txBox="1"/>
            <p:nvPr/>
          </p:nvSpPr>
          <p:spPr>
            <a:xfrm>
              <a:off x="182880" y="2938680"/>
              <a:ext cx="2386440" cy="391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</p:grpSp>
      <p:sp>
        <p:nvSpPr>
          <p:cNvPr id="141" name="Length of the velocity vector encodes the wavelength"/>
          <p:cNvSpPr txBox="1"/>
          <p:nvPr/>
        </p:nvSpPr>
        <p:spPr>
          <a:xfrm>
            <a:off x="6903000" y="1645920"/>
            <a:ext cx="439056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pPr/>
            <a:r>
              <a:t>Length of the velocity vector encodes the wavelength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14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Oval"/>
          <p:cNvSpPr/>
          <p:nvPr/>
        </p:nvSpPr>
        <p:spPr>
          <a:xfrm>
            <a:off x="2466000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V="1">
            <a:off x="3014639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2923200" y="4297680"/>
            <a:ext cx="4114801" cy="4572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2923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923200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2923200" y="4937760"/>
            <a:ext cx="1920241" cy="1097280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H="1" flipV="1">
            <a:off x="1643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H="1">
            <a:off x="1734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Neutron velocity vector is picked to point at a ROI.…"/>
          <p:cNvSpPr txBox="1"/>
          <p:nvPr/>
        </p:nvSpPr>
        <p:spPr>
          <a:xfrm>
            <a:off x="8366039" y="1958039"/>
            <a:ext cx="2927521" cy="204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0000"/>
                </a:solidFill>
              </a:defRPr>
            </a:pPr>
            <a:r>
              <a:t>Neutron velocity vector is picked to point at a ROI.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In McStas: this is defined by the parameters: focus_xw, focus_yh, and</a:t>
            </a:r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dist</a:t>
            </a:r>
          </a:p>
        </p:txBody>
      </p:sp>
      <p:sp>
        <p:nvSpPr>
          <p:cNvPr id="154" name="Shape"/>
          <p:cNvSpPr/>
          <p:nvPr/>
        </p:nvSpPr>
        <p:spPr>
          <a:xfrm rot="5400000">
            <a:off x="5806799" y="3246119"/>
            <a:ext cx="3840121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2831759" y="5303519"/>
            <a:ext cx="1" cy="73152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7772400" y="5120639"/>
            <a:ext cx="1" cy="731522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2971800" y="5760720"/>
            <a:ext cx="4620601" cy="1"/>
          </a:xfrm>
          <a:prstGeom prst="line">
            <a:avLst/>
          </a:prstGeom>
          <a:ln w="360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dist"/>
          <p:cNvSpPr txBox="1"/>
          <p:nvPr/>
        </p:nvSpPr>
        <p:spPr>
          <a:xfrm>
            <a:off x="5541479" y="5943600"/>
            <a:ext cx="4456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dist</a:t>
            </a:r>
          </a:p>
        </p:txBody>
      </p:sp>
      <p:sp>
        <p:nvSpPr>
          <p:cNvPr id="159" name="focus_xw"/>
          <p:cNvSpPr txBox="1"/>
          <p:nvPr/>
        </p:nvSpPr>
        <p:spPr>
          <a:xfrm rot="18252599">
            <a:off x="6983829" y="1874482"/>
            <a:ext cx="109872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focus_xw</a:t>
            </a:r>
          </a:p>
        </p:txBody>
      </p:sp>
      <p:sp>
        <p:nvSpPr>
          <p:cNvPr id="160" name="focus_yh"/>
          <p:cNvSpPr txBox="1"/>
          <p:nvPr/>
        </p:nvSpPr>
        <p:spPr>
          <a:xfrm rot="16239000">
            <a:off x="6699337" y="3777549"/>
            <a:ext cx="10072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focus_yh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16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Oval"/>
          <p:cNvSpPr/>
          <p:nvPr/>
        </p:nvSpPr>
        <p:spPr>
          <a:xfrm>
            <a:off x="2000160" y="3508919"/>
            <a:ext cx="315001" cy="74808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2236320" y="3272759"/>
            <a:ext cx="1614240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>
            <a:off x="2197079" y="3823920"/>
            <a:ext cx="1771561" cy="19692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 flipV="1">
            <a:off x="2197080" y="3823919"/>
            <a:ext cx="161424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 flipV="1">
            <a:off x="2197079" y="28396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>
            <a:off x="2197080" y="4099319"/>
            <a:ext cx="826921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H="1" flipV="1">
            <a:off x="1645920" y="3075839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 flipH="1">
            <a:off x="1685159" y="40208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hape"/>
          <p:cNvSpPr/>
          <p:nvPr/>
        </p:nvSpPr>
        <p:spPr>
          <a:xfrm rot="5400000">
            <a:off x="3516119" y="3370679"/>
            <a:ext cx="1653121" cy="27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2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2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2157839" y="4256999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4362479" y="4178160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TRACE…"/>
          <p:cNvSpPr txBox="1"/>
          <p:nvPr/>
        </p:nvSpPr>
        <p:spPr>
          <a:xfrm>
            <a:off x="5074199" y="2011679"/>
            <a:ext cx="6676561" cy="300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b="1" spc="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Monitors: in general"/>
          <p:cNvSpPr txBox="1"/>
          <p:nvPr/>
        </p:nvSpPr>
        <p:spPr>
          <a:xfrm>
            <a:off x="1774800" y="912419"/>
            <a:ext cx="931212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in general</a:t>
            </a:r>
          </a:p>
        </p:txBody>
      </p:sp>
      <p:sp>
        <p:nvSpPr>
          <p:cNvPr id="179" name="REALITY:…"/>
          <p:cNvSpPr txBox="1"/>
          <p:nvPr/>
        </p:nvSpPr>
        <p:spPr>
          <a:xfrm>
            <a:off x="1760147" y="1540860"/>
            <a:ext cx="4950001" cy="299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REALITY: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Monitors: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Intensity probe of the beam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Transparent to neutrons → Efficiency &lt;1%</a:t>
            </a:r>
          </a:p>
          <a:p>
            <a:pPr>
              <a:defRPr spc="0"/>
            </a:pPr>
          </a:p>
          <a:p>
            <a:pPr>
              <a:defRPr spc="0"/>
            </a:pPr>
            <a:r>
              <a:t>Detectors: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Should detect </a:t>
            </a:r>
            <a:r>
              <a:rPr i="1"/>
              <a:t>all</a:t>
            </a:r>
            <a:r>
              <a:t> neutrons → Efficiency as high as possible</a:t>
            </a:r>
          </a:p>
        </p:txBody>
      </p:sp>
      <p:sp>
        <p:nvSpPr>
          <p:cNvPr id="180" name="SIMULATIONS (McStas):…"/>
          <p:cNvSpPr txBox="1"/>
          <p:nvPr/>
        </p:nvSpPr>
        <p:spPr>
          <a:xfrm>
            <a:off x="6884999" y="1493999"/>
            <a:ext cx="4950002" cy="367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SIMULATIONS (McStas):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In McStas: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We can program monitors and detectors to behave any way we like. We refer to both of those indistinguishably as ‘monitors’.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E.g. monitor with Efficiency =100% and Transparency=100%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(With exception of PSD_Detector that models a “physical” He</a:t>
            </a:r>
            <a:r>
              <a:rPr baseline="30875"/>
              <a:t>3</a:t>
            </a:r>
            <a:r>
              <a:t> detector)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Monitors: Example PSD_monitor"/>
          <p:cNvSpPr txBox="1"/>
          <p:nvPr/>
        </p:nvSpPr>
        <p:spPr>
          <a:xfrm>
            <a:off x="1774800" y="912419"/>
            <a:ext cx="931212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Example PSD_monitor</a:t>
            </a:r>
          </a:p>
        </p:txBody>
      </p:sp>
      <p:sp>
        <p:nvSpPr>
          <p:cNvPr id="184" name="Shape"/>
          <p:cNvSpPr/>
          <p:nvPr/>
        </p:nvSpPr>
        <p:spPr>
          <a:xfrm rot="5400000">
            <a:off x="5806799" y="3246119"/>
            <a:ext cx="3840121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V="1">
            <a:off x="3744000" y="2088000"/>
            <a:ext cx="7560001" cy="1800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>
            <a:off x="5039999" y="4031999"/>
            <a:ext cx="5976002" cy="432002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>
            <a:off x="3527999" y="2736000"/>
            <a:ext cx="7056001" cy="8640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Shape"/>
          <p:cNvSpPr/>
          <p:nvPr/>
        </p:nvSpPr>
        <p:spPr>
          <a:xfrm>
            <a:off x="7665119" y="2841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9" name="Shape"/>
          <p:cNvSpPr/>
          <p:nvPr/>
        </p:nvSpPr>
        <p:spPr>
          <a:xfrm>
            <a:off x="7704000" y="316800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90" name="Shape"/>
          <p:cNvSpPr/>
          <p:nvPr/>
        </p:nvSpPr>
        <p:spPr>
          <a:xfrm>
            <a:off x="7449119" y="4137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V="1">
            <a:off x="7406639" y="2231999"/>
            <a:ext cx="640081" cy="864002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V="1">
            <a:off x="7406639" y="273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 flipV="1">
            <a:off x="7406639" y="3239999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 flipV="1">
            <a:off x="7406639" y="3744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V="1">
            <a:off x="7406639" y="417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7596000" y="1645920"/>
            <a:ext cx="72000" cy="404208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>
            <a:off x="7848000" y="1296000"/>
            <a:ext cx="72001" cy="404208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