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theme/theme2.xml" ContentType="application/vnd.openxmlformats-officedocument.theme+xml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2" name="Shape 57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9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15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15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A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Logo white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0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34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239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0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4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Physics</a:t>
            </a:r>
          </a:p>
        </p:txBody>
      </p:sp>
      <p:sp>
        <p:nvSpPr>
          <p:cNvPr id="25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11 June 2019</a:t>
            </a:r>
          </a:p>
        </p:txBody>
      </p:sp>
      <p:sp>
        <p:nvSpPr>
          <p:cNvPr id="25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2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253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0"/>
          <p:cNvSpPr/>
          <p:nvPr/>
        </p:nvSpPr>
        <p:spPr>
          <a:xfrm>
            <a:off x="252000" y="251999"/>
            <a:ext cx="419041" cy="61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264" name="CustomShape 11"/>
          <p:cNvSpPr/>
          <p:nvPr/>
        </p:nvSpPr>
        <p:spPr>
          <a:xfrm>
            <a:off x="0" y="6541199"/>
            <a:ext cx="12192480" cy="3160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265" name="CustomShape 14"/>
          <p:cNvSpPr/>
          <p:nvPr/>
        </p:nvSpPr>
        <p:spPr>
          <a:xfrm>
            <a:off x="0" y="-1"/>
            <a:ext cx="12192480" cy="496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26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267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268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5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269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70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4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8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276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7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79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Slide Number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spcBef>
                <a:spcPts val="0"/>
              </a:spcBef>
              <a:defRPr b="0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Text"/>
          <p:cNvSpPr txBox="1"/>
          <p:nvPr>
            <p:ph type="title"/>
          </p:nvPr>
        </p:nvSpPr>
        <p:spPr>
          <a:xfrm>
            <a:off x="415167" y="596320"/>
            <a:ext cx="11348967" cy="762806"/>
          </a:xfrm>
          <a:prstGeom prst="rect">
            <a:avLst/>
          </a:prstGeom>
        </p:spPr>
        <p:txBody>
          <a:bodyPr lIns="121773" tIns="121773" rIns="121773" bIns="121773" anchor="t">
            <a:normAutofit fontScale="100000" lnSpcReduction="0"/>
          </a:bodyPr>
          <a:lstStyle>
            <a:lvl1pPr defTabSz="1219200">
              <a:defRPr b="0" sz="3600"/>
            </a:lvl1pPr>
          </a:lstStyle>
          <a:p>
            <a:pPr/>
            <a:r>
              <a:t>Title Text</a:t>
            </a:r>
          </a:p>
        </p:txBody>
      </p:sp>
      <p:sp>
        <p:nvSpPr>
          <p:cNvPr id="288" name="Body Level One…"/>
          <p:cNvSpPr txBox="1"/>
          <p:nvPr>
            <p:ph type="body" idx="1"/>
          </p:nvPr>
        </p:nvSpPr>
        <p:spPr>
          <a:xfrm>
            <a:off x="415167" y="1538604"/>
            <a:ext cx="11348967" cy="4550456"/>
          </a:xfrm>
          <a:prstGeom prst="rect">
            <a:avLst/>
          </a:prstGeom>
        </p:spPr>
        <p:txBody>
          <a:bodyPr lIns="121773" tIns="121773" rIns="121773" bIns="121773">
            <a:normAutofit fontScale="100000" lnSpcReduction="0"/>
          </a:bodyPr>
          <a:lstStyle>
            <a:lvl1pPr marL="571500" indent="-457200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/>
              <a:buChar char="●"/>
              <a:defRPr sz="2400">
                <a:solidFill>
                  <a:srgbClr val="595959"/>
                </a:solidFill>
              </a:defRPr>
            </a:lvl1pPr>
            <a:lvl2pPr marL="11411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/>
              <a:buChar char="○"/>
              <a:defRPr sz="2400">
                <a:solidFill>
                  <a:srgbClr val="595959"/>
                </a:solidFill>
              </a:defRPr>
            </a:lvl2pPr>
            <a:lvl3pPr marL="15983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/>
              <a:buChar char="■"/>
              <a:defRPr sz="2400">
                <a:solidFill>
                  <a:srgbClr val="595959"/>
                </a:solidFill>
              </a:defRPr>
            </a:lvl3pPr>
            <a:lvl4pPr marL="20555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/>
              <a:buChar char="●"/>
              <a:defRPr sz="2400">
                <a:solidFill>
                  <a:srgbClr val="595959"/>
                </a:solidFill>
              </a:defRPr>
            </a:lvl4pPr>
            <a:lvl5pPr marL="2512785" indent="-544285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Arial"/>
              <a:buChar char="○"/>
              <a:defRPr sz="2400"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95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289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90" name="logoill.pdf" descr="logoill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1" name="mcstas-logo.pdf" descr="mcstas-logo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2" name="PSI-Logo_trans.png" descr="PSI-Logo_trans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3" name="ku-logo.pdf" descr="ku-logo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4" name="ESS_Logo_Frugal_Blue_cmyk.png" descr="ESS_Logo_Frugal_Blue_cmyk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8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296" name="image6.png" descr="image6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7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9" name="Slide Number"/>
          <p:cNvSpPr txBox="1"/>
          <p:nvPr>
            <p:ph type="sldNum" sz="quarter" idx="2"/>
          </p:nvPr>
        </p:nvSpPr>
        <p:spPr>
          <a:xfrm>
            <a:off x="11589920" y="6268664"/>
            <a:ext cx="425762" cy="416361"/>
          </a:xfrm>
          <a:prstGeom prst="rect">
            <a:avLst/>
          </a:prstGeom>
        </p:spPr>
        <p:txBody>
          <a:bodyPr lIns="121773" tIns="121773" rIns="121773" bIns="121773"/>
          <a:lstStyle>
            <a:lvl1pPr algn="r" defTabSz="1219200">
              <a:spcBef>
                <a:spcPts val="0"/>
              </a:spcBef>
              <a:defRPr b="0" sz="1200"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itle Text"/>
          <p:cNvSpPr txBox="1"/>
          <p:nvPr>
            <p:ph type="title"/>
          </p:nvPr>
        </p:nvSpPr>
        <p:spPr>
          <a:xfrm>
            <a:off x="415177" y="995304"/>
            <a:ext cx="11348967" cy="2733950"/>
          </a:xfrm>
          <a:prstGeom prst="rect">
            <a:avLst/>
          </a:prstGeom>
        </p:spPr>
        <p:txBody>
          <a:bodyPr lIns="121773" tIns="121773" rIns="121773" bIns="121773">
            <a:normAutofit fontScale="100000" lnSpcReduction="0"/>
          </a:bodyPr>
          <a:lstStyle>
            <a:lvl1pPr algn="ctr" defTabSz="1219200">
              <a:defRPr b="0" sz="6800"/>
            </a:lvl1pPr>
          </a:lstStyle>
          <a:p>
            <a:pPr/>
            <a:r>
              <a:t>Title Text</a:t>
            </a:r>
          </a:p>
        </p:txBody>
      </p:sp>
      <p:sp>
        <p:nvSpPr>
          <p:cNvPr id="307" name="Body Level One…"/>
          <p:cNvSpPr txBox="1"/>
          <p:nvPr>
            <p:ph type="body" sz="quarter" idx="1"/>
          </p:nvPr>
        </p:nvSpPr>
        <p:spPr>
          <a:xfrm>
            <a:off x="415167" y="3778468"/>
            <a:ext cx="11348967" cy="1055701"/>
          </a:xfrm>
          <a:prstGeom prst="rect">
            <a:avLst/>
          </a:prstGeom>
        </p:spPr>
        <p:txBody>
          <a:bodyPr lIns="121773" tIns="121773" rIns="121773" bIns="121773">
            <a:normAutofit fontScale="100000" lnSpcReduction="0"/>
          </a:bodyPr>
          <a:lstStyle>
            <a:lvl1pPr marL="457200" indent="-342900" algn="ctr" defTabSz="12192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</a:defRPr>
            </a:lvl1pPr>
            <a:lvl2pPr marL="457200" indent="139700" algn="ctr" defTabSz="12192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</a:defRPr>
            </a:lvl2pPr>
            <a:lvl3pPr marL="457200" indent="596900" algn="ctr" defTabSz="12192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</a:defRPr>
            </a:lvl3pPr>
            <a:lvl4pPr marL="457200" indent="1054100" algn="ctr" defTabSz="12192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</a:defRPr>
            </a:lvl4pPr>
            <a:lvl5pPr marL="457200" indent="1511300" algn="ctr" defTabSz="1219200">
              <a:spcBef>
                <a:spcPts val="0"/>
              </a:spcBef>
              <a:buSzTx/>
              <a:buNone/>
              <a:defRPr sz="3600"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14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308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309" name="logoill.pdf" descr="logoill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0" name="mcstas-logo.pdf" descr="mcstas-logo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1" name="PSI-Logo_trans.png" descr="PSI-Logo_trans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2" name="ku-logo.pdf" descr="ku-logo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3" name="ESS_Logo_Frugal_Blue_cmyk.png" descr="ESS_Logo_Frugal_Blue_cmyk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17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315" name="image6.png" descr="image6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6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8" name="Slide Number"/>
          <p:cNvSpPr txBox="1"/>
          <p:nvPr>
            <p:ph type="sldNum" sz="quarter" idx="2"/>
          </p:nvPr>
        </p:nvSpPr>
        <p:spPr>
          <a:xfrm>
            <a:off x="11589920" y="6268664"/>
            <a:ext cx="425762" cy="416361"/>
          </a:xfrm>
          <a:prstGeom prst="rect">
            <a:avLst/>
          </a:prstGeom>
        </p:spPr>
        <p:txBody>
          <a:bodyPr lIns="121773" tIns="121773" rIns="121773" bIns="121773"/>
          <a:lstStyle>
            <a:lvl1pPr algn="r" defTabSz="1219200">
              <a:spcBef>
                <a:spcPts val="0"/>
              </a:spcBef>
              <a:defRPr b="0" sz="1200"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itle Text"/>
          <p:cNvSpPr txBox="1"/>
          <p:nvPr>
            <p:ph type="title"/>
          </p:nvPr>
        </p:nvSpPr>
        <p:spPr>
          <a:xfrm>
            <a:off x="2187376" y="178593"/>
            <a:ext cx="7804548" cy="1518048"/>
          </a:xfrm>
          <a:prstGeom prst="rect">
            <a:avLst/>
          </a:prstGeom>
        </p:spPr>
        <p:txBody>
          <a:bodyPr lIns="35718" tIns="35718" rIns="35718" bIns="35718" anchor="ctr">
            <a:normAutofit fontScale="100000" lnSpcReduction="0"/>
          </a:bodyPr>
          <a:lstStyle>
            <a:lvl1pPr algn="ctr" defTabSz="410765">
              <a:defRPr b="0" sz="5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6" name="Body Level One…"/>
          <p:cNvSpPr txBox="1"/>
          <p:nvPr>
            <p:ph type="body" idx="1"/>
          </p:nvPr>
        </p:nvSpPr>
        <p:spPr>
          <a:xfrm>
            <a:off x="2187376" y="1821656"/>
            <a:ext cx="7804548" cy="4420196"/>
          </a:xfrm>
          <a:prstGeom prst="rect">
            <a:avLst/>
          </a:prstGeom>
        </p:spPr>
        <p:txBody>
          <a:bodyPr lIns="35718" tIns="35718" rIns="35718" bIns="35718" anchor="ctr">
            <a:normAutofit fontScale="100000" lnSpcReduction="0"/>
          </a:bodyPr>
          <a:lstStyle>
            <a:lvl1pPr marL="305593" indent="-305593" defTabSz="410765">
              <a:spcBef>
                <a:spcPts val="2900"/>
              </a:spcBef>
              <a:buSzPct val="145000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50093" indent="-305593" defTabSz="410765">
              <a:spcBef>
                <a:spcPts val="2900"/>
              </a:spcBef>
              <a:buSzPct val="145000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94593" indent="-305593" defTabSz="410765">
              <a:spcBef>
                <a:spcPts val="2900"/>
              </a:spcBef>
              <a:buSzPct val="145000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39093" indent="-305593" defTabSz="410765">
              <a:spcBef>
                <a:spcPts val="2900"/>
              </a:spcBef>
              <a:buSzPct val="145000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83593" indent="-305593" defTabSz="410765">
              <a:spcBef>
                <a:spcPts val="2900"/>
              </a:spcBef>
              <a:buSzPct val="145000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7" name="Slide Number"/>
          <p:cNvSpPr txBox="1"/>
          <p:nvPr>
            <p:ph type="sldNum" sz="quarter" idx="2"/>
          </p:nvPr>
        </p:nvSpPr>
        <p:spPr>
          <a:xfrm>
            <a:off x="5967526" y="6536531"/>
            <a:ext cx="239485" cy="232486"/>
          </a:xfrm>
          <a:prstGeom prst="rect">
            <a:avLst/>
          </a:prstGeom>
        </p:spPr>
        <p:txBody>
          <a:bodyPr lIns="35718" tIns="35718" rIns="35718" bIns="35718" anchor="t"/>
          <a:lstStyle>
            <a:lvl1pPr algn="ctr" defTabSz="410765">
              <a:spcBef>
                <a:spcPts val="0"/>
              </a:spcBef>
              <a:defRPr b="0" sz="11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7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38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0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7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341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342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3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4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5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6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50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348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9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51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UserProfile.Offices.Workarea_{{DocumentLanguage}}text"/>
          <p:cNvSpPr txBox="1"/>
          <p:nvPr/>
        </p:nvSpPr>
        <p:spPr>
          <a:xfrm>
            <a:off x="1342781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353" name="Unknown.png" descr="Unknown.png"/>
          <p:cNvPicPr>
            <a:picLocks noChangeAspect="1"/>
          </p:cNvPicPr>
          <p:nvPr/>
        </p:nvPicPr>
        <p:blipFill>
          <a:blip r:embed="rId11">
            <a:extLst/>
          </a:blip>
          <a:srcRect l="0" t="20495" r="0" b="20495"/>
          <a:stretch>
            <a:fillRect/>
          </a:stretch>
        </p:blipFill>
        <p:spPr>
          <a:xfrm>
            <a:off x="4909992" y="6549021"/>
            <a:ext cx="992495" cy="276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6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2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3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64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367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368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5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369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370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1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2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4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76" name="Screenshot 2020-08-15 at 12.40.31.png" descr="Screenshot 2020-08-15 at 12.40.3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941396" y="44092"/>
            <a:ext cx="1257109" cy="54739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9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377" name="image6.png" descr="image6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8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80" name="Screenshot 2020-08-15 at 12.40.31.png" descr="Screenshot 2020-08-15 at 12.40.31.png"/>
          <p:cNvPicPr>
            <a:picLocks noChangeAspect="1"/>
          </p:cNvPicPr>
          <p:nvPr/>
        </p:nvPicPr>
        <p:blipFill>
          <a:blip r:embed="rId8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2243" y="32672"/>
            <a:ext cx="326723" cy="4574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90974" y="25157"/>
            <a:ext cx="1146144" cy="628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05900" y="-1"/>
            <a:ext cx="337506" cy="457413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Title Text"/>
          <p:cNvSpPr txBox="1"/>
          <p:nvPr>
            <p:ph type="title"/>
          </p:nvPr>
        </p:nvSpPr>
        <p:spPr>
          <a:xfrm>
            <a:off x="2826461" y="-34633"/>
            <a:ext cx="5358254" cy="492045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 defTabSz="829875">
              <a:defRPr b="0" spc="0" sz="2000"/>
            </a:lvl1pPr>
          </a:lstStyle>
          <a:p>
            <a:pPr/>
            <a:r>
              <a:t>Title Text</a:t>
            </a:r>
          </a:p>
        </p:txBody>
      </p:sp>
      <p:sp>
        <p:nvSpPr>
          <p:cNvPr id="391" name="Body Level One…"/>
          <p:cNvSpPr txBox="1"/>
          <p:nvPr>
            <p:ph type="body" sz="half" idx="1"/>
          </p:nvPr>
        </p:nvSpPr>
        <p:spPr>
          <a:xfrm>
            <a:off x="1976982" y="1605515"/>
            <a:ext cx="8233086" cy="397915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91499" indent="-283499" defTabSz="829875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/>
            </a:lvl1pPr>
            <a:lvl2pPr marL="863999" indent="-323999" defTabSz="829875">
              <a:spcBef>
                <a:spcPts val="1200"/>
              </a:spcBef>
              <a:buClr>
                <a:srgbClr val="000000"/>
              </a:buClr>
              <a:buSzPct val="75000"/>
              <a:buFont typeface="Wingdings"/>
              <a:buChar char=""/>
              <a:defRPr spc="0" sz="2800"/>
            </a:lvl2pPr>
            <a:lvl3pPr marL="1343999" indent="-336000" defTabSz="829875">
              <a:spcBef>
                <a:spcPts val="1200"/>
              </a:spcBef>
              <a:buClr>
                <a:srgbClr val="000000"/>
              </a:buClr>
              <a:buSzPct val="45000"/>
              <a:buFont typeface="Wingdings"/>
              <a:buChar char=""/>
              <a:defRPr spc="0" sz="2800"/>
            </a:lvl3pPr>
            <a:lvl4pPr marL="1814399" indent="-302399" defTabSz="829875">
              <a:spcBef>
                <a:spcPts val="1200"/>
              </a:spcBef>
              <a:buClr>
                <a:srgbClr val="000000"/>
              </a:buClr>
              <a:buSzPct val="75000"/>
              <a:buFont typeface="Wingdings"/>
              <a:buChar char=""/>
              <a:defRPr spc="0" sz="2800"/>
            </a:lvl4pPr>
            <a:lvl5pPr marL="2246399" indent="-302399" defTabSz="829875">
              <a:spcBef>
                <a:spcPts val="1200"/>
              </a:spcBef>
              <a:buClr>
                <a:srgbClr val="000000"/>
              </a:buClr>
              <a:buSzPct val="45000"/>
              <a:buFont typeface="Wingdings"/>
              <a:buChar char="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97" name="Group"/>
          <p:cNvGrpSpPr/>
          <p:nvPr/>
        </p:nvGrpSpPr>
        <p:grpSpPr>
          <a:xfrm>
            <a:off x="1552243" y="-1"/>
            <a:ext cx="1491163" cy="497600"/>
            <a:chOff x="0" y="0"/>
            <a:chExt cx="1491162" cy="497598"/>
          </a:xfrm>
        </p:grpSpPr>
        <p:pic>
          <p:nvPicPr>
            <p:cNvPr id="392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2672"/>
              <a:ext cx="326723" cy="4574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3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53657" y="0"/>
              <a:ext cx="337506" cy="4574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4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38399" y="20336"/>
              <a:ext cx="803534" cy="4168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5" name="Logo color"/>
            <p:cNvSpPr/>
            <p:nvPr/>
          </p:nvSpPr>
          <p:spPr>
            <a:xfrm>
              <a:off x="6551" y="32672"/>
              <a:ext cx="313620" cy="457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42473" tIns="42473" rIns="42473" bIns="42473" numCol="1" anchor="t">
              <a:noAutofit/>
            </a:bodyPr>
            <a:lstStyle/>
            <a:p>
              <a:pPr defTabSz="829875">
                <a:spcBef>
                  <a:spcPts val="800"/>
                </a:spcBef>
                <a:defRPr sz="14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39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091200" y="25157"/>
              <a:ext cx="347717" cy="4724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9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585919" y="58832"/>
            <a:ext cx="1028015" cy="699251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Slide Number"/>
          <p:cNvSpPr txBox="1"/>
          <p:nvPr>
            <p:ph type="sldNum" sz="quarter" idx="2"/>
          </p:nvPr>
        </p:nvSpPr>
        <p:spPr>
          <a:xfrm>
            <a:off x="8472469" y="6432103"/>
            <a:ext cx="2132704" cy="368301"/>
          </a:xfrm>
          <a:prstGeom prst="rect">
            <a:avLst/>
          </a:prstGeom>
        </p:spPr>
        <p:txBody>
          <a:bodyPr anchor="t"/>
          <a:lstStyle>
            <a:lvl1pPr algn="r" defTabSz="829875">
              <a:spcBef>
                <a:spcPts val="0"/>
              </a:spcBef>
              <a:defRPr b="0" spc="0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0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584911" y="700732"/>
            <a:ext cx="1030030" cy="49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2243" y="32672"/>
            <a:ext cx="326723" cy="45741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image2.pdf" descr="image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90974" y="25157"/>
            <a:ext cx="1146144" cy="628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image4.pdf" descr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05900" y="-1"/>
            <a:ext cx="337506" cy="457413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Title Text"/>
          <p:cNvSpPr txBox="1"/>
          <p:nvPr>
            <p:ph type="title"/>
          </p:nvPr>
        </p:nvSpPr>
        <p:spPr>
          <a:xfrm>
            <a:off x="2826461" y="-34633"/>
            <a:ext cx="5358254" cy="492045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 defTabSz="829875">
              <a:defRPr b="0" spc="0" sz="2000"/>
            </a:lvl1pPr>
          </a:lstStyle>
          <a:p>
            <a:pPr/>
            <a:r>
              <a:t>Title Text</a:t>
            </a:r>
          </a:p>
        </p:txBody>
      </p:sp>
      <p:sp>
        <p:nvSpPr>
          <p:cNvPr id="411" name="Body Level One…"/>
          <p:cNvSpPr txBox="1"/>
          <p:nvPr>
            <p:ph type="body" sz="half" idx="1"/>
          </p:nvPr>
        </p:nvSpPr>
        <p:spPr>
          <a:xfrm>
            <a:off x="1976982" y="1605515"/>
            <a:ext cx="8233086" cy="3979157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391499" indent="-283499" defTabSz="829875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/>
            </a:lvl1pPr>
            <a:lvl2pPr marL="863999" indent="-323999" defTabSz="829875">
              <a:spcBef>
                <a:spcPts val="1200"/>
              </a:spcBef>
              <a:buClr>
                <a:srgbClr val="000000"/>
              </a:buClr>
              <a:buSzPct val="75000"/>
              <a:buFont typeface="Wingdings"/>
              <a:buChar char=""/>
              <a:defRPr spc="0" sz="2800"/>
            </a:lvl2pPr>
            <a:lvl3pPr marL="1343999" indent="-336000" defTabSz="829875">
              <a:spcBef>
                <a:spcPts val="1200"/>
              </a:spcBef>
              <a:buClr>
                <a:srgbClr val="000000"/>
              </a:buClr>
              <a:buSzPct val="45000"/>
              <a:buFont typeface="Wingdings"/>
              <a:buChar char=""/>
              <a:defRPr spc="0" sz="2800"/>
            </a:lvl3pPr>
            <a:lvl4pPr marL="1814399" indent="-302399" defTabSz="829875">
              <a:spcBef>
                <a:spcPts val="1200"/>
              </a:spcBef>
              <a:buClr>
                <a:srgbClr val="000000"/>
              </a:buClr>
              <a:buSzPct val="75000"/>
              <a:buFont typeface="Wingdings"/>
              <a:buChar char=""/>
              <a:defRPr spc="0" sz="2800"/>
            </a:lvl4pPr>
            <a:lvl5pPr marL="2246399" indent="-302399" defTabSz="829875">
              <a:spcBef>
                <a:spcPts val="1200"/>
              </a:spcBef>
              <a:buClr>
                <a:srgbClr val="000000"/>
              </a:buClr>
              <a:buSzPct val="45000"/>
              <a:buFont typeface="Wingdings"/>
              <a:buChar char="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17" name="Group"/>
          <p:cNvGrpSpPr/>
          <p:nvPr/>
        </p:nvGrpSpPr>
        <p:grpSpPr>
          <a:xfrm>
            <a:off x="1552243" y="-1"/>
            <a:ext cx="1491163" cy="497600"/>
            <a:chOff x="0" y="0"/>
            <a:chExt cx="1491162" cy="497598"/>
          </a:xfrm>
        </p:grpSpPr>
        <p:pic>
          <p:nvPicPr>
            <p:cNvPr id="412" name="image1.pdf" descr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2672"/>
              <a:ext cx="326723" cy="4574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3" name="image4.pdf" descr="image4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53657" y="0"/>
              <a:ext cx="337506" cy="4574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4" name="aulogo_uk_var2_blue.png" descr="aulogo_uk_var2_blu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59236" b="0"/>
            <a:stretch>
              <a:fillRect/>
            </a:stretch>
          </p:blipFill>
          <p:spPr>
            <a:xfrm>
              <a:off x="338399" y="20336"/>
              <a:ext cx="803534" cy="4168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5" name="Logo color"/>
            <p:cNvSpPr/>
            <p:nvPr/>
          </p:nvSpPr>
          <p:spPr>
            <a:xfrm>
              <a:off x="6551" y="32672"/>
              <a:ext cx="313620" cy="457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42473" tIns="42473" rIns="42473" bIns="42473" numCol="1" anchor="t">
              <a:noAutofit/>
            </a:bodyPr>
            <a:lstStyle/>
            <a:p>
              <a:pPr defTabSz="829875">
                <a:spcBef>
                  <a:spcPts val="800"/>
                </a:spcBef>
                <a:defRPr sz="14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41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091200" y="25157"/>
              <a:ext cx="347717" cy="4724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1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585919" y="58832"/>
            <a:ext cx="1028015" cy="699251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Slide Number"/>
          <p:cNvSpPr txBox="1"/>
          <p:nvPr>
            <p:ph type="sldNum" sz="quarter" idx="2"/>
          </p:nvPr>
        </p:nvSpPr>
        <p:spPr>
          <a:xfrm>
            <a:off x="8478698" y="6536741"/>
            <a:ext cx="2132704" cy="368301"/>
          </a:xfrm>
          <a:prstGeom prst="rect">
            <a:avLst/>
          </a:prstGeom>
        </p:spPr>
        <p:txBody>
          <a:bodyPr anchor="t"/>
          <a:lstStyle>
            <a:lvl1pPr algn="r" defTabSz="829875">
              <a:spcBef>
                <a:spcPts val="0"/>
              </a:spcBef>
              <a:defRPr b="0" spc="0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20" name="soleil-logo.png" descr="soleil-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584911" y="700732"/>
            <a:ext cx="1030030" cy="49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2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48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4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6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50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51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9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57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0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0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31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3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434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4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2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436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437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8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9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0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1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45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443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4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46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5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6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457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66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460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461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2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3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4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5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69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467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8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70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  <p:sp>
        <p:nvSpPr>
          <p:cNvPr id="47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47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image.jpg" descr="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7650" y="6524625"/>
            <a:ext cx="9144000" cy="344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0" name="image2.jpeg" descr="image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7650" y="0"/>
            <a:ext cx="9144000" cy="784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81" name="image.jpg" descr="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7650" y="6524625"/>
            <a:ext cx="9144000" cy="344488"/>
          </a:xfrm>
          <a:prstGeom prst="rect">
            <a:avLst/>
          </a:prstGeom>
          <a:ln w="12700">
            <a:miter lim="400000"/>
          </a:ln>
        </p:spPr>
      </p:pic>
      <p:sp>
        <p:nvSpPr>
          <p:cNvPr id="482" name="Slide Number"/>
          <p:cNvSpPr txBox="1"/>
          <p:nvPr>
            <p:ph type="sldNum" sz="quarter" idx="2"/>
          </p:nvPr>
        </p:nvSpPr>
        <p:spPr>
          <a:xfrm>
            <a:off x="8432800" y="6572716"/>
            <a:ext cx="2133600" cy="248306"/>
          </a:xfrm>
          <a:prstGeom prst="rect">
            <a:avLst/>
          </a:prstGeom>
        </p:spPr>
        <p:txBody>
          <a:bodyPr wrap="square" lIns="45719" tIns="45719" rIns="45719" bIns="45719"/>
          <a:lstStyle>
            <a:lvl1pPr algn="r">
              <a:spcBef>
                <a:spcPts val="0"/>
              </a:spcBef>
              <a:defRPr b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83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84980" y="0"/>
            <a:ext cx="1071907" cy="7842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87" name="Group"/>
          <p:cNvGrpSpPr/>
          <p:nvPr/>
        </p:nvGrpSpPr>
        <p:grpSpPr>
          <a:xfrm>
            <a:off x="1627187" y="6567160"/>
            <a:ext cx="8837613" cy="253862"/>
            <a:chOff x="0" y="0"/>
            <a:chExt cx="8837612" cy="253861"/>
          </a:xfrm>
        </p:grpSpPr>
        <p:sp>
          <p:nvSpPr>
            <p:cNvPr id="484" name="ILL College 7 seminar on SINE2020 WP8 work"/>
            <p:cNvSpPr txBox="1"/>
            <p:nvPr/>
          </p:nvSpPr>
          <p:spPr>
            <a:xfrm>
              <a:off x="4445000" y="0"/>
              <a:ext cx="4392613" cy="248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spcBef>
                  <a:spcPts val="0"/>
                </a:spcBef>
                <a:defRPr sz="1200">
                  <a:solidFill>
                    <a:srgbClr val="898989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ILL College 7 seminar on SINE2020 WP8 work</a:t>
              </a:r>
            </a:p>
          </p:txBody>
        </p:sp>
        <p:sp>
          <p:nvSpPr>
            <p:cNvPr id="485" name="Footer Placeholder 4"/>
            <p:cNvSpPr txBox="1"/>
            <p:nvPr/>
          </p:nvSpPr>
          <p:spPr>
            <a:xfrm>
              <a:off x="591467" y="5556"/>
              <a:ext cx="4185990" cy="248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r">
                <a:spcBef>
                  <a:spcPts val="0"/>
                </a:spcBef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This project was funded by the European Union (GA no. 654000)</a:t>
              </a:r>
            </a:p>
          </p:txBody>
        </p:sp>
        <p:sp>
          <p:nvSpPr>
            <p:cNvPr id="486" name="18/11/19"/>
            <p:cNvSpPr txBox="1"/>
            <p:nvPr/>
          </p:nvSpPr>
          <p:spPr>
            <a:xfrm>
              <a:off x="0" y="0"/>
              <a:ext cx="2759075" cy="248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spcBef>
                  <a:spcPts val="0"/>
                </a:spcBef>
                <a:defRPr sz="1200">
                  <a:solidFill>
                    <a:srgbClr val="898989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18/11/19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9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497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sp>
        <p:nvSpPr>
          <p:cNvPr id="498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9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00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0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9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503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504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5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6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8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12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510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1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13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2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2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52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526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33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527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528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9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0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2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6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534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5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7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4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54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49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59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0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56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2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563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6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0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74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75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9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3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81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4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UserProfile.Offices.Workarea_{{DocumentLanguage}}text"/>
          <p:cNvSpPr txBox="1"/>
          <p:nvPr/>
        </p:nvSpPr>
        <p:spPr>
          <a:xfrm>
            <a:off x="1342781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86" name="Unknown.png" descr="Unknown.png"/>
          <p:cNvPicPr>
            <a:picLocks noChangeAspect="1"/>
          </p:cNvPicPr>
          <p:nvPr/>
        </p:nvPicPr>
        <p:blipFill>
          <a:blip r:embed="rId11">
            <a:extLst/>
          </a:blip>
          <a:srcRect l="0" t="20495" r="0" b="20495"/>
          <a:stretch>
            <a:fillRect/>
          </a:stretch>
        </p:blipFill>
        <p:spPr>
          <a:xfrm>
            <a:off x="4909992" y="6549021"/>
            <a:ext cx="992495" cy="276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9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7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10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101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8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102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03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109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0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2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3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5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128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12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6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130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31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39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137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0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4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3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156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157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4" name="Group"/>
          <p:cNvGrpSpPr/>
          <p:nvPr/>
        </p:nvGrpSpPr>
        <p:grpSpPr>
          <a:xfrm>
            <a:off x="11422660" y="5734846"/>
            <a:ext cx="746604" cy="779407"/>
            <a:chOff x="0" y="0"/>
            <a:chExt cx="746602" cy="779406"/>
          </a:xfrm>
        </p:grpSpPr>
        <p:sp>
          <p:nvSpPr>
            <p:cNvPr id="158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59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0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1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2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3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7" name="Group"/>
          <p:cNvGrpSpPr/>
          <p:nvPr/>
        </p:nvGrpSpPr>
        <p:grpSpPr>
          <a:xfrm>
            <a:off x="11469154" y="4960396"/>
            <a:ext cx="653617" cy="652604"/>
            <a:chOff x="0" y="0"/>
            <a:chExt cx="653615" cy="652603"/>
          </a:xfrm>
        </p:grpSpPr>
        <p:pic>
          <p:nvPicPr>
            <p:cNvPr id="165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6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8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7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79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81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82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3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4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187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188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5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189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90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1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2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3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4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8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196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99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0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9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McStas GPU talk @ OpenACC Summit 2020</a:t>
            </a:r>
          </a:p>
        </p:txBody>
      </p:sp>
      <p:sp>
        <p:nvSpPr>
          <p:cNvPr id="21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September 1st 2020</a:t>
            </a:r>
          </a:p>
        </p:txBody>
      </p:sp>
      <p:pic>
        <p:nvPicPr>
          <p:cNvPr id="213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0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214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15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6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7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9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23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221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2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4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slideLayout" Target="../slideLayouts/slideLayout1.xml"/><Relationship Id="rId12" Type="http://schemas.openxmlformats.org/officeDocument/2006/relationships/slideLayout" Target="../slideLayouts/slideLayout2.xml"/><Relationship Id="rId13" Type="http://schemas.openxmlformats.org/officeDocument/2006/relationships/slideLayout" Target="../slideLayouts/slideLayout3.xml"/><Relationship Id="rId14" Type="http://schemas.openxmlformats.org/officeDocument/2006/relationships/slideLayout" Target="../slideLayouts/slideLayout4.xml"/><Relationship Id="rId15" Type="http://schemas.openxmlformats.org/officeDocument/2006/relationships/slideLayout" Target="../slideLayouts/slideLayout5.xml"/><Relationship Id="rId16" Type="http://schemas.openxmlformats.org/officeDocument/2006/relationships/slideLayout" Target="../slideLayouts/slideLayout6.xml"/><Relationship Id="rId17" Type="http://schemas.openxmlformats.org/officeDocument/2006/relationships/slideLayout" Target="../slideLayouts/slideLayout7.xml"/><Relationship Id="rId18" Type="http://schemas.openxmlformats.org/officeDocument/2006/relationships/slideLayout" Target="../slideLayouts/slideLayout8.xml"/><Relationship Id="rId1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15.xml"/><Relationship Id="rId26" Type="http://schemas.openxmlformats.org/officeDocument/2006/relationships/slideLayout" Target="../slideLayouts/slideLayout16.xml"/><Relationship Id="rId27" Type="http://schemas.openxmlformats.org/officeDocument/2006/relationships/slideLayout" Target="../slideLayouts/slideLayout17.xml"/><Relationship Id="rId28" Type="http://schemas.openxmlformats.org/officeDocument/2006/relationships/slideLayout" Target="../slideLayouts/slideLayout18.xml"/><Relationship Id="rId29" Type="http://schemas.openxmlformats.org/officeDocument/2006/relationships/slideLayout" Target="../slideLayouts/slideLayout19.xml"/><Relationship Id="rId30" Type="http://schemas.openxmlformats.org/officeDocument/2006/relationships/slideLayout" Target="../slideLayouts/slideLayout20.xml"/><Relationship Id="rId31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2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"/>
          <p:cNvGrpSpPr/>
          <p:nvPr/>
        </p:nvGrpSpPr>
        <p:grpSpPr>
          <a:xfrm>
            <a:off x="25004" y="5747546"/>
            <a:ext cx="746603" cy="779407"/>
            <a:chOff x="0" y="0"/>
            <a:chExt cx="746602" cy="779406"/>
          </a:xfrm>
        </p:grpSpPr>
        <p:sp>
          <p:nvSpPr>
            <p:cNvPr id="7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8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" name="mcstas-logo.pdf" descr="mcstas-logo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" name="PSI-Logo_trans.png" descr="PSI-Logo_tran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ku-logo.pdf" descr="ku-logo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ESS_Logo_Frugal_Blue_cmyk.png" descr="ESS_Logo_Frugal_Blue_cmy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" name="Group"/>
          <p:cNvGrpSpPr/>
          <p:nvPr/>
        </p:nvGrpSpPr>
        <p:grpSpPr>
          <a:xfrm>
            <a:off x="71497" y="4858993"/>
            <a:ext cx="653617" cy="652604"/>
            <a:chOff x="0" y="0"/>
            <a:chExt cx="653615" cy="652603"/>
          </a:xfrm>
        </p:grpSpPr>
        <p:pic>
          <p:nvPicPr>
            <p:cNvPr id="14" name="image6.png" descr="image6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" name="Screenshot 2020-08-15 at 12.40.31.png" descr="Screenshot 2020-08-15 at 12.40.31.png"/>
          <p:cNvPicPr>
            <a:picLocks noChangeAspect="1"/>
          </p:cNvPicPr>
          <p:nvPr/>
        </p:nvPicPr>
        <p:blipFill>
          <a:blip r:embed="rId10">
            <a:extLst/>
          </a:blip>
          <a:srcRect l="0" t="0" r="1010" b="45168"/>
          <a:stretch>
            <a:fillRect/>
          </a:stretch>
        </p:blipFill>
        <p:spPr>
          <a:xfrm>
            <a:off x="3673698" y="6543132"/>
            <a:ext cx="1244409" cy="300144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1"/>
    <p:sldLayoutId id="2147483650" r:id="rId12"/>
    <p:sldLayoutId id="2147483651" r:id="rId13"/>
    <p:sldLayoutId id="2147483652" r:id="rId14"/>
    <p:sldLayoutId id="2147483653" r:id="rId15"/>
    <p:sldLayoutId id="2147483654" r:id="rId16"/>
    <p:sldLayoutId id="2147483655" r:id="rId17"/>
    <p:sldLayoutId id="2147483656" r:id="rId18"/>
    <p:sldLayoutId id="2147483657" r:id="rId19"/>
    <p:sldLayoutId id="2147483658" r:id="rId20"/>
    <p:sldLayoutId id="2147483659" r:id="rId21"/>
    <p:sldLayoutId id="2147483660" r:id="rId22"/>
    <p:sldLayoutId id="2147483661" r:id="rId23"/>
    <p:sldLayoutId id="2147483662" r:id="rId24"/>
    <p:sldLayoutId id="2147483663" r:id="rId25"/>
    <p:sldLayoutId id="2147483664" r:id="rId26"/>
    <p:sldLayoutId id="2147483665" r:id="rId27"/>
    <p:sldLayoutId id="2147483666" r:id="rId28"/>
    <p:sldLayoutId id="2147483667" r:id="rId29"/>
    <p:sldLayoutId id="2147483668" r:id="rId30"/>
    <p:sldLayoutId id="2147483669" r:id="rId31"/>
    <p:sldLayoutId id="2147483670" r:id="rId32"/>
    <p:sldLayoutId id="2147483671" r:id="rId33"/>
    <p:sldLayoutId id="2147483672" r:id="rId34"/>
    <p:sldLayoutId id="2147483673" r:id="rId35"/>
    <p:sldLayoutId id="2147483674" r:id="rId3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8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openacc.org" TargetMode="External"/><Relationship Id="rId3" Type="http://schemas.openxmlformats.org/officeDocument/2006/relationships/hyperlink" Target="https://developer.nvidia.com/hpc-sdk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eg"/><Relationship Id="rId3" Type="http://schemas.openxmlformats.org/officeDocument/2006/relationships/image" Target="../media/image1.tif"/><Relationship Id="rId4" Type="http://schemas.openxmlformats.org/officeDocument/2006/relationships/image" Target="../media/image10.pn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7" Type="http://schemas.openxmlformats.org/officeDocument/2006/relationships/image" Target="../media/image13.jpeg"/><Relationship Id="rId8" Type="http://schemas.openxmlformats.org/officeDocument/2006/relationships/image" Target="../media/image20.png"/><Relationship Id="rId9" Type="http://schemas.openxmlformats.org/officeDocument/2006/relationships/image" Target="../media/image14.jpeg"/><Relationship Id="rId10" Type="http://schemas.openxmlformats.org/officeDocument/2006/relationships/image" Target="../media/image21.png"/><Relationship Id="rId11" Type="http://schemas.openxmlformats.org/officeDocument/2006/relationships/image" Target="../media/image15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4.jpe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5.jpeg"/><Relationship Id="rId12" Type="http://schemas.openxmlformats.org/officeDocument/2006/relationships/image" Target="../media/image2.png"/><Relationship Id="rId13" Type="http://schemas.openxmlformats.org/officeDocument/2006/relationships/image" Target="../media/image3.png"/><Relationship Id="rId14" Type="http://schemas.openxmlformats.org/officeDocument/2006/relationships/image" Target="../media/image4.png"/><Relationship Id="rId15" Type="http://schemas.openxmlformats.org/officeDocument/2006/relationships/image" Target="../media/image5.png"/><Relationship Id="rId16" Type="http://schemas.openxmlformats.org/officeDocument/2006/relationships/image" Target="../media/image6.png"/><Relationship Id="rId17" Type="http://schemas.openxmlformats.org/officeDocument/2006/relationships/image" Target="../media/image7.png"/><Relationship Id="rId18" Type="http://schemas.openxmlformats.org/officeDocument/2006/relationships/image" Target="../media/image8.png"/><Relationship Id="rId19" Type="http://schemas.openxmlformats.org/officeDocument/2006/relationships/image" Target="../media/image2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Relationship Id="rId3" Type="http://schemas.openxmlformats.org/officeDocument/2006/relationships/image" Target="../media/image1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e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1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9.png"/><Relationship Id="rId3" Type="http://schemas.openxmlformats.org/officeDocument/2006/relationships/image" Target="../media/image7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mcstas-2.x vs. mcstas-3.0, status and elements of the GPU p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6560"/>
            </a:lvl1pPr>
          </a:lstStyle>
          <a:p>
            <a:pPr/>
            <a:r>
              <a:t>mcstas-2.x vs. mcstas-3.0, status and elements of the GPU port</a:t>
            </a:r>
          </a:p>
        </p:txBody>
      </p:sp>
      <p:sp>
        <p:nvSpPr>
          <p:cNvPr id="575" name="Peter Willendrup and Erik Knudsen DTU Physic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u="sng"/>
            </a:pPr>
            <a:r>
              <a:t>Peter Willendrup</a:t>
            </a:r>
            <a:r>
              <a:rPr u="none"/>
              <a:t> and Erik Knudsen DTU Physics</a:t>
            </a:r>
          </a:p>
        </p:txBody>
      </p:sp>
      <p:sp>
        <p:nvSpPr>
          <p:cNvPr id="5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77" name="Screenshot 2020-08-15 at 12.40.31.png" descr="Screenshot 2020-08-15 at 12.40.31.png"/>
          <p:cNvPicPr>
            <a:picLocks noChangeAspect="1"/>
          </p:cNvPicPr>
          <p:nvPr/>
        </p:nvPicPr>
        <p:blipFill>
          <a:blip r:embed="rId2">
            <a:extLst/>
          </a:blip>
          <a:srcRect l="0" t="0" r="1010" b="45168"/>
          <a:stretch>
            <a:fillRect/>
          </a:stretch>
        </p:blipFill>
        <p:spPr>
          <a:xfrm>
            <a:off x="3905097" y="6549580"/>
            <a:ext cx="1244409" cy="300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578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rcRect l="0" t="20495" r="0" b="20495"/>
          <a:stretch>
            <a:fillRect/>
          </a:stretch>
        </p:blipFill>
        <p:spPr>
          <a:xfrm>
            <a:off x="5166862" y="6548588"/>
            <a:ext cx="992495" cy="2766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Illustration, simple instr with…"/>
          <p:cNvSpPr txBox="1"/>
          <p:nvPr>
            <p:ph type="body" sz="quarter" idx="1"/>
          </p:nvPr>
        </p:nvSpPr>
        <p:spPr>
          <a:xfrm>
            <a:off x="73000" y="1065600"/>
            <a:ext cx="1918197" cy="5716058"/>
          </a:xfrm>
          <a:prstGeom prst="rect">
            <a:avLst/>
          </a:prstGeom>
        </p:spPr>
        <p:txBody>
          <a:bodyPr/>
          <a:lstStyle/>
          <a:p>
            <a:pPr/>
            <a:r>
              <a:t>Illustration, simple instr with</a:t>
            </a:r>
          </a:p>
          <a:p>
            <a:pPr/>
            <a:r>
              <a:t>Instr vars and “flag”</a:t>
            </a:r>
          </a:p>
          <a:p>
            <a:pPr/>
          </a:p>
          <a:p>
            <a:pPr/>
            <a:r>
              <a:t>Arm</a:t>
            </a:r>
          </a:p>
          <a:p>
            <a:pPr/>
          </a:p>
          <a:p>
            <a:pPr/>
            <a:r>
              <a:t>Source</a:t>
            </a:r>
          </a:p>
          <a:p>
            <a:pPr/>
          </a:p>
          <a:p>
            <a:pPr/>
            <a:r>
              <a:t>Slit</a:t>
            </a:r>
          </a:p>
          <a:p>
            <a:pPr/>
          </a:p>
          <a:p>
            <a:pPr/>
            <a:r>
              <a:t>PSD</a:t>
            </a:r>
          </a:p>
        </p:txBody>
      </p:sp>
      <p:sp>
        <p:nvSpPr>
          <p:cNvPr id="7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6" name="Screenshot 2020-01-17 at 14.32.48.png" descr="Screenshot 2020-01-17 at 14.32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6293" y="0"/>
            <a:ext cx="9784714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The neutron and USERVARS in the instru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neutron and USERVARS in the instrument </a:t>
            </a:r>
          </a:p>
        </p:txBody>
      </p:sp>
      <p:sp>
        <p:nvSpPr>
          <p:cNvPr id="7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0" name="Screenshot 2020-01-17 at 21.55.31.png" descr="Screenshot 2020-01-17 at 21.55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4150" y="3226120"/>
            <a:ext cx="9474200" cy="314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1" name="Screenshot 2020-01-17 at 22.01.09.png" descr="Screenshot 2020-01-17 at 22.01.0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32500" y="1930400"/>
            <a:ext cx="1231900" cy="2413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25" name="Group"/>
          <p:cNvGrpSpPr/>
          <p:nvPr/>
        </p:nvGrpSpPr>
        <p:grpSpPr>
          <a:xfrm>
            <a:off x="1468146" y="1917700"/>
            <a:ext cx="4183354" cy="254000"/>
            <a:chOff x="0" y="0"/>
            <a:chExt cx="4183353" cy="254000"/>
          </a:xfrm>
        </p:grpSpPr>
        <p:pic>
          <p:nvPicPr>
            <p:cNvPr id="722" name="Screenshot 2020-01-17 at 21.58.15.png" descr="Screenshot 2020-01-17 at 21.58.15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59103" y="0"/>
              <a:ext cx="3352801" cy="25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3" name="Screenshot 2020-01-17 at 22.01.09.png" descr="Screenshot 2020-01-17 at 22.01.09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86465" t="0" r="0" b="0"/>
            <a:stretch>
              <a:fillRect/>
            </a:stretch>
          </p:blipFill>
          <p:spPr>
            <a:xfrm>
              <a:off x="4016616" y="6350"/>
              <a:ext cx="166738" cy="241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4" name="Screenshot 2020-01-17 at 22.01.09.png" descr="Screenshot 2020-01-17 at 22.01.09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45058" b="0"/>
            <a:stretch>
              <a:fillRect/>
            </a:stretch>
          </p:blipFill>
          <p:spPr>
            <a:xfrm>
              <a:off x="0" y="12700"/>
              <a:ext cx="676821" cy="241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26" name="v2.5: Global variables"/>
          <p:cNvSpPr txBox="1"/>
          <p:nvPr/>
        </p:nvSpPr>
        <p:spPr>
          <a:xfrm>
            <a:off x="1553567" y="1553645"/>
            <a:ext cx="196671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v2.5: Global variables</a:t>
            </a:r>
          </a:p>
        </p:txBody>
      </p:sp>
      <p:sp>
        <p:nvSpPr>
          <p:cNvPr id="727" name="v3.0: particle struct, including any USERVARS like flag."/>
          <p:cNvSpPr txBox="1"/>
          <p:nvPr/>
        </p:nvSpPr>
        <p:spPr>
          <a:xfrm>
            <a:off x="1553567" y="2988745"/>
            <a:ext cx="497453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v3.0: particle struct, including any USERVARS like flag.</a:t>
            </a:r>
          </a:p>
        </p:txBody>
      </p:sp>
      <p:sp>
        <p:nvSpPr>
          <p:cNvPr id="728" name="Line"/>
          <p:cNvSpPr/>
          <p:nvPr/>
        </p:nvSpPr>
        <p:spPr>
          <a:xfrm flipH="1">
            <a:off x="2766785" y="2268770"/>
            <a:ext cx="4205724" cy="355010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29" name="Can be probed using e.g. Monitor_nD with user1=“flag” which uses the function…"/>
          <p:cNvSpPr/>
          <p:nvPr/>
        </p:nvSpPr>
        <p:spPr>
          <a:xfrm>
            <a:off x="6960365" y="2271856"/>
            <a:ext cx="5098042" cy="142564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/>
            <a:r>
              <a:t>Can be probed using e.g. Monitor_nD with</a:t>
            </a:r>
            <a:br/>
            <a:r>
              <a:t>user1=“flag” which uses the function</a:t>
            </a:r>
            <a:br/>
          </a:p>
          <a:p>
            <a:pPr/>
            <a:br/>
            <a:r>
              <a:t>also works with e.g. “x” </a:t>
            </a:r>
          </a:p>
        </p:txBody>
      </p:sp>
      <p:sp>
        <p:nvSpPr>
          <p:cNvPr id="730" name="double particle_getvar(_class_particle *p, char *name, int *suc)"/>
          <p:cNvSpPr txBox="1"/>
          <p:nvPr/>
        </p:nvSpPr>
        <p:spPr>
          <a:xfrm>
            <a:off x="7027379" y="3087309"/>
            <a:ext cx="4964014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400"/>
            </a:pPr>
            <a:r>
              <a:rPr>
                <a:solidFill>
                  <a:schemeClr val="accent2">
                    <a:lumOff val="11225"/>
                  </a:schemeClr>
                </a:solidFill>
              </a:rPr>
              <a:t>double</a:t>
            </a:r>
            <a:r>
              <a:t> </a:t>
            </a:r>
            <a:r>
              <a:rPr>
                <a:solidFill>
                  <a:schemeClr val="accent3">
                    <a:lumOff val="-9372"/>
                  </a:schemeClr>
                </a:solidFill>
              </a:rPr>
              <a:t>particle_getvar</a:t>
            </a:r>
            <a:r>
              <a:t>(</a:t>
            </a:r>
            <a:r>
              <a:rPr>
                <a:solidFill>
                  <a:schemeClr val="accent2">
                    <a:lumOff val="11225"/>
                  </a:schemeClr>
                </a:solidFill>
              </a:rPr>
              <a:t>_class_particle</a:t>
            </a:r>
            <a:r>
              <a:t> *p, </a:t>
            </a:r>
            <a:r>
              <a:rPr>
                <a:solidFill>
                  <a:schemeClr val="accent2">
                    <a:lumOff val="11225"/>
                  </a:schemeClr>
                </a:solidFill>
              </a:rPr>
              <a:t>char</a:t>
            </a:r>
            <a:r>
              <a:t> *name, </a:t>
            </a:r>
            <a:r>
              <a:rPr>
                <a:solidFill>
                  <a:schemeClr val="accent2">
                    <a:lumOff val="11225"/>
                  </a:schemeClr>
                </a:solidFill>
              </a:rPr>
              <a:t>int</a:t>
            </a:r>
            <a:r>
              <a:t> *suc)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The neutron and USERVARS in the instru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neutron and USERVARS in the instrument </a:t>
            </a:r>
          </a:p>
        </p:txBody>
      </p:sp>
      <p:sp>
        <p:nvSpPr>
          <p:cNvPr id="7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4" name="Screenshot 2020-01-17 at 21.55.31.png" descr="Screenshot 2020-01-17 at 21.55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4150" y="3226120"/>
            <a:ext cx="9474200" cy="314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5" name="Screenshot 2020-01-17 at 22.01.09.png" descr="Screenshot 2020-01-17 at 22.01.0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32500" y="1930400"/>
            <a:ext cx="1231900" cy="2413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39" name="Group"/>
          <p:cNvGrpSpPr/>
          <p:nvPr/>
        </p:nvGrpSpPr>
        <p:grpSpPr>
          <a:xfrm>
            <a:off x="1468146" y="1917700"/>
            <a:ext cx="4183354" cy="254000"/>
            <a:chOff x="0" y="0"/>
            <a:chExt cx="4183353" cy="254000"/>
          </a:xfrm>
        </p:grpSpPr>
        <p:pic>
          <p:nvPicPr>
            <p:cNvPr id="736" name="Screenshot 2020-01-17 at 21.58.15.png" descr="Screenshot 2020-01-17 at 21.58.15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59103" y="0"/>
              <a:ext cx="3352801" cy="25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7" name="Screenshot 2020-01-17 at 22.01.09.png" descr="Screenshot 2020-01-17 at 22.01.09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86465" t="0" r="0" b="0"/>
            <a:stretch>
              <a:fillRect/>
            </a:stretch>
          </p:blipFill>
          <p:spPr>
            <a:xfrm>
              <a:off x="4016616" y="6350"/>
              <a:ext cx="166738" cy="241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8" name="Screenshot 2020-01-17 at 22.01.09.png" descr="Screenshot 2020-01-17 at 22.01.09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45058" b="0"/>
            <a:stretch>
              <a:fillRect/>
            </a:stretch>
          </p:blipFill>
          <p:spPr>
            <a:xfrm>
              <a:off x="0" y="12700"/>
              <a:ext cx="676821" cy="241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40" name="v2.5: Global variables"/>
          <p:cNvSpPr txBox="1"/>
          <p:nvPr/>
        </p:nvSpPr>
        <p:spPr>
          <a:xfrm>
            <a:off x="1553567" y="1553645"/>
            <a:ext cx="1966715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v2.5: Global variables</a:t>
            </a:r>
          </a:p>
        </p:txBody>
      </p:sp>
      <p:sp>
        <p:nvSpPr>
          <p:cNvPr id="741" name="v3.0: particle struct, including any USERVARS like flag."/>
          <p:cNvSpPr txBox="1"/>
          <p:nvPr/>
        </p:nvSpPr>
        <p:spPr>
          <a:xfrm>
            <a:off x="1553567" y="2988745"/>
            <a:ext cx="497453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v3.0: particle struct, including any USERVARS like flag.</a:t>
            </a:r>
          </a:p>
        </p:txBody>
      </p:sp>
      <p:sp>
        <p:nvSpPr>
          <p:cNvPr id="742" name="Line"/>
          <p:cNvSpPr/>
          <p:nvPr/>
        </p:nvSpPr>
        <p:spPr>
          <a:xfrm flipH="1">
            <a:off x="4290856" y="2700442"/>
            <a:ext cx="3592527" cy="146144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43" name="RNG state is a thread-variable contained on the _particle struct. Was earlier a global state in CPU settings"/>
          <p:cNvSpPr/>
          <p:nvPr/>
        </p:nvSpPr>
        <p:spPr>
          <a:xfrm>
            <a:off x="7833783" y="1838823"/>
            <a:ext cx="3650126" cy="94731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/>
            <a:r>
              <a:t>RNG state is a thread-variable contained on the _particle struct. Was earlier a global state in CPU settings</a:t>
            </a:r>
          </a:p>
        </p:txBody>
      </p:sp>
      <p:sp>
        <p:nvSpPr>
          <p:cNvPr id="744" name="Line"/>
          <p:cNvSpPr/>
          <p:nvPr/>
        </p:nvSpPr>
        <p:spPr>
          <a:xfrm>
            <a:off x="9658845" y="2781150"/>
            <a:ext cx="1" cy="45650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45" name="Side-effect:  Every function in TRACE that uses random numbers must have _particle in the footprint"/>
          <p:cNvSpPr/>
          <p:nvPr/>
        </p:nvSpPr>
        <p:spPr>
          <a:xfrm>
            <a:off x="7833783" y="3243683"/>
            <a:ext cx="3650126" cy="108922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/>
            <a:r>
              <a:t>Side-effect: </a:t>
            </a:r>
            <a:br/>
            <a:r>
              <a:t>Every function in TRACE that uses random numbers must have _particle in the footprint</a:t>
            </a:r>
          </a:p>
        </p:txBody>
      </p:sp>
      <p:sp>
        <p:nvSpPr>
          <p:cNvPr id="746" name="Particle state data are not global: Don’t use RESTORE_NEUTRON in TRACE to do a local restore, the macro only raises a flag"/>
          <p:cNvSpPr/>
          <p:nvPr/>
        </p:nvSpPr>
        <p:spPr>
          <a:xfrm>
            <a:off x="7833783" y="4818484"/>
            <a:ext cx="3650126" cy="108922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/>
            <a:r>
              <a:t>Particle state data are not global:</a:t>
            </a:r>
            <a:br/>
            <a:r>
              <a:rPr b="1"/>
              <a:t>Don’t</a:t>
            </a:r>
            <a:r>
              <a:t> use RESTORE_NEUTRON in TRACE to do a </a:t>
            </a:r>
            <a:r>
              <a:rPr b="1"/>
              <a:t>local</a:t>
            </a:r>
            <a:r>
              <a:t> restore, the macro only raises a flag</a:t>
            </a:r>
          </a:p>
        </p:txBody>
      </p:sp>
      <p:sp>
        <p:nvSpPr>
          <p:cNvPr id="747" name="Line"/>
          <p:cNvSpPr/>
          <p:nvPr/>
        </p:nvSpPr>
        <p:spPr>
          <a:xfrm>
            <a:off x="9658845" y="4347442"/>
            <a:ext cx="1" cy="45650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0" name="Source_simple minor changes"/>
          <p:cNvSpPr txBox="1"/>
          <p:nvPr/>
        </p:nvSpPr>
        <p:spPr>
          <a:xfrm>
            <a:off x="301525" y="859642"/>
            <a:ext cx="2181871" cy="972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defTabSz="731520">
              <a:spcBef>
                <a:spcPts val="0"/>
              </a:spcBef>
              <a:defRPr b="1" sz="2400"/>
            </a:pPr>
            <a:r>
              <a:t>Source_simple</a:t>
            </a:r>
            <a:br/>
            <a:r>
              <a:t>minor changes</a:t>
            </a:r>
          </a:p>
        </p:txBody>
      </p:sp>
      <p:pic>
        <p:nvPicPr>
          <p:cNvPr id="751" name="Screen Shot 2021-02-20 at 19.29.10.png" descr="Screen Shot 2021-02-20 at 19.29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1876" y="-137542"/>
            <a:ext cx="10563528" cy="69955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4" name="PSD has several changes"/>
          <p:cNvSpPr txBox="1"/>
          <p:nvPr/>
        </p:nvSpPr>
        <p:spPr>
          <a:xfrm>
            <a:off x="156747" y="961242"/>
            <a:ext cx="2181870" cy="972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defTabSz="667512">
              <a:spcBef>
                <a:spcPts val="0"/>
              </a:spcBef>
              <a:defRPr b="1" sz="2190"/>
            </a:pPr>
            <a:r>
              <a:t>PSD has several</a:t>
            </a:r>
            <a:br/>
            <a:r>
              <a:t>changes</a:t>
            </a:r>
          </a:p>
        </p:txBody>
      </p:sp>
      <p:pic>
        <p:nvPicPr>
          <p:cNvPr id="755" name="Screenshot 2020-01-17 at 15.22.34.png" descr="Screenshot 2020-01-17 at 15.22.34.png"/>
          <p:cNvPicPr>
            <a:picLocks noChangeAspect="1"/>
          </p:cNvPicPr>
          <p:nvPr/>
        </p:nvPicPr>
        <p:blipFill>
          <a:blip r:embed="rId2">
            <a:extLst/>
          </a:blip>
          <a:srcRect l="0" t="0" r="18997" b="0"/>
          <a:stretch>
            <a:fillRect/>
          </a:stretch>
        </p:blipFill>
        <p:spPr>
          <a:xfrm>
            <a:off x="78796" y="2661786"/>
            <a:ext cx="12021660" cy="1677195"/>
          </a:xfrm>
          <a:prstGeom prst="rect">
            <a:avLst/>
          </a:prstGeom>
          <a:ln w="12700">
            <a:miter lim="400000"/>
          </a:ln>
        </p:spPr>
      </p:pic>
      <p:sp>
        <p:nvSpPr>
          <p:cNvPr id="756" name="No more DEFINITION PARAMETERS"/>
          <p:cNvSpPr txBox="1"/>
          <p:nvPr/>
        </p:nvSpPr>
        <p:spPr>
          <a:xfrm>
            <a:off x="4512667" y="1626117"/>
            <a:ext cx="3508673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/>
            </a:lvl1pPr>
          </a:lstStyle>
          <a:p>
            <a:pPr/>
            <a:r>
              <a:t>No more DEFINITION PARAMETERS</a:t>
            </a:r>
          </a:p>
        </p:txBody>
      </p:sp>
      <p:sp>
        <p:nvSpPr>
          <p:cNvPr id="757" name="Use of new DArray2d for dynamic allocation"/>
          <p:cNvSpPr txBox="1"/>
          <p:nvPr/>
        </p:nvSpPr>
        <p:spPr>
          <a:xfrm>
            <a:off x="3954809" y="5066809"/>
            <a:ext cx="4269682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/>
            </a:lvl1pPr>
          </a:lstStyle>
          <a:p>
            <a:pPr/>
            <a:r>
              <a:t>Use of new DArray2d for dynamic allocation</a:t>
            </a:r>
          </a:p>
        </p:txBody>
      </p:sp>
      <p:sp>
        <p:nvSpPr>
          <p:cNvPr id="758" name="Line"/>
          <p:cNvSpPr/>
          <p:nvPr/>
        </p:nvSpPr>
        <p:spPr>
          <a:xfrm flipH="1">
            <a:off x="2400498" y="1924977"/>
            <a:ext cx="3612952" cy="103073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59" name="Line"/>
          <p:cNvSpPr/>
          <p:nvPr/>
        </p:nvSpPr>
        <p:spPr>
          <a:xfrm>
            <a:off x="6000749" y="1898339"/>
            <a:ext cx="3303341" cy="93299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60" name="Line"/>
          <p:cNvSpPr/>
          <p:nvPr/>
        </p:nvSpPr>
        <p:spPr>
          <a:xfrm flipH="1" flipV="1">
            <a:off x="1130498" y="4098712"/>
            <a:ext cx="4683217" cy="89452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61" name="Line"/>
          <p:cNvSpPr/>
          <p:nvPr/>
        </p:nvSpPr>
        <p:spPr>
          <a:xfrm flipV="1">
            <a:off x="5844767" y="4268450"/>
            <a:ext cx="2376771" cy="72569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762" name="Screen Shot 2021-03-02 at 10.36.51.png" descr="Screen Shot 2021-03-02 at 10.36.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87330" y="4437471"/>
            <a:ext cx="3734393" cy="2005239"/>
          </a:xfrm>
          <a:prstGeom prst="rect">
            <a:avLst/>
          </a:prstGeom>
          <a:ln w="12700">
            <a:miter lim="400000"/>
          </a:ln>
        </p:spPr>
      </p:pic>
      <p:sp>
        <p:nvSpPr>
          <p:cNvPr id="763" name="Line"/>
          <p:cNvSpPr/>
          <p:nvPr/>
        </p:nvSpPr>
        <p:spPr>
          <a:xfrm>
            <a:off x="5871811" y="5302585"/>
            <a:ext cx="2625964" cy="6746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5" name="Screenshot 2020-01-20 at 09.37.08.png" descr="Screenshot 2020-01-20 at 09.37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4297"/>
            <a:ext cx="12179301" cy="2356916"/>
          </a:xfrm>
          <a:prstGeom prst="rect">
            <a:avLst/>
          </a:prstGeom>
          <a:ln w="12700">
            <a:miter lim="400000"/>
          </a:ln>
        </p:spPr>
      </p:pic>
      <p:sp>
        <p:nvSpPr>
          <p:cNvPr id="7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67" name="PSD lots of changes"/>
          <p:cNvSpPr txBox="1"/>
          <p:nvPr/>
        </p:nvSpPr>
        <p:spPr>
          <a:xfrm>
            <a:off x="2157453" y="-351722"/>
            <a:ext cx="5701375" cy="1101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spcBef>
                <a:spcPts val="0"/>
              </a:spcBef>
              <a:defRPr b="1" sz="3000"/>
            </a:lvl1pPr>
          </a:lstStyle>
          <a:p>
            <a:pPr/>
            <a:r>
              <a:t>PSD lots of changes</a:t>
            </a:r>
          </a:p>
        </p:txBody>
      </p:sp>
      <p:pic>
        <p:nvPicPr>
          <p:cNvPr id="768" name="Screenshot 2020-01-20 at 09.45.43.png" descr="Screenshot 2020-01-20 at 09.45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4781" y="3136101"/>
            <a:ext cx="4238068" cy="3706801"/>
          </a:xfrm>
          <a:prstGeom prst="rect">
            <a:avLst/>
          </a:prstGeom>
          <a:ln w="12700">
            <a:miter lim="400000"/>
          </a:ln>
        </p:spPr>
      </p:pic>
      <p:sp>
        <p:nvSpPr>
          <p:cNvPr id="769" name="Enabling atomic writes on the detector arrays"/>
          <p:cNvSpPr txBox="1"/>
          <p:nvPr/>
        </p:nvSpPr>
        <p:spPr>
          <a:xfrm>
            <a:off x="1274023" y="4850834"/>
            <a:ext cx="441652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/>
            </a:lvl1pPr>
          </a:lstStyle>
          <a:p>
            <a:pPr/>
            <a:r>
              <a:t>Enabling atomic writes on the detector arrays</a:t>
            </a:r>
          </a:p>
        </p:txBody>
      </p:sp>
      <p:sp>
        <p:nvSpPr>
          <p:cNvPr id="770" name="Line"/>
          <p:cNvSpPr/>
          <p:nvPr/>
        </p:nvSpPr>
        <p:spPr>
          <a:xfrm>
            <a:off x="2762106" y="5123056"/>
            <a:ext cx="3974350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771" name="Screenshot 2020-08-15 at 12.40.31.png" descr="Screenshot 2020-08-15 at 12.40.31.png"/>
          <p:cNvPicPr>
            <a:picLocks noChangeAspect="1"/>
          </p:cNvPicPr>
          <p:nvPr/>
        </p:nvPicPr>
        <p:blipFill>
          <a:blip r:embed="rId4">
            <a:extLst/>
          </a:blip>
          <a:srcRect l="0" t="0" r="1010" b="45168"/>
          <a:stretch>
            <a:fillRect/>
          </a:stretch>
        </p:blipFill>
        <p:spPr>
          <a:xfrm>
            <a:off x="10947650" y="215055"/>
            <a:ext cx="1244409" cy="3001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Compiler settings used for GPU:"/>
          <p:cNvSpPr txBox="1"/>
          <p:nvPr>
            <p:ph type="title"/>
          </p:nvPr>
        </p:nvSpPr>
        <p:spPr>
          <a:xfrm>
            <a:off x="1433462" y="553126"/>
            <a:ext cx="9312376" cy="972717"/>
          </a:xfrm>
          <a:prstGeom prst="rect">
            <a:avLst/>
          </a:prstGeom>
        </p:spPr>
        <p:txBody>
          <a:bodyPr/>
          <a:lstStyle/>
          <a:p>
            <a:pPr/>
            <a:r>
              <a:t>Compiler settings used for GPU:</a:t>
            </a:r>
          </a:p>
        </p:txBody>
      </p:sp>
      <p:sp>
        <p:nvSpPr>
          <p:cNvPr id="7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5" name="nvc -ta=tesla,managed -Minfo=accel -DOPENACC"/>
          <p:cNvSpPr txBox="1"/>
          <p:nvPr/>
        </p:nvSpPr>
        <p:spPr>
          <a:xfrm>
            <a:off x="522962" y="1785752"/>
            <a:ext cx="5701780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/>
            </a:lvl1pPr>
          </a:lstStyle>
          <a:p>
            <a:pPr/>
            <a:r>
              <a:t>nvc -ta=tesla,managed -Minfo=accel -DOPENACC</a:t>
            </a:r>
          </a:p>
        </p:txBody>
      </p:sp>
      <p:sp>
        <p:nvSpPr>
          <p:cNvPr id="776" name="Line"/>
          <p:cNvSpPr/>
          <p:nvPr/>
        </p:nvSpPr>
        <p:spPr>
          <a:xfrm flipV="1">
            <a:off x="1887172" y="2106257"/>
            <a:ext cx="1" cy="382242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77" name="Generate Tesla code. “compute capability” e.g. tesla:cc70  may be specified to indicate specific card."/>
          <p:cNvSpPr txBox="1"/>
          <p:nvPr/>
        </p:nvSpPr>
        <p:spPr>
          <a:xfrm>
            <a:off x="1732997" y="6057116"/>
            <a:ext cx="5238552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Generate Tesla code. “compute capability” e.g. tesla:cc70 </a:t>
            </a:r>
            <a:br/>
            <a:r>
              <a:t>may be specified to indicate specific card.</a:t>
            </a:r>
          </a:p>
        </p:txBody>
      </p:sp>
      <p:sp>
        <p:nvSpPr>
          <p:cNvPr id="778" name="Line"/>
          <p:cNvSpPr/>
          <p:nvPr/>
        </p:nvSpPr>
        <p:spPr>
          <a:xfrm flipV="1">
            <a:off x="2649172" y="2106257"/>
            <a:ext cx="1" cy="324344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79" name="Use CUDA shared memory for host-device-host allocation. Needed for our 2D-arrays at present, may include penalty, we could get rid."/>
          <p:cNvSpPr txBox="1"/>
          <p:nvPr/>
        </p:nvSpPr>
        <p:spPr>
          <a:xfrm>
            <a:off x="2380697" y="5422116"/>
            <a:ext cx="6094526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Use CUDA shared memory for host-device-host allocation. Needed for our 2D-arrays at present, may include penalty, we could get rid.</a:t>
            </a:r>
          </a:p>
        </p:txBody>
      </p:sp>
      <p:sp>
        <p:nvSpPr>
          <p:cNvPr id="780" name="Give accel debug information"/>
          <p:cNvSpPr txBox="1"/>
          <p:nvPr/>
        </p:nvSpPr>
        <p:spPr>
          <a:xfrm>
            <a:off x="3650697" y="4304516"/>
            <a:ext cx="609452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Give accel debug information</a:t>
            </a:r>
          </a:p>
        </p:txBody>
      </p:sp>
      <p:sp>
        <p:nvSpPr>
          <p:cNvPr id="781" name="Line"/>
          <p:cNvSpPr/>
          <p:nvPr/>
        </p:nvSpPr>
        <p:spPr>
          <a:xfrm flipV="1">
            <a:off x="4046172" y="2106257"/>
            <a:ext cx="1" cy="215036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82" name="Main “enable GPU”/OpenACC switch"/>
          <p:cNvSpPr txBox="1"/>
          <p:nvPr/>
        </p:nvSpPr>
        <p:spPr>
          <a:xfrm>
            <a:off x="5503306" y="3804894"/>
            <a:ext cx="6094527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Main “enable GPU”/OpenACC switch</a:t>
            </a:r>
          </a:p>
        </p:txBody>
      </p:sp>
      <p:sp>
        <p:nvSpPr>
          <p:cNvPr id="783" name="Line"/>
          <p:cNvSpPr/>
          <p:nvPr/>
        </p:nvSpPr>
        <p:spPr>
          <a:xfrm flipV="1">
            <a:off x="5697172" y="2106257"/>
            <a:ext cx="1" cy="161784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784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rcRect l="0" t="20495" r="0" b="20495"/>
          <a:stretch>
            <a:fillRect/>
          </a:stretch>
        </p:blipFill>
        <p:spPr>
          <a:xfrm>
            <a:off x="9740849" y="192830"/>
            <a:ext cx="1236066" cy="344557"/>
          </a:xfrm>
          <a:prstGeom prst="rect">
            <a:avLst/>
          </a:prstGeom>
          <a:ln w="12700">
            <a:miter lim="400000"/>
          </a:ln>
        </p:spPr>
      </p:pic>
      <p:pic>
        <p:nvPicPr>
          <p:cNvPr id="785" name="Screenshot 2020-08-15 at 12.40.31.png" descr="Screenshot 2020-08-15 at 12.40.31.png"/>
          <p:cNvPicPr>
            <a:picLocks noChangeAspect="1"/>
          </p:cNvPicPr>
          <p:nvPr/>
        </p:nvPicPr>
        <p:blipFill>
          <a:blip r:embed="rId3">
            <a:extLst/>
          </a:blip>
          <a:srcRect l="0" t="0" r="1010" b="45168"/>
          <a:stretch>
            <a:fillRect/>
          </a:stretch>
        </p:blipFill>
        <p:spPr>
          <a:xfrm>
            <a:off x="10947650" y="215055"/>
            <a:ext cx="1244409" cy="300143"/>
          </a:xfrm>
          <a:prstGeom prst="rect">
            <a:avLst/>
          </a:prstGeom>
          <a:ln w="12700">
            <a:miter lim="400000"/>
          </a:ln>
        </p:spPr>
      </p:pic>
      <p:sp>
        <p:nvSpPr>
          <p:cNvPr id="786" name="( McStas 3.0 mcrun is preconfigured    on Linux - excluding -Minfo=accel,    simply use mcrun --openacc when    compiling, can also combine with    e.g. --mpi=N )"/>
          <p:cNvSpPr txBox="1"/>
          <p:nvPr/>
        </p:nvSpPr>
        <p:spPr>
          <a:xfrm>
            <a:off x="8566145" y="679747"/>
            <a:ext cx="3276502" cy="1136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( McStas 3.0 mcrun is preconfigured</a:t>
            </a:r>
            <a:br/>
            <a:r>
              <a:t>   on Linux - excluding -Minfo=accel,</a:t>
            </a:r>
            <a:br/>
            <a:r>
              <a:t>   simply use mcrun --openacc when</a:t>
            </a:r>
            <a:br/>
            <a:r>
              <a:t>   compiling, can also combine with</a:t>
            </a:r>
            <a:br/>
            <a:r>
              <a:t>   e.g. --mpi=N 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Compiler settings used for GPU:"/>
          <p:cNvSpPr txBox="1"/>
          <p:nvPr>
            <p:ph type="title"/>
          </p:nvPr>
        </p:nvSpPr>
        <p:spPr>
          <a:xfrm>
            <a:off x="1433462" y="553126"/>
            <a:ext cx="9312376" cy="972717"/>
          </a:xfrm>
          <a:prstGeom prst="rect">
            <a:avLst/>
          </a:prstGeom>
        </p:spPr>
        <p:txBody>
          <a:bodyPr/>
          <a:lstStyle/>
          <a:p>
            <a:pPr/>
            <a:r>
              <a:t>Compiler settings used for GPU:</a:t>
            </a:r>
          </a:p>
        </p:txBody>
      </p:sp>
      <p:sp>
        <p:nvSpPr>
          <p:cNvPr id="7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90" name="nvc -ta=tesla,managed -Minfo=accel -DOPENACC"/>
          <p:cNvSpPr txBox="1"/>
          <p:nvPr/>
        </p:nvSpPr>
        <p:spPr>
          <a:xfrm>
            <a:off x="522962" y="1785752"/>
            <a:ext cx="5701780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/>
            </a:lvl1pPr>
          </a:lstStyle>
          <a:p>
            <a:pPr/>
            <a:r>
              <a:t>nvc -ta=tesla,managed -Minfo=accel -DOPENACC</a:t>
            </a:r>
          </a:p>
        </p:txBody>
      </p:sp>
      <p:sp>
        <p:nvSpPr>
          <p:cNvPr id="791" name="Line"/>
          <p:cNvSpPr/>
          <p:nvPr/>
        </p:nvSpPr>
        <p:spPr>
          <a:xfrm flipV="1">
            <a:off x="1887172" y="2106257"/>
            <a:ext cx="1" cy="382242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92" name="Generate Tesla code. “compute capability” e.g. tesla:cc70  may be specified to indicate specific card."/>
          <p:cNvSpPr txBox="1"/>
          <p:nvPr/>
        </p:nvSpPr>
        <p:spPr>
          <a:xfrm>
            <a:off x="1732997" y="6057116"/>
            <a:ext cx="5238552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Generate Tesla code. “compute capability” e.g. tesla:cc70 </a:t>
            </a:r>
            <a:br/>
            <a:r>
              <a:t>may be specified to indicate specific card.</a:t>
            </a:r>
          </a:p>
        </p:txBody>
      </p:sp>
      <p:sp>
        <p:nvSpPr>
          <p:cNvPr id="793" name="Line"/>
          <p:cNvSpPr/>
          <p:nvPr/>
        </p:nvSpPr>
        <p:spPr>
          <a:xfrm flipV="1">
            <a:off x="2649172" y="2106257"/>
            <a:ext cx="1" cy="324344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94" name="Use CUDA shared memory for host-device-host allocation. Needed for our 2D-arrays at present, may include penalty, we could get rid."/>
          <p:cNvSpPr txBox="1"/>
          <p:nvPr/>
        </p:nvSpPr>
        <p:spPr>
          <a:xfrm>
            <a:off x="2380697" y="5422116"/>
            <a:ext cx="6094526" cy="45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Use CUDA shared memory for host-device-host allocation. Needed for our 2D-arrays at present, may include penalty, we could get rid.</a:t>
            </a:r>
          </a:p>
        </p:txBody>
      </p:sp>
      <p:sp>
        <p:nvSpPr>
          <p:cNvPr id="795" name="Give accel debug information"/>
          <p:cNvSpPr txBox="1"/>
          <p:nvPr/>
        </p:nvSpPr>
        <p:spPr>
          <a:xfrm>
            <a:off x="3650697" y="4304516"/>
            <a:ext cx="6094526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Give accel debug information</a:t>
            </a:r>
          </a:p>
        </p:txBody>
      </p:sp>
      <p:sp>
        <p:nvSpPr>
          <p:cNvPr id="796" name="Line"/>
          <p:cNvSpPr/>
          <p:nvPr/>
        </p:nvSpPr>
        <p:spPr>
          <a:xfrm flipV="1">
            <a:off x="4046172" y="2106257"/>
            <a:ext cx="1" cy="215036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97" name="Main “enable GPU”/OpenACC switch"/>
          <p:cNvSpPr txBox="1"/>
          <p:nvPr/>
        </p:nvSpPr>
        <p:spPr>
          <a:xfrm>
            <a:off x="5503306" y="3804894"/>
            <a:ext cx="6094527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Main “enable GPU”/OpenACC switch</a:t>
            </a:r>
          </a:p>
        </p:txBody>
      </p:sp>
      <p:sp>
        <p:nvSpPr>
          <p:cNvPr id="798" name="Line"/>
          <p:cNvSpPr/>
          <p:nvPr/>
        </p:nvSpPr>
        <p:spPr>
          <a:xfrm flipV="1">
            <a:off x="5697172" y="2106257"/>
            <a:ext cx="1" cy="161784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grpSp>
        <p:nvGrpSpPr>
          <p:cNvPr id="801" name="Group"/>
          <p:cNvGrpSpPr/>
          <p:nvPr/>
        </p:nvGrpSpPr>
        <p:grpSpPr>
          <a:xfrm>
            <a:off x="1164573" y="3526989"/>
            <a:ext cx="9586208" cy="2980680"/>
            <a:chOff x="0" y="0"/>
            <a:chExt cx="9586206" cy="2980679"/>
          </a:xfrm>
        </p:grpSpPr>
        <p:sp>
          <p:nvSpPr>
            <p:cNvPr id="799" name="For CPU/threading, use below settings, with  -DMULTICORE e.g. printfs are not nullified in TRACE"/>
            <p:cNvSpPr/>
            <p:nvPr/>
          </p:nvSpPr>
          <p:spPr>
            <a:xfrm>
              <a:off x="0" y="0"/>
              <a:ext cx="9586207" cy="298068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  <a:r>
                <a:t>For CPU/threading, use below settings, with  -DMULTICORE e.g. printfs are not nullified in TRACE</a:t>
              </a:r>
              <a:br/>
            </a:p>
          </p:txBody>
        </p:sp>
        <p:sp>
          <p:nvSpPr>
            <p:cNvPr id="800" name="nvc -ta=multicore -Minfo=accel -DOPENACC ( -DMULTICORE )"/>
            <p:cNvSpPr txBox="1"/>
            <p:nvPr/>
          </p:nvSpPr>
          <p:spPr>
            <a:xfrm>
              <a:off x="726220" y="1824419"/>
              <a:ext cx="8383652" cy="5626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nvc -ta=multicore -Minfo=accel -DOPENACC ( -DMULTICORE )</a:t>
              </a:r>
            </a:p>
          </p:txBody>
        </p:sp>
      </p:grpSp>
      <p:sp>
        <p:nvSpPr>
          <p:cNvPr id="802" name="Defaults for “GPU neutron loops”: 1) non-funnelled     GPU_INNERLOOP=2147483647 2) funnelled    GPU_FUNNEL_INNERLOOP=1024*1024"/>
          <p:cNvSpPr txBox="1"/>
          <p:nvPr/>
        </p:nvSpPr>
        <p:spPr>
          <a:xfrm>
            <a:off x="7115668" y="2041269"/>
            <a:ext cx="4639006" cy="116175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Defaults for “GPU neutron loops”:</a:t>
            </a:r>
            <a:br/>
            <a:r>
              <a:t>1) non-funnelled </a:t>
            </a:r>
            <a:br/>
            <a:r>
              <a:t>   GPU_INNERLOOP=2147483647</a:t>
            </a:r>
            <a:br/>
            <a:r>
              <a:t>2) funnelled</a:t>
            </a:r>
            <a:br/>
            <a:r>
              <a:t>   GPU_FUNNEL_INNERLOOP=1024*1024</a:t>
            </a:r>
          </a:p>
        </p:txBody>
      </p:sp>
      <p:pic>
        <p:nvPicPr>
          <p:cNvPr id="803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rcRect l="0" t="20495" r="0" b="20495"/>
          <a:stretch>
            <a:fillRect/>
          </a:stretch>
        </p:blipFill>
        <p:spPr>
          <a:xfrm>
            <a:off x="9740849" y="192830"/>
            <a:ext cx="1236066" cy="344557"/>
          </a:xfrm>
          <a:prstGeom prst="rect">
            <a:avLst/>
          </a:prstGeom>
          <a:ln w="12700">
            <a:miter lim="400000"/>
          </a:ln>
        </p:spPr>
      </p:pic>
      <p:pic>
        <p:nvPicPr>
          <p:cNvPr id="804" name="Screenshot 2020-08-15 at 12.40.31.png" descr="Screenshot 2020-08-15 at 12.40.31.png"/>
          <p:cNvPicPr>
            <a:picLocks noChangeAspect="1"/>
          </p:cNvPicPr>
          <p:nvPr/>
        </p:nvPicPr>
        <p:blipFill>
          <a:blip r:embed="rId3">
            <a:extLst/>
          </a:blip>
          <a:srcRect l="0" t="0" r="1010" b="45168"/>
          <a:stretch>
            <a:fillRect/>
          </a:stretch>
        </p:blipFill>
        <p:spPr>
          <a:xfrm>
            <a:off x="10947650" y="215055"/>
            <a:ext cx="1244409" cy="3001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What doesn’t work"/>
          <p:cNvSpPr txBox="1"/>
          <p:nvPr>
            <p:ph type="title"/>
          </p:nvPr>
        </p:nvSpPr>
        <p:spPr>
          <a:xfrm>
            <a:off x="1774725" y="71642"/>
            <a:ext cx="9312376" cy="972717"/>
          </a:xfrm>
          <a:prstGeom prst="rect">
            <a:avLst/>
          </a:prstGeom>
        </p:spPr>
        <p:txBody>
          <a:bodyPr/>
          <a:lstStyle/>
          <a:p>
            <a:pPr lvl="1"/>
            <a:r>
              <a:t>What doesn’t work</a:t>
            </a:r>
          </a:p>
        </p:txBody>
      </p:sp>
      <p:sp>
        <p:nvSpPr>
          <p:cNvPr id="807" name="Function pointers are not available on GPU…"/>
          <p:cNvSpPr txBox="1"/>
          <p:nvPr>
            <p:ph type="body" idx="1"/>
          </p:nvPr>
        </p:nvSpPr>
        <p:spPr>
          <a:xfrm>
            <a:off x="1774725" y="1160655"/>
            <a:ext cx="9312376" cy="5264248"/>
          </a:xfrm>
          <a:prstGeom prst="rect">
            <a:avLst/>
          </a:prstGeom>
        </p:spPr>
        <p:txBody>
          <a:bodyPr/>
          <a:lstStyle/>
          <a:p>
            <a:pPr marL="166319" indent="-166319" defTabSz="768095">
              <a:spcBef>
                <a:spcPts val="300"/>
              </a:spcBef>
              <a:defRPr b="1" sz="1512"/>
            </a:pPr>
            <a:r>
              <a:t>Function pointers are not available on GPU</a:t>
            </a:r>
          </a:p>
          <a:p>
            <a:pPr lvl="1" marL="347759" indent="-166319" defTabSz="768095">
              <a:spcBef>
                <a:spcPts val="300"/>
              </a:spcBef>
              <a:buChar char="•"/>
              <a:defRPr sz="1512"/>
            </a:pPr>
            <a:r>
              <a:t>Solutions:</a:t>
            </a:r>
          </a:p>
          <a:p>
            <a:pPr lvl="2" marL="517103" indent="-166320" defTabSz="768095">
              <a:spcBef>
                <a:spcPts val="300"/>
              </a:spcBef>
              <a:defRPr sz="1512"/>
            </a:pPr>
            <a:r>
              <a:t>Code around if possible (integration routine pr. specific function to be integrated…)</a:t>
            </a:r>
          </a:p>
          <a:p>
            <a:pPr lvl="2" marL="517103" indent="-166320" defTabSz="768095">
              <a:spcBef>
                <a:spcPts val="300"/>
              </a:spcBef>
              <a:defRPr sz="1512"/>
            </a:pPr>
            <a:r>
              <a:t>Mark the component NOACC</a:t>
            </a:r>
            <a:br/>
          </a:p>
          <a:p>
            <a:pPr marL="166319" indent="-166319" defTabSz="768095">
              <a:spcBef>
                <a:spcPts val="300"/>
              </a:spcBef>
              <a:defRPr sz="1512"/>
            </a:pPr>
            <a:r>
              <a:rPr b="1"/>
              <a:t>Variadic functions are not available on GPU</a:t>
            </a:r>
            <a:br/>
          </a:p>
          <a:p>
            <a:pPr marL="166319" indent="-166319" defTabSz="768095">
              <a:spcBef>
                <a:spcPts val="300"/>
              </a:spcBef>
              <a:defRPr b="1" sz="1512"/>
            </a:pPr>
            <a:r>
              <a:t>Anonymous structs as comp pars are not available on GPU</a:t>
            </a:r>
          </a:p>
          <a:p>
            <a:pPr lvl="1" marL="347759" indent="-166319" defTabSz="768095">
              <a:spcBef>
                <a:spcPts val="300"/>
              </a:spcBef>
              <a:buChar char="•"/>
              <a:defRPr sz="1512"/>
            </a:pPr>
            <a:r>
              <a:t>Unfold into comp struct</a:t>
            </a:r>
          </a:p>
          <a:p>
            <a:pPr lvl="1" marL="347759" indent="-166319" defTabSz="768095">
              <a:spcBef>
                <a:spcPts val="300"/>
              </a:spcBef>
              <a:buChar char="•"/>
              <a:defRPr sz="1512"/>
            </a:pPr>
          </a:p>
          <a:p>
            <a:pPr marL="166319" indent="-166319" defTabSz="768095">
              <a:spcBef>
                <a:spcPts val="300"/>
              </a:spcBef>
              <a:defRPr b="1" sz="1512"/>
            </a:pPr>
            <a:r>
              <a:t>User-defined fieldfunctions for polarisation had to be abandoned </a:t>
            </a:r>
          </a:p>
          <a:p>
            <a:pPr lvl="1" marL="347759" indent="-166319" defTabSz="768095">
              <a:spcBef>
                <a:spcPts val="300"/>
              </a:spcBef>
              <a:buChar char="•"/>
              <a:defRPr sz="1512"/>
            </a:pPr>
            <a:r>
              <a:t>No solution yet, may become handled via grammar</a:t>
            </a:r>
          </a:p>
          <a:p>
            <a:pPr marL="166319" indent="-166319" defTabSz="768095">
              <a:spcBef>
                <a:spcPts val="300"/>
              </a:spcBef>
              <a:defRPr sz="1512"/>
            </a:pPr>
          </a:p>
          <a:p>
            <a:pPr marL="166319" indent="-166319" defTabSz="768095">
              <a:spcBef>
                <a:spcPts val="300"/>
              </a:spcBef>
              <a:defRPr sz="1512"/>
            </a:pPr>
            <a:r>
              <a:rPr b="1"/>
              <a:t>External libs generally can not be used in TRACE</a:t>
            </a:r>
            <a:r>
              <a:t> (“#pragma….” hard to add on 3rd party codes) </a:t>
            </a:r>
          </a:p>
          <a:p>
            <a:pPr lvl="1" marL="347759" indent="-166319" defTabSz="768095">
              <a:spcBef>
                <a:spcPts val="300"/>
              </a:spcBef>
              <a:buChar char="•"/>
              <a:defRPr sz="1512"/>
            </a:pPr>
            <a:r>
              <a:t>Handle in INIT / FINALLY (MCPL)</a:t>
            </a:r>
          </a:p>
          <a:p>
            <a:pPr lvl="1" marL="347759" indent="-166319" defTabSz="768095">
              <a:spcBef>
                <a:spcPts val="300"/>
              </a:spcBef>
              <a:buChar char="•"/>
              <a:defRPr sz="1512"/>
            </a:pPr>
            <a:r>
              <a:t>NOACC (GSL etc.)</a:t>
            </a:r>
          </a:p>
          <a:p>
            <a:pPr lvl="1" marL="347759" indent="-166319" defTabSz="768095">
              <a:spcBef>
                <a:spcPts val="300"/>
              </a:spcBef>
              <a:buChar char="•"/>
              <a:defRPr sz="1512"/>
            </a:pPr>
          </a:p>
          <a:p>
            <a:pPr marL="166319" indent="-166319" defTabSz="768095">
              <a:spcBef>
                <a:spcPts val="300"/>
              </a:spcBef>
              <a:defRPr sz="1512"/>
            </a:pPr>
            <a:r>
              <a:rPr b="1"/>
              <a:t>Union master is for now NOACC</a:t>
            </a:r>
            <a:r>
              <a:t>, will eventually become supported on GPU</a:t>
            </a:r>
            <a:br/>
          </a:p>
          <a:p>
            <a:pPr marL="166319" indent="-166319" defTabSz="768095">
              <a:spcBef>
                <a:spcPts val="300"/>
              </a:spcBef>
              <a:defRPr sz="1512"/>
            </a:pPr>
            <a:r>
              <a:t>(Looks like we may have implemented a BUG in the NeXus/Mantid stuff…)</a:t>
            </a:r>
          </a:p>
        </p:txBody>
      </p:sp>
      <p:sp>
        <p:nvSpPr>
          <p:cNvPr id="8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09" name="not-working-sign-or-stamp-vector-22549641.jpeg" descr="not-working-sign-or-stamp-vector-22549641.jpeg"/>
          <p:cNvPicPr>
            <a:picLocks noChangeAspect="1"/>
          </p:cNvPicPr>
          <p:nvPr/>
        </p:nvPicPr>
        <p:blipFill>
          <a:blip r:embed="rId2">
            <a:extLst/>
          </a:blip>
          <a:srcRect l="0" t="19668" r="0" b="34415"/>
          <a:stretch>
            <a:fillRect/>
          </a:stretch>
        </p:blipFill>
        <p:spPr>
          <a:xfrm>
            <a:off x="7983265" y="136610"/>
            <a:ext cx="3940657" cy="1411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Highlights of comps that work differentl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Highlights of comps that work differently</a:t>
            </a:r>
          </a:p>
        </p:txBody>
      </p:sp>
      <p:sp>
        <p:nvSpPr>
          <p:cNvPr id="812" name="Monitor_nD  uservars are strings user1=“flag”, they use _particle_getvar to access instrument USERVARS…"/>
          <p:cNvSpPr txBox="1"/>
          <p:nvPr>
            <p:ph type="body" idx="1"/>
          </p:nvPr>
        </p:nvSpPr>
        <p:spPr>
          <a:xfrm>
            <a:off x="1350568" y="2115204"/>
            <a:ext cx="9312375" cy="4545579"/>
          </a:xfrm>
          <a:prstGeom prst="rect">
            <a:avLst/>
          </a:prstGeom>
        </p:spPr>
        <p:txBody>
          <a:bodyPr/>
          <a:lstStyle/>
          <a:p>
            <a:pPr/>
            <a:r>
              <a:t>Monitor_nD </a:t>
            </a:r>
            <a:br/>
            <a:r>
              <a:t>uservars are strings user1=“flag”, they use _particle_getvar to access instrument USERVARS</a:t>
            </a:r>
            <a:br/>
            <a:br/>
          </a:p>
          <a:p>
            <a:pPr/>
            <a:r>
              <a:t>MCPL_input and MCPL_output </a:t>
            </a:r>
            <a:br/>
            <a:r>
              <a:t>do most of their work in INIT/FINALLY - buffers transferred for TRACE use</a:t>
            </a:r>
            <a:br/>
            <a:br/>
          </a:p>
          <a:p>
            <a:pPr/>
            <a:r>
              <a:t>PowderN + Single_crystal + Isotropic_sqw </a:t>
            </a:r>
            <a:br/>
            <a:r>
              <a:t>don’t check for “same particle as before”</a:t>
            </a:r>
            <a:br/>
            <a:r>
              <a:t>- in SPLIT cases, no particle state info is kept </a:t>
            </a:r>
            <a:br/>
            <a:r>
              <a:t>(we could potentially use _particle and “USERVARS” injected from the comps…)</a:t>
            </a:r>
          </a:p>
        </p:txBody>
      </p:sp>
      <p:sp>
        <p:nvSpPr>
          <p:cNvPr id="8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581" name="McStas on GPU via OpenACC  (a “high-level” #pragma driven access to CUDA see https://www.openacc.org and https://developer.nvidia.com/hpc-sdk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McStas on GPU via OpenACC </a:t>
            </a:r>
            <a:br/>
            <a:r>
              <a:rPr sz="1200"/>
              <a:t>(a “high-level” #pragma driven access to CUDA see </a:t>
            </a:r>
            <a:r>
              <a:rPr sz="1200"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https://www.openacc.org</a:t>
            </a:r>
            <a:r>
              <a:rPr sz="1200"/>
              <a:t> and </a:t>
            </a:r>
            <a:r>
              <a:rPr sz="1200"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https://developer.nvidia.com/hpc-sdk</a:t>
            </a:r>
            <a:r>
              <a:rPr sz="1200"/>
              <a:t>)</a:t>
            </a:r>
            <a:br/>
          </a:p>
          <a:p>
            <a:pPr/>
            <a:r>
              <a:t>How well (fast) does it work?</a:t>
            </a:r>
            <a:br/>
          </a:p>
          <a:p>
            <a:pPr/>
            <a:r>
              <a:t>Simulation flow</a:t>
            </a:r>
            <a:br/>
          </a:p>
          <a:p>
            <a:pPr/>
            <a:r>
              <a:t>What did we change?</a:t>
            </a:r>
            <a:br/>
          </a:p>
          <a:p>
            <a:pPr/>
            <a:r>
              <a:t>What does not work</a:t>
            </a:r>
          </a:p>
        </p:txBody>
      </p:sp>
      <p:sp>
        <p:nvSpPr>
          <p:cNvPr id="5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3" name="Warning: 1. Assumes previous experience with McStas 2. Does not introduce OpenACC"/>
          <p:cNvSpPr txBox="1"/>
          <p:nvPr/>
        </p:nvSpPr>
        <p:spPr>
          <a:xfrm rot="19966760">
            <a:off x="7308500" y="4328465"/>
            <a:ext cx="4089798" cy="67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chemeClr val="accent1">
                    <a:lumOff val="-6000"/>
                  </a:schemeClr>
                </a:solidFill>
              </a:defRPr>
            </a:pPr>
            <a:r>
              <a:t>Warning:</a:t>
            </a:r>
            <a:br/>
            <a:r>
              <a:t>1. Assumes previous experience with McStas</a:t>
            </a:r>
            <a:br/>
            <a:r>
              <a:t>2. Does not introduce OpenACC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Conclu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816" name="It really does work nicely!…"/>
          <p:cNvSpPr txBox="1"/>
          <p:nvPr>
            <p:ph type="body" idx="1"/>
          </p:nvPr>
        </p:nvSpPr>
        <p:spPr>
          <a:xfrm>
            <a:off x="1774725" y="1664785"/>
            <a:ext cx="9844170" cy="4610473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It really does work nicely!</a:t>
            </a:r>
            <a:br/>
          </a:p>
          <a:p>
            <a:pPr/>
            <a:r>
              <a:rPr b="1"/>
              <a:t>Code changes</a:t>
            </a:r>
            <a:r>
              <a:t> much </a:t>
            </a:r>
            <a:r>
              <a:rPr b="1"/>
              <a:t>less invasive</a:t>
            </a:r>
            <a:r>
              <a:t> than envisioned!</a:t>
            </a:r>
            <a:br/>
          </a:p>
          <a:p>
            <a:pPr/>
            <a:r>
              <a:t>It often gives a speedup of </a:t>
            </a:r>
            <a:r>
              <a:rPr b="1"/>
              <a:t>1-2 orders </a:t>
            </a:r>
            <a:r>
              <a:t>of magnitude over 1 cpu</a:t>
            </a:r>
            <a:br/>
          </a:p>
          <a:p>
            <a:pPr/>
            <a:r>
              <a:rPr b="1"/>
              <a:t>Most things work </a:t>
            </a:r>
            <a:br>
              <a:rPr b="1"/>
            </a:br>
            <a:r>
              <a:rPr sz="1500"/>
              <a:t>(we have workarounds or solutions in the pipe for the rest)</a:t>
            </a:r>
            <a:br>
              <a:rPr sz="1500"/>
            </a:br>
          </a:p>
          <a:p>
            <a:pPr/>
            <a:r>
              <a:t>McStas 3.0 is as of yet “ported” to GPU but </a:t>
            </a:r>
            <a:r>
              <a:rPr b="1"/>
              <a:t>not fully “optimised” performance-wise</a:t>
            </a:r>
            <a:r>
              <a:t>, we will try to go to another Hackathon</a:t>
            </a:r>
            <a:br/>
          </a:p>
          <a:p>
            <a:pPr/>
            <a:r>
              <a:rPr b="1"/>
              <a:t>Union</a:t>
            </a:r>
            <a:r>
              <a:t> needs a dedicated </a:t>
            </a:r>
            <a:r>
              <a:rPr b="1"/>
              <a:t>Hackathon</a:t>
            </a:r>
          </a:p>
        </p:txBody>
      </p:sp>
      <p:sp>
        <p:nvSpPr>
          <p:cNvPr id="8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18" name="30891_1Z.jpeg" descr="30891_1Z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57935" y="121254"/>
            <a:ext cx="2931681" cy="1986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819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rcRect l="0" t="20495" r="0" b="20495"/>
          <a:stretch>
            <a:fillRect/>
          </a:stretch>
        </p:blipFill>
        <p:spPr>
          <a:xfrm>
            <a:off x="10674158" y="1588937"/>
            <a:ext cx="1236066" cy="3445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The team, Nvidia mentors and Hackathon hosts :-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team, Nvidia mentors and Hackathon hosts :-)</a:t>
            </a:r>
          </a:p>
        </p:txBody>
      </p:sp>
      <p:sp>
        <p:nvSpPr>
          <p:cNvPr id="8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33" name="Group"/>
          <p:cNvGrpSpPr/>
          <p:nvPr/>
        </p:nvGrpSpPr>
        <p:grpSpPr>
          <a:xfrm>
            <a:off x="2204369" y="1711812"/>
            <a:ext cx="8444445" cy="4455177"/>
            <a:chOff x="0" y="0"/>
            <a:chExt cx="8444444" cy="4455175"/>
          </a:xfrm>
        </p:grpSpPr>
        <p:pic>
          <p:nvPicPr>
            <p:cNvPr id="82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394" t="22560" r="8692" b="10775"/>
            <a:stretch>
              <a:fillRect/>
            </a:stretch>
          </p:blipFill>
          <p:spPr>
            <a:xfrm>
              <a:off x="0" y="0"/>
              <a:ext cx="7788010" cy="44291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24" name="Jakob"/>
            <p:cNvSpPr/>
            <p:nvPr/>
          </p:nvSpPr>
          <p:spPr>
            <a:xfrm>
              <a:off x="509064" y="130537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chemeClr val="accent1">
                      <a:lumOff val="-6000"/>
                    </a:schemeClr>
                  </a:solidFill>
                </a:defRPr>
              </a:lvl1pPr>
            </a:lstStyle>
            <a:p>
              <a:pPr/>
              <a:r>
                <a:t>Jakob</a:t>
              </a:r>
            </a:p>
          </p:txBody>
        </p:sp>
        <p:sp>
          <p:nvSpPr>
            <p:cNvPr id="825" name="Peter"/>
            <p:cNvSpPr/>
            <p:nvPr/>
          </p:nvSpPr>
          <p:spPr>
            <a:xfrm>
              <a:off x="1626665" y="111910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Peter</a:t>
              </a:r>
            </a:p>
          </p:txBody>
        </p:sp>
        <p:sp>
          <p:nvSpPr>
            <p:cNvPr id="826" name="Mads"/>
            <p:cNvSpPr/>
            <p:nvPr/>
          </p:nvSpPr>
          <p:spPr>
            <a:xfrm>
              <a:off x="2687710" y="111910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Mads</a:t>
              </a:r>
            </a:p>
          </p:txBody>
        </p:sp>
        <p:sp>
          <p:nvSpPr>
            <p:cNvPr id="827" name="Erik"/>
            <p:cNvSpPr/>
            <p:nvPr/>
          </p:nvSpPr>
          <p:spPr>
            <a:xfrm>
              <a:off x="3614991" y="111910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Erik</a:t>
              </a:r>
            </a:p>
          </p:txBody>
        </p:sp>
        <p:sp>
          <p:nvSpPr>
            <p:cNvPr id="828" name="Tobias"/>
            <p:cNvSpPr/>
            <p:nvPr/>
          </p:nvSpPr>
          <p:spPr>
            <a:xfrm flipV="1">
              <a:off x="4212201" y="1105596"/>
              <a:ext cx="1721087" cy="51348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Tobias</a:t>
              </a:r>
            </a:p>
          </p:txBody>
        </p:sp>
        <p:sp>
          <p:nvSpPr>
            <p:cNvPr id="829" name="Torben"/>
            <p:cNvSpPr/>
            <p:nvPr/>
          </p:nvSpPr>
          <p:spPr>
            <a:xfrm flipV="1">
              <a:off x="4927325" y="1011644"/>
              <a:ext cx="1721088" cy="51348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Torben</a:t>
              </a:r>
            </a:p>
          </p:txBody>
        </p:sp>
        <p:sp>
          <p:nvSpPr>
            <p:cNvPr id="830" name="Gino - (RAMP)"/>
            <p:cNvSpPr/>
            <p:nvPr/>
          </p:nvSpPr>
          <p:spPr>
            <a:xfrm flipV="1">
              <a:off x="5776686" y="932853"/>
              <a:ext cx="1721087" cy="51348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r>
                <a:t>Gino -</a:t>
              </a:r>
              <a:br/>
              <a:r>
                <a:t>(RAMP)</a:t>
              </a:r>
            </a:p>
          </p:txBody>
        </p:sp>
        <p:sp>
          <p:nvSpPr>
            <p:cNvPr id="831" name="Emmanuel"/>
            <p:cNvSpPr/>
            <p:nvPr/>
          </p:nvSpPr>
          <p:spPr>
            <a:xfrm>
              <a:off x="6678321" y="1544489"/>
              <a:ext cx="1766124" cy="326513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chemeClr val="accent1">
                      <a:lumOff val="-6000"/>
                    </a:schemeClr>
                  </a:solidFill>
                </a:defRPr>
              </a:lvl1pPr>
            </a:lstStyle>
            <a:p>
              <a:pPr/>
              <a:r>
                <a:t>Emmanuel</a:t>
              </a:r>
            </a:p>
          </p:txBody>
        </p:sp>
        <p:pic>
          <p:nvPicPr>
            <p:cNvPr id="832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534840" y="3609992"/>
              <a:ext cx="2718033" cy="8451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3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1076" y="3262709"/>
            <a:ext cx="518021" cy="161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5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49097" b="0"/>
          <a:stretch>
            <a:fillRect/>
          </a:stretch>
        </p:blipFill>
        <p:spPr>
          <a:xfrm>
            <a:off x="5034285" y="3058181"/>
            <a:ext cx="263684" cy="161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67137" y="3058206"/>
            <a:ext cx="518021" cy="161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837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49058" b="0"/>
          <a:stretch>
            <a:fillRect/>
          </a:stretch>
        </p:blipFill>
        <p:spPr>
          <a:xfrm rot="17983235">
            <a:off x="6679335" y="3141558"/>
            <a:ext cx="263889" cy="161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838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49058" b="0"/>
          <a:stretch>
            <a:fillRect/>
          </a:stretch>
        </p:blipFill>
        <p:spPr>
          <a:xfrm rot="17983235">
            <a:off x="7378978" y="3045508"/>
            <a:ext cx="263888" cy="161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83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5172" y="3058181"/>
            <a:ext cx="518021" cy="161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556228">
            <a:off x="9195196" y="3141508"/>
            <a:ext cx="518022" cy="161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1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627" y="1105805"/>
            <a:ext cx="1381485" cy="652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2" name="0.jpeg" descr="0.jpeg"/>
          <p:cNvPicPr>
            <a:picLocks noChangeAspect="1"/>
          </p:cNvPicPr>
          <p:nvPr/>
        </p:nvPicPr>
        <p:blipFill>
          <a:blip r:embed="rId5">
            <a:extLst/>
          </a:blip>
          <a:srcRect l="7868" t="48717" r="70908" b="33459"/>
          <a:stretch>
            <a:fillRect/>
          </a:stretch>
        </p:blipFill>
        <p:spPr>
          <a:xfrm>
            <a:off x="530289" y="1706611"/>
            <a:ext cx="805641" cy="67653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3" name="0.jpeg" descr="0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9816" y="2682948"/>
            <a:ext cx="746603" cy="746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844" name="0.jpeg" descr="0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59422" y="3734490"/>
            <a:ext cx="547391" cy="547390"/>
          </a:xfrm>
          <a:prstGeom prst="rect">
            <a:avLst/>
          </a:prstGeom>
          <a:ln w="12700">
            <a:miter lim="400000"/>
          </a:ln>
        </p:spPr>
      </p:pic>
      <p:sp>
        <p:nvSpPr>
          <p:cNvPr id="845" name="Vishal Metha"/>
          <p:cNvSpPr txBox="1"/>
          <p:nvPr/>
        </p:nvSpPr>
        <p:spPr>
          <a:xfrm>
            <a:off x="487650" y="2368289"/>
            <a:ext cx="890935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Vishal Metha</a:t>
            </a:r>
          </a:p>
        </p:txBody>
      </p:sp>
      <p:sp>
        <p:nvSpPr>
          <p:cNvPr id="846" name="Christian Hundt"/>
          <p:cNvSpPr txBox="1"/>
          <p:nvPr/>
        </p:nvSpPr>
        <p:spPr>
          <a:xfrm>
            <a:off x="401590" y="3456513"/>
            <a:ext cx="1063055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Christian Hundt</a:t>
            </a:r>
          </a:p>
        </p:txBody>
      </p:sp>
      <p:sp>
        <p:nvSpPr>
          <p:cNvPr id="847" name="Alexey Romanenko"/>
          <p:cNvSpPr txBox="1"/>
          <p:nvPr/>
        </p:nvSpPr>
        <p:spPr>
          <a:xfrm>
            <a:off x="266007" y="4288590"/>
            <a:ext cx="1334221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Alexey Romanenko</a:t>
            </a:r>
          </a:p>
        </p:txBody>
      </p:sp>
      <p:pic>
        <p:nvPicPr>
          <p:cNvPr id="848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732103" y="1311932"/>
            <a:ext cx="793319" cy="54739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0.jpeg" descr="0.jpe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818163" y="1971635"/>
            <a:ext cx="676673" cy="676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850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725794" y="2956485"/>
            <a:ext cx="1104014" cy="921852"/>
          </a:xfrm>
          <a:prstGeom prst="rect">
            <a:avLst/>
          </a:prstGeom>
          <a:ln w="12700">
            <a:miter lim="400000"/>
          </a:ln>
        </p:spPr>
      </p:pic>
      <p:sp>
        <p:nvSpPr>
          <p:cNvPr id="851" name="Guido Juckeland"/>
          <p:cNvSpPr txBox="1"/>
          <p:nvPr/>
        </p:nvSpPr>
        <p:spPr>
          <a:xfrm>
            <a:off x="10630982" y="2665189"/>
            <a:ext cx="1147962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Guido Juckeland</a:t>
            </a:r>
          </a:p>
        </p:txBody>
      </p:sp>
      <p:sp>
        <p:nvSpPr>
          <p:cNvPr id="852" name="Sebastian von Alfthan"/>
          <p:cNvSpPr txBox="1"/>
          <p:nvPr/>
        </p:nvSpPr>
        <p:spPr>
          <a:xfrm>
            <a:off x="10461467" y="4417016"/>
            <a:ext cx="1486993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Sebastian von Alfthan</a:t>
            </a:r>
          </a:p>
        </p:txBody>
      </p:sp>
      <p:pic>
        <p:nvPicPr>
          <p:cNvPr id="853" name="0.jpeg" descr="0.jpe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818163" y="3707948"/>
            <a:ext cx="676673" cy="676673"/>
          </a:xfrm>
          <a:prstGeom prst="rect">
            <a:avLst/>
          </a:prstGeom>
          <a:ln w="12700">
            <a:miter lim="400000"/>
          </a:ln>
        </p:spPr>
      </p:pic>
      <p:sp>
        <p:nvSpPr>
          <p:cNvPr id="854" name="UserProfile.Offices.Workarea_{{DocumentLanguage}}text"/>
          <p:cNvSpPr txBox="1"/>
          <p:nvPr/>
        </p:nvSpPr>
        <p:spPr>
          <a:xfrm>
            <a:off x="1342781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855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rcRect l="0" t="20495" r="0" b="20495"/>
          <a:stretch>
            <a:fillRect/>
          </a:stretch>
        </p:blipFill>
        <p:spPr>
          <a:xfrm>
            <a:off x="4909992" y="6549021"/>
            <a:ext cx="992495" cy="276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Rectangle"/>
          <p:cNvSpPr/>
          <p:nvPr/>
        </p:nvSpPr>
        <p:spPr>
          <a:xfrm>
            <a:off x="30562" y="4787378"/>
            <a:ext cx="1336397" cy="17476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586" name="Rectangle"/>
          <p:cNvSpPr/>
          <p:nvPr/>
        </p:nvSpPr>
        <p:spPr>
          <a:xfrm>
            <a:off x="6037915" y="5073606"/>
            <a:ext cx="1232726" cy="140661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pic>
        <p:nvPicPr>
          <p:cNvPr id="587" name="Screenshot 2020-08-16 at 11.41.05.png" descr="Screenshot 2020-08-16 at 11.41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1713" y="4240458"/>
            <a:ext cx="2566429" cy="1090216"/>
          </a:xfrm>
          <a:prstGeom prst="rect">
            <a:avLst/>
          </a:prstGeom>
          <a:ln w="12700">
            <a:miter lim="400000"/>
          </a:ln>
        </p:spPr>
      </p:pic>
      <p:sp>
        <p:nvSpPr>
          <p:cNvPr id="588" name="Main events on timeline of road toward GPU"/>
          <p:cNvSpPr txBox="1"/>
          <p:nvPr>
            <p:ph type="title"/>
          </p:nvPr>
        </p:nvSpPr>
        <p:spPr>
          <a:xfrm>
            <a:off x="2117625" y="-461158"/>
            <a:ext cx="9312376" cy="972717"/>
          </a:xfrm>
          <a:prstGeom prst="rect">
            <a:avLst/>
          </a:prstGeom>
        </p:spPr>
        <p:txBody>
          <a:bodyPr/>
          <a:lstStyle/>
          <a:p>
            <a:pPr/>
            <a:r>
              <a:t>Main events on timeline of road toward GPU</a:t>
            </a:r>
          </a:p>
        </p:txBody>
      </p:sp>
      <p:sp>
        <p:nvSpPr>
          <p:cNvPr id="5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0" name="Line"/>
          <p:cNvSpPr/>
          <p:nvPr/>
        </p:nvSpPr>
        <p:spPr>
          <a:xfrm>
            <a:off x="62398" y="2968972"/>
            <a:ext cx="12054504" cy="1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91" name="2017: E. Farhi  initial cogen  modernisation"/>
          <p:cNvSpPr txBox="1"/>
          <p:nvPr/>
        </p:nvSpPr>
        <p:spPr>
          <a:xfrm>
            <a:off x="29199" y="2099838"/>
            <a:ext cx="1012305" cy="528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2017: E. Farhi </a:t>
            </a:r>
            <a:br/>
            <a:r>
              <a:t>initial cogen </a:t>
            </a:r>
            <a:br/>
            <a:r>
              <a:t>modernisation</a:t>
            </a:r>
          </a:p>
        </p:txBody>
      </p:sp>
      <p:sp>
        <p:nvSpPr>
          <p:cNvPr id="592" name="Fall 2018 onwards:  J. Garde further cogen  modernisation and  restructuring"/>
          <p:cNvSpPr txBox="1"/>
          <p:nvPr/>
        </p:nvSpPr>
        <p:spPr>
          <a:xfrm>
            <a:off x="1544957" y="1750815"/>
            <a:ext cx="2158505" cy="706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/>
            </a:pPr>
            <a:r>
              <a:t>Fall 2018 onwards: </a:t>
            </a:r>
            <a:br/>
            <a:r>
              <a:t>J. Garde further cogen  modernisation and </a:t>
            </a:r>
            <a:br/>
            <a:r>
              <a:t>restructuring</a:t>
            </a:r>
          </a:p>
        </p:txBody>
      </p:sp>
      <p:sp>
        <p:nvSpPr>
          <p:cNvPr id="593" name="October 2019: Participation at Espoo Hackathon.  First meaningful data extracted.  Work on cogen and realising  we need another RNG."/>
          <p:cNvSpPr txBox="1"/>
          <p:nvPr/>
        </p:nvSpPr>
        <p:spPr>
          <a:xfrm>
            <a:off x="3191585" y="3166014"/>
            <a:ext cx="2710226" cy="884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/>
            </a:pPr>
            <a:r>
              <a:t>October 2019:</a:t>
            </a:r>
            <a:br/>
            <a:r>
              <a:t>Participation at </a:t>
            </a:r>
            <a:r>
              <a:rPr b="1"/>
              <a:t>Espoo</a:t>
            </a:r>
            <a:r>
              <a:t> Hackathon. </a:t>
            </a:r>
            <a:br/>
            <a:r>
              <a:t>First meaningful data extracted. </a:t>
            </a:r>
            <a:br/>
            <a:r>
              <a:t>Work on cogen and realising </a:t>
            </a:r>
            <a:br/>
            <a:r>
              <a:t>we need another RNG.   </a:t>
            </a:r>
          </a:p>
        </p:txBody>
      </p:sp>
      <p:sp>
        <p:nvSpPr>
          <p:cNvPr id="594" name="October 2019 onwards:  J. Garde &amp; P. Willendrup:  New RNG, test system, multiple  functional instruments."/>
          <p:cNvSpPr txBox="1"/>
          <p:nvPr/>
        </p:nvSpPr>
        <p:spPr>
          <a:xfrm>
            <a:off x="3887066" y="1793851"/>
            <a:ext cx="2206056" cy="88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October 2019 onwards: </a:t>
            </a:r>
            <a:br/>
            <a:r>
              <a:t>J. Garde &amp; P. Willendrup: </a:t>
            </a:r>
            <a:br/>
            <a:r>
              <a:t>New RNG, test system, multiple </a:t>
            </a:r>
            <a:br/>
            <a:r>
              <a:t>functional instruments.</a:t>
            </a:r>
            <a:br/>
            <a:r>
              <a:t> </a:t>
            </a:r>
          </a:p>
        </p:txBody>
      </p:sp>
      <p:sp>
        <p:nvSpPr>
          <p:cNvPr id="595" name="November- December 2019: First good look at  benchmarks and  overview of what  needs doing for first release with limited GPU support."/>
          <p:cNvSpPr txBox="1"/>
          <p:nvPr/>
        </p:nvSpPr>
        <p:spPr>
          <a:xfrm>
            <a:off x="5562318" y="3194031"/>
            <a:ext cx="1351187" cy="141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November-</a:t>
            </a:r>
            <a:br/>
            <a:r>
              <a:t>December 2019:</a:t>
            </a:r>
            <a:br/>
            <a:r>
              <a:t>First good look at </a:t>
            </a:r>
            <a:br/>
            <a:r>
              <a:t>benchmarks and </a:t>
            </a:r>
            <a:br/>
            <a:r>
              <a:t>overview of what </a:t>
            </a:r>
            <a:br/>
            <a:r>
              <a:t>needs doing for first</a:t>
            </a:r>
            <a:br/>
            <a:r>
              <a:t>release with limited</a:t>
            </a:r>
            <a:br/>
            <a:r>
              <a:t>GPU support.</a:t>
            </a:r>
          </a:p>
        </p:txBody>
      </p:sp>
      <p:pic>
        <p:nvPicPr>
          <p:cNvPr id="596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9385" y="5343064"/>
            <a:ext cx="992495" cy="468847"/>
          </a:xfrm>
          <a:prstGeom prst="rect">
            <a:avLst/>
          </a:prstGeom>
          <a:ln w="12700">
            <a:miter lim="400000"/>
          </a:ln>
        </p:spPr>
      </p:pic>
      <p:pic>
        <p:nvPicPr>
          <p:cNvPr id="597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6154" y="5343064"/>
            <a:ext cx="992495" cy="468847"/>
          </a:xfrm>
          <a:prstGeom prst="rect">
            <a:avLst/>
          </a:prstGeom>
          <a:ln w="12700">
            <a:miter lim="400000"/>
          </a:ln>
        </p:spPr>
      </p:pic>
      <p:sp>
        <p:nvSpPr>
          <p:cNvPr id="598" name="mentor: Vishal Metha  hackathon org.: Guido Juckeland"/>
          <p:cNvSpPr txBox="1"/>
          <p:nvPr/>
        </p:nvSpPr>
        <p:spPr>
          <a:xfrm>
            <a:off x="78402" y="5464150"/>
            <a:ext cx="1449935" cy="706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mentor: Vishal Metha</a:t>
            </a:r>
            <a:br/>
            <a:br/>
            <a:r>
              <a:t>hackathon org.:</a:t>
            </a:r>
            <a:br/>
            <a:r>
              <a:t>Guido Juckeland</a:t>
            </a:r>
          </a:p>
        </p:txBody>
      </p:sp>
      <p:sp>
        <p:nvSpPr>
          <p:cNvPr id="599" name="mentor: Christian Hundt  hackathon org.: Sebastian Von Alfthan"/>
          <p:cNvSpPr txBox="1"/>
          <p:nvPr/>
        </p:nvSpPr>
        <p:spPr>
          <a:xfrm>
            <a:off x="2820192" y="5435656"/>
            <a:ext cx="1622054" cy="706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mentor: Christian Hundt</a:t>
            </a:r>
            <a:br/>
            <a:br/>
            <a:r>
              <a:t>hackathon org.:</a:t>
            </a:r>
            <a:br/>
            <a:r>
              <a:t>Sebastian Von Alfthan</a:t>
            </a:r>
          </a:p>
        </p:txBody>
      </p:sp>
      <p:sp>
        <p:nvSpPr>
          <p:cNvPr id="600" name="Line"/>
          <p:cNvSpPr/>
          <p:nvPr/>
        </p:nvSpPr>
        <p:spPr>
          <a:xfrm flipV="1">
            <a:off x="4210050" y="4558388"/>
            <a:ext cx="1" cy="80325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01" name="Line"/>
          <p:cNvSpPr/>
          <p:nvPr/>
        </p:nvSpPr>
        <p:spPr>
          <a:xfrm flipV="1">
            <a:off x="1187450" y="4431388"/>
            <a:ext cx="1" cy="76263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02" name="January 2020: One-week local hackathon @ DTU…"/>
          <p:cNvSpPr txBox="1"/>
          <p:nvPr/>
        </p:nvSpPr>
        <p:spPr>
          <a:xfrm>
            <a:off x="6339010" y="1717622"/>
            <a:ext cx="2059460" cy="82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January 2020:</a:t>
            </a:r>
            <a:br/>
            <a:r>
              <a:t>One-week local</a:t>
            </a:r>
            <a:br/>
            <a:r>
              <a:t>hackathon </a:t>
            </a:r>
            <a:r>
              <a:rPr b="1"/>
              <a:t>@ DTU</a:t>
            </a:r>
            <a:endParaRPr b="1"/>
          </a:p>
          <a:p>
            <a:pPr>
              <a:defRPr sz="1200"/>
            </a:pPr>
            <a:r>
              <a:t>with McCode &amp; RAMP teams  </a:t>
            </a:r>
          </a:p>
        </p:txBody>
      </p:sp>
      <p:sp>
        <p:nvSpPr>
          <p:cNvPr id="603" name="February 2020: First release  McStas 3.0beta with GPU  support was released to the public"/>
          <p:cNvSpPr txBox="1"/>
          <p:nvPr/>
        </p:nvSpPr>
        <p:spPr>
          <a:xfrm>
            <a:off x="6118472" y="5157108"/>
            <a:ext cx="1088356" cy="1239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February 2020:</a:t>
            </a:r>
            <a:br/>
            <a:r>
              <a:rPr b="1"/>
              <a:t>First</a:t>
            </a:r>
            <a:r>
              <a:t> release </a:t>
            </a:r>
            <a:br/>
            <a:r>
              <a:t>McStas </a:t>
            </a:r>
            <a:r>
              <a:rPr b="1"/>
              <a:t>3.0beta</a:t>
            </a:r>
            <a:br/>
            <a:r>
              <a:t>with GPU </a:t>
            </a:r>
            <a:br/>
            <a:r>
              <a:t>support was</a:t>
            </a:r>
            <a:br/>
            <a:r>
              <a:rPr b="1"/>
              <a:t>released</a:t>
            </a:r>
            <a:br/>
            <a:r>
              <a:t>to the public</a:t>
            </a:r>
          </a:p>
        </p:txBody>
      </p:sp>
      <p:pic>
        <p:nvPicPr>
          <p:cNvPr id="604" name="Screenshot 2019-10-18 at 14.13.01.png" descr="Screenshot 2019-10-18 at 14.13.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11424" y="4525220"/>
            <a:ext cx="1075495" cy="869592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IMG_9263.jpeg" descr="IMG_9263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99791" y="4604979"/>
            <a:ext cx="1008885" cy="756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606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230" y="3279376"/>
            <a:ext cx="1027857" cy="770893"/>
          </a:xfrm>
          <a:prstGeom prst="rect">
            <a:avLst/>
          </a:prstGeom>
          <a:ln w="12700">
            <a:miter lim="400000"/>
          </a:ln>
        </p:spPr>
      </p:pic>
      <p:sp>
        <p:nvSpPr>
          <p:cNvPr id="607" name="March 2018: Participation at Dresden Hackathon. 1st “null” instrument prototype runs."/>
          <p:cNvSpPr txBox="1"/>
          <p:nvPr/>
        </p:nvSpPr>
        <p:spPr>
          <a:xfrm>
            <a:off x="1139357" y="3145044"/>
            <a:ext cx="2130450" cy="528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/>
            </a:pPr>
            <a:r>
              <a:t>March 2018: Participation at </a:t>
            </a:r>
            <a:r>
              <a:rPr b="1"/>
              <a:t>Dresden</a:t>
            </a:r>
            <a:r>
              <a:t> Hackathon. 1st “null” instrument prototype runs.</a:t>
            </a:r>
          </a:p>
        </p:txBody>
      </p:sp>
      <p:pic>
        <p:nvPicPr>
          <p:cNvPr id="60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87820" y="5860332"/>
            <a:ext cx="793319" cy="54739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9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350394" y="5737785"/>
            <a:ext cx="1104014" cy="921852"/>
          </a:xfrm>
          <a:prstGeom prst="rect">
            <a:avLst/>
          </a:prstGeom>
          <a:ln w="12700">
            <a:miter lim="400000"/>
          </a:ln>
        </p:spPr>
      </p:pic>
      <p:sp>
        <p:nvSpPr>
          <p:cNvPr id="610" name="Line"/>
          <p:cNvSpPr/>
          <p:nvPr/>
        </p:nvSpPr>
        <p:spPr>
          <a:xfrm>
            <a:off x="7278413" y="5875221"/>
            <a:ext cx="20107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611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358456" y="571799"/>
            <a:ext cx="1453620" cy="1090215"/>
          </a:xfrm>
          <a:prstGeom prst="rect">
            <a:avLst/>
          </a:prstGeom>
          <a:ln w="12700">
            <a:miter lim="400000"/>
          </a:ln>
        </p:spPr>
      </p:pic>
      <p:sp>
        <p:nvSpPr>
          <p:cNvPr id="612" name="Line"/>
          <p:cNvSpPr/>
          <p:nvPr/>
        </p:nvSpPr>
        <p:spPr>
          <a:xfrm flipV="1">
            <a:off x="7481011" y="3041309"/>
            <a:ext cx="384338" cy="283599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613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648717" y="521028"/>
            <a:ext cx="1515137" cy="1136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614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750050" y="569190"/>
            <a:ext cx="1453620" cy="1090215"/>
          </a:xfrm>
          <a:prstGeom prst="rect">
            <a:avLst/>
          </a:prstGeom>
          <a:ln w="12700">
            <a:miter lim="400000"/>
          </a:ln>
        </p:spPr>
      </p:pic>
      <p:sp>
        <p:nvSpPr>
          <p:cNvPr id="615" name="Line"/>
          <p:cNvSpPr/>
          <p:nvPr/>
        </p:nvSpPr>
        <p:spPr>
          <a:xfrm>
            <a:off x="6247146" y="1089204"/>
            <a:ext cx="41961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grpSp>
        <p:nvGrpSpPr>
          <p:cNvPr id="622" name="Group"/>
          <p:cNvGrpSpPr/>
          <p:nvPr/>
        </p:nvGrpSpPr>
        <p:grpSpPr>
          <a:xfrm>
            <a:off x="1969033" y="696190"/>
            <a:ext cx="746603" cy="779407"/>
            <a:chOff x="0" y="0"/>
            <a:chExt cx="746602" cy="779406"/>
          </a:xfrm>
        </p:grpSpPr>
        <p:sp>
          <p:nvSpPr>
            <p:cNvPr id="616" name="Logo color"/>
            <p:cNvSpPr/>
            <p:nvPr/>
          </p:nvSpPr>
          <p:spPr>
            <a:xfrm>
              <a:off x="2579" y="465771"/>
              <a:ext cx="120369" cy="17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617" name="logoill.pdf" descr="logoill.pdf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500587" y="472777"/>
              <a:ext cx="169003" cy="161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8" name="mcstas-logo.pdf" descr="mcstas-logo.pdf"/>
            <p:cNvPicPr>
              <a:picLocks noChangeAspect="1"/>
            </p:cNvPicPr>
            <p:nvPr/>
          </p:nvPicPr>
          <p:blipFill>
            <a:blip r:embed="rId1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746603" cy="438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9" name="PSI-Logo_trans.png" descr="PSI-Logo_trans.png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278104" y="515562"/>
              <a:ext cx="210361" cy="770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0" name="ku-logo.pdf" descr="ku-logo.pdf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34773" y="464219"/>
              <a:ext cx="132059" cy="179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1" name="ESS_Logo_Frugal_Blue_cmyk.png" descr="ESS_Logo_Frugal_Blue_cmyk.png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221086" y="624805"/>
              <a:ext cx="287317" cy="1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25" name="Group"/>
          <p:cNvGrpSpPr/>
          <p:nvPr/>
        </p:nvGrpSpPr>
        <p:grpSpPr>
          <a:xfrm>
            <a:off x="2818101" y="701748"/>
            <a:ext cx="653617" cy="652604"/>
            <a:chOff x="0" y="0"/>
            <a:chExt cx="653615" cy="652603"/>
          </a:xfrm>
        </p:grpSpPr>
        <p:pic>
          <p:nvPicPr>
            <p:cNvPr id="623" name="image6.png" descr="image6.png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81287" y="431775"/>
              <a:ext cx="464081" cy="220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4" name="Image" descr="Image"/>
            <p:cNvPicPr>
              <a:picLocks noChangeAspect="1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0" y="0"/>
              <a:ext cx="653616" cy="44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26" name="Line"/>
          <p:cNvSpPr/>
          <p:nvPr/>
        </p:nvSpPr>
        <p:spPr>
          <a:xfrm flipV="1">
            <a:off x="628649" y="2787315"/>
            <a:ext cx="1" cy="17178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27" name="Line"/>
          <p:cNvSpPr/>
          <p:nvPr/>
        </p:nvSpPr>
        <p:spPr>
          <a:xfrm flipV="1">
            <a:off x="1606550" y="2965115"/>
            <a:ext cx="1" cy="17178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28" name="Line"/>
          <p:cNvSpPr/>
          <p:nvPr/>
        </p:nvSpPr>
        <p:spPr>
          <a:xfrm flipV="1">
            <a:off x="2317750" y="2800015"/>
            <a:ext cx="1" cy="17178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29" name="Line"/>
          <p:cNvSpPr/>
          <p:nvPr/>
        </p:nvSpPr>
        <p:spPr>
          <a:xfrm flipV="1">
            <a:off x="3854450" y="2965115"/>
            <a:ext cx="1" cy="17178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0" name="Line"/>
          <p:cNvSpPr/>
          <p:nvPr/>
        </p:nvSpPr>
        <p:spPr>
          <a:xfrm flipV="1">
            <a:off x="4870450" y="2800015"/>
            <a:ext cx="1" cy="17178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1" name="Line"/>
          <p:cNvSpPr/>
          <p:nvPr/>
        </p:nvSpPr>
        <p:spPr>
          <a:xfrm flipV="1">
            <a:off x="6089650" y="2965115"/>
            <a:ext cx="1" cy="17178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2" name="Line"/>
          <p:cNvSpPr/>
          <p:nvPr/>
        </p:nvSpPr>
        <p:spPr>
          <a:xfrm flipV="1">
            <a:off x="7410450" y="2800015"/>
            <a:ext cx="1" cy="17178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3" name="Line"/>
          <p:cNvSpPr/>
          <p:nvPr/>
        </p:nvSpPr>
        <p:spPr>
          <a:xfrm flipV="1">
            <a:off x="8756650" y="2965115"/>
            <a:ext cx="1" cy="17178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4" name="2020 1st Corona lockdown P. Willendrup &amp; E. Knudsen continue work on comp and cogen"/>
          <p:cNvSpPr txBox="1"/>
          <p:nvPr/>
        </p:nvSpPr>
        <p:spPr>
          <a:xfrm>
            <a:off x="7939076" y="3254914"/>
            <a:ext cx="1876476" cy="706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2020 1st </a:t>
            </a:r>
            <a:r>
              <a:rPr b="1"/>
              <a:t>Corona</a:t>
            </a:r>
            <a:r>
              <a:t> lockdown</a:t>
            </a:r>
            <a:br/>
            <a:r>
              <a:t>P. Willendrup &amp; E. Knudsen</a:t>
            </a:r>
            <a:br/>
            <a:r>
              <a:t>continue work on comp and</a:t>
            </a:r>
            <a:br/>
            <a:r>
              <a:t>cogen</a:t>
            </a:r>
          </a:p>
        </p:txBody>
      </p:sp>
      <p:sp>
        <p:nvSpPr>
          <p:cNvPr id="635" name="Line"/>
          <p:cNvSpPr/>
          <p:nvPr/>
        </p:nvSpPr>
        <p:spPr>
          <a:xfrm flipV="1">
            <a:off x="10417536" y="2786232"/>
            <a:ext cx="1" cy="17178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6" name="November 2020 Virtual Hackathon,  setting release scope"/>
          <p:cNvSpPr txBox="1"/>
          <p:nvPr/>
        </p:nvSpPr>
        <p:spPr>
          <a:xfrm>
            <a:off x="9764799" y="2096891"/>
            <a:ext cx="1452911" cy="528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200"/>
            </a:pPr>
            <a:r>
              <a:t>November 2020</a:t>
            </a:r>
            <a:br/>
            <a:r>
              <a:rPr b="1"/>
              <a:t>Virtual</a:t>
            </a:r>
            <a:r>
              <a:t> Hackathon, </a:t>
            </a:r>
            <a:br/>
            <a:r>
              <a:t>setting release scope</a:t>
            </a:r>
          </a:p>
        </p:txBody>
      </p:sp>
      <p:sp>
        <p:nvSpPr>
          <p:cNvPr id="637" name="Line"/>
          <p:cNvSpPr/>
          <p:nvPr/>
        </p:nvSpPr>
        <p:spPr>
          <a:xfrm flipV="1">
            <a:off x="11417599" y="2965115"/>
            <a:ext cx="1" cy="17178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38" name="December 15th 2020 McStas 3.0 release!"/>
          <p:cNvSpPr txBox="1"/>
          <p:nvPr/>
        </p:nvSpPr>
        <p:spPr>
          <a:xfrm>
            <a:off x="10674215" y="3233944"/>
            <a:ext cx="1486769" cy="35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b="1" sz="1200"/>
            </a:pPr>
            <a:r>
              <a:t>December 15th 2020</a:t>
            </a:r>
            <a:br/>
            <a:r>
              <a:t>McStas 3.0 release!</a:t>
            </a:r>
          </a:p>
        </p:txBody>
      </p:sp>
      <p:pic>
        <p:nvPicPr>
          <p:cNvPr id="639" name="Screen Shot 2021-02-19 at 16.47.52.png" descr="Screen Shot 2021-02-19 at 16.47.52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8281062" y="3828450"/>
            <a:ext cx="4099422" cy="3345411"/>
          </a:xfrm>
          <a:prstGeom prst="rect">
            <a:avLst/>
          </a:prstGeom>
          <a:ln w="12700">
            <a:miter lim="400000"/>
          </a:ln>
        </p:spPr>
      </p:pic>
      <p:sp>
        <p:nvSpPr>
          <p:cNvPr id="640" name="UserProfile.Offices.Workarea_{{DocumentLanguage}}text"/>
          <p:cNvSpPr txBox="1"/>
          <p:nvPr/>
        </p:nvSpPr>
        <p:spPr>
          <a:xfrm>
            <a:off x="1342781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641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rcRect l="0" t="20495" r="0" b="20495"/>
          <a:stretch>
            <a:fillRect/>
          </a:stretch>
        </p:blipFill>
        <p:spPr>
          <a:xfrm>
            <a:off x="4909992" y="6549021"/>
            <a:ext cx="992495" cy="276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Screenshot 2019-11-18 at 10.37.08.png" descr="Screenshot 2019-11-18 at 10.37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0909" y="-1"/>
            <a:ext cx="7617482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644" name="Rectangle"/>
          <p:cNvSpPr/>
          <p:nvPr/>
        </p:nvSpPr>
        <p:spPr>
          <a:xfrm>
            <a:off x="8680450" y="2159000"/>
            <a:ext cx="3498476" cy="81694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6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6" name="McStas heading for the GPU… November 2019 - first good look at performance."/>
          <p:cNvSpPr txBox="1"/>
          <p:nvPr>
            <p:ph type="title" idx="4294967295"/>
          </p:nvPr>
        </p:nvSpPr>
        <p:spPr>
          <a:xfrm>
            <a:off x="2014816" y="-1035850"/>
            <a:ext cx="11434197" cy="14176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800"/>
            </a:lvl1pPr>
          </a:lstStyle>
          <a:p>
            <a:pPr/>
            <a:r>
              <a:t>McStas heading for the GPU… November 2019 - first good look at performance.</a:t>
            </a:r>
          </a:p>
        </p:txBody>
      </p:sp>
      <p:sp>
        <p:nvSpPr>
          <p:cNvPr id="647" name="Idealised instrument with source and monitor only - i.e. without any use of the ABSORB macro.  (Likely a good indication of  maximal speedup  achievable.)"/>
          <p:cNvSpPr txBox="1"/>
          <p:nvPr/>
        </p:nvSpPr>
        <p:spPr>
          <a:xfrm>
            <a:off x="269122" y="1161405"/>
            <a:ext cx="2192835" cy="2050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rPr b="1"/>
              <a:t>Idealised instrument</a:t>
            </a:r>
            <a:br/>
            <a:r>
              <a:t>with source and monitor</a:t>
            </a:r>
            <a:br/>
            <a:r>
              <a:t>only - i.e. without any</a:t>
            </a:r>
            <a:br/>
            <a:r>
              <a:t>use of the ABSORB</a:t>
            </a:r>
            <a:br/>
            <a:r>
              <a:t>macro.</a:t>
            </a:r>
            <a:br/>
            <a:br/>
            <a:r>
              <a:t>(Likely a good indication</a:t>
            </a:r>
            <a:br/>
            <a:r>
              <a:t>of  maximal speedup </a:t>
            </a:r>
            <a:br/>
            <a:r>
              <a:t>achievable.)</a:t>
            </a:r>
          </a:p>
        </p:txBody>
      </p:sp>
      <p:sp>
        <p:nvSpPr>
          <p:cNvPr id="648" name="V100 execution speedups  renormalised to wall- clock of single-core gcc standard simulation,…"/>
          <p:cNvSpPr txBox="1"/>
          <p:nvPr/>
        </p:nvSpPr>
        <p:spPr>
          <a:xfrm>
            <a:off x="9542710" y="3089423"/>
            <a:ext cx="2413020" cy="249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V100 execution speedups </a:t>
            </a:r>
            <a:br/>
            <a:r>
              <a:t>renormalised to wall-</a:t>
            </a:r>
            <a:br/>
            <a:r>
              <a:t>clock of single-core</a:t>
            </a:r>
            <a:br/>
            <a:r>
              <a:t>gcc standard simulation,</a:t>
            </a:r>
          </a:p>
          <a:p>
            <a:pPr>
              <a:defRPr b="1" sz="2500"/>
            </a:pPr>
            <a:r>
              <a:t>V100 run is</a:t>
            </a:r>
            <a:br/>
            <a:r>
              <a:t>600 times faster</a:t>
            </a:r>
            <a:br/>
            <a:r>
              <a:t>than a single-</a:t>
            </a:r>
            <a:br/>
            <a:r>
              <a:t>core CPU run</a:t>
            </a:r>
          </a:p>
        </p:txBody>
      </p:sp>
      <p:grpSp>
        <p:nvGrpSpPr>
          <p:cNvPr id="655" name="Group"/>
          <p:cNvGrpSpPr/>
          <p:nvPr/>
        </p:nvGrpSpPr>
        <p:grpSpPr>
          <a:xfrm>
            <a:off x="8713440" y="2261470"/>
            <a:ext cx="3432496" cy="612001"/>
            <a:chOff x="0" y="0"/>
            <a:chExt cx="3432495" cy="612000"/>
          </a:xfrm>
        </p:grpSpPr>
        <p:grpSp>
          <p:nvGrpSpPr>
            <p:cNvPr id="652" name="Group"/>
            <p:cNvGrpSpPr/>
            <p:nvPr/>
          </p:nvGrpSpPr>
          <p:grpSpPr>
            <a:xfrm>
              <a:off x="-1" y="0"/>
              <a:ext cx="3432497" cy="612001"/>
              <a:chOff x="0" y="0"/>
              <a:chExt cx="3432494" cy="612000"/>
            </a:xfrm>
          </p:grpSpPr>
          <p:pic>
            <p:nvPicPr>
              <p:cNvPr id="649" name="Screenshot 2019-11-18 at 10.37.08.png" descr="Screenshot 2019-11-18 at 10.37.08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15847" t="22618" r="61661" b="72222"/>
              <a:stretch>
                <a:fillRect/>
              </a:stretch>
            </p:blipFill>
            <p:spPr>
              <a:xfrm>
                <a:off x="0" y="0"/>
                <a:ext cx="2963212" cy="612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0" name="Screenshot 2019-11-18 at 10.37.08.png" descr="Screenshot 2019-11-18 at 10.37.08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63620" t="22618" r="14670" b="72222"/>
              <a:stretch>
                <a:fillRect/>
              </a:stretch>
            </p:blipFill>
            <p:spPr>
              <a:xfrm>
                <a:off x="572230" y="0"/>
                <a:ext cx="2860265" cy="6120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1" name="Screenshot 2019-11-18 at 10.37.08.png" descr="Screenshot 2019-11-18 at 10.37.08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73106" t="22618" r="16677" b="76044"/>
              <a:stretch>
                <a:fillRect/>
              </a:stretch>
            </p:blipFill>
            <p:spPr>
              <a:xfrm>
                <a:off x="570386" y="0"/>
                <a:ext cx="1345998" cy="1585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653" name="Line"/>
            <p:cNvSpPr/>
            <p:nvPr/>
          </p:nvSpPr>
          <p:spPr>
            <a:xfrm>
              <a:off x="439676" y="382200"/>
              <a:ext cx="2808995" cy="1"/>
            </a:xfrm>
            <a:prstGeom prst="line">
              <a:avLst/>
            </a:prstGeom>
            <a:noFill/>
            <a:ln w="25400" cap="flat">
              <a:solidFill>
                <a:schemeClr val="accent3">
                  <a:satOff val="-8744"/>
                  <a:lumOff val="26568"/>
                </a:schemeClr>
              </a:solidFill>
              <a:prstDash val="sysDot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4" name="~600"/>
            <p:cNvSpPr txBox="1"/>
            <p:nvPr/>
          </p:nvSpPr>
          <p:spPr>
            <a:xfrm>
              <a:off x="15626" y="289650"/>
              <a:ext cx="384580" cy="185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300"/>
              </a:lvl1pPr>
            </a:lstStyle>
            <a:p>
              <a:pPr/>
              <a:r>
                <a:t>~600</a:t>
              </a:r>
            </a:p>
          </p:txBody>
        </p:sp>
      </p:grpSp>
      <p:sp>
        <p:nvSpPr>
          <p:cNvPr id="656" name="Looks like a factor of ~600"/>
          <p:cNvSpPr txBox="1"/>
          <p:nvPr/>
        </p:nvSpPr>
        <p:spPr>
          <a:xfrm>
            <a:off x="9465667" y="1823565"/>
            <a:ext cx="2390478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Looks like a factor of ~600</a:t>
            </a:r>
          </a:p>
        </p:txBody>
      </p:sp>
      <p:sp>
        <p:nvSpPr>
          <p:cNvPr id="657" name="Speedup"/>
          <p:cNvSpPr txBox="1"/>
          <p:nvPr/>
        </p:nvSpPr>
        <p:spPr>
          <a:xfrm>
            <a:off x="9423350" y="1134433"/>
            <a:ext cx="9780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0"/>
              </a:spcBef>
              <a:defRPr b="1" sz="1800"/>
            </a:lvl1pPr>
          </a:lstStyle>
          <a:p>
            <a:pPr/>
            <a:r>
              <a:t>Speedup</a:t>
            </a:r>
          </a:p>
        </p:txBody>
      </p:sp>
      <p:sp>
        <p:nvSpPr>
          <p:cNvPr id="658" name="UserProfile.Offices.Workarea_{{DocumentLanguage}}text"/>
          <p:cNvSpPr txBox="1"/>
          <p:nvPr/>
        </p:nvSpPr>
        <p:spPr>
          <a:xfrm>
            <a:off x="1342781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659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rcRect l="0" t="20495" r="0" b="20495"/>
          <a:stretch>
            <a:fillRect/>
          </a:stretch>
        </p:blipFill>
        <p:spPr>
          <a:xfrm>
            <a:off x="4909992" y="6549021"/>
            <a:ext cx="992495" cy="276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61S5ttfWftL._SL1250_.jpeg" descr="61S5ttfWftL._SL1250_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8191" y="4671298"/>
            <a:ext cx="2913828" cy="1538502"/>
          </a:xfrm>
          <a:prstGeom prst="rect">
            <a:avLst/>
          </a:prstGeom>
          <a:ln w="12700">
            <a:miter lim="400000"/>
          </a:ln>
        </p:spPr>
      </p:pic>
      <p:sp>
        <p:nvSpPr>
          <p:cNvPr id="6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3" name="McStas heading for the GPU…  first benchmarking  numbers from November 2019"/>
          <p:cNvSpPr txBox="1"/>
          <p:nvPr>
            <p:ph type="title" idx="4294967295"/>
          </p:nvPr>
        </p:nvSpPr>
        <p:spPr>
          <a:xfrm>
            <a:off x="2281306" y="54433"/>
            <a:ext cx="10961370" cy="14176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McStas heading for the GPU… </a:t>
            </a:r>
            <a:br/>
            <a:r>
              <a:t>first benchmarking </a:t>
            </a:r>
            <a:br/>
            <a:r>
              <a:t>numbers from </a:t>
            </a:r>
            <a:r>
              <a:rPr u="sng"/>
              <a:t>November</a:t>
            </a:r>
            <a:r>
              <a:t> </a:t>
            </a:r>
            <a:r>
              <a:rPr u="sng"/>
              <a:t>2019</a:t>
            </a:r>
          </a:p>
        </p:txBody>
      </p:sp>
      <p:sp>
        <p:nvSpPr>
          <p:cNvPr id="664" name="9 instruments fully ported, also realistic ones like PSI_DMC  (Aug 2020: 99 instrs)"/>
          <p:cNvSpPr txBox="1"/>
          <p:nvPr/>
        </p:nvSpPr>
        <p:spPr>
          <a:xfrm>
            <a:off x="1596476" y="1991192"/>
            <a:ext cx="2307532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9 instruments fully ported, also realistic ones like PSI_DMC</a:t>
            </a:r>
            <a:br/>
            <a:br/>
            <a:r>
              <a:rPr b="1"/>
              <a:t>(Aug 2020: 99 instrs)</a:t>
            </a:r>
          </a:p>
        </p:txBody>
      </p:sp>
      <p:pic>
        <p:nvPicPr>
          <p:cNvPr id="665" name="Screenshot 2019-11-18 at 10.28.14.png" descr="Screenshot 2019-11-18 at 10.28.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63068" y="1035947"/>
            <a:ext cx="4039859" cy="2569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666" name="Screenshot 2019-11-18 at 10.27.27.png" descr="Screenshot 2019-11-18 at 10.27.2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63068" y="3693423"/>
            <a:ext cx="4039859" cy="2569017"/>
          </a:xfrm>
          <a:prstGeom prst="rect">
            <a:avLst/>
          </a:prstGeom>
          <a:ln w="12700">
            <a:miter lim="400000"/>
          </a:ln>
        </p:spPr>
      </p:pic>
      <p:sp>
        <p:nvSpPr>
          <p:cNvPr id="667" name="10-core MPI run, 1e9 in 200 secs"/>
          <p:cNvSpPr txBox="1"/>
          <p:nvPr/>
        </p:nvSpPr>
        <p:spPr>
          <a:xfrm>
            <a:off x="4396793" y="1647279"/>
            <a:ext cx="160343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10-core MPI run,</a:t>
            </a:r>
            <a:br/>
            <a:r>
              <a:rPr b="1"/>
              <a:t>1e9</a:t>
            </a:r>
            <a:r>
              <a:t> in 200 secs</a:t>
            </a:r>
          </a:p>
        </p:txBody>
      </p:sp>
      <p:sp>
        <p:nvSpPr>
          <p:cNvPr id="668" name="Tesla V100 run, 1e9 in 22 secs"/>
          <p:cNvSpPr txBox="1"/>
          <p:nvPr/>
        </p:nvSpPr>
        <p:spPr>
          <a:xfrm>
            <a:off x="6008255" y="4124597"/>
            <a:ext cx="149370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Tesla V100 run,</a:t>
            </a:r>
            <a:br/>
            <a:r>
              <a:rPr b="1"/>
              <a:t>1e9</a:t>
            </a:r>
            <a:r>
              <a:t> in 22 secs</a:t>
            </a:r>
          </a:p>
        </p:txBody>
      </p:sp>
      <p:sp>
        <p:nvSpPr>
          <p:cNvPr id="669" name="~ i.e. 2 orders of magnitude wrt. a single, modern CPU core"/>
          <p:cNvSpPr txBox="1"/>
          <p:nvPr/>
        </p:nvSpPr>
        <p:spPr>
          <a:xfrm>
            <a:off x="1580417" y="4196570"/>
            <a:ext cx="2642335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~ i.e. 2 orders of magnitude wrt. a single, modern CPU core</a:t>
            </a:r>
          </a:p>
        </p:txBody>
      </p:sp>
      <p:pic>
        <p:nvPicPr>
          <p:cNvPr id="670" name="e7287943adec596e852b2c05702ebfd0-200-153.png" descr="e7287943adec596e852b2c05702ebfd0-200-15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97924" y="2264044"/>
            <a:ext cx="1402305" cy="1072763"/>
          </a:xfrm>
          <a:prstGeom prst="rect">
            <a:avLst/>
          </a:prstGeom>
          <a:ln w="12700">
            <a:miter lim="400000"/>
          </a:ln>
        </p:spPr>
      </p:pic>
      <p:sp>
        <p:nvSpPr>
          <p:cNvPr id="671" name="(1-core run, 1e9 would be 2000 secs)"/>
          <p:cNvSpPr txBox="1"/>
          <p:nvPr/>
        </p:nvSpPr>
        <p:spPr>
          <a:xfrm>
            <a:off x="6211692" y="1615439"/>
            <a:ext cx="1349932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(1-core run,</a:t>
            </a:r>
            <a:br/>
            <a:r>
              <a:rPr b="1"/>
              <a:t>1e9</a:t>
            </a:r>
            <a:r>
              <a:t> would be</a:t>
            </a:r>
            <a:br/>
            <a:r>
              <a:t>2000 secs)</a:t>
            </a:r>
          </a:p>
        </p:txBody>
      </p:sp>
      <p:sp>
        <p:nvSpPr>
          <p:cNvPr id="672" name="Line"/>
          <p:cNvSpPr/>
          <p:nvPr/>
        </p:nvSpPr>
        <p:spPr>
          <a:xfrm>
            <a:off x="6755105" y="2690120"/>
            <a:ext cx="1" cy="129794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73" name="vs."/>
          <p:cNvSpPr txBox="1"/>
          <p:nvPr/>
        </p:nvSpPr>
        <p:spPr>
          <a:xfrm>
            <a:off x="6872627" y="2893742"/>
            <a:ext cx="386656" cy="357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rPr sz="2500"/>
              <a:t>vs</a:t>
            </a:r>
            <a:r>
              <a:t>.</a:t>
            </a:r>
          </a:p>
        </p:txBody>
      </p:sp>
      <p:sp>
        <p:nvSpPr>
          <p:cNvPr id="674" name="- If problem has the right size / complexity, GPU via OpenACC is great!"/>
          <p:cNvSpPr txBox="1"/>
          <p:nvPr/>
        </p:nvSpPr>
        <p:spPr>
          <a:xfrm>
            <a:off x="1297618" y="5150922"/>
            <a:ext cx="4436664" cy="112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3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- If problem has the right size / complexity, GPU via OpenACC is great!</a:t>
            </a:r>
          </a:p>
        </p:txBody>
      </p:sp>
      <p:sp>
        <p:nvSpPr>
          <p:cNvPr id="675" name="UserProfile.Offices.Workarea_{{DocumentLanguage}}text"/>
          <p:cNvSpPr txBox="1"/>
          <p:nvPr/>
        </p:nvSpPr>
        <p:spPr>
          <a:xfrm>
            <a:off x="1342781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676" name="Unknown.png" descr="Unknown.png"/>
          <p:cNvPicPr>
            <a:picLocks noChangeAspect="1"/>
          </p:cNvPicPr>
          <p:nvPr/>
        </p:nvPicPr>
        <p:blipFill>
          <a:blip r:embed="rId6">
            <a:extLst/>
          </a:blip>
          <a:srcRect l="0" t="20495" r="0" b="20495"/>
          <a:stretch>
            <a:fillRect/>
          </a:stretch>
        </p:blipFill>
        <p:spPr>
          <a:xfrm>
            <a:off x="4909992" y="6549021"/>
            <a:ext cx="992495" cy="276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McStas 2.x -&gt; McStas 3.0 main differences"/>
          <p:cNvSpPr txBox="1"/>
          <p:nvPr>
            <p:ph type="title"/>
          </p:nvPr>
        </p:nvSpPr>
        <p:spPr>
          <a:xfrm>
            <a:off x="1949787" y="-224103"/>
            <a:ext cx="9312375" cy="972717"/>
          </a:xfrm>
          <a:prstGeom prst="rect">
            <a:avLst/>
          </a:prstGeom>
        </p:spPr>
        <p:txBody>
          <a:bodyPr/>
          <a:lstStyle/>
          <a:p>
            <a:pPr/>
            <a:r>
              <a:t>McStas 2.x -&gt; McStas 3.0 main differences</a:t>
            </a:r>
          </a:p>
        </p:txBody>
      </p:sp>
      <p:sp>
        <p:nvSpPr>
          <p:cNvPr id="679" name="Rewritten / streamlined simplified code-generator with…"/>
          <p:cNvSpPr txBox="1"/>
          <p:nvPr>
            <p:ph type="body" idx="1"/>
          </p:nvPr>
        </p:nvSpPr>
        <p:spPr>
          <a:xfrm>
            <a:off x="1433462" y="970149"/>
            <a:ext cx="9312376" cy="5559802"/>
          </a:xfrm>
          <a:prstGeom prst="rect">
            <a:avLst/>
          </a:prstGeom>
        </p:spPr>
        <p:txBody>
          <a:bodyPr/>
          <a:lstStyle/>
          <a:p>
            <a:pPr>
              <a:defRPr sz="1900"/>
            </a:pPr>
            <a:r>
              <a:rPr b="1"/>
              <a:t>Rewritten</a:t>
            </a:r>
            <a:r>
              <a:t> / streamlined simplified </a:t>
            </a:r>
            <a:r>
              <a:rPr b="1"/>
              <a:t>code-generator </a:t>
            </a:r>
            <a:r>
              <a:t>with</a:t>
            </a:r>
          </a:p>
          <a:p>
            <a:pPr lvl="1">
              <a:buChar char="•"/>
              <a:defRPr sz="1900"/>
            </a:pPr>
            <a:r>
              <a:t>Much </a:t>
            </a:r>
            <a:r>
              <a:rPr b="1"/>
              <a:t>less generated code</a:t>
            </a:r>
          </a:p>
          <a:p>
            <a:pPr lvl="1">
              <a:buChar char="•"/>
              <a:defRPr sz="1900"/>
            </a:pPr>
            <a:r>
              <a:rPr b="1"/>
              <a:t>improved compile time and compiler optimizations</a:t>
            </a:r>
            <a:r>
              <a:t>, esp. for large instrs</a:t>
            </a:r>
          </a:p>
          <a:p>
            <a:pPr lvl="1">
              <a:buChar char="•"/>
              <a:defRPr b="1" sz="1900"/>
            </a:pPr>
            <a:r>
              <a:t>Much less invasive use of #define</a:t>
            </a:r>
          </a:p>
          <a:p>
            <a:pPr lvl="1">
              <a:buChar char="•"/>
              <a:defRPr sz="1900"/>
            </a:pPr>
            <a:r>
              <a:rPr b="1"/>
              <a:t>Component sections -&gt; functions </a:t>
            </a:r>
            <a:r>
              <a:t>rather than #define / #undef</a:t>
            </a:r>
          </a:p>
          <a:p>
            <a:pPr lvl="1">
              <a:buChar char="•"/>
              <a:defRPr sz="1900"/>
            </a:pPr>
            <a:r>
              <a:t>Much</a:t>
            </a:r>
            <a:r>
              <a:rPr b="1"/>
              <a:t> less global variables,</a:t>
            </a:r>
            <a:r>
              <a:t> instrument, component and neutron reworked to be </a:t>
            </a:r>
            <a:r>
              <a:rPr b="1"/>
              <a:t>structures</a:t>
            </a:r>
            <a:endParaRPr b="1"/>
          </a:p>
          <a:p>
            <a:pPr>
              <a:defRPr sz="1900"/>
            </a:pPr>
          </a:p>
          <a:p>
            <a:pPr>
              <a:defRPr sz="1900"/>
            </a:pPr>
            <a:r>
              <a:t>Use of</a:t>
            </a:r>
            <a:r>
              <a:rPr b="1"/>
              <a:t> #pragma</a:t>
            </a:r>
            <a:r>
              <a:t> acc … in lots of places (</a:t>
            </a:r>
            <a:r>
              <a:rPr b="1"/>
              <a:t>put in place by cogen </a:t>
            </a:r>
            <a:r>
              <a:t>where possible)</a:t>
            </a:r>
          </a:p>
          <a:p>
            <a:pPr>
              <a:defRPr sz="1900"/>
            </a:pPr>
          </a:p>
          <a:p>
            <a:pPr>
              <a:defRPr sz="1900"/>
            </a:pPr>
            <a:r>
              <a:rPr b="1"/>
              <a:t>New random number generator </a:t>
            </a:r>
            <a:r>
              <a:t>implemented</a:t>
            </a:r>
          </a:p>
          <a:p>
            <a:pPr lvl="1">
              <a:buChar char="•"/>
              <a:defRPr sz="1900"/>
            </a:pPr>
            <a:r>
              <a:t>We couldn’t easily port our legacy Mersenne Twister</a:t>
            </a:r>
          </a:p>
          <a:p>
            <a:pPr lvl="1">
              <a:buChar char="•"/>
              <a:defRPr sz="1900"/>
            </a:pPr>
            <a:r>
              <a:t>Experimenting with curand showed huge overhead for our relative small number of random numbers </a:t>
            </a:r>
            <a:br/>
            <a:r>
              <a:rPr sz="1300"/>
              <a:t>(we have hundreds or thousands of randnom numbers, not billions)</a:t>
            </a:r>
          </a:p>
          <a:p>
            <a:pPr lvl="1">
              <a:buChar char="•"/>
              <a:defRPr sz="1900"/>
            </a:pPr>
          </a:p>
          <a:p>
            <a:pPr>
              <a:defRPr sz="1900"/>
            </a:pPr>
            <a:r>
              <a:t>Complete change to </a:t>
            </a:r>
            <a:r>
              <a:rPr b="1"/>
              <a:t>dynamic</a:t>
            </a:r>
            <a:r>
              <a:t> monitor-arrays</a:t>
            </a:r>
          </a:p>
        </p:txBody>
      </p:sp>
      <p:sp>
        <p:nvSpPr>
          <p:cNvPr id="6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1" name="Screenshot 2020-08-15 at 12.40.31.png" descr="Screenshot 2020-08-15 at 12.40.31.png"/>
          <p:cNvPicPr>
            <a:picLocks noChangeAspect="1"/>
          </p:cNvPicPr>
          <p:nvPr/>
        </p:nvPicPr>
        <p:blipFill>
          <a:blip r:embed="rId2">
            <a:extLst/>
          </a:blip>
          <a:srcRect l="0" t="0" r="1010" b="45168"/>
          <a:stretch>
            <a:fillRect/>
          </a:stretch>
        </p:blipFill>
        <p:spPr>
          <a:xfrm>
            <a:off x="10608264" y="3600031"/>
            <a:ext cx="1244410" cy="300143"/>
          </a:xfrm>
          <a:prstGeom prst="rect">
            <a:avLst/>
          </a:prstGeom>
          <a:ln w="12700">
            <a:miter lim="400000"/>
          </a:ln>
        </p:spPr>
      </p:pic>
      <p:sp>
        <p:nvSpPr>
          <p:cNvPr id="682" name="Rectangle"/>
          <p:cNvSpPr/>
          <p:nvPr/>
        </p:nvSpPr>
        <p:spPr>
          <a:xfrm>
            <a:off x="1172971" y="893801"/>
            <a:ext cx="10866007" cy="2353095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683" name="Rectangle"/>
          <p:cNvSpPr/>
          <p:nvPr/>
        </p:nvSpPr>
        <p:spPr>
          <a:xfrm>
            <a:off x="1172971" y="3252672"/>
            <a:ext cx="10866007" cy="99475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684" name="Rectangle"/>
          <p:cNvSpPr/>
          <p:nvPr/>
        </p:nvSpPr>
        <p:spPr>
          <a:xfrm>
            <a:off x="1172971" y="4255972"/>
            <a:ext cx="10866007" cy="2191401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pic>
        <p:nvPicPr>
          <p:cNvPr id="685" name="images.jpeg" descr="images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75375" y="1817340"/>
            <a:ext cx="746604" cy="658992"/>
          </a:xfrm>
          <a:prstGeom prst="rect">
            <a:avLst/>
          </a:prstGeom>
          <a:ln w="12700">
            <a:miter lim="400000"/>
          </a:ln>
        </p:spPr>
      </p:pic>
      <p:sp>
        <p:nvSpPr>
          <p:cNvPr id="686" name="Advantage of 3.0 also on CPU"/>
          <p:cNvSpPr txBox="1"/>
          <p:nvPr/>
        </p:nvSpPr>
        <p:spPr>
          <a:xfrm>
            <a:off x="10686925" y="1096593"/>
            <a:ext cx="1232794" cy="679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Advantage</a:t>
            </a:r>
            <a:br/>
            <a:r>
              <a:t>of 3.0 also on</a:t>
            </a:r>
            <a:br/>
            <a:r>
              <a:t>CPU</a:t>
            </a:r>
          </a:p>
        </p:txBody>
      </p:sp>
      <p:sp>
        <p:nvSpPr>
          <p:cNvPr id="687" name="Rectangle"/>
          <p:cNvSpPr/>
          <p:nvPr/>
        </p:nvSpPr>
        <p:spPr>
          <a:xfrm>
            <a:off x="10582138" y="995401"/>
            <a:ext cx="1373053" cy="1608829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688" name="Line"/>
          <p:cNvSpPr/>
          <p:nvPr/>
        </p:nvSpPr>
        <p:spPr>
          <a:xfrm flipH="1" flipV="1">
            <a:off x="6973291" y="1934304"/>
            <a:ext cx="3603422" cy="2342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Anatomy of a McStas GPU run (*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Anatomy of a McStas GPU run (*)</a:t>
            </a:r>
          </a:p>
        </p:txBody>
      </p:sp>
      <p:sp>
        <p:nvSpPr>
          <p:cNvPr id="691" name="Init, geometry, files etc. read on CPU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Init, geometry, files etc. read on CPU</a:t>
            </a:r>
          </a:p>
          <a:p>
            <a:pPr lvl="1">
              <a:buChar char="•"/>
            </a:pPr>
            <a:r>
              <a:t>MPI if needed</a:t>
            </a:r>
          </a:p>
          <a:p>
            <a:pPr/>
            <a:r>
              <a:t>Memory-structures </a:t>
            </a:r>
          </a:p>
          <a:p>
            <a:pPr lvl="1">
              <a:buChar char="•"/>
            </a:pPr>
            <a:r>
              <a:t>Built on CPU</a:t>
            </a:r>
          </a:p>
          <a:p>
            <a:pPr lvl="1">
              <a:buChar char="•"/>
            </a:pPr>
            <a:r>
              <a:t>Marked for transfer to GPU (#pragma acc declare create etc.)</a:t>
            </a:r>
          </a:p>
          <a:p>
            <a:pPr lvl="1">
              <a:buChar char="•"/>
            </a:pPr>
            <a:r>
              <a:t>Initialised and synced across</a:t>
            </a:r>
          </a:p>
          <a:p>
            <a:pPr lvl="1">
              <a:buChar char="•"/>
            </a:pPr>
            <a:r>
              <a:t>Trace-loop is a #pragma acc parallel loop </a:t>
            </a:r>
          </a:p>
          <a:p>
            <a:pPr lvl="2"/>
            <a:r>
              <a:t>Calculation performed entirely on GPU</a:t>
            </a:r>
          </a:p>
          <a:p>
            <a:pPr lvl="1">
              <a:buChar char="•"/>
            </a:pPr>
            <a:r>
              <a:t>Component structs (incl. e.g. monitor-arrays) synced across</a:t>
            </a:r>
          </a:p>
          <a:p>
            <a:pPr/>
            <a:r>
              <a:t>Finally and Save runs on CPU</a:t>
            </a:r>
          </a:p>
          <a:p>
            <a:pPr lvl="1">
              <a:buChar char="•"/>
            </a:pPr>
            <a:r>
              <a:t>MPI merge if needed</a:t>
            </a:r>
          </a:p>
        </p:txBody>
      </p:sp>
      <p:sp>
        <p:nvSpPr>
          <p:cNvPr id="6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3" name="Rectangle"/>
          <p:cNvSpPr/>
          <p:nvPr/>
        </p:nvSpPr>
        <p:spPr>
          <a:xfrm>
            <a:off x="1698091" y="2926681"/>
            <a:ext cx="6911647" cy="1646017"/>
          </a:xfrm>
          <a:prstGeom prst="rect">
            <a:avLst/>
          </a:prstGeom>
          <a:ln w="25400">
            <a:solidFill>
              <a:schemeClr val="accent1"/>
            </a:solidFill>
            <a:prstDash val="sysDot"/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694" name="(* Alternative layout via FUNNEL mode,     see next 2 slides)"/>
          <p:cNvSpPr txBox="1"/>
          <p:nvPr/>
        </p:nvSpPr>
        <p:spPr>
          <a:xfrm>
            <a:off x="8517833" y="5938492"/>
            <a:ext cx="3562649" cy="45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(* Alternative layout via FUNNEL mode,</a:t>
            </a:r>
            <a:br/>
            <a:r>
              <a:t>    see next 2 slides)</a:t>
            </a:r>
          </a:p>
        </p:txBody>
      </p:sp>
      <p:sp>
        <p:nvSpPr>
          <p:cNvPr id="695" name="No printfs etc. available on GPU, automatically suppressed by #defines"/>
          <p:cNvSpPr txBox="1"/>
          <p:nvPr/>
        </p:nvSpPr>
        <p:spPr>
          <a:xfrm>
            <a:off x="9623695" y="5069085"/>
            <a:ext cx="2184401" cy="70455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No printfs etc. available</a:t>
            </a:r>
            <a:br/>
            <a:r>
              <a:t>on GPU, automatically</a:t>
            </a:r>
            <a:br/>
            <a:r>
              <a:t>suppressed by #defines</a:t>
            </a:r>
          </a:p>
        </p:txBody>
      </p:sp>
      <p:pic>
        <p:nvPicPr>
          <p:cNvPr id="696" name="Screenshot 2020-08-15 at 12.40.31.png" descr="Screenshot 2020-08-15 at 12.40.31.png"/>
          <p:cNvPicPr>
            <a:picLocks noChangeAspect="1"/>
          </p:cNvPicPr>
          <p:nvPr/>
        </p:nvPicPr>
        <p:blipFill>
          <a:blip r:embed="rId2">
            <a:extLst/>
          </a:blip>
          <a:srcRect l="0" t="0" r="1010" b="45168"/>
          <a:stretch>
            <a:fillRect/>
          </a:stretch>
        </p:blipFill>
        <p:spPr>
          <a:xfrm>
            <a:off x="9488295" y="3570830"/>
            <a:ext cx="2635378" cy="635636"/>
          </a:xfrm>
          <a:prstGeom prst="rect">
            <a:avLst/>
          </a:prstGeom>
          <a:ln w="12700">
            <a:miter lim="400000"/>
          </a:ln>
        </p:spPr>
      </p:pic>
      <p:sp>
        <p:nvSpPr>
          <p:cNvPr id="697" name="Line"/>
          <p:cNvSpPr/>
          <p:nvPr/>
        </p:nvSpPr>
        <p:spPr>
          <a:xfrm flipH="1" flipV="1">
            <a:off x="8555722" y="3130076"/>
            <a:ext cx="1125343" cy="43569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98" name="Line"/>
          <p:cNvSpPr/>
          <p:nvPr/>
        </p:nvSpPr>
        <p:spPr>
          <a:xfrm flipH="1">
            <a:off x="8627435" y="3848579"/>
            <a:ext cx="85595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1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3" name="Screenshot 2020-08-31 at 19.20.58.png" descr="Screenshot 2020-08-31 at 19.20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1171" y="55140"/>
            <a:ext cx="10996958" cy="6747720"/>
          </a:xfrm>
          <a:prstGeom prst="rect">
            <a:avLst/>
          </a:prstGeom>
          <a:ln w="12700">
            <a:miter lim="400000"/>
          </a:ln>
        </p:spPr>
      </p:pic>
      <p:sp>
        <p:nvSpPr>
          <p:cNvPr id="704" name="Build and initialise instr/comp structures on host…"/>
          <p:cNvSpPr/>
          <p:nvPr/>
        </p:nvSpPr>
        <p:spPr>
          <a:xfrm>
            <a:off x="3748076" y="4309554"/>
            <a:ext cx="6323325" cy="237710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 marL="228600" indent="-228600">
              <a:buSzPct val="100000"/>
              <a:buChar char="•"/>
            </a:pPr>
            <a:r>
              <a:t>Build and initialise instr/comp structures on host</a:t>
            </a:r>
          </a:p>
          <a:p>
            <a:pPr marL="228600" indent="-228600">
              <a:buSzPct val="100000"/>
              <a:buChar char="•"/>
            </a:pPr>
            <a:r>
              <a:t>Push problem to device</a:t>
            </a:r>
          </a:p>
          <a:p>
            <a:pPr marL="228600" indent="-228600">
              <a:buSzPct val="100000"/>
              <a:buChar char="•"/>
            </a:pPr>
            <a:r>
              <a:t>One big generated kernel calculates independent particle rays</a:t>
            </a:r>
          </a:p>
          <a:p>
            <a:pPr marL="228600" indent="-228600">
              <a:buSzPct val="100000"/>
              <a:buChar char="•"/>
            </a:pPr>
            <a:r>
              <a:t>Push back to host and save. </a:t>
            </a:r>
            <a:br/>
            <a:br/>
            <a:r>
              <a:t>Big problems, do multiple runs of the kernel for every ~2e9 rays (default is MAXINT limit, controllable via -DGPU_INNERLOOP).</a:t>
            </a:r>
          </a:p>
        </p:txBody>
      </p:sp>
      <p:sp>
        <p:nvSpPr>
          <p:cNvPr id="705" name="Profiling an example run…"/>
          <p:cNvSpPr txBox="1"/>
          <p:nvPr/>
        </p:nvSpPr>
        <p:spPr>
          <a:xfrm>
            <a:off x="2684677" y="127287"/>
            <a:ext cx="2407147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Profiling an example run…</a:t>
            </a:r>
          </a:p>
        </p:txBody>
      </p:sp>
      <p:pic>
        <p:nvPicPr>
          <p:cNvPr id="706" name="Screenshot 2020-08-31 at 19.20.58.png" descr="Screenshot 2020-08-31 at 19.20.58.png"/>
          <p:cNvPicPr>
            <a:picLocks noChangeAspect="1"/>
          </p:cNvPicPr>
          <p:nvPr/>
        </p:nvPicPr>
        <p:blipFill>
          <a:blip r:embed="rId2">
            <a:extLst/>
          </a:blip>
          <a:srcRect l="37213" t="0" r="41991" b="95872"/>
          <a:stretch>
            <a:fillRect/>
          </a:stretch>
        </p:blipFill>
        <p:spPr>
          <a:xfrm>
            <a:off x="9294678" y="70633"/>
            <a:ext cx="2286830" cy="2785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Screen Shot 2021-02-19 at 17.26.20.png" descr="Screen Shot 2021-02-19 at 17.26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6620" y="153317"/>
            <a:ext cx="8661336" cy="6133040"/>
          </a:xfrm>
          <a:prstGeom prst="rect">
            <a:avLst/>
          </a:prstGeom>
          <a:ln w="12700">
            <a:miter lim="400000"/>
          </a:ln>
        </p:spPr>
      </p:pic>
      <p:sp>
        <p:nvSpPr>
          <p:cNvPr id="709" name="FUNNEL mode"/>
          <p:cNvSpPr txBox="1"/>
          <p:nvPr>
            <p:ph type="title"/>
          </p:nvPr>
        </p:nvSpPr>
        <p:spPr>
          <a:xfrm>
            <a:off x="1982984" y="-52098"/>
            <a:ext cx="9312376" cy="972717"/>
          </a:xfrm>
          <a:prstGeom prst="rect">
            <a:avLst/>
          </a:prstGeom>
        </p:spPr>
        <p:txBody>
          <a:bodyPr/>
          <a:lstStyle/>
          <a:p>
            <a:pPr lvl="1"/>
            <a:r>
              <a:t>FUNNEL mode</a:t>
            </a:r>
          </a:p>
        </p:txBody>
      </p:sp>
      <p:sp>
        <p:nvSpPr>
          <p:cNvPr id="710" name="Activated explicitly using -DFUNNEL or implicitly using  CPUCOMPONENT in instrument or NOACC in comp header…"/>
          <p:cNvSpPr txBox="1"/>
          <p:nvPr>
            <p:ph type="body" idx="1"/>
          </p:nvPr>
        </p:nvSpPr>
        <p:spPr>
          <a:xfrm>
            <a:off x="382818" y="1128980"/>
            <a:ext cx="9312376" cy="5147240"/>
          </a:xfrm>
          <a:prstGeom prst="rect">
            <a:avLst/>
          </a:prstGeom>
        </p:spPr>
        <p:txBody>
          <a:bodyPr/>
          <a:lstStyle/>
          <a:p>
            <a:pPr marL="166319" indent="-166319" defTabSz="768095">
              <a:spcBef>
                <a:spcPts val="300"/>
              </a:spcBef>
              <a:defRPr sz="1512"/>
            </a:pPr>
            <a:r>
              <a:t>Activated </a:t>
            </a:r>
            <a:r>
              <a:rPr b="1"/>
              <a:t>explicitly</a:t>
            </a:r>
            <a:r>
              <a:t> using -DFUNNEL or </a:t>
            </a:r>
            <a:r>
              <a:rPr b="1"/>
              <a:t>implicitly</a:t>
            </a:r>
            <a:r>
              <a:t> using </a:t>
            </a:r>
            <a:br/>
            <a:r>
              <a:t>CPUCOMPONENT in instrument or NOACC in comp header</a:t>
            </a:r>
            <a:br/>
          </a:p>
          <a:p>
            <a:pPr marL="166319" indent="-166319" defTabSz="768095">
              <a:spcBef>
                <a:spcPts val="300"/>
              </a:spcBef>
              <a:defRPr sz="1512"/>
            </a:pPr>
            <a:r>
              <a:t>Has N kernels / calculation zones instead of one</a:t>
            </a:r>
            <a:br/>
          </a:p>
          <a:p>
            <a:pPr lvl="1" marL="628850" indent="-202130" defTabSz="768095">
              <a:spcBef>
                <a:spcPts val="300"/>
              </a:spcBef>
              <a:buAutoNum type="arabicPeriod" startAt="1"/>
              <a:defRPr sz="1512"/>
            </a:pPr>
            <a:r>
              <a:t>Separation at SPLIT </a:t>
            </a:r>
            <a:br/>
          </a:p>
          <a:p>
            <a:pPr lvl="1" marL="628850" indent="-202130" defTabSz="768095">
              <a:spcBef>
                <a:spcPts val="300"/>
              </a:spcBef>
              <a:buAutoNum type="arabicPeriod" startAt="1"/>
              <a:defRPr sz="1512"/>
            </a:pPr>
            <a:r>
              <a:t>Separation if CPUCOMPONENT in instrument file</a:t>
            </a:r>
            <a:br/>
            <a:r>
              <a:rPr sz="1092"/>
              <a:t>( CPUCOMPONENT A=Comp(vars=pars…) )</a:t>
            </a:r>
            <a:br>
              <a:rPr sz="1092"/>
            </a:br>
            <a:endParaRPr sz="1428"/>
          </a:p>
          <a:p>
            <a:pPr lvl="1" marL="628850" indent="-202130" defTabSz="768095">
              <a:spcBef>
                <a:spcPts val="300"/>
              </a:spcBef>
              <a:buAutoNum type="arabicPeriod" startAt="1"/>
              <a:defRPr sz="1512"/>
            </a:pPr>
            <a:r>
              <a:t>Separation if a component has NOACC in the header</a:t>
            </a:r>
            <a:br/>
            <a:r>
              <a:rPr sz="1175"/>
              <a:t>(See e.g. Multilayer_sample, Union_master )</a:t>
            </a:r>
            <a:endParaRPr sz="1175"/>
          </a:p>
          <a:p>
            <a:pPr marL="166319" indent="-166319" defTabSz="768095">
              <a:spcBef>
                <a:spcPts val="300"/>
              </a:spcBef>
              <a:defRPr sz="1512"/>
            </a:pPr>
          </a:p>
          <a:p>
            <a:pPr marL="166319" indent="-166319" defTabSz="768095">
              <a:spcBef>
                <a:spcPts val="300"/>
              </a:spcBef>
              <a:defRPr sz="1512"/>
            </a:pPr>
            <a:r>
              <a:t>Each of these “calculation zones” is finalised before</a:t>
            </a:r>
            <a:br/>
            <a:r>
              <a:t> the next one initiated.</a:t>
            </a:r>
            <a:br/>
          </a:p>
          <a:p>
            <a:pPr marL="166319" indent="-166319" defTabSz="768095">
              <a:spcBef>
                <a:spcPts val="300"/>
              </a:spcBef>
              <a:defRPr sz="1512"/>
            </a:pPr>
            <a:r>
              <a:t>Example: </a:t>
            </a:r>
            <a:br/>
            <a:r>
              <a:t>Union: Instrument up to Union_master can </a:t>
            </a:r>
            <a:br/>
            <a:r>
              <a:t>be GPU, then CPU, then GPU again</a:t>
            </a:r>
          </a:p>
          <a:p>
            <a:pPr marL="166319" indent="-166319" defTabSz="768095">
              <a:spcBef>
                <a:spcPts val="300"/>
              </a:spcBef>
              <a:defRPr sz="1512"/>
            </a:pPr>
          </a:p>
          <a:p>
            <a:pPr lvl="1" marL="347759" indent="-166319" defTabSz="768095">
              <a:spcBef>
                <a:spcPts val="300"/>
              </a:spcBef>
              <a:buChar char="•"/>
              <a:defRPr sz="1512"/>
            </a:pPr>
            <a:r>
              <a:t>Can be as slow as single cpu…</a:t>
            </a:r>
          </a:p>
          <a:p>
            <a:pPr lvl="1" marL="347759" indent="-166319" defTabSz="768095">
              <a:spcBef>
                <a:spcPts val="300"/>
              </a:spcBef>
              <a:buChar char="•"/>
              <a:defRPr sz="1512"/>
            </a:pPr>
            <a:r>
              <a:t>Copying back and forth to/from GPU is costly…</a:t>
            </a:r>
          </a:p>
        </p:txBody>
      </p:sp>
      <p:sp>
        <p:nvSpPr>
          <p:cNvPr id="7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2" name="Output from the code-generator:   NOTE: CPU COMPONENT grammar activated:…"/>
          <p:cNvSpPr txBox="1"/>
          <p:nvPr/>
        </p:nvSpPr>
        <p:spPr>
          <a:xfrm>
            <a:off x="7185088" y="5076656"/>
            <a:ext cx="4566141" cy="133147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100"/>
            </a:pPr>
            <a:r>
              <a:t>Output from the code-generator:</a:t>
            </a:r>
            <a:br/>
            <a:br/>
            <a:br/>
            <a:r>
              <a:t>NOTE: CPU COMPONENT grammar activated:</a:t>
            </a:r>
          </a:p>
          <a:p>
            <a:pPr>
              <a:defRPr sz="1100"/>
            </a:pPr>
            <a:r>
              <a:t> 1) "FUNNEL" raytrace algorithm enabled.</a:t>
            </a:r>
          </a:p>
          <a:p>
            <a:pPr>
              <a:defRPr sz="1100"/>
            </a:pPr>
            <a:r>
              <a:t> 2) Any SPLIT's are dynamically allocated based on available buffer size. 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