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54.png" ContentType="image/png"/>
  <Override PartName="/ppt/media/image53.jpeg" ContentType="image/jpeg"/>
  <Override PartName="/ppt/media/image23.png" ContentType="image/png"/>
  <Override PartName="/ppt/media/image51.png" ContentType="image/png"/>
  <Override PartName="/ppt/media/image50.jpeg" ContentType="image/jpeg"/>
  <Override PartName="/ppt/media/image48.gif" ContentType="image/gif"/>
  <Override PartName="/ppt/media/image102.png" ContentType="image/png"/>
  <Override PartName="/ppt/media/image46.jpeg" ContentType="image/jpeg"/>
  <Override PartName="/ppt/media/image55.gif" ContentType="image/gif"/>
  <Override PartName="/ppt/media/image58.png" ContentType="image/png"/>
  <Override PartName="/ppt/media/image45.jpeg" ContentType="image/jpeg"/>
  <Override PartName="/ppt/media/image44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tif" ContentType="image/tiff"/>
  <Override PartName="/ppt/media/image33.png" ContentType="image/png"/>
  <Override PartName="/ppt/media/image52.jpeg" ContentType="image/jpeg"/>
  <Override PartName="/ppt/media/image13.png" ContentType="image/png"/>
  <Override PartName="/ppt/media/image15.tif" ContentType="image/tiff"/>
  <Override PartName="/ppt/media/image1.png" ContentType="image/png"/>
  <Override PartName="/ppt/media/image31.tif" ContentType="image/tiff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79.png" ContentType="image/png"/>
  <Override PartName="/ppt/media/image101.png" ContentType="image/png"/>
  <Override PartName="/ppt/media/image64.png" ContentType="image/png"/>
  <Override PartName="/ppt/media/image99.png" ContentType="image/png"/>
  <Override PartName="/ppt/media/image62.png" ContentType="image/png"/>
  <Override PartName="/ppt/media/image87.png" ContentType="image/png"/>
  <Override PartName="/ppt/media/image63.png" ContentType="image/png"/>
  <Override PartName="/ppt/media/image95.png" ContentType="image/png"/>
  <Override PartName="/ppt/media/image88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43.jpeg" ContentType="image/jpeg"/>
  <Override PartName="/ppt/media/image28.png" ContentType="image/png"/>
  <Override PartName="/ppt/media/image93.png" ContentType="image/png"/>
  <Override PartName="/ppt/media/image91.png" ContentType="image/png"/>
  <Override PartName="/ppt/media/image26.png" ContentType="image/png"/>
  <Override PartName="/ppt/media/image80.png" ContentType="image/png"/>
  <Override PartName="/ppt/media/image3.png" ContentType="image/png"/>
  <Override PartName="/ppt/media/image92.png" ContentType="image/png"/>
  <Override PartName="/ppt/media/image27.png" ContentType="image/png"/>
  <Override PartName="/ppt/media/image56.png" ContentType="image/png"/>
  <Override PartName="/ppt/media/image16.png" ContentType="image/png"/>
  <Override PartName="/ppt/media/image81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82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1440000" y="-38160"/>
            <a:ext cx="5903640" cy="251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tif"/><Relationship Id="rId17" Type="http://schemas.openxmlformats.org/officeDocument/2006/relationships/image" Target="../media/image16.png"/><Relationship Id="rId18" Type="http://schemas.openxmlformats.org/officeDocument/2006/relationships/slideLayout" Target="../slideLayouts/slideLayout1.xml"/><Relationship Id="rId19" Type="http://schemas.openxmlformats.org/officeDocument/2006/relationships/slideLayout" Target="../slideLayouts/slideLayout2.xml"/><Relationship Id="rId20" Type="http://schemas.openxmlformats.org/officeDocument/2006/relationships/slideLayout" Target="../slideLayouts/slideLayout3.xml"/><Relationship Id="rId21" Type="http://schemas.openxmlformats.org/officeDocument/2006/relationships/slideLayout" Target="../slideLayouts/slideLayout4.xml"/><Relationship Id="rId22" Type="http://schemas.openxmlformats.org/officeDocument/2006/relationships/slideLayout" Target="../slideLayouts/slideLayout5.xml"/><Relationship Id="rId23" Type="http://schemas.openxmlformats.org/officeDocument/2006/relationships/slideLayout" Target="../slideLayouts/slideLayout6.xml"/><Relationship Id="rId24" Type="http://schemas.openxmlformats.org/officeDocument/2006/relationships/slideLayout" Target="../slideLayouts/slideLayout7.xml"/><Relationship Id="rId25" Type="http://schemas.openxmlformats.org/officeDocument/2006/relationships/slideLayout" Target="../slideLayouts/slideLayout8.xml"/><Relationship Id="rId26" Type="http://schemas.openxmlformats.org/officeDocument/2006/relationships/slideLayout" Target="../slideLayouts/slideLayout9.xml"/><Relationship Id="rId27" Type="http://schemas.openxmlformats.org/officeDocument/2006/relationships/slideLayout" Target="../slideLayouts/slideLayout10.xml"/><Relationship Id="rId28" Type="http://schemas.openxmlformats.org/officeDocument/2006/relationships/slideLayout" Target="../slideLayouts/slideLayout11.xml"/><Relationship Id="rId2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tif"/><Relationship Id="rId17" Type="http://schemas.openxmlformats.org/officeDocument/2006/relationships/image" Target="../media/image32.png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1.xml"/><Relationship Id="rId27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2.pdf" descr="image2.pdf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700"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2" name="image1.pdf" descr="image1.pdf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" name="image4.pdf" descr="image4.pdf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4" name="aulogo_uk_var2_blue.png" descr="aulogo_uk_var2_blue.png"/>
            <p:cNvPicPr/>
            <p:nvPr/>
          </p:nvPicPr>
          <p:blipFill>
            <a:blip r:embed="rId5"/>
            <a:srcRect l="0" t="0" r="59225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5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" name="ku-logo.pdf" descr="ku-logo.pdf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7" name="mcxtrace-logo-1.pdf" descr="mcxtrace-logo-1.pdf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700">
            <a:noFill/>
          </a:ln>
        </p:spPr>
      </p:pic>
      <p:pic>
        <p:nvPicPr>
          <p:cNvPr id="8" name="soleil-logo.png" descr="soleil-logo.png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700">
            <a:noFill/>
          </a:ln>
        </p:spPr>
      </p:pic>
      <p:pic>
        <p:nvPicPr>
          <p:cNvPr id="9" name="image1.pdf" descr="image1.pdf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noFill/>
          </a:ln>
        </p:spPr>
      </p:pic>
      <p:pic>
        <p:nvPicPr>
          <p:cNvPr id="10" name="image2.pdf" descr="image2.pdf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700">
            <a:noFill/>
          </a:ln>
        </p:spPr>
      </p:pic>
      <p:pic>
        <p:nvPicPr>
          <p:cNvPr id="11" name="image4.pdf" descr="image4.pdf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700">
            <a:noFill/>
          </a:ln>
        </p:spPr>
      </p:pic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" name="Group 5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15" name="image1.pdf" descr="image1.pdf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6" name="image4.pdf" descr="image4.pdf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aulogo_uk_var2_blue.png" descr="aulogo_uk_var2_blue.png"/>
            <p:cNvPicPr/>
            <p:nvPr/>
          </p:nvPicPr>
          <p:blipFill>
            <a:blip r:embed="rId14"/>
            <a:srcRect l="0" t="0" r="59225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8" name="CustomShape 6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9" name="ku-logo.pdf" descr="ku-logo.pdf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0" name="Image" descr="Image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700">
            <a:noFill/>
          </a:ln>
        </p:spPr>
      </p:pic>
      <p:sp>
        <p:nvSpPr>
          <p:cNvPr id="21" name="PlaceHolder 7"/>
          <p:cNvSpPr>
            <a:spLocks noGrp="1"/>
          </p:cNvSpPr>
          <p:nvPr>
            <p:ph type="sldNum"/>
          </p:nvPr>
        </p:nvSpPr>
        <p:spPr>
          <a:xfrm>
            <a:off x="7668000" y="720252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22" name="soleil-logo.png" descr="soleil-logo.png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4" r:id="rId23"/>
    <p:sldLayoutId id="2147483655" r:id="rId24"/>
    <p:sldLayoutId id="2147483656" r:id="rId25"/>
    <p:sldLayoutId id="2147483657" r:id="rId26"/>
    <p:sldLayoutId id="2147483658" r:id="rId27"/>
    <p:sldLayoutId id="2147483659" r:id="rId28"/>
    <p:sldLayoutId id="2147483660" r:id="rId2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2.pdf" descr="image2.pdf"/>
          <p:cNvPicPr/>
          <p:nvPr/>
        </p:nvPicPr>
        <p:blipFill>
          <a:blip r:embed="rId2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1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61" name="image1.pdf" descr="image1.pdf"/>
            <p:cNvPicPr/>
            <p:nvPr/>
          </p:nvPicPr>
          <p:blipFill>
            <a:blip r:embed="rId3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62" name="image4.pdf" descr="image4.pdf"/>
            <p:cNvPicPr/>
            <p:nvPr/>
          </p:nvPicPr>
          <p:blipFill>
            <a:blip r:embed="rId4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63" name="aulogo_uk_var2_blue.png" descr="aulogo_uk_var2_blue.png"/>
            <p:cNvPicPr/>
            <p:nvPr/>
          </p:nvPicPr>
          <p:blipFill>
            <a:blip r:embed="rId5"/>
            <a:srcRect l="0" t="0" r="59225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64" name="CustomShape 2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5" name="ku-logo.pdf" descr="ku-logo.pdf"/>
            <p:cNvPicPr/>
            <p:nvPr/>
          </p:nvPicPr>
          <p:blipFill>
            <a:blip r:embed="rId6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66" name="mcxtrace-logo-1.pdf" descr="mcxtrace-logo-1.pdf"/>
          <p:cNvPicPr/>
          <p:nvPr/>
        </p:nvPicPr>
        <p:blipFill>
          <a:blip r:embed="rId7"/>
          <a:stretch/>
        </p:blipFill>
        <p:spPr>
          <a:xfrm>
            <a:off x="8888040" y="41040"/>
            <a:ext cx="1132200" cy="665280"/>
          </a:xfrm>
          <a:prstGeom prst="rect">
            <a:avLst/>
          </a:prstGeom>
          <a:ln w="12700">
            <a:noFill/>
          </a:ln>
        </p:spPr>
      </p:pic>
      <p:pic>
        <p:nvPicPr>
          <p:cNvPr id="67" name="soleil-logo.png" descr="soleil-logo.png"/>
          <p:cNvPicPr/>
          <p:nvPr/>
        </p:nvPicPr>
        <p:blipFill>
          <a:blip r:embed="rId8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700">
            <a:noFill/>
          </a:ln>
        </p:spPr>
      </p:pic>
      <p:pic>
        <p:nvPicPr>
          <p:cNvPr id="68" name="image1.pdf" descr="image1.pdf"/>
          <p:cNvPicPr/>
          <p:nvPr/>
        </p:nvPicPr>
        <p:blipFill>
          <a:blip r:embed="rId9"/>
          <a:stretch/>
        </p:blipFill>
        <p:spPr>
          <a:xfrm>
            <a:off x="36000" y="36000"/>
            <a:ext cx="359640" cy="503640"/>
          </a:xfrm>
          <a:prstGeom prst="rect">
            <a:avLst/>
          </a:prstGeom>
          <a:ln w="12700">
            <a:noFill/>
          </a:ln>
        </p:spPr>
      </p:pic>
      <p:pic>
        <p:nvPicPr>
          <p:cNvPr id="69" name="image2.pdf" descr="image2.pdf"/>
          <p:cNvPicPr/>
          <p:nvPr/>
        </p:nvPicPr>
        <p:blipFill>
          <a:blip r:embed="rId10"/>
          <a:stretch/>
        </p:blipFill>
        <p:spPr>
          <a:xfrm>
            <a:off x="8673120" y="27720"/>
            <a:ext cx="1262520" cy="691920"/>
          </a:xfrm>
          <a:prstGeom prst="rect">
            <a:avLst/>
          </a:prstGeom>
          <a:ln w="12700">
            <a:noFill/>
          </a:ln>
        </p:spPr>
      </p:pic>
      <p:pic>
        <p:nvPicPr>
          <p:cNvPr id="70" name="image4.pdf" descr="image4.pdf"/>
          <p:cNvPicPr/>
          <p:nvPr/>
        </p:nvPicPr>
        <p:blipFill>
          <a:blip r:embed="rId11"/>
          <a:stretch/>
        </p:blipFill>
        <p:spPr>
          <a:xfrm>
            <a:off x="1307160" y="0"/>
            <a:ext cx="371520" cy="503640"/>
          </a:xfrm>
          <a:prstGeom prst="rect">
            <a:avLst/>
          </a:prstGeom>
          <a:ln w="12700">
            <a:noFill/>
          </a:ln>
        </p:spPr>
      </p:pic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1440000" y="-38160"/>
            <a:ext cx="5903640" cy="54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One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Two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Three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Four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Body Level Five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" name="Group 5"/>
          <p:cNvGrpSpPr/>
          <p:nvPr/>
        </p:nvGrpSpPr>
        <p:grpSpPr>
          <a:xfrm>
            <a:off x="36000" y="0"/>
            <a:ext cx="1642680" cy="547920"/>
            <a:chOff x="36000" y="0"/>
            <a:chExt cx="1642680" cy="547920"/>
          </a:xfrm>
        </p:grpSpPr>
        <p:pic>
          <p:nvPicPr>
            <p:cNvPr id="74" name="image1.pdf" descr="image1.pdf"/>
            <p:cNvPicPr/>
            <p:nvPr/>
          </p:nvPicPr>
          <p:blipFill>
            <a:blip r:embed="rId12"/>
            <a:stretch/>
          </p:blipFill>
          <p:spPr>
            <a:xfrm>
              <a:off x="36000" y="36000"/>
              <a:ext cx="35964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75" name="image4.pdf" descr="image4.pdf"/>
            <p:cNvPicPr/>
            <p:nvPr/>
          </p:nvPicPr>
          <p:blipFill>
            <a:blip r:embed="rId13"/>
            <a:stretch/>
          </p:blipFill>
          <p:spPr>
            <a:xfrm>
              <a:off x="1307160" y="0"/>
              <a:ext cx="371520" cy="50364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76" name="aulogo_uk_var2_blue.png" descr="aulogo_uk_var2_blue.png"/>
            <p:cNvPicPr/>
            <p:nvPr/>
          </p:nvPicPr>
          <p:blipFill>
            <a:blip r:embed="rId14"/>
            <a:srcRect l="0" t="0" r="59225" b="0"/>
            <a:stretch/>
          </p:blipFill>
          <p:spPr>
            <a:xfrm>
              <a:off x="408960" y="22320"/>
              <a:ext cx="884880" cy="4590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CustomShape 6"/>
            <p:cNvSpPr/>
            <p:nvPr/>
          </p:nvSpPr>
          <p:spPr>
            <a:xfrm>
              <a:off x="43200" y="36000"/>
              <a:ext cx="345240" cy="50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78" name="ku-logo.pdf" descr="ku-logo.pdf"/>
            <p:cNvPicPr/>
            <p:nvPr/>
          </p:nvPicPr>
          <p:blipFill>
            <a:blip r:embed="rId15"/>
            <a:stretch/>
          </p:blipFill>
          <p:spPr>
            <a:xfrm>
              <a:off x="1238400" y="27720"/>
              <a:ext cx="382680" cy="52020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79" name="Image" descr="Image"/>
          <p:cNvPicPr/>
          <p:nvPr/>
        </p:nvPicPr>
        <p:blipFill>
          <a:blip r:embed="rId16"/>
          <a:stretch/>
        </p:blipFill>
        <p:spPr>
          <a:xfrm>
            <a:off x="8888040" y="64800"/>
            <a:ext cx="1132200" cy="770040"/>
          </a:xfrm>
          <a:prstGeom prst="rect">
            <a:avLst/>
          </a:prstGeom>
          <a:ln w="12700">
            <a:noFill/>
          </a:ln>
        </p:spPr>
      </p:pic>
      <p:sp>
        <p:nvSpPr>
          <p:cNvPr id="80" name="PlaceHolder 7"/>
          <p:cNvSpPr>
            <a:spLocks noGrp="1"/>
          </p:cNvSpPr>
          <p:nvPr>
            <p:ph type="sldNum"/>
          </p:nvPr>
        </p:nvSpPr>
        <p:spPr>
          <a:xfrm>
            <a:off x="7661160" y="7087320"/>
            <a:ext cx="2349720" cy="406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81" name="soleil-logo.png" descr="soleil-logo.png"/>
          <p:cNvPicPr/>
          <p:nvPr/>
        </p:nvPicPr>
        <p:blipFill>
          <a:blip r:embed="rId17"/>
          <a:stretch/>
        </p:blipFill>
        <p:spPr>
          <a:xfrm>
            <a:off x="8886960" y="772200"/>
            <a:ext cx="1134720" cy="54792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tif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png"/><Relationship Id="rId6" Type="http://schemas.openxmlformats.org/officeDocument/2006/relationships/image" Target="../media/image48.gif"/><Relationship Id="rId7" Type="http://schemas.openxmlformats.org/officeDocument/2006/relationships/image" Target="../media/image49.png"/><Relationship Id="rId8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image" Target="../media/image51.png"/><Relationship Id="rId3" Type="http://schemas.openxmlformats.org/officeDocument/2006/relationships/image" Target="../media/image52.jpeg"/><Relationship Id="rId4" Type="http://schemas.openxmlformats.org/officeDocument/2006/relationships/image" Target="../media/image53.jpeg"/><Relationship Id="rId5" Type="http://schemas.openxmlformats.org/officeDocument/2006/relationships/image" Target="../media/image54.png"/><Relationship Id="rId6" Type="http://schemas.openxmlformats.org/officeDocument/2006/relationships/image" Target="../media/image55.gif"/><Relationship Id="rId7" Type="http://schemas.openxmlformats.org/officeDocument/2006/relationships/image" Target="../media/image56.png"/><Relationship Id="rId8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668000" y="72025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119" name="image5.pdf" descr="image5.pdf"/>
          <p:cNvPicPr/>
          <p:nvPr/>
        </p:nvPicPr>
        <p:blipFill>
          <a:blip r:embed="rId1"/>
          <a:stretch/>
        </p:blipFill>
        <p:spPr>
          <a:xfrm>
            <a:off x="2678040" y="216000"/>
            <a:ext cx="4723560" cy="2780640"/>
          </a:xfrm>
          <a:prstGeom prst="rect">
            <a:avLst/>
          </a:prstGeom>
          <a:ln w="1270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866520" y="5049360"/>
            <a:ext cx="8346960" cy="487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Arial"/>
              </a:rPr>
              <a:t>McXtrace components and instruments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21" name="image6.png" descr="image6.png"/>
          <p:cNvPicPr/>
          <p:nvPr/>
        </p:nvPicPr>
        <p:blipFill>
          <a:blip r:embed="rId2"/>
          <a:stretch/>
        </p:blipFill>
        <p:spPr>
          <a:xfrm>
            <a:off x="3475440" y="3018960"/>
            <a:ext cx="3128760" cy="1488600"/>
          </a:xfrm>
          <a:prstGeom prst="rect">
            <a:avLst/>
          </a:prstGeom>
          <a:ln w="12700"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2493000" y="6552000"/>
            <a:ext cx="50936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Peter Willendrup (pkwi@fysik.dtu.dk)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23" name="Image" descr="Image"/>
          <p:cNvPicPr/>
          <p:nvPr/>
        </p:nvPicPr>
        <p:blipFill>
          <a:blip r:embed="rId3"/>
          <a:stretch/>
        </p:blipFill>
        <p:spPr>
          <a:xfrm>
            <a:off x="2927520" y="107640"/>
            <a:ext cx="4406760" cy="29973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Placing further components - RELATIVE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Placing further components is done by order of 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1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Rotation, i.e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COMPONENT Source = Source_flat(…)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AT (0,0,0) ABSOLUTE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350760" y="3873240"/>
            <a:ext cx="4699080" cy="4348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2672640" y="3612240"/>
            <a:ext cx="235080" cy="1241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 flipV="1">
            <a:off x="2790360" y="3092760"/>
            <a:ext cx="0" cy="115056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7"/>
          <p:cNvSpPr/>
          <p:nvPr/>
        </p:nvSpPr>
        <p:spPr>
          <a:xfrm>
            <a:off x="2789640" y="4233240"/>
            <a:ext cx="941400" cy="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8"/>
          <p:cNvSpPr/>
          <p:nvPr/>
        </p:nvSpPr>
        <p:spPr>
          <a:xfrm flipV="1">
            <a:off x="2783160" y="3659760"/>
            <a:ext cx="561960" cy="566640"/>
          </a:xfrm>
          <a:prstGeom prst="line">
            <a:avLst/>
          </a:prstGeom>
          <a:ln w="12700">
            <a:solidFill>
              <a:srgbClr val="7a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9"/>
          <p:cNvSpPr/>
          <p:nvPr/>
        </p:nvSpPr>
        <p:spPr>
          <a:xfrm>
            <a:off x="2844720" y="4156920"/>
            <a:ext cx="104760" cy="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0"/>
          <p:cNvSpPr/>
          <p:nvPr/>
        </p:nvSpPr>
        <p:spPr>
          <a:xfrm flipV="1">
            <a:off x="2863800" y="4151880"/>
            <a:ext cx="87840" cy="8784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1"/>
          <p:cNvSpPr/>
          <p:nvPr/>
        </p:nvSpPr>
        <p:spPr>
          <a:xfrm flipV="1">
            <a:off x="2786400" y="4035960"/>
            <a:ext cx="87480" cy="8784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2"/>
          <p:cNvSpPr/>
          <p:nvPr/>
        </p:nvSpPr>
        <p:spPr>
          <a:xfrm flipV="1">
            <a:off x="2863440" y="4038120"/>
            <a:ext cx="0" cy="8352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3"/>
          <p:cNvSpPr/>
          <p:nvPr/>
        </p:nvSpPr>
        <p:spPr>
          <a:xfrm>
            <a:off x="2788200" y="4133160"/>
            <a:ext cx="83520" cy="102960"/>
          </a:xfrm>
          <a:prstGeom prst="rect">
            <a:avLst/>
          </a:prstGeom>
          <a:noFill/>
          <a:ln w="12700">
            <a:solidFill>
              <a:srgbClr val="2632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4"/>
          <p:cNvSpPr/>
          <p:nvPr/>
        </p:nvSpPr>
        <p:spPr>
          <a:xfrm>
            <a:off x="3311640" y="334512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2647800" y="297288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3541320" y="428220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6182640" y="4041720"/>
            <a:ext cx="4699080" cy="4348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8"/>
          <p:cNvSpPr/>
          <p:nvPr/>
        </p:nvSpPr>
        <p:spPr>
          <a:xfrm flipV="1">
            <a:off x="6185880" y="3874320"/>
            <a:ext cx="168840" cy="168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9"/>
          <p:cNvSpPr/>
          <p:nvPr/>
        </p:nvSpPr>
        <p:spPr>
          <a:xfrm flipV="1">
            <a:off x="6185880" y="4300560"/>
            <a:ext cx="168840" cy="168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0"/>
          <p:cNvGrpSpPr/>
          <p:nvPr/>
        </p:nvGrpSpPr>
        <p:grpSpPr>
          <a:xfrm>
            <a:off x="6092280" y="2983320"/>
            <a:ext cx="2292840" cy="2579040"/>
            <a:chOff x="6092280" y="2983320"/>
            <a:chExt cx="2292840" cy="2579040"/>
          </a:xfrm>
        </p:grpSpPr>
        <p:sp>
          <p:nvSpPr>
            <p:cNvPr id="263" name="Line 21"/>
            <p:cNvSpPr/>
            <p:nvPr/>
          </p:nvSpPr>
          <p:spPr>
            <a:xfrm flipV="1">
              <a:off x="6246360" y="3103200"/>
              <a:ext cx="0" cy="115056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22"/>
            <p:cNvSpPr/>
            <p:nvPr/>
          </p:nvSpPr>
          <p:spPr>
            <a:xfrm>
              <a:off x="6246000" y="4243680"/>
              <a:ext cx="941400" cy="0"/>
            </a:xfrm>
            <a:prstGeom prst="line">
              <a:avLst/>
            </a:prstGeom>
            <a:ln w="12700">
              <a:solidFill>
                <a:srgbClr val="2632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23"/>
            <p:cNvSpPr/>
            <p:nvPr/>
          </p:nvSpPr>
          <p:spPr>
            <a:xfrm flipV="1">
              <a:off x="6239520" y="3670200"/>
              <a:ext cx="561960" cy="56664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24"/>
            <p:cNvSpPr/>
            <p:nvPr/>
          </p:nvSpPr>
          <p:spPr>
            <a:xfrm>
              <a:off x="6301080" y="4167360"/>
              <a:ext cx="104760" cy="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25"/>
            <p:cNvSpPr/>
            <p:nvPr/>
          </p:nvSpPr>
          <p:spPr>
            <a:xfrm flipV="1">
              <a:off x="6320160" y="4162320"/>
              <a:ext cx="87480" cy="8784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26"/>
            <p:cNvSpPr/>
            <p:nvPr/>
          </p:nvSpPr>
          <p:spPr>
            <a:xfrm flipV="1">
              <a:off x="6242400" y="4046400"/>
              <a:ext cx="87840" cy="8784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27"/>
            <p:cNvSpPr/>
            <p:nvPr/>
          </p:nvSpPr>
          <p:spPr>
            <a:xfrm flipV="1">
              <a:off x="6319800" y="4048560"/>
              <a:ext cx="0" cy="8352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8"/>
            <p:cNvSpPr/>
            <p:nvPr/>
          </p:nvSpPr>
          <p:spPr>
            <a:xfrm>
              <a:off x="6244560" y="4143600"/>
              <a:ext cx="83520" cy="102960"/>
            </a:xfrm>
            <a:prstGeom prst="rect">
              <a:avLst/>
            </a:prstGeom>
            <a:noFill/>
            <a:ln w="12700">
              <a:solidFill>
                <a:srgbClr val="2632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29"/>
            <p:cNvSpPr/>
            <p:nvPr/>
          </p:nvSpPr>
          <p:spPr>
            <a:xfrm>
              <a:off x="6844320" y="3586680"/>
              <a:ext cx="1270080" cy="127008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x´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72" name="Line 30"/>
            <p:cNvSpPr/>
            <p:nvPr/>
          </p:nvSpPr>
          <p:spPr>
            <a:xfrm>
              <a:off x="6092280" y="2983320"/>
              <a:ext cx="127008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y´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73" name="Line 31"/>
            <p:cNvSpPr/>
            <p:nvPr/>
          </p:nvSpPr>
          <p:spPr>
            <a:xfrm>
              <a:off x="6985800" y="4292640"/>
              <a:ext cx="127008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z’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74" name="Line 32"/>
            <p:cNvSpPr/>
            <p:nvPr/>
          </p:nvSpPr>
          <p:spPr>
            <a:xfrm flipV="1">
              <a:off x="6215040" y="3600720"/>
              <a:ext cx="447840" cy="645840"/>
            </a:xfrm>
            <a:prstGeom prst="line">
              <a:avLst/>
            </a:prstGeom>
            <a:ln w="12700">
              <a:solidFill>
                <a:srgbClr val="a7a7a7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33"/>
            <p:cNvSpPr/>
            <p:nvPr/>
          </p:nvSpPr>
          <p:spPr>
            <a:xfrm>
              <a:off x="6678360" y="3466800"/>
              <a:ext cx="127008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x”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76" name="Line 34"/>
            <p:cNvSpPr/>
            <p:nvPr/>
          </p:nvSpPr>
          <p:spPr>
            <a:xfrm>
              <a:off x="7115400" y="3865680"/>
              <a:ext cx="126972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z”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277" name="Line 35"/>
          <p:cNvSpPr/>
          <p:nvPr/>
        </p:nvSpPr>
        <p:spPr>
          <a:xfrm flipV="1">
            <a:off x="3735000" y="4237920"/>
            <a:ext cx="2505240" cy="1800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6"/>
          <p:cNvSpPr/>
          <p:nvPr/>
        </p:nvSpPr>
        <p:spPr>
          <a:xfrm>
            <a:off x="5914800" y="5157360"/>
            <a:ext cx="4001760" cy="873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COMPONENT Capillary = Capillary(…)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AT (0,0,1) RELATIVE Source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ROTATED (0,0.1,0) RELATIVE Source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9" name="Line 37"/>
          <p:cNvSpPr/>
          <p:nvPr/>
        </p:nvSpPr>
        <p:spPr>
          <a:xfrm flipV="1">
            <a:off x="6252480" y="4013280"/>
            <a:ext cx="938880" cy="227160"/>
          </a:xfrm>
          <a:prstGeom prst="line">
            <a:avLst/>
          </a:prstGeom>
          <a:ln w="12700">
            <a:solidFill>
              <a:srgbClr val="a7a7a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8"/>
          <p:cNvSpPr/>
          <p:nvPr/>
        </p:nvSpPr>
        <p:spPr>
          <a:xfrm>
            <a:off x="6966720" y="4062600"/>
            <a:ext cx="78840" cy="166680"/>
          </a:xfrm>
          <a:custGeom>
            <a:avLst/>
            <a:gdLst/>
            <a:ahLst/>
            <a:rect l="l" t="t" r="r" b="b"/>
            <a:pathLst>
              <a:path w="16205" h="21600">
                <a:moveTo>
                  <a:pt x="1095" y="0"/>
                </a:moveTo>
                <a:cubicBezTo>
                  <a:pt x="21600" y="7808"/>
                  <a:pt x="21235" y="15008"/>
                  <a:pt x="0" y="21600"/>
                </a:cubicBezTo>
              </a:path>
            </a:pathLst>
          </a:custGeom>
          <a:noFill/>
          <a:ln w="12700">
            <a:solidFill>
              <a:srgbClr val="a7a7a7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1" name="CustomShape 39"/>
          <p:cNvSpPr/>
          <p:nvPr/>
        </p:nvSpPr>
        <p:spPr>
          <a:xfrm>
            <a:off x="4165200" y="6210360"/>
            <a:ext cx="583056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(Reference labels can also be PREVIOUS or PREVIOUS(2) etc.)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82" name="TextShape 40"/>
          <p:cNvSpPr txBox="1"/>
          <p:nvPr/>
        </p:nvSpPr>
        <p:spPr>
          <a:xfrm>
            <a:off x="360000" y="667368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Note : ROTATION is performed first, then translation AT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2779920" y="97344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Components often have their origin at the centre of mass, i.e. for </a:t>
            </a:r>
            <a:r>
              <a:rPr b="0" lang="fr-FR" sz="1800" spc="-1" strike="noStrike">
                <a:solidFill>
                  <a:srgbClr val="979ff5"/>
                </a:solidFill>
                <a:latin typeface="Arial"/>
                <a:ea typeface="Arial"/>
              </a:rPr>
              <a:t>samples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 … but not  for e.g. </a:t>
            </a:r>
            <a:r>
              <a:rPr b="0" lang="fr-FR" sz="1800" spc="-1" strike="noStrike">
                <a:solidFill>
                  <a:srgbClr val="fc7634"/>
                </a:solidFill>
                <a:latin typeface="Arial"/>
                <a:ea typeface="Arial"/>
              </a:rPr>
              <a:t>Capillary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Placing further components is done by order of 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1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Rotation, i.e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COMPONENT Sample = Some_sample(…)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AT (0,0,0) </a:t>
            </a:r>
            <a:r>
              <a:rPr b="0" lang="fr-FR" sz="1700" spc="-1" strike="noStrike">
                <a:solidFill>
                  <a:srgbClr val="a7a7a7"/>
                </a:solidFill>
                <a:latin typeface="Arial"/>
                <a:ea typeface="Arial"/>
              </a:rPr>
              <a:t>[RELATIVE]</a:t>
            </a: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 ABSOLUTE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grpSp>
        <p:nvGrpSpPr>
          <p:cNvPr id="286" name="Group 4"/>
          <p:cNvGrpSpPr/>
          <p:nvPr/>
        </p:nvGrpSpPr>
        <p:grpSpPr>
          <a:xfrm>
            <a:off x="7173000" y="2412000"/>
            <a:ext cx="6253920" cy="2732040"/>
            <a:chOff x="7173000" y="2412000"/>
            <a:chExt cx="6253920" cy="2732040"/>
          </a:xfrm>
        </p:grpSpPr>
        <p:sp>
          <p:nvSpPr>
            <p:cNvPr id="287" name="CustomShape 5"/>
            <p:cNvSpPr/>
            <p:nvPr/>
          </p:nvSpPr>
          <p:spPr>
            <a:xfrm>
              <a:off x="7498800" y="4039920"/>
              <a:ext cx="5928120" cy="795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7286760" y="4348080"/>
              <a:ext cx="5928120" cy="7959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7"/>
            <p:cNvSpPr/>
            <p:nvPr/>
          </p:nvSpPr>
          <p:spPr>
            <a:xfrm flipV="1">
              <a:off x="7291080" y="4042080"/>
              <a:ext cx="212760" cy="3085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Line 8"/>
            <p:cNvSpPr/>
            <p:nvPr/>
          </p:nvSpPr>
          <p:spPr>
            <a:xfrm flipV="1">
              <a:off x="7291080" y="4821480"/>
              <a:ext cx="212760" cy="3085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1" name="Group 9"/>
            <p:cNvGrpSpPr/>
            <p:nvPr/>
          </p:nvGrpSpPr>
          <p:grpSpPr>
            <a:xfrm>
              <a:off x="7173000" y="2412000"/>
              <a:ext cx="1381320" cy="2730600"/>
              <a:chOff x="7173000" y="2412000"/>
              <a:chExt cx="1381320" cy="2730600"/>
            </a:xfrm>
          </p:grpSpPr>
          <p:sp>
            <p:nvSpPr>
              <p:cNvPr id="292" name="Line 10"/>
              <p:cNvSpPr/>
              <p:nvPr/>
            </p:nvSpPr>
            <p:spPr>
              <a:xfrm flipV="1">
                <a:off x="7367400" y="2631240"/>
                <a:ext cx="0" cy="2104560"/>
              </a:xfrm>
              <a:prstGeom prst="line">
                <a:avLst/>
              </a:prstGeom>
              <a:ln w="12700">
                <a:solidFill>
                  <a:srgbClr val="19a668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Line 11"/>
              <p:cNvSpPr/>
              <p:nvPr/>
            </p:nvSpPr>
            <p:spPr>
              <a:xfrm>
                <a:off x="7366680" y="4717440"/>
                <a:ext cx="1187640" cy="0"/>
              </a:xfrm>
              <a:prstGeom prst="line">
                <a:avLst/>
              </a:prstGeom>
              <a:ln w="12700">
                <a:solidFill>
                  <a:srgbClr val="2632bb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Line 12"/>
              <p:cNvSpPr/>
              <p:nvPr/>
            </p:nvSpPr>
            <p:spPr>
              <a:xfrm flipV="1">
                <a:off x="7358400" y="3668760"/>
                <a:ext cx="708840" cy="1036440"/>
              </a:xfrm>
              <a:prstGeom prst="line">
                <a:avLst/>
              </a:prstGeom>
              <a:ln w="12700">
                <a:solidFill>
                  <a:srgbClr val="7a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Line 13"/>
              <p:cNvSpPr/>
              <p:nvPr/>
            </p:nvSpPr>
            <p:spPr>
              <a:xfrm>
                <a:off x="7435800" y="4577760"/>
                <a:ext cx="132480" cy="0"/>
              </a:xfrm>
              <a:prstGeom prst="line">
                <a:avLst/>
              </a:prstGeom>
              <a:ln w="12700">
                <a:solidFill>
                  <a:srgbClr val="7a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Line 14"/>
              <p:cNvSpPr/>
              <p:nvPr/>
            </p:nvSpPr>
            <p:spPr>
              <a:xfrm flipV="1">
                <a:off x="7460280" y="4568400"/>
                <a:ext cx="110520" cy="160920"/>
              </a:xfrm>
              <a:prstGeom prst="line">
                <a:avLst/>
              </a:prstGeom>
              <a:ln w="12700">
                <a:solidFill>
                  <a:srgbClr val="7a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Line 15"/>
              <p:cNvSpPr/>
              <p:nvPr/>
            </p:nvSpPr>
            <p:spPr>
              <a:xfrm flipV="1">
                <a:off x="7362360" y="4356360"/>
                <a:ext cx="110520" cy="160920"/>
              </a:xfrm>
              <a:prstGeom prst="line">
                <a:avLst/>
              </a:prstGeom>
              <a:ln w="12700">
                <a:solidFill>
                  <a:srgbClr val="19a66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Line 16"/>
              <p:cNvSpPr/>
              <p:nvPr/>
            </p:nvSpPr>
            <p:spPr>
              <a:xfrm flipV="1">
                <a:off x="7459920" y="4360320"/>
                <a:ext cx="0" cy="153000"/>
              </a:xfrm>
              <a:prstGeom prst="line">
                <a:avLst/>
              </a:prstGeom>
              <a:ln w="12700">
                <a:solidFill>
                  <a:srgbClr val="19a668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7"/>
              <p:cNvSpPr/>
              <p:nvPr/>
            </p:nvSpPr>
            <p:spPr>
              <a:xfrm>
                <a:off x="7364880" y="4534560"/>
                <a:ext cx="105480" cy="189000"/>
              </a:xfrm>
              <a:prstGeom prst="rect">
                <a:avLst/>
              </a:prstGeom>
              <a:noFill/>
              <a:ln w="12700">
                <a:solidFill>
                  <a:srgbClr val="2632b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18"/>
              <p:cNvSpPr/>
              <p:nvPr/>
            </p:nvSpPr>
            <p:spPr>
              <a:xfrm>
                <a:off x="8121600" y="3515760"/>
                <a:ext cx="189360" cy="3355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</a:tabLst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x´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301" name="CustomShape 19"/>
              <p:cNvSpPr/>
              <p:nvPr/>
            </p:nvSpPr>
            <p:spPr>
              <a:xfrm>
                <a:off x="7173000" y="2412000"/>
                <a:ext cx="189360" cy="3355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</a:tabLst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y´</a:t>
                </a:r>
                <a:endParaRPr b="0" lang="fr-FR" sz="1600" spc="-1" strike="noStrike">
                  <a:latin typeface="Arial"/>
                </a:endParaRPr>
              </a:p>
            </p:txBody>
          </p:sp>
          <p:sp>
            <p:nvSpPr>
              <p:cNvPr id="302" name="CustomShape 20"/>
              <p:cNvSpPr/>
              <p:nvPr/>
            </p:nvSpPr>
            <p:spPr>
              <a:xfrm>
                <a:off x="8300160" y="4807080"/>
                <a:ext cx="165960" cy="33552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>
                <a:noAutofit/>
              </a:bodyPr>
              <a:p>
                <a:pPr>
                  <a:lnSpc>
                    <a:spcPct val="100000"/>
                  </a:lnSpc>
                  <a:spcBef>
                    <a:spcPts val="1001"/>
                  </a:spcBef>
                  <a:tabLst>
                    <a:tab algn="l" pos="0"/>
                  </a:tabLst>
                </a:pPr>
                <a:r>
                  <a:rPr b="0" lang="fr-FR" sz="16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z’</a:t>
                </a:r>
                <a:endParaRPr b="0" lang="fr-FR" sz="1600" spc="-1" strike="noStrike">
                  <a:latin typeface="Arial"/>
                </a:endParaRPr>
              </a:p>
            </p:txBody>
          </p:sp>
        </p:grpSp>
      </p:grpSp>
      <p:grpSp>
        <p:nvGrpSpPr>
          <p:cNvPr id="303" name="Group 21"/>
          <p:cNvGrpSpPr/>
          <p:nvPr/>
        </p:nvGrpSpPr>
        <p:grpSpPr>
          <a:xfrm>
            <a:off x="2501280" y="2630160"/>
            <a:ext cx="1965240" cy="2657160"/>
            <a:chOff x="2501280" y="2630160"/>
            <a:chExt cx="1965240" cy="2657160"/>
          </a:xfrm>
        </p:grpSpPr>
        <p:sp>
          <p:nvSpPr>
            <p:cNvPr id="304" name="CustomShape 22"/>
            <p:cNvSpPr/>
            <p:nvPr/>
          </p:nvSpPr>
          <p:spPr>
            <a:xfrm>
              <a:off x="2501280" y="4990680"/>
              <a:ext cx="785880" cy="2966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>
              <a:outerShdw algn="b" blurRad="25400" dir="5400000" dist="12600" kx="0" ky="0" rotWithShape="0" sx="100000" sy="10000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23"/>
            <p:cNvSpPr/>
            <p:nvPr/>
          </p:nvSpPr>
          <p:spPr>
            <a:xfrm flipV="1">
              <a:off x="2894400" y="2817360"/>
              <a:ext cx="0" cy="179568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Line 24"/>
            <p:cNvSpPr/>
            <p:nvPr/>
          </p:nvSpPr>
          <p:spPr>
            <a:xfrm>
              <a:off x="2893320" y="4597200"/>
              <a:ext cx="1573200" cy="0"/>
            </a:xfrm>
            <a:prstGeom prst="line">
              <a:avLst/>
            </a:prstGeom>
            <a:ln w="12700">
              <a:solidFill>
                <a:srgbClr val="2632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Line 25"/>
            <p:cNvSpPr/>
            <p:nvPr/>
          </p:nvSpPr>
          <p:spPr>
            <a:xfrm flipV="1">
              <a:off x="2882160" y="3702240"/>
              <a:ext cx="939600" cy="88452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26"/>
            <p:cNvSpPr/>
            <p:nvPr/>
          </p:nvSpPr>
          <p:spPr>
            <a:xfrm>
              <a:off x="2985120" y="4478400"/>
              <a:ext cx="175680" cy="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27"/>
            <p:cNvSpPr/>
            <p:nvPr/>
          </p:nvSpPr>
          <p:spPr>
            <a:xfrm flipV="1">
              <a:off x="3017160" y="4470120"/>
              <a:ext cx="146880" cy="13716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28"/>
            <p:cNvSpPr/>
            <p:nvPr/>
          </p:nvSpPr>
          <p:spPr>
            <a:xfrm flipV="1">
              <a:off x="2887560" y="4289400"/>
              <a:ext cx="146880" cy="13716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Line 29"/>
            <p:cNvSpPr/>
            <p:nvPr/>
          </p:nvSpPr>
          <p:spPr>
            <a:xfrm flipV="1">
              <a:off x="3016800" y="4292640"/>
              <a:ext cx="0" cy="13068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0"/>
            <p:cNvSpPr/>
            <p:nvPr/>
          </p:nvSpPr>
          <p:spPr>
            <a:xfrm>
              <a:off x="2890800" y="4441320"/>
              <a:ext cx="140040" cy="161280"/>
            </a:xfrm>
            <a:prstGeom prst="rect">
              <a:avLst/>
            </a:prstGeom>
            <a:noFill/>
            <a:ln w="12700">
              <a:solidFill>
                <a:srgbClr val="2632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"/>
            <p:cNvSpPr/>
            <p:nvPr/>
          </p:nvSpPr>
          <p:spPr>
            <a:xfrm>
              <a:off x="3746520" y="3211200"/>
              <a:ext cx="175320" cy="286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x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14" name="CustomShape 32"/>
            <p:cNvSpPr/>
            <p:nvPr/>
          </p:nvSpPr>
          <p:spPr>
            <a:xfrm>
              <a:off x="2636640" y="2630160"/>
              <a:ext cx="175320" cy="286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y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15" name="CustomShape 33"/>
            <p:cNvSpPr/>
            <p:nvPr/>
          </p:nvSpPr>
          <p:spPr>
            <a:xfrm>
              <a:off x="4129920" y="4673880"/>
              <a:ext cx="175320" cy="286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z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316" name="CustomShape 34"/>
            <p:cNvSpPr/>
            <p:nvPr/>
          </p:nvSpPr>
          <p:spPr>
            <a:xfrm>
              <a:off x="2501280" y="3663000"/>
              <a:ext cx="785880" cy="2966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>
              <a:outerShdw algn="b" blurRad="25400" dir="5400000" dist="12600" kx="0" ky="0" rotWithShape="0" sx="100000" sy="100000">
                <a:srgbClr val="000000">
                  <a:alpha val="38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Line 35"/>
            <p:cNvSpPr/>
            <p:nvPr/>
          </p:nvSpPr>
          <p:spPr>
            <a:xfrm flipV="1">
              <a:off x="2508840" y="3835080"/>
              <a:ext cx="0" cy="13194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36"/>
            <p:cNvSpPr/>
            <p:nvPr/>
          </p:nvSpPr>
          <p:spPr>
            <a:xfrm flipV="1">
              <a:off x="3281400" y="3851280"/>
              <a:ext cx="0" cy="13194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Line 37"/>
          <p:cNvSpPr/>
          <p:nvPr/>
        </p:nvSpPr>
        <p:spPr>
          <a:xfrm flipH="1">
            <a:off x="3081240" y="2133360"/>
            <a:ext cx="904320" cy="1288080"/>
          </a:xfrm>
          <a:prstGeom prst="line">
            <a:avLst/>
          </a:prstGeom>
          <a:ln w="12700">
            <a:solidFill>
              <a:srgbClr val="979ff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38"/>
          <p:cNvSpPr/>
          <p:nvPr/>
        </p:nvSpPr>
        <p:spPr>
          <a:xfrm>
            <a:off x="7711560" y="2218680"/>
            <a:ext cx="0" cy="1433160"/>
          </a:xfrm>
          <a:prstGeom prst="line">
            <a:avLst/>
          </a:prstGeom>
          <a:ln w="12700">
            <a:solidFill>
              <a:srgbClr val="fc76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9"/>
          <p:cNvSpPr/>
          <p:nvPr/>
        </p:nvSpPr>
        <p:spPr>
          <a:xfrm>
            <a:off x="2287440" y="6213600"/>
            <a:ext cx="7232400" cy="11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Generally speaking, the component author can choose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the meaningful coordinate system for the given problem!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- The McXtrace system takes care of the transformation between them….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1764000" y="23544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Component geometries are typically simple objects… But some have polygon-description of the surface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773720" y="2885400"/>
            <a:ext cx="1774080" cy="7830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3960360" y="2885400"/>
            <a:ext cx="816480" cy="783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1773720" y="4775760"/>
            <a:ext cx="1774080" cy="7830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7"/>
          <p:cNvSpPr/>
          <p:nvPr/>
        </p:nvSpPr>
        <p:spPr>
          <a:xfrm flipV="1">
            <a:off x="1768680" y="4576680"/>
            <a:ext cx="202680" cy="202680"/>
          </a:xfrm>
          <a:prstGeom prst="line">
            <a:avLst/>
          </a:prstGeom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8"/>
          <p:cNvSpPr/>
          <p:nvPr/>
        </p:nvSpPr>
        <p:spPr>
          <a:xfrm flipV="1">
            <a:off x="3548160" y="5348880"/>
            <a:ext cx="202320" cy="202320"/>
          </a:xfrm>
          <a:prstGeom prst="line">
            <a:avLst/>
          </a:prstGeom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9"/>
          <p:cNvSpPr/>
          <p:nvPr/>
        </p:nvSpPr>
        <p:spPr>
          <a:xfrm flipV="1">
            <a:off x="3548160" y="4576680"/>
            <a:ext cx="202320" cy="202680"/>
          </a:xfrm>
          <a:prstGeom prst="line">
            <a:avLst/>
          </a:prstGeom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0"/>
          <p:cNvSpPr/>
          <p:nvPr/>
        </p:nvSpPr>
        <p:spPr>
          <a:xfrm flipV="1">
            <a:off x="3740040" y="4595400"/>
            <a:ext cx="0" cy="758520"/>
          </a:xfrm>
          <a:prstGeom prst="line">
            <a:avLst/>
          </a:prstGeom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1"/>
          <p:cNvSpPr/>
          <p:nvPr/>
        </p:nvSpPr>
        <p:spPr>
          <a:xfrm flipH="1">
            <a:off x="1955520" y="4580280"/>
            <a:ext cx="1795320" cy="0"/>
          </a:xfrm>
          <a:prstGeom prst="line">
            <a:avLst/>
          </a:prstGeom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2"/>
          <p:cNvSpPr/>
          <p:nvPr/>
        </p:nvSpPr>
        <p:spPr>
          <a:xfrm>
            <a:off x="3960360" y="4583160"/>
            <a:ext cx="816480" cy="783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3"/>
          <p:cNvSpPr/>
          <p:nvPr/>
        </p:nvSpPr>
        <p:spPr>
          <a:xfrm>
            <a:off x="3957480" y="5017320"/>
            <a:ext cx="820440" cy="118800"/>
          </a:xfrm>
          <a:custGeom>
            <a:avLst/>
            <a:gdLst/>
            <a:ahLst/>
            <a:rect l="l" t="t" r="r" b="b"/>
            <a:pathLst>
              <a:path w="21600" h="16231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noFill/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4"/>
          <p:cNvSpPr/>
          <p:nvPr/>
        </p:nvSpPr>
        <p:spPr>
          <a:xfrm>
            <a:off x="2018160" y="2547360"/>
            <a:ext cx="2602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2D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36" name="CustomShape 15"/>
          <p:cNvSpPr/>
          <p:nvPr/>
        </p:nvSpPr>
        <p:spPr>
          <a:xfrm>
            <a:off x="2018160" y="4294080"/>
            <a:ext cx="2602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3D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37" name="CustomShape 16"/>
          <p:cNvSpPr/>
          <p:nvPr/>
        </p:nvSpPr>
        <p:spPr>
          <a:xfrm>
            <a:off x="5123160" y="5378400"/>
            <a:ext cx="830160" cy="261720"/>
          </a:xfrm>
          <a:prstGeom prst="ellipse">
            <a:avLst/>
          </a:prstGeom>
          <a:noFill/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7"/>
          <p:cNvSpPr/>
          <p:nvPr/>
        </p:nvSpPr>
        <p:spPr>
          <a:xfrm>
            <a:off x="5123160" y="4206240"/>
            <a:ext cx="830160" cy="261720"/>
          </a:xfrm>
          <a:prstGeom prst="ellipse">
            <a:avLst/>
          </a:prstGeom>
          <a:noFill/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8"/>
          <p:cNvSpPr/>
          <p:nvPr/>
        </p:nvSpPr>
        <p:spPr>
          <a:xfrm flipV="1">
            <a:off x="5120640" y="4357800"/>
            <a:ext cx="0" cy="116496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9"/>
          <p:cNvSpPr/>
          <p:nvPr/>
        </p:nvSpPr>
        <p:spPr>
          <a:xfrm flipV="1">
            <a:off x="5957640" y="4361760"/>
            <a:ext cx="0" cy="116496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0"/>
          <p:cNvSpPr/>
          <p:nvPr/>
        </p:nvSpPr>
        <p:spPr>
          <a:xfrm>
            <a:off x="5133960" y="5113440"/>
            <a:ext cx="808200" cy="3816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Image" descr="Image"/>
          <p:cNvPicPr/>
          <p:nvPr/>
        </p:nvPicPr>
        <p:blipFill>
          <a:blip r:embed="rId1"/>
          <a:stretch/>
        </p:blipFill>
        <p:spPr>
          <a:xfrm>
            <a:off x="6639120" y="2547360"/>
            <a:ext cx="2710080" cy="27878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344" name="Paraboloidal_xray_optic.jpg" descr="Paraboloidal_xray_optic.jpg"/>
          <p:cNvPicPr/>
          <p:nvPr/>
        </p:nvPicPr>
        <p:blipFill>
          <a:blip r:embed="rId1"/>
          <a:stretch/>
        </p:blipFill>
        <p:spPr>
          <a:xfrm>
            <a:off x="8286840" y="3017880"/>
            <a:ext cx="1642680" cy="725040"/>
          </a:xfrm>
          <a:prstGeom prst="rect">
            <a:avLst/>
          </a:prstGeom>
          <a:ln w="12700">
            <a:noFill/>
          </a:ln>
        </p:spPr>
      </p:pic>
      <p:sp>
        <p:nvSpPr>
          <p:cNvPr id="345" name="TextShape 2"/>
          <p:cNvSpPr txBox="1"/>
          <p:nvPr/>
        </p:nvSpPr>
        <p:spPr>
          <a:xfrm>
            <a:off x="499680" y="17474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Sources - these define MC starting conditions / “inject” rays to our simulation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Optics - used to tailor properties of the X-ray beam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Examples are mirrors, capillaries, lenses, zone-plates, choppers, collimators, slits, …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Samples - “matter” of some form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Powders, single crystals, liquids, micelles in solution, reflecting surfaces…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Monitors - may probe the state of the X-ray beam and store histograms / event lists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Misc, obsolete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Other stuff” and “Old stuff”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6" name="Unknown.png" descr="Unknown.png"/>
          <p:cNvPicPr/>
          <p:nvPr/>
        </p:nvPicPr>
        <p:blipFill>
          <a:blip r:embed="rId2"/>
          <a:stretch/>
        </p:blipFill>
        <p:spPr>
          <a:xfrm>
            <a:off x="8330040" y="4976280"/>
            <a:ext cx="1555560" cy="1115280"/>
          </a:xfrm>
          <a:prstGeom prst="rect">
            <a:avLst/>
          </a:prstGeom>
          <a:ln w="12700">
            <a:noFill/>
          </a:ln>
        </p:spPr>
      </p:pic>
      <p:pic>
        <p:nvPicPr>
          <p:cNvPr id="347" name="images.jpeg" descr="images.jpeg"/>
          <p:cNvPicPr/>
          <p:nvPr/>
        </p:nvPicPr>
        <p:blipFill>
          <a:blip r:embed="rId3"/>
          <a:stretch/>
        </p:blipFill>
        <p:spPr>
          <a:xfrm>
            <a:off x="8939160" y="3795480"/>
            <a:ext cx="774720" cy="774720"/>
          </a:xfrm>
          <a:prstGeom prst="rect">
            <a:avLst/>
          </a:prstGeom>
          <a:ln w="12700">
            <a:noFill/>
          </a:ln>
        </p:spPr>
      </p:pic>
      <p:sp>
        <p:nvSpPr>
          <p:cNvPr id="348" name="TextShape 3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Component classes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Unknown.jpeg" descr="Unknown.jpeg"/>
          <p:cNvPicPr/>
          <p:nvPr/>
        </p:nvPicPr>
        <p:blipFill>
          <a:blip r:embed="rId4"/>
          <a:stretch/>
        </p:blipFill>
        <p:spPr>
          <a:xfrm>
            <a:off x="2872080" y="6199200"/>
            <a:ext cx="1099440" cy="615600"/>
          </a:xfrm>
          <a:prstGeom prst="rect">
            <a:avLst/>
          </a:prstGeom>
          <a:ln w="12700">
            <a:noFill/>
          </a:ln>
        </p:spPr>
      </p:pic>
      <p:pic>
        <p:nvPicPr>
          <p:cNvPr id="350" name="Unknown.png" descr="Unknown.png"/>
          <p:cNvPicPr/>
          <p:nvPr/>
        </p:nvPicPr>
        <p:blipFill>
          <a:blip r:embed="rId5"/>
          <a:stretch/>
        </p:blipFill>
        <p:spPr>
          <a:xfrm>
            <a:off x="1274760" y="6164280"/>
            <a:ext cx="1030680" cy="685800"/>
          </a:xfrm>
          <a:prstGeom prst="rect">
            <a:avLst/>
          </a:prstGeom>
          <a:ln w="12700">
            <a:noFill/>
          </a:ln>
        </p:spPr>
      </p:pic>
      <p:pic>
        <p:nvPicPr>
          <p:cNvPr id="351" name="b004136j-f1.gif" descr="b004136j-f1.gif"/>
          <p:cNvPicPr/>
          <p:nvPr/>
        </p:nvPicPr>
        <p:blipFill>
          <a:blip r:embed="rId6"/>
          <a:stretch/>
        </p:blipFill>
        <p:spPr>
          <a:xfrm>
            <a:off x="8888040" y="1163880"/>
            <a:ext cx="877320" cy="911160"/>
          </a:xfrm>
          <a:prstGeom prst="rect">
            <a:avLst/>
          </a:prstGeom>
          <a:ln w="12700">
            <a:noFill/>
          </a:ln>
        </p:spPr>
      </p:pic>
      <p:pic>
        <p:nvPicPr>
          <p:cNvPr id="352" name="Unknown.png" descr="Unknown.png"/>
          <p:cNvPicPr/>
          <p:nvPr/>
        </p:nvPicPr>
        <p:blipFill>
          <a:blip r:embed="rId7"/>
          <a:stretch/>
        </p:blipFill>
        <p:spPr>
          <a:xfrm>
            <a:off x="9015480" y="2124720"/>
            <a:ext cx="877320" cy="5036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354" name="Paraboloidal_xray_optic.jpg" descr="Paraboloidal_xray_optic.jpg"/>
          <p:cNvPicPr/>
          <p:nvPr/>
        </p:nvPicPr>
        <p:blipFill>
          <a:blip r:embed="rId1"/>
          <a:stretch/>
        </p:blipFill>
        <p:spPr>
          <a:xfrm>
            <a:off x="8286840" y="3017880"/>
            <a:ext cx="1642680" cy="725040"/>
          </a:xfrm>
          <a:prstGeom prst="rect">
            <a:avLst/>
          </a:prstGeom>
          <a:ln w="12700">
            <a:noFill/>
          </a:ln>
        </p:spPr>
      </p:pic>
      <p:sp>
        <p:nvSpPr>
          <p:cNvPr id="355" name="TextShape 2"/>
          <p:cNvSpPr txBox="1"/>
          <p:nvPr/>
        </p:nvSpPr>
        <p:spPr>
          <a:xfrm>
            <a:off x="499680" y="17474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Sources - these define MC starting conditions / “inject” photons to our simulation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Optics - used to tailor properties of the X-ray beam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Examples are mirrors, capillaries, lenses, zone-plates, choppers, collimators, slits, …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Samples - “matter” of some form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Powders, single crystals, liquids, micelles in solution, reflecting surfaces…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Monitors - may probe the state of the X-ray beam and store histograms / event lists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marL="233280" indent="-1746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Misc, obsolete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  <a:p>
            <a:pPr lvl="1" marL="491400" indent="-1994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Wingdings" charset="2"/>
              <a:buChar char=""/>
            </a:pP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fr-FR" sz="1729" spc="-1" strike="noStrike">
                <a:solidFill>
                  <a:srgbClr val="000000"/>
                </a:solidFill>
                <a:latin typeface="Arial"/>
                <a:ea typeface="Arial"/>
              </a:rPr>
              <a:t>Other stuff” and “Old stuff”</a:t>
            </a:r>
            <a:endParaRPr b="0" lang="fr-FR" sz="17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Unknown.png" descr="Unknown.png"/>
          <p:cNvPicPr/>
          <p:nvPr/>
        </p:nvPicPr>
        <p:blipFill>
          <a:blip r:embed="rId2"/>
          <a:stretch/>
        </p:blipFill>
        <p:spPr>
          <a:xfrm>
            <a:off x="8330040" y="4976280"/>
            <a:ext cx="1555560" cy="1115280"/>
          </a:xfrm>
          <a:prstGeom prst="rect">
            <a:avLst/>
          </a:prstGeom>
          <a:ln w="12700">
            <a:noFill/>
          </a:ln>
        </p:spPr>
      </p:pic>
      <p:pic>
        <p:nvPicPr>
          <p:cNvPr id="357" name="images.jpeg" descr="images.jpeg"/>
          <p:cNvPicPr/>
          <p:nvPr/>
        </p:nvPicPr>
        <p:blipFill>
          <a:blip r:embed="rId3"/>
          <a:stretch/>
        </p:blipFill>
        <p:spPr>
          <a:xfrm>
            <a:off x="8939160" y="3795480"/>
            <a:ext cx="774720" cy="774720"/>
          </a:xfrm>
          <a:prstGeom prst="rect">
            <a:avLst/>
          </a:prstGeom>
          <a:ln w="12700">
            <a:noFill/>
          </a:ln>
        </p:spPr>
      </p:pic>
      <p:sp>
        <p:nvSpPr>
          <p:cNvPr id="358" name="TextShape 3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Component classes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Unknown.jpeg" descr="Unknown.jpeg"/>
          <p:cNvPicPr/>
          <p:nvPr/>
        </p:nvPicPr>
        <p:blipFill>
          <a:blip r:embed="rId4"/>
          <a:stretch/>
        </p:blipFill>
        <p:spPr>
          <a:xfrm>
            <a:off x="2872080" y="6199200"/>
            <a:ext cx="1099440" cy="615600"/>
          </a:xfrm>
          <a:prstGeom prst="rect">
            <a:avLst/>
          </a:prstGeom>
          <a:ln w="12700">
            <a:noFill/>
          </a:ln>
        </p:spPr>
      </p:pic>
      <p:pic>
        <p:nvPicPr>
          <p:cNvPr id="360" name="Unknown.png" descr="Unknown.png"/>
          <p:cNvPicPr/>
          <p:nvPr/>
        </p:nvPicPr>
        <p:blipFill>
          <a:blip r:embed="rId5"/>
          <a:stretch/>
        </p:blipFill>
        <p:spPr>
          <a:xfrm>
            <a:off x="1274760" y="6164280"/>
            <a:ext cx="1030680" cy="685800"/>
          </a:xfrm>
          <a:prstGeom prst="rect">
            <a:avLst/>
          </a:prstGeom>
          <a:ln w="12700">
            <a:noFill/>
          </a:ln>
        </p:spPr>
      </p:pic>
      <p:pic>
        <p:nvPicPr>
          <p:cNvPr id="361" name="b004136j-f1.gif" descr="b004136j-f1.gif"/>
          <p:cNvPicPr/>
          <p:nvPr/>
        </p:nvPicPr>
        <p:blipFill>
          <a:blip r:embed="rId6"/>
          <a:stretch/>
        </p:blipFill>
        <p:spPr>
          <a:xfrm>
            <a:off x="8888040" y="1163880"/>
            <a:ext cx="877320" cy="911160"/>
          </a:xfrm>
          <a:prstGeom prst="rect">
            <a:avLst/>
          </a:prstGeom>
          <a:ln w="12700">
            <a:noFill/>
          </a:ln>
        </p:spPr>
      </p:pic>
      <p:pic>
        <p:nvPicPr>
          <p:cNvPr id="362" name="Unknown.png" descr="Unknown.png"/>
          <p:cNvPicPr/>
          <p:nvPr/>
        </p:nvPicPr>
        <p:blipFill>
          <a:blip r:embed="rId7"/>
          <a:stretch/>
        </p:blipFill>
        <p:spPr>
          <a:xfrm>
            <a:off x="9015480" y="2124720"/>
            <a:ext cx="877320" cy="503640"/>
          </a:xfrm>
          <a:prstGeom prst="rect">
            <a:avLst/>
          </a:prstGeom>
          <a:ln w="12700">
            <a:noFill/>
          </a:ln>
        </p:spPr>
      </p:pic>
      <p:sp>
        <p:nvSpPr>
          <p:cNvPr id="363" name="CustomShape 4"/>
          <p:cNvSpPr/>
          <p:nvPr/>
        </p:nvSpPr>
        <p:spPr>
          <a:xfrm>
            <a:off x="1908000" y="5462640"/>
            <a:ext cx="7090560" cy="1716120"/>
          </a:xfrm>
          <a:prstGeom prst="rect">
            <a:avLst/>
          </a:prstGeom>
          <a:solidFill>
            <a:srgbClr val="ffffff"/>
          </a:solidFill>
          <a:ln w="50800">
            <a:solidFill>
              <a:srgbClr val="990000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Common to all components: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They set, manipulate/interact with</a:t>
            </a:r>
            <a:endParaRPr b="0" lang="fr-F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or measure the 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state of the X-ray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(ray)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65" name="CustomShape 2"/>
          <p:cNvSpPr/>
          <p:nvPr/>
        </p:nvSpPr>
        <p:spPr>
          <a:xfrm rot="16198800">
            <a:off x="1912680" y="3188160"/>
            <a:ext cx="1516680" cy="919800"/>
          </a:xfrm>
          <a:custGeom>
            <a:avLst/>
            <a:gdLst/>
            <a:ahLst/>
            <a:rect l="l" t="t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Shape 3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To first order emit uniformly into       steradian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Sources, e.g. rotating anode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Line 5"/>
          <p:cNvSpPr/>
          <p:nvPr/>
        </p:nvSpPr>
        <p:spPr>
          <a:xfrm flipV="1">
            <a:off x="2861640" y="3192120"/>
            <a:ext cx="1010160" cy="36468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6"/>
          <p:cNvSpPr/>
          <p:nvPr/>
        </p:nvSpPr>
        <p:spPr>
          <a:xfrm>
            <a:off x="2746080" y="3816720"/>
            <a:ext cx="834840" cy="2304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7"/>
          <p:cNvSpPr/>
          <p:nvPr/>
        </p:nvSpPr>
        <p:spPr>
          <a:xfrm>
            <a:off x="2750400" y="3981960"/>
            <a:ext cx="151920" cy="70056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8"/>
          <p:cNvSpPr/>
          <p:nvPr/>
        </p:nvSpPr>
        <p:spPr>
          <a:xfrm flipH="1">
            <a:off x="1739520" y="3580200"/>
            <a:ext cx="831240" cy="6102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9"/>
          <p:cNvSpPr/>
          <p:nvPr/>
        </p:nvSpPr>
        <p:spPr>
          <a:xfrm flipH="1" flipV="1">
            <a:off x="2004480" y="3012480"/>
            <a:ext cx="617040" cy="47844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10"/>
          <p:cNvSpPr/>
          <p:nvPr/>
        </p:nvSpPr>
        <p:spPr>
          <a:xfrm flipV="1">
            <a:off x="2736720" y="2542320"/>
            <a:ext cx="697320" cy="8215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11"/>
          <p:cNvSpPr/>
          <p:nvPr/>
        </p:nvSpPr>
        <p:spPr>
          <a:xfrm flipH="1">
            <a:off x="2286000" y="3648240"/>
            <a:ext cx="361800" cy="7801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4_pi.pdf" descr="4_pi.pdf"/>
          <p:cNvPicPr/>
          <p:nvPr/>
        </p:nvPicPr>
        <p:blipFill>
          <a:blip r:embed="rId1"/>
          <a:stretch/>
        </p:blipFill>
        <p:spPr>
          <a:xfrm>
            <a:off x="6831000" y="1869120"/>
            <a:ext cx="371520" cy="2541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77" name="CustomShape 2"/>
          <p:cNvSpPr/>
          <p:nvPr/>
        </p:nvSpPr>
        <p:spPr>
          <a:xfrm rot="16198800">
            <a:off x="1912680" y="3188160"/>
            <a:ext cx="1516680" cy="919800"/>
          </a:xfrm>
          <a:custGeom>
            <a:avLst/>
            <a:gdLst/>
            <a:ahLst/>
            <a:rect l="l" t="t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499680" y="2698200"/>
            <a:ext cx="9071280" cy="4384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1800" spc="-1" strike="noStrike">
              <a:latin typeface="Arial"/>
            </a:endParaRPr>
          </a:p>
          <a:p>
            <a:pPr marL="362880" indent="-27180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90" spc="-1" strike="noStrike">
                <a:solidFill>
                  <a:srgbClr val="000000"/>
                </a:solidFill>
                <a:latin typeface="Arial"/>
                <a:ea typeface="Arial"/>
              </a:rPr>
              <a:t>Generally we are intersted in sending the input to an aperture, characterised by a certain solid angle    , often corresponding to a rectangle       x       at a distance         from the source</a:t>
            </a:r>
            <a:endParaRPr b="0" lang="fr-FR" sz="2690" spc="-1" strike="noStrike">
              <a:latin typeface="Arial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To first order emit uniformly into       steradian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Sources, e.g. rotating anode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Line 6"/>
          <p:cNvSpPr/>
          <p:nvPr/>
        </p:nvSpPr>
        <p:spPr>
          <a:xfrm flipV="1">
            <a:off x="2861640" y="3192120"/>
            <a:ext cx="1010160" cy="36468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7"/>
          <p:cNvSpPr/>
          <p:nvPr/>
        </p:nvSpPr>
        <p:spPr>
          <a:xfrm>
            <a:off x="2746080" y="3816720"/>
            <a:ext cx="834840" cy="2304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8"/>
          <p:cNvSpPr/>
          <p:nvPr/>
        </p:nvSpPr>
        <p:spPr>
          <a:xfrm>
            <a:off x="2750400" y="3981960"/>
            <a:ext cx="151920" cy="70056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9"/>
          <p:cNvSpPr/>
          <p:nvPr/>
        </p:nvSpPr>
        <p:spPr>
          <a:xfrm flipH="1">
            <a:off x="1739520" y="3580200"/>
            <a:ext cx="831240" cy="6102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0"/>
          <p:cNvSpPr/>
          <p:nvPr/>
        </p:nvSpPr>
        <p:spPr>
          <a:xfrm flipH="1" flipV="1">
            <a:off x="2004480" y="3012480"/>
            <a:ext cx="617040" cy="47844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1"/>
          <p:cNvSpPr/>
          <p:nvPr/>
        </p:nvSpPr>
        <p:spPr>
          <a:xfrm flipV="1">
            <a:off x="2736720" y="2542320"/>
            <a:ext cx="697320" cy="8215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12"/>
          <p:cNvSpPr/>
          <p:nvPr/>
        </p:nvSpPr>
        <p:spPr>
          <a:xfrm flipH="1">
            <a:off x="2286000" y="3648240"/>
            <a:ext cx="361800" cy="7801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4_pi.pdf" descr="4_pi.pdf"/>
          <p:cNvPicPr/>
          <p:nvPr/>
        </p:nvPicPr>
        <p:blipFill>
          <a:blip r:embed="rId1"/>
          <a:stretch/>
        </p:blipFill>
        <p:spPr>
          <a:xfrm>
            <a:off x="6831000" y="1869120"/>
            <a:ext cx="371520" cy="254160"/>
          </a:xfrm>
          <a:prstGeom prst="rect">
            <a:avLst/>
          </a:prstGeom>
          <a:ln w="12700">
            <a:noFill/>
          </a:ln>
        </p:spPr>
      </p:pic>
      <p:grpSp>
        <p:nvGrpSpPr>
          <p:cNvPr id="389" name="Group 13"/>
          <p:cNvGrpSpPr/>
          <p:nvPr/>
        </p:nvGrpSpPr>
        <p:grpSpPr>
          <a:xfrm>
            <a:off x="8965080" y="3164760"/>
            <a:ext cx="255960" cy="964440"/>
            <a:chOff x="8965080" y="3164760"/>
            <a:chExt cx="255960" cy="964440"/>
          </a:xfrm>
        </p:grpSpPr>
        <p:sp>
          <p:nvSpPr>
            <p:cNvPr id="390" name="Line 14"/>
            <p:cNvSpPr/>
            <p:nvPr/>
          </p:nvSpPr>
          <p:spPr>
            <a:xfrm flipV="1">
              <a:off x="8975520" y="3164760"/>
              <a:ext cx="0" cy="7419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15"/>
            <p:cNvSpPr/>
            <p:nvPr/>
          </p:nvSpPr>
          <p:spPr>
            <a:xfrm flipV="1">
              <a:off x="9215640" y="3387600"/>
              <a:ext cx="0" cy="74160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16"/>
            <p:cNvSpPr/>
            <p:nvPr/>
          </p:nvSpPr>
          <p:spPr>
            <a:xfrm flipH="1" flipV="1">
              <a:off x="8965080" y="31647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Line 17"/>
            <p:cNvSpPr/>
            <p:nvPr/>
          </p:nvSpPr>
          <p:spPr>
            <a:xfrm flipH="1" flipV="1">
              <a:off x="8975520" y="39009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94" name="xw.pdf" descr="xw.pdf"/>
          <p:cNvPicPr/>
          <p:nvPr/>
        </p:nvPicPr>
        <p:blipFill>
          <a:blip r:embed="rId2"/>
          <a:stretch/>
        </p:blipFill>
        <p:spPr>
          <a:xfrm>
            <a:off x="8907480" y="4129920"/>
            <a:ext cx="246600" cy="92880"/>
          </a:xfrm>
          <a:prstGeom prst="rect">
            <a:avLst/>
          </a:prstGeom>
          <a:ln w="12700">
            <a:noFill/>
          </a:ln>
        </p:spPr>
      </p:pic>
      <p:pic>
        <p:nvPicPr>
          <p:cNvPr id="395" name="yh.pdf" descr="yh.pdf"/>
          <p:cNvPicPr/>
          <p:nvPr/>
        </p:nvPicPr>
        <p:blipFill>
          <a:blip r:embed="rId3"/>
          <a:stretch/>
        </p:blipFill>
        <p:spPr>
          <a:xfrm>
            <a:off x="9288000" y="3562560"/>
            <a:ext cx="194400" cy="168840"/>
          </a:xfrm>
          <a:prstGeom prst="rect">
            <a:avLst/>
          </a:prstGeom>
          <a:ln w="12700">
            <a:noFill/>
          </a:ln>
        </p:spPr>
      </p:pic>
      <p:pic>
        <p:nvPicPr>
          <p:cNvPr id="396" name="dist.pdf" descr="dist.pdf"/>
          <p:cNvPicPr/>
          <p:nvPr/>
        </p:nvPicPr>
        <p:blipFill>
          <a:blip r:embed="rId4"/>
          <a:stretch/>
        </p:blipFill>
        <p:spPr>
          <a:xfrm rot="21556200">
            <a:off x="5685480" y="3961080"/>
            <a:ext cx="342720" cy="150840"/>
          </a:xfrm>
          <a:prstGeom prst="rect">
            <a:avLst/>
          </a:prstGeom>
          <a:ln w="12700">
            <a:noFill/>
          </a:ln>
        </p:spPr>
      </p:pic>
      <p:pic>
        <p:nvPicPr>
          <p:cNvPr id="397" name="latex-image.pdf" descr="latex-image.pdf"/>
          <p:cNvPicPr/>
          <p:nvPr/>
        </p:nvPicPr>
        <p:blipFill>
          <a:blip r:embed="rId5"/>
          <a:stretch/>
        </p:blipFill>
        <p:spPr>
          <a:xfrm rot="5439000">
            <a:off x="5766840" y="452520"/>
            <a:ext cx="325800" cy="6651000"/>
          </a:xfrm>
          <a:prstGeom prst="rect">
            <a:avLst/>
          </a:prstGeom>
          <a:ln w="12700">
            <a:noFill/>
          </a:ln>
        </p:spPr>
      </p:pic>
      <p:pic>
        <p:nvPicPr>
          <p:cNvPr id="398" name="Omega.pdf" descr="Omega.pdf"/>
          <p:cNvPicPr/>
          <p:nvPr/>
        </p:nvPicPr>
        <p:blipFill>
          <a:blip r:embed="rId6"/>
          <a:stretch/>
        </p:blipFill>
        <p:spPr>
          <a:xfrm>
            <a:off x="8678160" y="3396240"/>
            <a:ext cx="149760" cy="168840"/>
          </a:xfrm>
          <a:prstGeom prst="rect">
            <a:avLst/>
          </a:prstGeom>
          <a:ln w="12700">
            <a:noFill/>
          </a:ln>
        </p:spPr>
      </p:pic>
      <p:sp>
        <p:nvSpPr>
          <p:cNvPr id="399" name="Line 18"/>
          <p:cNvSpPr/>
          <p:nvPr/>
        </p:nvSpPr>
        <p:spPr>
          <a:xfrm>
            <a:off x="7556040" y="3480480"/>
            <a:ext cx="420840" cy="0"/>
          </a:xfrm>
          <a:prstGeom prst="line">
            <a:avLst/>
          </a:prstGeom>
          <a:ln w="1270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Omega.pdf" descr="Omega.pdf"/>
          <p:cNvPicPr/>
          <p:nvPr/>
        </p:nvPicPr>
        <p:blipFill>
          <a:blip r:embed="rId7"/>
          <a:stretch/>
        </p:blipFill>
        <p:spPr>
          <a:xfrm>
            <a:off x="8120160" y="5866560"/>
            <a:ext cx="225720" cy="254160"/>
          </a:xfrm>
          <a:prstGeom prst="rect">
            <a:avLst/>
          </a:prstGeom>
          <a:ln w="12700">
            <a:noFill/>
          </a:ln>
        </p:spPr>
      </p:pic>
      <p:pic>
        <p:nvPicPr>
          <p:cNvPr id="401" name="xw.pdf" descr="xw.pdf"/>
          <p:cNvPicPr/>
          <p:nvPr/>
        </p:nvPicPr>
        <p:blipFill>
          <a:blip r:embed="rId8"/>
          <a:stretch/>
        </p:blipFill>
        <p:spPr>
          <a:xfrm>
            <a:off x="5367960" y="6330240"/>
            <a:ext cx="404280" cy="152640"/>
          </a:xfrm>
          <a:prstGeom prst="rect">
            <a:avLst/>
          </a:prstGeom>
          <a:ln w="12700">
            <a:noFill/>
          </a:ln>
        </p:spPr>
      </p:pic>
      <p:pic>
        <p:nvPicPr>
          <p:cNvPr id="402" name="yh.pdf" descr="yh.pdf"/>
          <p:cNvPicPr/>
          <p:nvPr/>
        </p:nvPicPr>
        <p:blipFill>
          <a:blip r:embed="rId9"/>
          <a:stretch/>
        </p:blipFill>
        <p:spPr>
          <a:xfrm>
            <a:off x="6233400" y="6279480"/>
            <a:ext cx="292680" cy="254160"/>
          </a:xfrm>
          <a:prstGeom prst="rect">
            <a:avLst/>
          </a:prstGeom>
          <a:ln w="12700">
            <a:noFill/>
          </a:ln>
        </p:spPr>
      </p:pic>
      <p:pic>
        <p:nvPicPr>
          <p:cNvPr id="403" name="dist.pdf" descr="dist.pdf"/>
          <p:cNvPicPr/>
          <p:nvPr/>
        </p:nvPicPr>
        <p:blipFill>
          <a:blip r:embed="rId10"/>
          <a:stretch/>
        </p:blipFill>
        <p:spPr>
          <a:xfrm>
            <a:off x="8820360" y="6314040"/>
            <a:ext cx="420480" cy="1850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05" name="CustomShape 2"/>
          <p:cNvSpPr/>
          <p:nvPr/>
        </p:nvSpPr>
        <p:spPr>
          <a:xfrm rot="16198800">
            <a:off x="1912680" y="3188160"/>
            <a:ext cx="1516680" cy="919800"/>
          </a:xfrm>
          <a:custGeom>
            <a:avLst/>
            <a:gdLst/>
            <a:ahLst/>
            <a:rect l="l" t="t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3"/>
          <p:cNvSpPr txBox="1"/>
          <p:nvPr/>
        </p:nvSpPr>
        <p:spPr>
          <a:xfrm>
            <a:off x="504000" y="1603800"/>
            <a:ext cx="9071280" cy="4973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85120" indent="-2134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The emmission intensity into our chosen solid angle     can be a function of wavelength, time (pulsed sources) and possibly point of origin on the source surface (e.g. for partially coherent descriptions).</a:t>
            </a: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 marL="285120" indent="-2134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The emission of particles into the solid angle     is in fact an </a:t>
            </a:r>
            <a:br/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integration and leads to a simulated “intensity” of               . </a:t>
            </a: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 marL="285120" indent="-2134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In McXtrace, that integrated intensity is partitioned over a given set of particle </a:t>
            </a:r>
            <a:r>
              <a:rPr b="0" i="1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rays</a:t>
            </a: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 referred to as </a:t>
            </a:r>
            <a:r>
              <a:rPr b="1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ncount</a:t>
            </a: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, -</a:t>
            </a:r>
            <a:r>
              <a:rPr b="1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1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--ncount</a:t>
            </a: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  <a:p>
            <a:pPr marL="285120" indent="-2134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The default </a:t>
            </a:r>
            <a:r>
              <a:rPr b="1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ncount</a:t>
            </a:r>
            <a:r>
              <a:rPr b="0" lang="fr-FR" sz="2110" spc="-1" strike="noStrike">
                <a:solidFill>
                  <a:srgbClr val="000000"/>
                </a:solidFill>
                <a:latin typeface="Arial"/>
                <a:ea typeface="Arial"/>
              </a:rPr>
              <a:t> is 1e6 rays</a:t>
            </a:r>
            <a:endParaRPr b="0" lang="fr-FR" sz="2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4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Sources, e.g. rotating anode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Line 5"/>
          <p:cNvSpPr/>
          <p:nvPr/>
        </p:nvSpPr>
        <p:spPr>
          <a:xfrm flipV="1">
            <a:off x="2861640" y="3192120"/>
            <a:ext cx="1010160" cy="36468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6"/>
          <p:cNvSpPr/>
          <p:nvPr/>
        </p:nvSpPr>
        <p:spPr>
          <a:xfrm>
            <a:off x="2746080" y="3816720"/>
            <a:ext cx="834840" cy="2304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7"/>
          <p:cNvSpPr/>
          <p:nvPr/>
        </p:nvSpPr>
        <p:spPr>
          <a:xfrm>
            <a:off x="2750400" y="3981960"/>
            <a:ext cx="151920" cy="70056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8"/>
          <p:cNvSpPr/>
          <p:nvPr/>
        </p:nvSpPr>
        <p:spPr>
          <a:xfrm flipH="1">
            <a:off x="1739520" y="3580200"/>
            <a:ext cx="831240" cy="6102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9"/>
          <p:cNvSpPr/>
          <p:nvPr/>
        </p:nvSpPr>
        <p:spPr>
          <a:xfrm flipH="1" flipV="1">
            <a:off x="2004480" y="3012480"/>
            <a:ext cx="617040" cy="47844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10"/>
          <p:cNvSpPr/>
          <p:nvPr/>
        </p:nvSpPr>
        <p:spPr>
          <a:xfrm flipV="1">
            <a:off x="2736720" y="2542320"/>
            <a:ext cx="697320" cy="8215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11"/>
          <p:cNvSpPr/>
          <p:nvPr/>
        </p:nvSpPr>
        <p:spPr>
          <a:xfrm flipH="1">
            <a:off x="2286000" y="3648240"/>
            <a:ext cx="361800" cy="7801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Group 12"/>
          <p:cNvGrpSpPr/>
          <p:nvPr/>
        </p:nvGrpSpPr>
        <p:grpSpPr>
          <a:xfrm>
            <a:off x="8965080" y="3164760"/>
            <a:ext cx="255960" cy="964440"/>
            <a:chOff x="8965080" y="3164760"/>
            <a:chExt cx="255960" cy="964440"/>
          </a:xfrm>
        </p:grpSpPr>
        <p:sp>
          <p:nvSpPr>
            <p:cNvPr id="416" name="Line 13"/>
            <p:cNvSpPr/>
            <p:nvPr/>
          </p:nvSpPr>
          <p:spPr>
            <a:xfrm flipV="1">
              <a:off x="8975520" y="3164760"/>
              <a:ext cx="0" cy="7419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Line 14"/>
            <p:cNvSpPr/>
            <p:nvPr/>
          </p:nvSpPr>
          <p:spPr>
            <a:xfrm flipV="1">
              <a:off x="9215640" y="3387600"/>
              <a:ext cx="0" cy="74160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Line 15"/>
            <p:cNvSpPr/>
            <p:nvPr/>
          </p:nvSpPr>
          <p:spPr>
            <a:xfrm flipH="1" flipV="1">
              <a:off x="8965080" y="31647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Line 16"/>
            <p:cNvSpPr/>
            <p:nvPr/>
          </p:nvSpPr>
          <p:spPr>
            <a:xfrm flipH="1" flipV="1">
              <a:off x="8975520" y="39009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0" name="xw.pdf" descr="xw.pdf"/>
          <p:cNvPicPr/>
          <p:nvPr/>
        </p:nvPicPr>
        <p:blipFill>
          <a:blip r:embed="rId1"/>
          <a:stretch/>
        </p:blipFill>
        <p:spPr>
          <a:xfrm>
            <a:off x="8907480" y="4129920"/>
            <a:ext cx="246600" cy="92880"/>
          </a:xfrm>
          <a:prstGeom prst="rect">
            <a:avLst/>
          </a:prstGeom>
          <a:ln w="12700">
            <a:noFill/>
          </a:ln>
        </p:spPr>
      </p:pic>
      <p:pic>
        <p:nvPicPr>
          <p:cNvPr id="421" name="yh.pdf" descr="yh.pdf"/>
          <p:cNvPicPr/>
          <p:nvPr/>
        </p:nvPicPr>
        <p:blipFill>
          <a:blip r:embed="rId2"/>
          <a:stretch/>
        </p:blipFill>
        <p:spPr>
          <a:xfrm>
            <a:off x="9288000" y="3562560"/>
            <a:ext cx="194400" cy="168840"/>
          </a:xfrm>
          <a:prstGeom prst="rect">
            <a:avLst/>
          </a:prstGeom>
          <a:ln w="12700">
            <a:noFill/>
          </a:ln>
        </p:spPr>
      </p:pic>
      <p:pic>
        <p:nvPicPr>
          <p:cNvPr id="422" name="dist.pdf" descr="dist.pdf"/>
          <p:cNvPicPr/>
          <p:nvPr/>
        </p:nvPicPr>
        <p:blipFill>
          <a:blip r:embed="rId3"/>
          <a:stretch/>
        </p:blipFill>
        <p:spPr>
          <a:xfrm rot="21556200">
            <a:off x="5685480" y="3961080"/>
            <a:ext cx="342720" cy="150840"/>
          </a:xfrm>
          <a:prstGeom prst="rect">
            <a:avLst/>
          </a:prstGeom>
          <a:ln w="12700">
            <a:noFill/>
          </a:ln>
        </p:spPr>
      </p:pic>
      <p:pic>
        <p:nvPicPr>
          <p:cNvPr id="423" name="latex-image.pdf" descr="latex-image.pdf"/>
          <p:cNvPicPr/>
          <p:nvPr/>
        </p:nvPicPr>
        <p:blipFill>
          <a:blip r:embed="rId4"/>
          <a:stretch/>
        </p:blipFill>
        <p:spPr>
          <a:xfrm rot="5439000">
            <a:off x="5766840" y="452520"/>
            <a:ext cx="325800" cy="6651000"/>
          </a:xfrm>
          <a:prstGeom prst="rect">
            <a:avLst/>
          </a:prstGeom>
          <a:ln w="12700">
            <a:noFill/>
          </a:ln>
        </p:spPr>
      </p:pic>
      <p:pic>
        <p:nvPicPr>
          <p:cNvPr id="424" name="Omega.pdf" descr="Omega.pdf"/>
          <p:cNvPicPr/>
          <p:nvPr/>
        </p:nvPicPr>
        <p:blipFill>
          <a:blip r:embed="rId5"/>
          <a:stretch/>
        </p:blipFill>
        <p:spPr>
          <a:xfrm>
            <a:off x="8678160" y="3396240"/>
            <a:ext cx="149760" cy="168840"/>
          </a:xfrm>
          <a:prstGeom prst="rect">
            <a:avLst/>
          </a:prstGeom>
          <a:ln w="12700">
            <a:noFill/>
          </a:ln>
        </p:spPr>
      </p:pic>
      <p:sp>
        <p:nvSpPr>
          <p:cNvPr id="425" name="Line 17"/>
          <p:cNvSpPr/>
          <p:nvPr/>
        </p:nvSpPr>
        <p:spPr>
          <a:xfrm>
            <a:off x="7556040" y="3480480"/>
            <a:ext cx="420840" cy="0"/>
          </a:xfrm>
          <a:prstGeom prst="line">
            <a:avLst/>
          </a:prstGeom>
          <a:ln w="1270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26" name="Omega.pdf" descr="Omega.pdf"/>
          <p:cNvPicPr/>
          <p:nvPr/>
        </p:nvPicPr>
        <p:blipFill>
          <a:blip r:embed="rId6"/>
          <a:stretch/>
        </p:blipFill>
        <p:spPr>
          <a:xfrm>
            <a:off x="7050600" y="1618560"/>
            <a:ext cx="225720" cy="254160"/>
          </a:xfrm>
          <a:prstGeom prst="rect">
            <a:avLst/>
          </a:prstGeom>
          <a:ln w="12700">
            <a:noFill/>
          </a:ln>
        </p:spPr>
      </p:pic>
      <p:pic>
        <p:nvPicPr>
          <p:cNvPr id="427" name="Omega.pdf" descr="Omega.pdf"/>
          <p:cNvPicPr/>
          <p:nvPr/>
        </p:nvPicPr>
        <p:blipFill>
          <a:blip r:embed="rId7"/>
          <a:stretch/>
        </p:blipFill>
        <p:spPr>
          <a:xfrm>
            <a:off x="6161400" y="4755600"/>
            <a:ext cx="225720" cy="254160"/>
          </a:xfrm>
          <a:prstGeom prst="rect">
            <a:avLst/>
          </a:prstGeom>
          <a:ln w="12700">
            <a:noFill/>
          </a:ln>
        </p:spPr>
      </p:pic>
      <p:pic>
        <p:nvPicPr>
          <p:cNvPr id="428" name="I(_lambda)_&amp;&amp;_n∕.pdf" descr="I(_lambda)_&amp;&amp;_n∕.pdf"/>
          <p:cNvPicPr/>
          <p:nvPr/>
        </p:nvPicPr>
        <p:blipFill>
          <a:blip r:embed="rId8"/>
          <a:srcRect l="0" t="0" r="75005" b="0"/>
          <a:stretch/>
        </p:blipFill>
        <p:spPr>
          <a:xfrm>
            <a:off x="7575120" y="6272280"/>
            <a:ext cx="780120" cy="770040"/>
          </a:xfrm>
          <a:prstGeom prst="rect">
            <a:avLst/>
          </a:prstGeom>
          <a:ln w="12700">
            <a:noFill/>
          </a:ln>
        </p:spPr>
      </p:pic>
      <p:pic>
        <p:nvPicPr>
          <p:cNvPr id="429" name="I_Omega_n∕s.pdf" descr="I_Omega_n∕s.pdf"/>
          <p:cNvPicPr/>
          <p:nvPr/>
        </p:nvPicPr>
        <p:blipFill>
          <a:blip r:embed="rId9"/>
          <a:stretch/>
        </p:blipFill>
        <p:spPr>
          <a:xfrm>
            <a:off x="6842880" y="5064840"/>
            <a:ext cx="838080" cy="253800"/>
          </a:xfrm>
          <a:prstGeom prst="rect">
            <a:avLst/>
          </a:prstGeom>
          <a:ln w="12700">
            <a:noFill/>
          </a:ln>
        </p:spPr>
      </p:pic>
      <p:pic>
        <p:nvPicPr>
          <p:cNvPr id="430" name="I(_lambda)_&amp;&amp;_n∕.pdf" descr="I(_lambda)_&amp;&amp;_n∕.pdf"/>
          <p:cNvPicPr/>
          <p:nvPr/>
        </p:nvPicPr>
        <p:blipFill>
          <a:blip r:embed="rId10"/>
          <a:srcRect l="72296" t="0" r="0" b="0"/>
          <a:stretch/>
        </p:blipFill>
        <p:spPr>
          <a:xfrm>
            <a:off x="8227440" y="6272280"/>
            <a:ext cx="864720" cy="7700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424800" y="157032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349920" indent="-26208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590" spc="-1" strike="noStrike">
                <a:solidFill>
                  <a:srgbClr val="000000"/>
                </a:solidFill>
                <a:latin typeface="Arial"/>
                <a:ea typeface="Arial"/>
              </a:rPr>
              <a:t>Our rays are emitted randomly, sampling     and all variables of the source “spectrum”, i.e. wavelength, time and area</a:t>
            </a: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  <a:p>
            <a:pPr marL="349920" indent="-262080">
              <a:lnSpc>
                <a:spcPct val="100000"/>
              </a:lnSpc>
              <a:spcBef>
                <a:spcPts val="11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590" spc="-1" strike="noStrike">
                <a:solidFill>
                  <a:srgbClr val="000000"/>
                </a:solidFill>
                <a:latin typeface="Arial"/>
                <a:ea typeface="Arial"/>
              </a:rPr>
              <a:t>assigning ray weights       such that</a:t>
            </a:r>
            <a:endParaRPr b="0" lang="fr-FR" sz="2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 rot="16198800">
            <a:off x="1912680" y="3188160"/>
            <a:ext cx="1516680" cy="919800"/>
          </a:xfrm>
          <a:custGeom>
            <a:avLst/>
            <a:gdLst/>
            <a:ahLst/>
            <a:rect l="l" t="t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2">
                <a:satOff val="-4966"/>
                <a:lumOff val="-10549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Shape 4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Sources, e.g. rotating anode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Line 5"/>
          <p:cNvSpPr/>
          <p:nvPr/>
        </p:nvSpPr>
        <p:spPr>
          <a:xfrm flipV="1">
            <a:off x="2861640" y="3192120"/>
            <a:ext cx="1010160" cy="36468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6"/>
          <p:cNvSpPr/>
          <p:nvPr/>
        </p:nvSpPr>
        <p:spPr>
          <a:xfrm>
            <a:off x="2746080" y="3816720"/>
            <a:ext cx="834840" cy="2304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7"/>
          <p:cNvSpPr/>
          <p:nvPr/>
        </p:nvSpPr>
        <p:spPr>
          <a:xfrm>
            <a:off x="2750400" y="3981960"/>
            <a:ext cx="151920" cy="70056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8"/>
          <p:cNvSpPr/>
          <p:nvPr/>
        </p:nvSpPr>
        <p:spPr>
          <a:xfrm flipH="1">
            <a:off x="1739520" y="3580200"/>
            <a:ext cx="831240" cy="61020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9"/>
          <p:cNvSpPr/>
          <p:nvPr/>
        </p:nvSpPr>
        <p:spPr>
          <a:xfrm flipH="1" flipV="1">
            <a:off x="2004480" y="3012480"/>
            <a:ext cx="617040" cy="47844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0"/>
          <p:cNvSpPr/>
          <p:nvPr/>
        </p:nvSpPr>
        <p:spPr>
          <a:xfrm flipV="1">
            <a:off x="2736720" y="2542320"/>
            <a:ext cx="697320" cy="8215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1"/>
          <p:cNvSpPr/>
          <p:nvPr/>
        </p:nvSpPr>
        <p:spPr>
          <a:xfrm flipH="1">
            <a:off x="2286000" y="3648240"/>
            <a:ext cx="361800" cy="780120"/>
          </a:xfrm>
          <a:prstGeom prst="line">
            <a:avLst/>
          </a:prstGeom>
          <a:ln w="12700">
            <a:solidFill>
              <a:srgbClr val="636ee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2" name="Group 12"/>
          <p:cNvGrpSpPr/>
          <p:nvPr/>
        </p:nvGrpSpPr>
        <p:grpSpPr>
          <a:xfrm>
            <a:off x="8965080" y="3164760"/>
            <a:ext cx="255960" cy="964440"/>
            <a:chOff x="8965080" y="3164760"/>
            <a:chExt cx="255960" cy="964440"/>
          </a:xfrm>
        </p:grpSpPr>
        <p:sp>
          <p:nvSpPr>
            <p:cNvPr id="443" name="Line 13"/>
            <p:cNvSpPr/>
            <p:nvPr/>
          </p:nvSpPr>
          <p:spPr>
            <a:xfrm flipV="1">
              <a:off x="8975520" y="3164760"/>
              <a:ext cx="0" cy="7419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Line 14"/>
            <p:cNvSpPr/>
            <p:nvPr/>
          </p:nvSpPr>
          <p:spPr>
            <a:xfrm flipV="1">
              <a:off x="9215640" y="3387600"/>
              <a:ext cx="0" cy="74160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Line 15"/>
            <p:cNvSpPr/>
            <p:nvPr/>
          </p:nvSpPr>
          <p:spPr>
            <a:xfrm flipH="1" flipV="1">
              <a:off x="8965080" y="31647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Line 16"/>
            <p:cNvSpPr/>
            <p:nvPr/>
          </p:nvSpPr>
          <p:spPr>
            <a:xfrm flipH="1" flipV="1">
              <a:off x="8975520" y="3900960"/>
              <a:ext cx="245520" cy="22788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47" name="xw.pdf" descr="xw.pdf"/>
          <p:cNvPicPr/>
          <p:nvPr/>
        </p:nvPicPr>
        <p:blipFill>
          <a:blip r:embed="rId1"/>
          <a:stretch/>
        </p:blipFill>
        <p:spPr>
          <a:xfrm>
            <a:off x="8907480" y="4129920"/>
            <a:ext cx="246600" cy="92880"/>
          </a:xfrm>
          <a:prstGeom prst="rect">
            <a:avLst/>
          </a:prstGeom>
          <a:ln w="12700">
            <a:noFill/>
          </a:ln>
        </p:spPr>
      </p:pic>
      <p:pic>
        <p:nvPicPr>
          <p:cNvPr id="448" name="yh.pdf" descr="yh.pdf"/>
          <p:cNvPicPr/>
          <p:nvPr/>
        </p:nvPicPr>
        <p:blipFill>
          <a:blip r:embed="rId2"/>
          <a:stretch/>
        </p:blipFill>
        <p:spPr>
          <a:xfrm>
            <a:off x="9288000" y="3562560"/>
            <a:ext cx="194400" cy="168840"/>
          </a:xfrm>
          <a:prstGeom prst="rect">
            <a:avLst/>
          </a:prstGeom>
          <a:ln w="12700">
            <a:noFill/>
          </a:ln>
        </p:spPr>
      </p:pic>
      <p:pic>
        <p:nvPicPr>
          <p:cNvPr id="449" name="dist.pdf" descr="dist.pdf"/>
          <p:cNvPicPr/>
          <p:nvPr/>
        </p:nvPicPr>
        <p:blipFill>
          <a:blip r:embed="rId3"/>
          <a:stretch/>
        </p:blipFill>
        <p:spPr>
          <a:xfrm rot="21556200">
            <a:off x="5685480" y="3961080"/>
            <a:ext cx="342720" cy="150840"/>
          </a:xfrm>
          <a:prstGeom prst="rect">
            <a:avLst/>
          </a:prstGeom>
          <a:ln w="12700">
            <a:noFill/>
          </a:ln>
        </p:spPr>
      </p:pic>
      <p:pic>
        <p:nvPicPr>
          <p:cNvPr id="450" name="latex-image.pdf" descr="latex-image.pdf"/>
          <p:cNvPicPr/>
          <p:nvPr/>
        </p:nvPicPr>
        <p:blipFill>
          <a:blip r:embed="rId4"/>
          <a:stretch/>
        </p:blipFill>
        <p:spPr>
          <a:xfrm rot="5439000">
            <a:off x="5766840" y="452520"/>
            <a:ext cx="325800" cy="6651000"/>
          </a:xfrm>
          <a:prstGeom prst="rect">
            <a:avLst/>
          </a:prstGeom>
          <a:ln w="12700">
            <a:noFill/>
          </a:ln>
        </p:spPr>
      </p:pic>
      <p:pic>
        <p:nvPicPr>
          <p:cNvPr id="451" name="Omega.pdf" descr="Omega.pdf"/>
          <p:cNvPicPr/>
          <p:nvPr/>
        </p:nvPicPr>
        <p:blipFill>
          <a:blip r:embed="rId5"/>
          <a:stretch/>
        </p:blipFill>
        <p:spPr>
          <a:xfrm>
            <a:off x="8678160" y="3396240"/>
            <a:ext cx="149760" cy="168840"/>
          </a:xfrm>
          <a:prstGeom prst="rect">
            <a:avLst/>
          </a:prstGeom>
          <a:ln w="12700">
            <a:noFill/>
          </a:ln>
        </p:spPr>
      </p:pic>
      <p:sp>
        <p:nvSpPr>
          <p:cNvPr id="452" name="Line 17"/>
          <p:cNvSpPr/>
          <p:nvPr/>
        </p:nvSpPr>
        <p:spPr>
          <a:xfrm>
            <a:off x="7556040" y="3480480"/>
            <a:ext cx="420840" cy="0"/>
          </a:xfrm>
          <a:prstGeom prst="line">
            <a:avLst/>
          </a:prstGeom>
          <a:ln w="1270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53" name="Omega.pdf" descr="Omega.pdf"/>
          <p:cNvPicPr/>
          <p:nvPr/>
        </p:nvPicPr>
        <p:blipFill>
          <a:blip r:embed="rId6"/>
          <a:stretch/>
        </p:blipFill>
        <p:spPr>
          <a:xfrm>
            <a:off x="6841080" y="1595160"/>
            <a:ext cx="246600" cy="277560"/>
          </a:xfrm>
          <a:prstGeom prst="rect">
            <a:avLst/>
          </a:prstGeom>
          <a:ln w="12700">
            <a:noFill/>
          </a:ln>
        </p:spPr>
      </p:pic>
      <p:pic>
        <p:nvPicPr>
          <p:cNvPr id="454" name="p.pdf" descr="p.pdf"/>
          <p:cNvPicPr/>
          <p:nvPr/>
        </p:nvPicPr>
        <p:blipFill>
          <a:blip r:embed="rId7"/>
          <a:stretch/>
        </p:blipFill>
        <p:spPr>
          <a:xfrm>
            <a:off x="4139280" y="5473800"/>
            <a:ext cx="194400" cy="233280"/>
          </a:xfrm>
          <a:prstGeom prst="rect">
            <a:avLst/>
          </a:prstGeom>
          <a:ln w="12700">
            <a:noFill/>
          </a:ln>
        </p:spPr>
      </p:pic>
      <p:pic>
        <p:nvPicPr>
          <p:cNvPr id="455" name="sum_j=1^textrm_n.pdf" descr="sum_j=1^textrm_n.pdf"/>
          <p:cNvPicPr/>
          <p:nvPr/>
        </p:nvPicPr>
        <p:blipFill>
          <a:blip r:embed="rId8"/>
          <a:stretch/>
        </p:blipFill>
        <p:spPr>
          <a:xfrm>
            <a:off x="3875400" y="5871240"/>
            <a:ext cx="3162240" cy="768960"/>
          </a:xfrm>
          <a:prstGeom prst="rect">
            <a:avLst/>
          </a:prstGeom>
          <a:ln w="12700">
            <a:noFill/>
          </a:ln>
        </p:spPr>
      </p:pic>
      <p:pic>
        <p:nvPicPr>
          <p:cNvPr id="456" name="I_Omega_(_lambda.pdf" descr="I_Omega_(_lambda.pdf"/>
          <p:cNvPicPr/>
          <p:nvPr/>
        </p:nvPicPr>
        <p:blipFill>
          <a:blip r:embed="rId9"/>
          <a:stretch/>
        </p:blipFill>
        <p:spPr>
          <a:xfrm>
            <a:off x="7610400" y="2533680"/>
            <a:ext cx="2147040" cy="3405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504000" y="1769040"/>
            <a:ext cx="9071280" cy="4749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376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starting point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 on the surface, i.e.     (in the code variables </a:t>
            </a:r>
            <a:r>
              <a:rPr b="0" lang="fr-FR" sz="1760" spc="-1" strike="noStrike">
                <a:solidFill>
                  <a:srgbClr val="000000"/>
                </a:solidFill>
                <a:latin typeface="Courier New"/>
                <a:ea typeface="Courier New"/>
              </a:rPr>
              <a:t>x,y,z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marL="2376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direction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 into     and our    / k   (in the code variables </a:t>
            </a:r>
            <a:r>
              <a:rPr b="0" lang="fr-FR" sz="1760" spc="-1" strike="noStrike">
                <a:solidFill>
                  <a:srgbClr val="000000"/>
                </a:solidFill>
                <a:latin typeface="Courier New"/>
                <a:ea typeface="Courier New"/>
              </a:rPr>
              <a:t>kx,ky,kz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marL="2376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starting time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 (in the code the variable </a:t>
            </a:r>
            <a:r>
              <a:rPr b="0" lang="fr-FR" sz="1760" spc="-1" strike="noStrike">
                <a:solidFill>
                  <a:srgbClr val="000000"/>
                </a:solidFill>
                <a:latin typeface="Courier New"/>
                <a:ea typeface="Courier New"/>
              </a:rPr>
              <a:t>t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marL="2376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The initial </a:t>
            </a:r>
            <a:r>
              <a:rPr b="1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intensity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 / weight of the photon ray (in the code the variable </a:t>
            </a:r>
            <a:r>
              <a:rPr b="0" lang="fr-FR" sz="1760" spc="-1" strike="noStrike">
                <a:solidFill>
                  <a:srgbClr val="000000"/>
                </a:solidFill>
                <a:latin typeface="Courier New"/>
                <a:ea typeface="Courier New"/>
              </a:rPr>
              <a:t>p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marL="2376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If needed the initial 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lvl="1" marL="4752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1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Electric field polarisation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 (in the code the variables </a:t>
            </a:r>
            <a:r>
              <a:rPr b="0" lang="fr-FR" sz="1760" spc="-1" strike="noStrike">
                <a:solidFill>
                  <a:srgbClr val="000000"/>
                </a:solidFill>
                <a:latin typeface="Courier New"/>
                <a:ea typeface="Courier New"/>
              </a:rPr>
              <a:t>Ex,Ey,Ez</a:t>
            </a: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  <a:p>
            <a:pPr lvl="1" marL="475200" indent="-177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"/>
            </a:pPr>
            <a:r>
              <a:rPr b="0" lang="fr-FR" sz="1760" spc="-1" strike="noStrike">
                <a:solidFill>
                  <a:srgbClr val="000000"/>
                </a:solidFill>
                <a:latin typeface="Arial"/>
                <a:ea typeface="Arial"/>
              </a:rPr>
              <a:t>X-ray phase (in the code the variable phi)</a:t>
            </a:r>
            <a:endParaRPr b="0" lang="fr-FR" sz="1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18507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X-ray (rays) in McXtrace - what are they?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vec_r.pdf" descr="vec_r.pdf"/>
          <p:cNvPicPr/>
          <p:nvPr/>
        </p:nvPicPr>
        <p:blipFill>
          <a:blip r:embed="rId1"/>
          <a:stretch/>
        </p:blipFill>
        <p:spPr>
          <a:xfrm>
            <a:off x="4649040" y="2534760"/>
            <a:ext cx="149760" cy="183960"/>
          </a:xfrm>
          <a:prstGeom prst="rect">
            <a:avLst/>
          </a:prstGeom>
          <a:ln w="12700">
            <a:noFill/>
          </a:ln>
        </p:spPr>
      </p:pic>
      <p:pic>
        <p:nvPicPr>
          <p:cNvPr id="461" name="Omega.pdf" descr="Omega.pdf"/>
          <p:cNvPicPr/>
          <p:nvPr/>
        </p:nvPicPr>
        <p:blipFill>
          <a:blip r:embed="rId2"/>
          <a:stretch/>
        </p:blipFill>
        <p:spPr>
          <a:xfrm>
            <a:off x="2685960" y="3273480"/>
            <a:ext cx="149760" cy="168840"/>
          </a:xfrm>
          <a:prstGeom prst="rect">
            <a:avLst/>
          </a:prstGeom>
          <a:ln w="12700">
            <a:noFill/>
          </a:ln>
        </p:spPr>
      </p:pic>
      <p:pic>
        <p:nvPicPr>
          <p:cNvPr id="462" name="lambda.pdf" descr="lambda.pdf"/>
          <p:cNvPicPr/>
          <p:nvPr/>
        </p:nvPicPr>
        <p:blipFill>
          <a:blip r:embed="rId3"/>
          <a:stretch/>
        </p:blipFill>
        <p:spPr>
          <a:xfrm>
            <a:off x="3722040" y="3280680"/>
            <a:ext cx="112680" cy="154440"/>
          </a:xfrm>
          <a:prstGeom prst="rect">
            <a:avLst/>
          </a:prstGeom>
          <a:ln w="12700">
            <a:noFill/>
          </a:ln>
        </p:spPr>
      </p:pic>
      <p:sp>
        <p:nvSpPr>
          <p:cNvPr id="463" name="CustomShape 4"/>
          <p:cNvSpPr/>
          <p:nvPr/>
        </p:nvSpPr>
        <p:spPr>
          <a:xfrm>
            <a:off x="531720" y="1186920"/>
            <a:ext cx="5094000" cy="27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marL="198000" indent="-19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Defining the ray starting conditions imply setting: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6417360" y="575640"/>
            <a:ext cx="3935520" cy="1807200"/>
          </a:xfrm>
          <a:prstGeom prst="rect">
            <a:avLst/>
          </a:prstGeom>
          <a:solidFill>
            <a:srgbClr val="ffffff"/>
          </a:solidFill>
          <a:ln w="63500">
            <a:solidFill>
              <a:srgbClr val="ff3700"/>
            </a:solidFill>
            <a:miter/>
          </a:ln>
          <a:effectLst>
            <a:outerShdw algn="b" blurRad="38100" dir="5400000" dist="2556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X-ray package: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Weight (p), # photons (left) in the package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Coordinates (x,y,z)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Wavevector (k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x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,k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y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,k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z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Polarization (E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x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,E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y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,E</a:t>
            </a:r>
            <a:r>
              <a:rPr b="0" lang="fr-FR" sz="1400" spc="-1" strike="noStrike" baseline="-5000">
                <a:solidFill>
                  <a:srgbClr val="000000"/>
                </a:solidFill>
                <a:latin typeface="Gill Sans"/>
                <a:ea typeface="Gill Sans"/>
              </a:rPr>
              <a:t>z</a:t>
            </a: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Phase ()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Gill Sans"/>
                <a:ea typeface="Gill Sans"/>
              </a:rPr>
              <a:t>Time(t)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465" name="Image" descr="Image"/>
          <p:cNvPicPr/>
          <p:nvPr/>
        </p:nvPicPr>
        <p:blipFill>
          <a:blip r:embed="rId4"/>
          <a:stretch/>
        </p:blipFill>
        <p:spPr>
          <a:xfrm>
            <a:off x="6770520" y="572040"/>
            <a:ext cx="112680" cy="1861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84080" y="2252880"/>
            <a:ext cx="7026840" cy="248472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 the big picture, McXtrace is this…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127" name="Image" descr="Image"/>
          <p:cNvPicPr/>
          <p:nvPr/>
        </p:nvPicPr>
        <p:blipFill>
          <a:blip r:embed="rId1"/>
          <a:stretch/>
        </p:blipFill>
        <p:spPr>
          <a:xfrm>
            <a:off x="2073960" y="2697120"/>
            <a:ext cx="6022440" cy="17409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33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1: reflecting surface</a:t>
            </a:r>
            <a:endParaRPr b="0" lang="fr-FR" sz="2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1 starting situation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grpSp>
        <p:nvGrpSpPr>
          <p:cNvPr id="469" name="Group 4"/>
          <p:cNvGrpSpPr/>
          <p:nvPr/>
        </p:nvGrpSpPr>
        <p:grpSpPr>
          <a:xfrm>
            <a:off x="4965840" y="2866320"/>
            <a:ext cx="1820880" cy="1683360"/>
            <a:chOff x="4965840" y="2866320"/>
            <a:chExt cx="1820880" cy="1683360"/>
          </a:xfrm>
        </p:grpSpPr>
        <p:sp>
          <p:nvSpPr>
            <p:cNvPr id="470" name="Line 5"/>
            <p:cNvSpPr/>
            <p:nvPr/>
          </p:nvSpPr>
          <p:spPr>
            <a:xfrm flipH="1">
              <a:off x="6135840" y="3806640"/>
              <a:ext cx="102600" cy="543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1" name="Group 6"/>
            <p:cNvGrpSpPr/>
            <p:nvPr/>
          </p:nvGrpSpPr>
          <p:grpSpPr>
            <a:xfrm>
              <a:off x="4965840" y="2866320"/>
              <a:ext cx="1820880" cy="1683360"/>
              <a:chOff x="4965840" y="2866320"/>
              <a:chExt cx="1820880" cy="1683360"/>
            </a:xfrm>
          </p:grpSpPr>
          <p:grpSp>
            <p:nvGrpSpPr>
              <p:cNvPr id="472" name="Group 7"/>
              <p:cNvGrpSpPr/>
              <p:nvPr/>
            </p:nvGrpSpPr>
            <p:grpSpPr>
              <a:xfrm>
                <a:off x="5608440" y="2866320"/>
                <a:ext cx="1178280" cy="1683360"/>
                <a:chOff x="5608440" y="2866320"/>
                <a:chExt cx="1178280" cy="1683360"/>
              </a:xfrm>
            </p:grpSpPr>
            <p:sp>
              <p:nvSpPr>
                <p:cNvPr id="473" name="Line 8"/>
                <p:cNvSpPr/>
                <p:nvPr/>
              </p:nvSpPr>
              <p:spPr>
                <a:xfrm flipV="1">
                  <a:off x="5629320" y="2871360"/>
                  <a:ext cx="0" cy="129060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4" name="Line 9"/>
                <p:cNvSpPr/>
                <p:nvPr/>
              </p:nvSpPr>
              <p:spPr>
                <a:xfrm flipV="1">
                  <a:off x="6760800" y="3258720"/>
                  <a:ext cx="0" cy="129096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5" name="Line 10"/>
                <p:cNvSpPr/>
                <p:nvPr/>
              </p:nvSpPr>
              <p:spPr>
                <a:xfrm flipH="1" flipV="1">
                  <a:off x="5608440" y="286632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6" name="Line 11"/>
                <p:cNvSpPr/>
                <p:nvPr/>
              </p:nvSpPr>
              <p:spPr>
                <a:xfrm flipH="1" flipV="1">
                  <a:off x="5629320" y="415188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7" name="Line 12"/>
              <p:cNvSpPr/>
              <p:nvPr/>
            </p:nvSpPr>
            <p:spPr>
              <a:xfrm flipH="1">
                <a:off x="4965840" y="3716280"/>
                <a:ext cx="1173600" cy="62172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Line 13"/>
              <p:cNvSpPr/>
              <p:nvPr/>
            </p:nvSpPr>
            <p:spPr>
              <a:xfrm flipH="1" flipV="1">
                <a:off x="6135840" y="3713760"/>
                <a:ext cx="9000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Line 14"/>
              <p:cNvSpPr/>
              <p:nvPr/>
            </p:nvSpPr>
            <p:spPr>
              <a:xfrm flipH="1" flipV="1">
                <a:off x="6051600" y="3766320"/>
                <a:ext cx="9036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80" name="Line 15"/>
          <p:cNvSpPr/>
          <p:nvPr/>
        </p:nvSpPr>
        <p:spPr>
          <a:xfrm flipV="1">
            <a:off x="1726560" y="425736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6"/>
          <p:cNvSpPr/>
          <p:nvPr/>
        </p:nvSpPr>
        <p:spPr>
          <a:xfrm>
            <a:off x="1729800" y="3576240"/>
            <a:ext cx="958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X-ray (ray)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5933880" y="2724480"/>
            <a:ext cx="125244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Mirror surface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483" name="Group 18"/>
          <p:cNvGrpSpPr/>
          <p:nvPr/>
        </p:nvGrpSpPr>
        <p:grpSpPr>
          <a:xfrm>
            <a:off x="898200" y="4485960"/>
            <a:ext cx="4327920" cy="503640"/>
            <a:chOff x="898200" y="4485960"/>
            <a:chExt cx="4327920" cy="503640"/>
          </a:xfrm>
        </p:grpSpPr>
        <p:sp>
          <p:nvSpPr>
            <p:cNvPr id="484" name="CustomShape 19"/>
            <p:cNvSpPr/>
            <p:nvPr/>
          </p:nvSpPr>
          <p:spPr>
            <a:xfrm>
              <a:off x="898200" y="44859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485" name="CustomShape 20"/>
            <p:cNvSpPr/>
            <p:nvPr/>
          </p:nvSpPr>
          <p:spPr>
            <a:xfrm>
              <a:off x="4830480" y="460152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0</a:t>
              </a:r>
              <a:endParaRPr b="0" lang="fr-F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33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1: reflecting surface</a:t>
            </a:r>
            <a:endParaRPr b="0" lang="fr-FR" sz="2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2. Propagate to the mirror surface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grpSp>
        <p:nvGrpSpPr>
          <p:cNvPr id="489" name="Group 4"/>
          <p:cNvGrpSpPr/>
          <p:nvPr/>
        </p:nvGrpSpPr>
        <p:grpSpPr>
          <a:xfrm>
            <a:off x="4965840" y="2866320"/>
            <a:ext cx="1820880" cy="1683360"/>
            <a:chOff x="4965840" y="2866320"/>
            <a:chExt cx="1820880" cy="1683360"/>
          </a:xfrm>
        </p:grpSpPr>
        <p:sp>
          <p:nvSpPr>
            <p:cNvPr id="490" name="Line 5"/>
            <p:cNvSpPr/>
            <p:nvPr/>
          </p:nvSpPr>
          <p:spPr>
            <a:xfrm flipH="1">
              <a:off x="6135840" y="3806640"/>
              <a:ext cx="102600" cy="543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1" name="Group 6"/>
            <p:cNvGrpSpPr/>
            <p:nvPr/>
          </p:nvGrpSpPr>
          <p:grpSpPr>
            <a:xfrm>
              <a:off x="4965840" y="2866320"/>
              <a:ext cx="1820880" cy="1683360"/>
              <a:chOff x="4965840" y="2866320"/>
              <a:chExt cx="1820880" cy="1683360"/>
            </a:xfrm>
          </p:grpSpPr>
          <p:grpSp>
            <p:nvGrpSpPr>
              <p:cNvPr id="492" name="Group 7"/>
              <p:cNvGrpSpPr/>
              <p:nvPr/>
            </p:nvGrpSpPr>
            <p:grpSpPr>
              <a:xfrm>
                <a:off x="5608440" y="2866320"/>
                <a:ext cx="1178280" cy="1683360"/>
                <a:chOff x="5608440" y="2866320"/>
                <a:chExt cx="1178280" cy="1683360"/>
              </a:xfrm>
            </p:grpSpPr>
            <p:sp>
              <p:nvSpPr>
                <p:cNvPr id="493" name="Line 8"/>
                <p:cNvSpPr/>
                <p:nvPr/>
              </p:nvSpPr>
              <p:spPr>
                <a:xfrm flipV="1">
                  <a:off x="5629320" y="2871360"/>
                  <a:ext cx="0" cy="129060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4" name="Line 9"/>
                <p:cNvSpPr/>
                <p:nvPr/>
              </p:nvSpPr>
              <p:spPr>
                <a:xfrm flipV="1">
                  <a:off x="6760800" y="3258720"/>
                  <a:ext cx="0" cy="129096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5" name="Line 10"/>
                <p:cNvSpPr/>
                <p:nvPr/>
              </p:nvSpPr>
              <p:spPr>
                <a:xfrm flipH="1" flipV="1">
                  <a:off x="5608440" y="286632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6" name="Line 11"/>
                <p:cNvSpPr/>
                <p:nvPr/>
              </p:nvSpPr>
              <p:spPr>
                <a:xfrm flipH="1" flipV="1">
                  <a:off x="5629320" y="415188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97" name="Line 12"/>
              <p:cNvSpPr/>
              <p:nvPr/>
            </p:nvSpPr>
            <p:spPr>
              <a:xfrm flipH="1">
                <a:off x="4965840" y="3716280"/>
                <a:ext cx="1173600" cy="62172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Line 13"/>
              <p:cNvSpPr/>
              <p:nvPr/>
            </p:nvSpPr>
            <p:spPr>
              <a:xfrm flipH="1" flipV="1">
                <a:off x="6135840" y="3713760"/>
                <a:ext cx="9000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Line 14"/>
              <p:cNvSpPr/>
              <p:nvPr/>
            </p:nvSpPr>
            <p:spPr>
              <a:xfrm flipH="1" flipV="1">
                <a:off x="6051600" y="3766320"/>
                <a:ext cx="9036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00" name="Line 15"/>
          <p:cNvSpPr/>
          <p:nvPr/>
        </p:nvSpPr>
        <p:spPr>
          <a:xfrm flipV="1">
            <a:off x="1726560" y="425736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6"/>
          <p:cNvSpPr/>
          <p:nvPr/>
        </p:nvSpPr>
        <p:spPr>
          <a:xfrm>
            <a:off x="1729800" y="3576240"/>
            <a:ext cx="958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X-ray (ray)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02" name="CustomShape 17"/>
          <p:cNvSpPr/>
          <p:nvPr/>
        </p:nvSpPr>
        <p:spPr>
          <a:xfrm>
            <a:off x="5933880" y="2724480"/>
            <a:ext cx="125244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Mirror surface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503" name="Group 18"/>
          <p:cNvGrpSpPr/>
          <p:nvPr/>
        </p:nvGrpSpPr>
        <p:grpSpPr>
          <a:xfrm>
            <a:off x="898200" y="4485960"/>
            <a:ext cx="4327920" cy="503640"/>
            <a:chOff x="898200" y="4485960"/>
            <a:chExt cx="4327920" cy="503640"/>
          </a:xfrm>
        </p:grpSpPr>
        <p:sp>
          <p:nvSpPr>
            <p:cNvPr id="504" name="CustomShape 19"/>
            <p:cNvSpPr/>
            <p:nvPr/>
          </p:nvSpPr>
          <p:spPr>
            <a:xfrm>
              <a:off x="898200" y="44859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05" name="CustomShape 20"/>
            <p:cNvSpPr/>
            <p:nvPr/>
          </p:nvSpPr>
          <p:spPr>
            <a:xfrm>
              <a:off x="4830480" y="460152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0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06" name="Line 21"/>
          <p:cNvSpPr/>
          <p:nvPr/>
        </p:nvSpPr>
        <p:spPr>
          <a:xfrm flipV="1">
            <a:off x="2797920" y="3735360"/>
            <a:ext cx="3304800" cy="523800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2"/>
          <p:cNvSpPr/>
          <p:nvPr/>
        </p:nvSpPr>
        <p:spPr>
          <a:xfrm flipV="1">
            <a:off x="6131520" y="355752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8" name="Group 23"/>
          <p:cNvGrpSpPr/>
          <p:nvPr/>
        </p:nvGrpSpPr>
        <p:grpSpPr>
          <a:xfrm>
            <a:off x="5851080" y="3089160"/>
            <a:ext cx="4327920" cy="503640"/>
            <a:chOff x="5851080" y="3089160"/>
            <a:chExt cx="4327920" cy="503640"/>
          </a:xfrm>
        </p:grpSpPr>
        <p:sp>
          <p:nvSpPr>
            <p:cNvPr id="509" name="CustomShape 24"/>
            <p:cNvSpPr/>
            <p:nvPr/>
          </p:nvSpPr>
          <p:spPr>
            <a:xfrm>
              <a:off x="5851080" y="30891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10" name="CustomShape 25"/>
            <p:cNvSpPr/>
            <p:nvPr/>
          </p:nvSpPr>
          <p:spPr>
            <a:xfrm>
              <a:off x="9783360" y="320436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1</a:t>
              </a:r>
              <a:endParaRPr b="0" lang="fr-F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33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1: reflecting surface</a:t>
            </a:r>
            <a:endParaRPr b="0" lang="fr-FR" sz="2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3. Checks (are we on surface, what is probability of reflection etc.)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grpSp>
        <p:nvGrpSpPr>
          <p:cNvPr id="514" name="Group 4"/>
          <p:cNvGrpSpPr/>
          <p:nvPr/>
        </p:nvGrpSpPr>
        <p:grpSpPr>
          <a:xfrm>
            <a:off x="4965840" y="2866320"/>
            <a:ext cx="1820880" cy="1683360"/>
            <a:chOff x="4965840" y="2866320"/>
            <a:chExt cx="1820880" cy="1683360"/>
          </a:xfrm>
        </p:grpSpPr>
        <p:sp>
          <p:nvSpPr>
            <p:cNvPr id="515" name="Line 5"/>
            <p:cNvSpPr/>
            <p:nvPr/>
          </p:nvSpPr>
          <p:spPr>
            <a:xfrm flipH="1">
              <a:off x="6135840" y="3806640"/>
              <a:ext cx="102600" cy="543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6" name="Group 6"/>
            <p:cNvGrpSpPr/>
            <p:nvPr/>
          </p:nvGrpSpPr>
          <p:grpSpPr>
            <a:xfrm>
              <a:off x="4965840" y="2866320"/>
              <a:ext cx="1820880" cy="1683360"/>
              <a:chOff x="4965840" y="2866320"/>
              <a:chExt cx="1820880" cy="1683360"/>
            </a:xfrm>
          </p:grpSpPr>
          <p:grpSp>
            <p:nvGrpSpPr>
              <p:cNvPr id="517" name="Group 7"/>
              <p:cNvGrpSpPr/>
              <p:nvPr/>
            </p:nvGrpSpPr>
            <p:grpSpPr>
              <a:xfrm>
                <a:off x="5608440" y="2866320"/>
                <a:ext cx="1178280" cy="1683360"/>
                <a:chOff x="5608440" y="2866320"/>
                <a:chExt cx="1178280" cy="1683360"/>
              </a:xfrm>
            </p:grpSpPr>
            <p:sp>
              <p:nvSpPr>
                <p:cNvPr id="518" name="Line 8"/>
                <p:cNvSpPr/>
                <p:nvPr/>
              </p:nvSpPr>
              <p:spPr>
                <a:xfrm flipV="1">
                  <a:off x="5629320" y="2871360"/>
                  <a:ext cx="0" cy="129060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9" name="Line 9"/>
                <p:cNvSpPr/>
                <p:nvPr/>
              </p:nvSpPr>
              <p:spPr>
                <a:xfrm flipV="1">
                  <a:off x="6760800" y="3258720"/>
                  <a:ext cx="0" cy="129096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0" name="Line 10"/>
                <p:cNvSpPr/>
                <p:nvPr/>
              </p:nvSpPr>
              <p:spPr>
                <a:xfrm flipH="1" flipV="1">
                  <a:off x="5608440" y="286632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1" name="Line 11"/>
                <p:cNvSpPr/>
                <p:nvPr/>
              </p:nvSpPr>
              <p:spPr>
                <a:xfrm flipH="1" flipV="1">
                  <a:off x="5629320" y="415188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22" name="Line 12"/>
              <p:cNvSpPr/>
              <p:nvPr/>
            </p:nvSpPr>
            <p:spPr>
              <a:xfrm flipH="1">
                <a:off x="4965840" y="3716280"/>
                <a:ext cx="1173600" cy="62172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Line 13"/>
              <p:cNvSpPr/>
              <p:nvPr/>
            </p:nvSpPr>
            <p:spPr>
              <a:xfrm flipH="1" flipV="1">
                <a:off x="6135840" y="3713760"/>
                <a:ext cx="9000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Line 14"/>
              <p:cNvSpPr/>
              <p:nvPr/>
            </p:nvSpPr>
            <p:spPr>
              <a:xfrm flipH="1" flipV="1">
                <a:off x="6051600" y="3766320"/>
                <a:ext cx="9036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25" name="Line 15"/>
          <p:cNvSpPr/>
          <p:nvPr/>
        </p:nvSpPr>
        <p:spPr>
          <a:xfrm flipV="1">
            <a:off x="1726560" y="425736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6"/>
          <p:cNvSpPr/>
          <p:nvPr/>
        </p:nvSpPr>
        <p:spPr>
          <a:xfrm>
            <a:off x="1729800" y="3576240"/>
            <a:ext cx="958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X-ray (ray)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27" name="CustomShape 17"/>
          <p:cNvSpPr/>
          <p:nvPr/>
        </p:nvSpPr>
        <p:spPr>
          <a:xfrm>
            <a:off x="5933880" y="2724480"/>
            <a:ext cx="125244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Mirror surface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528" name="Group 18"/>
          <p:cNvGrpSpPr/>
          <p:nvPr/>
        </p:nvGrpSpPr>
        <p:grpSpPr>
          <a:xfrm>
            <a:off x="898200" y="4485960"/>
            <a:ext cx="4327920" cy="503640"/>
            <a:chOff x="898200" y="4485960"/>
            <a:chExt cx="4327920" cy="503640"/>
          </a:xfrm>
        </p:grpSpPr>
        <p:sp>
          <p:nvSpPr>
            <p:cNvPr id="529" name="CustomShape 19"/>
            <p:cNvSpPr/>
            <p:nvPr/>
          </p:nvSpPr>
          <p:spPr>
            <a:xfrm>
              <a:off x="898200" y="44859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30" name="CustomShape 20"/>
            <p:cNvSpPr/>
            <p:nvPr/>
          </p:nvSpPr>
          <p:spPr>
            <a:xfrm>
              <a:off x="4830480" y="460152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0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31" name="Line 21"/>
          <p:cNvSpPr/>
          <p:nvPr/>
        </p:nvSpPr>
        <p:spPr>
          <a:xfrm flipV="1">
            <a:off x="2797920" y="3735360"/>
            <a:ext cx="3304800" cy="523800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22"/>
          <p:cNvSpPr/>
          <p:nvPr/>
        </p:nvSpPr>
        <p:spPr>
          <a:xfrm flipV="1">
            <a:off x="6131520" y="355752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3" name="Group 23"/>
          <p:cNvGrpSpPr/>
          <p:nvPr/>
        </p:nvGrpSpPr>
        <p:grpSpPr>
          <a:xfrm>
            <a:off x="5851080" y="3089160"/>
            <a:ext cx="4327920" cy="503640"/>
            <a:chOff x="5851080" y="3089160"/>
            <a:chExt cx="4327920" cy="503640"/>
          </a:xfrm>
        </p:grpSpPr>
        <p:sp>
          <p:nvSpPr>
            <p:cNvPr id="534" name="CustomShape 24"/>
            <p:cNvSpPr/>
            <p:nvPr/>
          </p:nvSpPr>
          <p:spPr>
            <a:xfrm>
              <a:off x="5851080" y="30891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35" name="CustomShape 25"/>
            <p:cNvSpPr/>
            <p:nvPr/>
          </p:nvSpPr>
          <p:spPr>
            <a:xfrm>
              <a:off x="9783360" y="320436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1</a:t>
              </a:r>
              <a:endParaRPr b="0" lang="fr-F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33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1: reflecting surface</a:t>
            </a:r>
            <a:endParaRPr b="0" lang="fr-FR" sz="2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4. Reflect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grpSp>
        <p:nvGrpSpPr>
          <p:cNvPr id="539" name="Group 4"/>
          <p:cNvGrpSpPr/>
          <p:nvPr/>
        </p:nvGrpSpPr>
        <p:grpSpPr>
          <a:xfrm>
            <a:off x="4965840" y="2866320"/>
            <a:ext cx="1820880" cy="1683360"/>
            <a:chOff x="4965840" y="2866320"/>
            <a:chExt cx="1820880" cy="1683360"/>
          </a:xfrm>
        </p:grpSpPr>
        <p:sp>
          <p:nvSpPr>
            <p:cNvPr id="540" name="Line 5"/>
            <p:cNvSpPr/>
            <p:nvPr/>
          </p:nvSpPr>
          <p:spPr>
            <a:xfrm flipH="1">
              <a:off x="6135840" y="3806640"/>
              <a:ext cx="102600" cy="54360"/>
            </a:xfrm>
            <a:prstGeom prst="line">
              <a:avLst/>
            </a:prstGeom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1" name="Group 6"/>
            <p:cNvGrpSpPr/>
            <p:nvPr/>
          </p:nvGrpSpPr>
          <p:grpSpPr>
            <a:xfrm>
              <a:off x="4965840" y="2866320"/>
              <a:ext cx="1820880" cy="1683360"/>
              <a:chOff x="4965840" y="2866320"/>
              <a:chExt cx="1820880" cy="1683360"/>
            </a:xfrm>
          </p:grpSpPr>
          <p:grpSp>
            <p:nvGrpSpPr>
              <p:cNvPr id="542" name="Group 7"/>
              <p:cNvGrpSpPr/>
              <p:nvPr/>
            </p:nvGrpSpPr>
            <p:grpSpPr>
              <a:xfrm>
                <a:off x="5608440" y="2866320"/>
                <a:ext cx="1178280" cy="1683360"/>
                <a:chOff x="5608440" y="2866320"/>
                <a:chExt cx="1178280" cy="1683360"/>
              </a:xfrm>
            </p:grpSpPr>
            <p:sp>
              <p:nvSpPr>
                <p:cNvPr id="543" name="Line 8"/>
                <p:cNvSpPr/>
                <p:nvPr/>
              </p:nvSpPr>
              <p:spPr>
                <a:xfrm flipV="1">
                  <a:off x="5629320" y="2871360"/>
                  <a:ext cx="0" cy="129060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4" name="Line 9"/>
                <p:cNvSpPr/>
                <p:nvPr/>
              </p:nvSpPr>
              <p:spPr>
                <a:xfrm flipV="1">
                  <a:off x="6760800" y="3258720"/>
                  <a:ext cx="0" cy="129096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5" name="Line 10"/>
                <p:cNvSpPr/>
                <p:nvPr/>
              </p:nvSpPr>
              <p:spPr>
                <a:xfrm flipH="1" flipV="1">
                  <a:off x="5608440" y="286632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6" name="Line 11"/>
                <p:cNvSpPr/>
                <p:nvPr/>
              </p:nvSpPr>
              <p:spPr>
                <a:xfrm flipH="1" flipV="1">
                  <a:off x="5629320" y="4151880"/>
                  <a:ext cx="1157400" cy="396720"/>
                </a:xfrm>
                <a:prstGeom prst="line">
                  <a:avLst/>
                </a:prstGeom>
                <a:ln w="12700">
                  <a:solidFill>
                    <a:srgbClr val="99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47" name="Line 12"/>
              <p:cNvSpPr/>
              <p:nvPr/>
            </p:nvSpPr>
            <p:spPr>
              <a:xfrm flipH="1">
                <a:off x="4965840" y="3716280"/>
                <a:ext cx="1173600" cy="62172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Line 13"/>
              <p:cNvSpPr/>
              <p:nvPr/>
            </p:nvSpPr>
            <p:spPr>
              <a:xfrm flipH="1" flipV="1">
                <a:off x="6135840" y="3713760"/>
                <a:ext cx="9000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Line 14"/>
              <p:cNvSpPr/>
              <p:nvPr/>
            </p:nvSpPr>
            <p:spPr>
              <a:xfrm flipH="1" flipV="1">
                <a:off x="6051600" y="3766320"/>
                <a:ext cx="90360" cy="90000"/>
              </a:xfrm>
              <a:prstGeom prst="line">
                <a:avLst/>
              </a:prstGeom>
              <a:ln w="12700">
                <a:solidFill>
                  <a:srgbClr val="99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50" name="Line 15"/>
          <p:cNvSpPr/>
          <p:nvPr/>
        </p:nvSpPr>
        <p:spPr>
          <a:xfrm flipV="1">
            <a:off x="1726560" y="425736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16"/>
          <p:cNvSpPr/>
          <p:nvPr/>
        </p:nvSpPr>
        <p:spPr>
          <a:xfrm>
            <a:off x="1729800" y="3576240"/>
            <a:ext cx="958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X-ray (ray)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5933880" y="2724480"/>
            <a:ext cx="125244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Mirror surface</a:t>
            </a:r>
            <a:endParaRPr b="0" lang="fr-FR" sz="1600" spc="-1" strike="noStrike">
              <a:latin typeface="Arial"/>
            </a:endParaRPr>
          </a:p>
        </p:txBody>
      </p:sp>
      <p:grpSp>
        <p:nvGrpSpPr>
          <p:cNvPr id="553" name="Group 18"/>
          <p:cNvGrpSpPr/>
          <p:nvPr/>
        </p:nvGrpSpPr>
        <p:grpSpPr>
          <a:xfrm>
            <a:off x="898200" y="4485960"/>
            <a:ext cx="4327920" cy="503640"/>
            <a:chOff x="898200" y="4485960"/>
            <a:chExt cx="4327920" cy="503640"/>
          </a:xfrm>
        </p:grpSpPr>
        <p:sp>
          <p:nvSpPr>
            <p:cNvPr id="554" name="CustomShape 19"/>
            <p:cNvSpPr/>
            <p:nvPr/>
          </p:nvSpPr>
          <p:spPr>
            <a:xfrm>
              <a:off x="898200" y="44859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55" name="CustomShape 20"/>
            <p:cNvSpPr/>
            <p:nvPr/>
          </p:nvSpPr>
          <p:spPr>
            <a:xfrm>
              <a:off x="4830480" y="460152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0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56" name="Line 21"/>
          <p:cNvSpPr/>
          <p:nvPr/>
        </p:nvSpPr>
        <p:spPr>
          <a:xfrm flipV="1">
            <a:off x="2797920" y="3735360"/>
            <a:ext cx="3304800" cy="523800"/>
          </a:xfrm>
          <a:prstGeom prst="line">
            <a:avLst/>
          </a:prstGeom>
          <a:ln w="12700">
            <a:solidFill>
              <a:srgbClr val="2632bb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22"/>
          <p:cNvSpPr/>
          <p:nvPr/>
        </p:nvSpPr>
        <p:spPr>
          <a:xfrm flipV="1">
            <a:off x="6131520" y="3557520"/>
            <a:ext cx="1065240" cy="16596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8" name="Group 23"/>
          <p:cNvGrpSpPr/>
          <p:nvPr/>
        </p:nvGrpSpPr>
        <p:grpSpPr>
          <a:xfrm>
            <a:off x="5851080" y="3089160"/>
            <a:ext cx="4327920" cy="503640"/>
            <a:chOff x="5851080" y="3089160"/>
            <a:chExt cx="4327920" cy="503640"/>
          </a:xfrm>
        </p:grpSpPr>
        <p:sp>
          <p:nvSpPr>
            <p:cNvPr id="559" name="CustomShape 24"/>
            <p:cNvSpPr/>
            <p:nvPr/>
          </p:nvSpPr>
          <p:spPr>
            <a:xfrm>
              <a:off x="5851080" y="30891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60" name="CustomShape 25"/>
            <p:cNvSpPr/>
            <p:nvPr/>
          </p:nvSpPr>
          <p:spPr>
            <a:xfrm>
              <a:off x="9783360" y="320436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1</a:t>
              </a:r>
              <a:endParaRPr b="0" lang="fr-FR" sz="1600" spc="-1" strike="noStrike">
                <a:latin typeface="Arial"/>
              </a:endParaRPr>
            </a:p>
          </p:txBody>
        </p:sp>
      </p:grpSp>
      <p:grpSp>
        <p:nvGrpSpPr>
          <p:cNvPr id="561" name="Group 26"/>
          <p:cNvGrpSpPr/>
          <p:nvPr/>
        </p:nvGrpSpPr>
        <p:grpSpPr>
          <a:xfrm>
            <a:off x="5596200" y="5846760"/>
            <a:ext cx="4327920" cy="503640"/>
            <a:chOff x="5596200" y="5846760"/>
            <a:chExt cx="4327920" cy="503640"/>
          </a:xfrm>
        </p:grpSpPr>
        <p:sp>
          <p:nvSpPr>
            <p:cNvPr id="562" name="CustomShape 27"/>
            <p:cNvSpPr/>
            <p:nvPr/>
          </p:nvSpPr>
          <p:spPr>
            <a:xfrm>
              <a:off x="5596200" y="5846760"/>
              <a:ext cx="4327920" cy="5036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(</a:t>
              </a:r>
              <a:r>
                <a:rPr b="0" lang="fr-FR" sz="16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x,y,z,kx,ky,kz,t,Ex,Ey,Ez,phi,p)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563" name="CustomShape 28"/>
            <p:cNvSpPr/>
            <p:nvPr/>
          </p:nvSpPr>
          <p:spPr>
            <a:xfrm>
              <a:off x="9528480" y="5961960"/>
              <a:ext cx="123480" cy="20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 baseline="-5000">
                  <a:solidFill>
                    <a:srgbClr val="000000"/>
                  </a:solidFill>
                  <a:latin typeface="Courier New"/>
                  <a:ea typeface="Courier New"/>
                </a:rPr>
                <a:t>2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564" name="CustomShape 29"/>
          <p:cNvSpPr/>
          <p:nvPr/>
        </p:nvSpPr>
        <p:spPr>
          <a:xfrm>
            <a:off x="5232240" y="3872520"/>
            <a:ext cx="481680" cy="407160"/>
          </a:xfrm>
          <a:custGeom>
            <a:avLst/>
            <a:gdLst/>
            <a:ahLst/>
            <a:rect l="l" t="t" r="r" b="b"/>
            <a:pathLst>
              <a:path w="21400" h="21600">
                <a:moveTo>
                  <a:pt x="21400" y="21600"/>
                </a:moveTo>
                <a:cubicBezTo>
                  <a:pt x="6932" y="21214"/>
                  <a:pt x="-200" y="14014"/>
                  <a:pt x="4" y="0"/>
                </a:cubicBezTo>
              </a:path>
            </a:pathLst>
          </a:custGeom>
          <a:noFill/>
          <a:ln w="12700">
            <a:solidFill>
              <a:srgbClr val="a7a7a7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5" name="Line 30"/>
          <p:cNvSpPr/>
          <p:nvPr/>
        </p:nvSpPr>
        <p:spPr>
          <a:xfrm flipH="1">
            <a:off x="5456160" y="3723480"/>
            <a:ext cx="675360" cy="90792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710280" y="5404680"/>
            <a:ext cx="9151200" cy="334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200" spc="-1" strike="noStrike">
                <a:solidFill>
                  <a:srgbClr val="000000"/>
                </a:solidFill>
                <a:latin typeface="Arial"/>
                <a:ea typeface="Arial"/>
              </a:rPr>
              <a:t>Weight of final ray is adjusted according to reflectivity, see next slide</a:t>
            </a:r>
            <a:endParaRPr b="0" lang="fr-F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 1"/>
          <p:cNvGrpSpPr/>
          <p:nvPr/>
        </p:nvGrpSpPr>
        <p:grpSpPr>
          <a:xfrm>
            <a:off x="1289880" y="1584000"/>
            <a:ext cx="8024400" cy="4701960"/>
            <a:chOff x="1289880" y="1584000"/>
            <a:chExt cx="8024400" cy="4701960"/>
          </a:xfrm>
        </p:grpSpPr>
        <p:grpSp>
          <p:nvGrpSpPr>
            <p:cNvPr id="568" name="Group 2"/>
            <p:cNvGrpSpPr/>
            <p:nvPr/>
          </p:nvGrpSpPr>
          <p:grpSpPr>
            <a:xfrm>
              <a:off x="1577160" y="1584000"/>
              <a:ext cx="6918120" cy="3212640"/>
              <a:chOff x="1577160" y="1584000"/>
              <a:chExt cx="6918120" cy="3212640"/>
            </a:xfrm>
          </p:grpSpPr>
          <p:sp>
            <p:nvSpPr>
              <p:cNvPr id="569" name="CustomShape 3"/>
              <p:cNvSpPr/>
              <p:nvPr/>
            </p:nvSpPr>
            <p:spPr>
              <a:xfrm>
                <a:off x="4450680" y="2662200"/>
                <a:ext cx="874800" cy="2134440"/>
              </a:xfrm>
              <a:prstGeom prst="rect">
                <a:avLst/>
              </a:prstGeom>
              <a:solidFill>
                <a:srgbClr val="76d6ff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Line 4"/>
              <p:cNvSpPr/>
              <p:nvPr/>
            </p:nvSpPr>
            <p:spPr>
              <a:xfrm flipH="1">
                <a:off x="1580040" y="3228480"/>
                <a:ext cx="6913440" cy="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Line 5"/>
              <p:cNvSpPr/>
              <p:nvPr/>
            </p:nvSpPr>
            <p:spPr>
              <a:xfrm flipH="1" flipV="1">
                <a:off x="1580040" y="3099600"/>
                <a:ext cx="3206880" cy="1080"/>
              </a:xfrm>
              <a:prstGeom prst="line">
                <a:avLst/>
              </a:prstGeom>
              <a:ln w="12700">
                <a:solidFill>
                  <a:srgbClr val="ff4013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Line 6"/>
              <p:cNvSpPr/>
              <p:nvPr/>
            </p:nvSpPr>
            <p:spPr>
              <a:xfrm flipH="1" flipV="1">
                <a:off x="1580040" y="2968920"/>
                <a:ext cx="3607920" cy="1800"/>
              </a:xfrm>
              <a:prstGeom prst="line">
                <a:avLst/>
              </a:prstGeom>
              <a:ln w="12700">
                <a:solidFill>
                  <a:srgbClr val="9929bd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Line 7"/>
              <p:cNvSpPr/>
              <p:nvPr/>
            </p:nvSpPr>
            <p:spPr>
              <a:xfrm flipH="1">
                <a:off x="1577160" y="4459680"/>
                <a:ext cx="3430800" cy="5760"/>
              </a:xfrm>
              <a:prstGeom prst="line">
                <a:avLst/>
              </a:prstGeom>
              <a:ln w="12700">
                <a:solidFill>
                  <a:srgbClr val="9929bd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Line 8"/>
              <p:cNvSpPr/>
              <p:nvPr/>
            </p:nvSpPr>
            <p:spPr>
              <a:xfrm flipH="1" flipV="1">
                <a:off x="1580040" y="4141440"/>
                <a:ext cx="3059280" cy="7200"/>
              </a:xfrm>
              <a:prstGeom prst="line">
                <a:avLst/>
              </a:prstGeom>
              <a:ln w="12700">
                <a:solidFill>
                  <a:srgbClr val="ff4013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Line 9"/>
              <p:cNvSpPr/>
              <p:nvPr/>
            </p:nvSpPr>
            <p:spPr>
              <a:xfrm flipH="1">
                <a:off x="1580040" y="4647240"/>
                <a:ext cx="3505320" cy="2160"/>
              </a:xfrm>
              <a:prstGeom prst="line">
                <a:avLst/>
              </a:prstGeom>
              <a:ln w="12700">
                <a:solidFill>
                  <a:srgbClr val="ff4013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Line 10"/>
              <p:cNvSpPr/>
              <p:nvPr/>
            </p:nvSpPr>
            <p:spPr>
              <a:xfrm flipH="1">
                <a:off x="5080680" y="2543400"/>
                <a:ext cx="2936160" cy="1895040"/>
              </a:xfrm>
              <a:prstGeom prst="line">
                <a:avLst/>
              </a:prstGeom>
              <a:ln w="12700">
                <a:solidFill>
                  <a:srgbClr val="9929bd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Line 11"/>
              <p:cNvSpPr/>
              <p:nvPr/>
            </p:nvSpPr>
            <p:spPr>
              <a:xfrm>
                <a:off x="1857240" y="1584000"/>
                <a:ext cx="3319560" cy="1348920"/>
              </a:xfrm>
              <a:prstGeom prst="line">
                <a:avLst/>
              </a:prstGeom>
              <a:ln w="12700">
                <a:solidFill>
                  <a:srgbClr val="9929bd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8" name="Line 12"/>
              <p:cNvSpPr/>
              <p:nvPr/>
            </p:nvSpPr>
            <p:spPr>
              <a:xfrm flipH="1">
                <a:off x="1580040" y="3371040"/>
                <a:ext cx="6913440" cy="1440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9" name="Line 13"/>
              <p:cNvSpPr/>
              <p:nvPr/>
            </p:nvSpPr>
            <p:spPr>
              <a:xfrm flipH="1">
                <a:off x="1580040" y="3510720"/>
                <a:ext cx="6913440" cy="1440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Line 14"/>
              <p:cNvSpPr/>
              <p:nvPr/>
            </p:nvSpPr>
            <p:spPr>
              <a:xfrm flipH="1">
                <a:off x="1580040" y="3693960"/>
                <a:ext cx="6915240" cy="936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CustomShape 15"/>
              <p:cNvSpPr/>
              <p:nvPr/>
            </p:nvSpPr>
            <p:spPr>
              <a:xfrm>
                <a:off x="4774680" y="3047040"/>
                <a:ext cx="87120" cy="957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CustomShape 16"/>
              <p:cNvSpPr/>
              <p:nvPr/>
            </p:nvSpPr>
            <p:spPr>
              <a:xfrm>
                <a:off x="4635000" y="4106160"/>
                <a:ext cx="87120" cy="957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CustomShape 17"/>
              <p:cNvSpPr/>
              <p:nvPr/>
            </p:nvSpPr>
            <p:spPr>
              <a:xfrm>
                <a:off x="5002920" y="4412520"/>
                <a:ext cx="87120" cy="957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CustomShape 18"/>
              <p:cNvSpPr/>
              <p:nvPr/>
            </p:nvSpPr>
            <p:spPr>
              <a:xfrm>
                <a:off x="5072760" y="4596480"/>
                <a:ext cx="87120" cy="957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CustomShape 19"/>
              <p:cNvSpPr/>
              <p:nvPr/>
            </p:nvSpPr>
            <p:spPr>
              <a:xfrm>
                <a:off x="5142600" y="2924640"/>
                <a:ext cx="87120" cy="95760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Line 20"/>
              <p:cNvSpPr/>
              <p:nvPr/>
            </p:nvSpPr>
            <p:spPr>
              <a:xfrm flipH="1">
                <a:off x="1580040" y="4281120"/>
                <a:ext cx="6915240" cy="936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Line 21"/>
              <p:cNvSpPr/>
              <p:nvPr/>
            </p:nvSpPr>
            <p:spPr>
              <a:xfrm flipH="1">
                <a:off x="1580040" y="3992040"/>
                <a:ext cx="6913440" cy="936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Line 22"/>
              <p:cNvSpPr/>
              <p:nvPr/>
            </p:nvSpPr>
            <p:spPr>
              <a:xfrm flipH="1">
                <a:off x="1580040" y="2819520"/>
                <a:ext cx="6915240" cy="9360"/>
              </a:xfrm>
              <a:prstGeom prst="line">
                <a:avLst/>
              </a:prstGeom>
              <a:ln w="12700">
                <a:solidFill>
                  <a:srgbClr val="77bb41"/>
                </a:solidFill>
                <a:miter/>
                <a:headEnd len="med" type="stealth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9" name="CustomShape 23"/>
            <p:cNvSpPr/>
            <p:nvPr/>
          </p:nvSpPr>
          <p:spPr>
            <a:xfrm>
              <a:off x="1289880" y="5645880"/>
              <a:ext cx="8024400" cy="6400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9520" rIns="29520" tIns="29520" bIns="295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A photon hitting a sample can be:</a:t>
              </a:r>
              <a:endParaRPr b="0" lang="fr-FR" sz="2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200" spc="-1" strike="noStrike">
                  <a:solidFill>
                    <a:srgbClr val="ff4013"/>
                  </a:solidFill>
                  <a:latin typeface="Gill Sans"/>
                  <a:ea typeface="Gill Sans"/>
                </a:rPr>
                <a:t>absorbed</a:t>
              </a: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, </a:t>
              </a:r>
              <a:r>
                <a:rPr b="0" lang="fr-FR" sz="2200" spc="-1" strike="noStrike">
                  <a:solidFill>
                    <a:srgbClr val="77bb41"/>
                  </a:solidFill>
                  <a:latin typeface="Gill Sans"/>
                  <a:ea typeface="Gill Sans"/>
                </a:rPr>
                <a:t>transmitted</a:t>
              </a: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, or </a:t>
              </a:r>
              <a:r>
                <a:rPr b="0" lang="fr-FR" sz="2200" spc="-1" strike="noStrike">
                  <a:solidFill>
                    <a:srgbClr val="7b219f"/>
                  </a:solidFill>
                  <a:latin typeface="Gill Sans"/>
                  <a:ea typeface="Gill Sans"/>
                </a:rPr>
                <a:t>scattered</a:t>
              </a:r>
              <a:endParaRPr b="0" lang="fr-FR" sz="2200" spc="-1" strike="noStrike">
                <a:latin typeface="Arial"/>
              </a:endParaRPr>
            </a:p>
          </p:txBody>
        </p:sp>
      </p:grpSp>
      <p:sp>
        <p:nvSpPr>
          <p:cNvPr id="590" name="TextShape 24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in general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TextShape 25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droppedImage.pdf" descr="droppedImage.pdf"/>
          <p:cNvPicPr/>
          <p:nvPr/>
        </p:nvPicPr>
        <p:blipFill>
          <a:blip r:embed="rId1"/>
          <a:stretch/>
        </p:blipFill>
        <p:spPr>
          <a:xfrm>
            <a:off x="3270960" y="3350520"/>
            <a:ext cx="3013560" cy="309960"/>
          </a:xfrm>
          <a:prstGeom prst="rect">
            <a:avLst/>
          </a:prstGeom>
          <a:ln w="12700">
            <a:solidFill>
              <a:srgbClr val="be38f3"/>
            </a:solidFill>
            <a:miter/>
          </a:ln>
        </p:spPr>
      </p:pic>
      <p:pic>
        <p:nvPicPr>
          <p:cNvPr id="593" name="droppedImage.pdf" descr="droppedImage.pdf"/>
          <p:cNvPicPr/>
          <p:nvPr/>
        </p:nvPicPr>
        <p:blipFill>
          <a:blip r:embed="rId2"/>
          <a:stretch/>
        </p:blipFill>
        <p:spPr>
          <a:xfrm>
            <a:off x="3256200" y="2759760"/>
            <a:ext cx="3050280" cy="309960"/>
          </a:xfrm>
          <a:prstGeom prst="rect">
            <a:avLst/>
          </a:prstGeom>
          <a:ln w="12700">
            <a:solidFill>
              <a:srgbClr val="ff4013"/>
            </a:solidFill>
            <a:miter/>
          </a:ln>
        </p:spPr>
      </p:pic>
      <p:pic>
        <p:nvPicPr>
          <p:cNvPr id="594" name="droppedImage.pdf" descr="droppedImage.pdf"/>
          <p:cNvPicPr/>
          <p:nvPr/>
        </p:nvPicPr>
        <p:blipFill>
          <a:blip r:embed="rId3"/>
          <a:stretch/>
        </p:blipFill>
        <p:spPr>
          <a:xfrm>
            <a:off x="3256200" y="3941280"/>
            <a:ext cx="3050280" cy="294840"/>
          </a:xfrm>
          <a:prstGeom prst="rect">
            <a:avLst/>
          </a:prstGeom>
          <a:ln w="12700">
            <a:solidFill>
              <a:srgbClr val="77bb41"/>
            </a:solidFill>
            <a:miter/>
          </a:ln>
        </p:spPr>
      </p:pic>
      <p:sp>
        <p:nvSpPr>
          <p:cNvPr id="595" name="CustomShape 1"/>
          <p:cNvSpPr/>
          <p:nvPr/>
        </p:nvSpPr>
        <p:spPr>
          <a:xfrm>
            <a:off x="1145520" y="1506600"/>
            <a:ext cx="6773760" cy="106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9520" rIns="29520" tIns="29520" bIns="2952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For a </a:t>
            </a:r>
            <a:r>
              <a:rPr b="1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non-thin</a:t>
            </a:r>
            <a:r>
              <a:rPr b="0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 sample the probabilities for </a:t>
            </a:r>
            <a:r>
              <a:rPr b="0" lang="fr-FR" sz="2200" spc="-1" strike="noStrike">
                <a:solidFill>
                  <a:srgbClr val="ff4013"/>
                </a:solidFill>
                <a:latin typeface="Gill Sans"/>
                <a:ea typeface="Gill Sans"/>
              </a:rPr>
              <a:t>absorption</a:t>
            </a:r>
            <a:r>
              <a:rPr b="0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, </a:t>
            </a:r>
            <a:r>
              <a:rPr b="0" lang="fr-FR" sz="2200" spc="-1" strike="noStrike">
                <a:solidFill>
                  <a:srgbClr val="77bb41"/>
                </a:solidFill>
                <a:latin typeface="Gill Sans"/>
                <a:ea typeface="Gill Sans"/>
              </a:rPr>
              <a:t>transmission</a:t>
            </a:r>
            <a:r>
              <a:rPr b="0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 or </a:t>
            </a:r>
            <a:r>
              <a:rPr b="0" lang="fr-FR" sz="2200" spc="-1" strike="noStrike">
                <a:solidFill>
                  <a:srgbClr val="7b219f"/>
                </a:solidFill>
                <a:latin typeface="Gill Sans"/>
                <a:ea typeface="Gill Sans"/>
              </a:rPr>
              <a:t>scattering </a:t>
            </a:r>
            <a:r>
              <a:rPr b="0" lang="fr-FR" sz="2200" spc="-1" strike="noStrike">
                <a:solidFill>
                  <a:srgbClr val="000000"/>
                </a:solidFill>
                <a:latin typeface="Gill Sans"/>
                <a:ea typeface="Gill Sans"/>
              </a:rPr>
              <a:t>are given by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3885120" y="4563000"/>
            <a:ext cx="2222640" cy="30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9520" rIns="29520" tIns="29520" bIns="2952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t = </a:t>
            </a: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sample thickness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597" name="Line 3"/>
          <p:cNvSpPr/>
          <p:nvPr/>
        </p:nvSpPr>
        <p:spPr>
          <a:xfrm>
            <a:off x="5433840" y="5242680"/>
            <a:ext cx="691560" cy="310320"/>
          </a:xfrm>
          <a:prstGeom prst="line">
            <a:avLst/>
          </a:prstGeom>
          <a:ln w="12700">
            <a:solidFill>
              <a:srgbClr val="000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98" name="droppedImage.pdf" descr="droppedImage.pdf"/>
          <p:cNvPicPr/>
          <p:nvPr/>
        </p:nvPicPr>
        <p:blipFill>
          <a:blip r:embed="rId4"/>
          <a:stretch/>
        </p:blipFill>
        <p:spPr>
          <a:xfrm>
            <a:off x="4503960" y="4983120"/>
            <a:ext cx="1064880" cy="250920"/>
          </a:xfrm>
          <a:prstGeom prst="rect">
            <a:avLst/>
          </a:prstGeom>
          <a:ln w="12700">
            <a:noFill/>
          </a:ln>
        </p:spPr>
      </p:pic>
      <p:sp>
        <p:nvSpPr>
          <p:cNvPr id="599" name="CustomShape 4"/>
          <p:cNvSpPr/>
          <p:nvPr/>
        </p:nvSpPr>
        <p:spPr>
          <a:xfrm>
            <a:off x="4788720" y="5566320"/>
            <a:ext cx="3740400" cy="303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9520" rIns="29520" tIns="29520" bIns="2952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microscopic cross section [barn/fm</a:t>
            </a:r>
            <a:r>
              <a:rPr b="0" lang="fr-FR" sz="1600" spc="-1" strike="noStrike" baseline="31000">
                <a:solidFill>
                  <a:srgbClr val="000000"/>
                </a:solidFill>
                <a:latin typeface="Gill Sans"/>
                <a:ea typeface="Gill Sans"/>
              </a:rPr>
              <a:t>2</a:t>
            </a: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]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00" name="Line 5"/>
          <p:cNvSpPr/>
          <p:nvPr/>
        </p:nvSpPr>
        <p:spPr>
          <a:xfrm flipH="1">
            <a:off x="4836600" y="5320080"/>
            <a:ext cx="331920" cy="519480"/>
          </a:xfrm>
          <a:prstGeom prst="line">
            <a:avLst/>
          </a:prstGeom>
          <a:ln w="12700">
            <a:solidFill>
              <a:srgbClr val="000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6"/>
          <p:cNvSpPr/>
          <p:nvPr/>
        </p:nvSpPr>
        <p:spPr>
          <a:xfrm>
            <a:off x="3227400" y="5829840"/>
            <a:ext cx="2961720" cy="30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9520" rIns="29520" tIns="29520" bIns="2952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number density [atoms/cm</a:t>
            </a:r>
            <a:r>
              <a:rPr b="0" lang="fr-FR" sz="1600" spc="-1" strike="noStrike" baseline="30000">
                <a:solidFill>
                  <a:srgbClr val="000000"/>
                </a:solidFill>
                <a:latin typeface="Gill Sans"/>
                <a:ea typeface="Gill Sans"/>
              </a:rPr>
              <a:t>3</a:t>
            </a: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]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02" name="CustomShape 7"/>
          <p:cNvSpPr/>
          <p:nvPr/>
        </p:nvSpPr>
        <p:spPr>
          <a:xfrm>
            <a:off x="1373040" y="5467680"/>
            <a:ext cx="3361320" cy="30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9520" rIns="29520" tIns="29520" bIns="2952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macroscopic cross section [cm</a:t>
            </a:r>
            <a:r>
              <a:rPr b="0" lang="fr-FR" sz="1600" spc="-1" strike="noStrike" baseline="30000">
                <a:solidFill>
                  <a:srgbClr val="000000"/>
                </a:solidFill>
                <a:latin typeface="Gill Sans"/>
                <a:ea typeface="Gill Sans"/>
              </a:rPr>
              <a:t>-1</a:t>
            </a:r>
            <a:r>
              <a:rPr b="0" lang="fr-FR" sz="1600" spc="-1" strike="noStrike">
                <a:solidFill>
                  <a:srgbClr val="000000"/>
                </a:solidFill>
                <a:latin typeface="Gill Sans"/>
                <a:ea typeface="Gill Sans"/>
              </a:rPr>
              <a:t>]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03" name="Line 8"/>
          <p:cNvSpPr/>
          <p:nvPr/>
        </p:nvSpPr>
        <p:spPr>
          <a:xfrm flipH="1">
            <a:off x="3745080" y="5211720"/>
            <a:ext cx="723240" cy="283320"/>
          </a:xfrm>
          <a:prstGeom prst="line">
            <a:avLst/>
          </a:prstGeom>
          <a:ln w="12700">
            <a:solidFill>
              <a:srgbClr val="000000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9"/>
          <p:cNvSpPr/>
          <p:nvPr/>
        </p:nvSpPr>
        <p:spPr>
          <a:xfrm>
            <a:off x="1858320" y="1160640"/>
            <a:ext cx="6813000" cy="48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Samples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605" name="TextShape 10"/>
          <p:cNvSpPr txBox="1"/>
          <p:nvPr/>
        </p:nvSpPr>
        <p:spPr>
          <a:xfrm>
            <a:off x="196596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X-ray / matter interaction in general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Shape 1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2054520" y="917280"/>
            <a:ext cx="6813000" cy="97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Arial"/>
              </a:rPr>
              <a:t>Samples/Matter interaction in General in McXtrace</a:t>
            </a:r>
            <a:endParaRPr b="0" lang="fr-FR" sz="3200" spc="-1" strike="noStrike">
              <a:latin typeface="Arial"/>
            </a:endParaRPr>
          </a:p>
        </p:txBody>
      </p:sp>
      <p:grpSp>
        <p:nvGrpSpPr>
          <p:cNvPr id="610" name="Group 4"/>
          <p:cNvGrpSpPr/>
          <p:nvPr/>
        </p:nvGrpSpPr>
        <p:grpSpPr>
          <a:xfrm>
            <a:off x="1532160" y="1545840"/>
            <a:ext cx="8216280" cy="4244040"/>
            <a:chOff x="1532160" y="1545840"/>
            <a:chExt cx="8216280" cy="4244040"/>
          </a:xfrm>
        </p:grpSpPr>
        <p:sp>
          <p:nvSpPr>
            <p:cNvPr id="611" name="CustomShape 5"/>
            <p:cNvSpPr/>
            <p:nvPr/>
          </p:nvSpPr>
          <p:spPr>
            <a:xfrm>
              <a:off x="1532160" y="5134680"/>
              <a:ext cx="8216280" cy="6552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9520" rIns="29520" tIns="29520" bIns="295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A photon ray hitting a sample can be:</a:t>
              </a:r>
              <a:endParaRPr b="0" lang="fr-FR" sz="2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fr-FR" sz="2200" spc="-1" strike="noStrike">
                  <a:solidFill>
                    <a:srgbClr val="77bb41"/>
                  </a:solidFill>
                  <a:latin typeface="Gill Sans"/>
                  <a:ea typeface="Gill Sans"/>
                </a:rPr>
                <a:t>transmitted</a:t>
              </a: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+</a:t>
              </a:r>
              <a:r>
                <a:rPr b="0" lang="fr-FR" sz="2200" spc="-1" strike="noStrike">
                  <a:solidFill>
                    <a:srgbClr val="ff0000"/>
                  </a:solidFill>
                  <a:latin typeface="Gill Sans"/>
                  <a:ea typeface="Gill Sans"/>
                </a:rPr>
                <a:t>absorption</a:t>
              </a: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, or </a:t>
              </a:r>
              <a:r>
                <a:rPr b="0" lang="fr-FR" sz="2200" spc="-1" strike="noStrike">
                  <a:solidFill>
                    <a:srgbClr val="7b219f"/>
                  </a:solidFill>
                  <a:latin typeface="Gill Sans"/>
                  <a:ea typeface="Gill Sans"/>
                </a:rPr>
                <a:t>scattered</a:t>
              </a:r>
              <a:r>
                <a:rPr b="0" lang="fr-FR" sz="2200" spc="-1" strike="noStrike">
                  <a:solidFill>
                    <a:srgbClr val="000000"/>
                  </a:solidFill>
                  <a:latin typeface="Gill Sans"/>
                  <a:ea typeface="Gill Sans"/>
                </a:rPr>
                <a:t>+</a:t>
              </a:r>
              <a:r>
                <a:rPr b="0" lang="fr-FR" sz="2200" spc="-1" strike="noStrike">
                  <a:solidFill>
                    <a:srgbClr val="ff0000"/>
                  </a:solidFill>
                  <a:latin typeface="Gill Sans"/>
                  <a:ea typeface="Gill Sans"/>
                </a:rPr>
                <a:t>absorption</a:t>
              </a:r>
              <a:endParaRPr b="0" lang="fr-FR" sz="2200" spc="-1" strike="noStrike">
                <a:latin typeface="Arial"/>
              </a:endParaRPr>
            </a:p>
          </p:txBody>
        </p:sp>
        <p:pic>
          <p:nvPicPr>
            <p:cNvPr id="612" name="image39.png" descr="image39.png"/>
            <p:cNvPicPr/>
            <p:nvPr/>
          </p:nvPicPr>
          <p:blipFill>
            <a:blip r:embed="rId1"/>
            <a:stretch/>
          </p:blipFill>
          <p:spPr>
            <a:xfrm>
              <a:off x="1683360" y="1545840"/>
              <a:ext cx="6942960" cy="3235320"/>
            </a:xfrm>
            <a:prstGeom prst="rect">
              <a:avLst/>
            </a:prstGeom>
            <a:ln w="1270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oup 1"/>
          <p:cNvGrpSpPr/>
          <p:nvPr/>
        </p:nvGrpSpPr>
        <p:grpSpPr>
          <a:xfrm>
            <a:off x="1684080" y="2127600"/>
            <a:ext cx="7026840" cy="2658240"/>
            <a:chOff x="1684080" y="2127600"/>
            <a:chExt cx="7026840" cy="2658240"/>
          </a:xfrm>
        </p:grpSpPr>
        <p:sp>
          <p:nvSpPr>
            <p:cNvPr id="614" name="CustomShape 2"/>
            <p:cNvSpPr/>
            <p:nvPr/>
          </p:nvSpPr>
          <p:spPr>
            <a:xfrm>
              <a:off x="1684080" y="2252880"/>
              <a:ext cx="7026840" cy="248472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615" name="Image" descr="Image"/>
            <p:cNvPicPr/>
            <p:nvPr/>
          </p:nvPicPr>
          <p:blipFill>
            <a:blip r:embed="rId1"/>
            <a:stretch/>
          </p:blipFill>
          <p:spPr>
            <a:xfrm>
              <a:off x="2073960" y="2697120"/>
              <a:ext cx="6022440" cy="174096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616" name="CustomShape 3"/>
            <p:cNvSpPr/>
            <p:nvPr/>
          </p:nvSpPr>
          <p:spPr>
            <a:xfrm>
              <a:off x="2174400" y="3252600"/>
              <a:ext cx="1046520" cy="1273320"/>
            </a:xfrm>
            <a:prstGeom prst="rect">
              <a:avLst/>
            </a:prstGeom>
            <a:noFill/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4"/>
            <p:cNvSpPr/>
            <p:nvPr/>
          </p:nvSpPr>
          <p:spPr>
            <a:xfrm>
              <a:off x="4901040" y="3471840"/>
              <a:ext cx="1153440" cy="835200"/>
            </a:xfrm>
            <a:prstGeom prst="rect">
              <a:avLst/>
            </a:prstGeom>
            <a:noFill/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5"/>
            <p:cNvSpPr/>
            <p:nvPr/>
          </p:nvSpPr>
          <p:spPr>
            <a:xfrm>
              <a:off x="6248160" y="3360600"/>
              <a:ext cx="816480" cy="1179000"/>
            </a:xfrm>
            <a:prstGeom prst="rect">
              <a:avLst/>
            </a:prstGeom>
            <a:noFill/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6"/>
            <p:cNvSpPr/>
            <p:nvPr/>
          </p:nvSpPr>
          <p:spPr>
            <a:xfrm>
              <a:off x="4957200" y="4233600"/>
              <a:ext cx="1046520" cy="2984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8520" rIns="38520" tIns="38520" bIns="3852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Sample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620" name="CustomShape 7"/>
            <p:cNvSpPr/>
            <p:nvPr/>
          </p:nvSpPr>
          <p:spPr>
            <a:xfrm>
              <a:off x="2175840" y="4360680"/>
              <a:ext cx="1046520" cy="2984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8520" rIns="38520" tIns="38520" bIns="3852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Source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621" name="CustomShape 8"/>
            <p:cNvSpPr/>
            <p:nvPr/>
          </p:nvSpPr>
          <p:spPr>
            <a:xfrm>
              <a:off x="6100200" y="4487400"/>
              <a:ext cx="1046520" cy="2984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2f3ee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8520" rIns="38520" tIns="38520" bIns="3852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Monitor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622" name="CustomShape 9"/>
            <p:cNvSpPr/>
            <p:nvPr/>
          </p:nvSpPr>
          <p:spPr>
            <a:xfrm>
              <a:off x="1892520" y="2127600"/>
              <a:ext cx="1119600" cy="2984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8520" rIns="38520" tIns="38520" bIns="38520" anchor="ctr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Instrument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623" name="CustomShape 10"/>
          <p:cNvSpPr/>
          <p:nvPr/>
        </p:nvSpPr>
        <p:spPr>
          <a:xfrm>
            <a:off x="191520" y="5442480"/>
            <a:ext cx="8988120" cy="199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The weight multiplier of the  j’th component,      , is calculated by the probability rule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where Pb is the physical probability for the event ”b“, and           is the probability that the </a:t>
            </a:r>
            <a:br/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Monte Carlo simulation selects this event.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In case of “branching”, i.e. multiple outcomes, it is clear that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24" name="TextShape 11"/>
          <p:cNvSpPr txBox="1"/>
          <p:nvPr/>
        </p:nvSpPr>
        <p:spPr>
          <a:xfrm>
            <a:off x="208368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330" spc="-1" strike="noStrike">
                <a:solidFill>
                  <a:srgbClr val="000000"/>
                </a:solidFill>
                <a:latin typeface="Arial"/>
                <a:ea typeface="Arial"/>
              </a:rPr>
              <a:t>Transport of weight through the instrument…</a:t>
            </a:r>
            <a:endParaRPr b="0" lang="fr-FR" sz="2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TextShape 12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626" name="p_0.pdf" descr="p_0.pdf"/>
          <p:cNvPicPr/>
          <p:nvPr/>
        </p:nvPicPr>
        <p:blipFill>
          <a:blip r:embed="rId2"/>
          <a:stretch/>
        </p:blipFill>
        <p:spPr>
          <a:xfrm>
            <a:off x="2542320" y="4797360"/>
            <a:ext cx="304200" cy="214560"/>
          </a:xfrm>
          <a:prstGeom prst="rect">
            <a:avLst/>
          </a:prstGeom>
          <a:ln w="12700">
            <a:noFill/>
          </a:ln>
        </p:spPr>
      </p:pic>
      <p:pic>
        <p:nvPicPr>
          <p:cNvPr id="627" name="p_j.pdf" descr="p_j.pdf"/>
          <p:cNvPicPr/>
          <p:nvPr/>
        </p:nvPicPr>
        <p:blipFill>
          <a:blip r:embed="rId3"/>
          <a:stretch/>
        </p:blipFill>
        <p:spPr>
          <a:xfrm>
            <a:off x="5270400" y="4780080"/>
            <a:ext cx="285480" cy="248400"/>
          </a:xfrm>
          <a:prstGeom prst="rect">
            <a:avLst/>
          </a:prstGeom>
          <a:ln w="12700">
            <a:noFill/>
          </a:ln>
        </p:spPr>
      </p:pic>
      <p:pic>
        <p:nvPicPr>
          <p:cNvPr id="628" name="p_n.pdf" descr="p_n.pdf"/>
          <p:cNvPicPr/>
          <p:nvPr/>
        </p:nvPicPr>
        <p:blipFill>
          <a:blip r:embed="rId4"/>
          <a:stretch/>
        </p:blipFill>
        <p:spPr>
          <a:xfrm>
            <a:off x="6459480" y="4794120"/>
            <a:ext cx="331560" cy="220680"/>
          </a:xfrm>
          <a:prstGeom prst="rect">
            <a:avLst/>
          </a:prstGeom>
          <a:ln w="12700">
            <a:noFill/>
          </a:ln>
        </p:spPr>
      </p:pic>
      <p:pic>
        <p:nvPicPr>
          <p:cNvPr id="629" name="Image" descr="Image"/>
          <p:cNvPicPr/>
          <p:nvPr/>
        </p:nvPicPr>
        <p:blipFill>
          <a:blip r:embed="rId5"/>
          <a:srcRect l="0" t="0" r="14489" b="0"/>
          <a:stretch/>
        </p:blipFill>
        <p:spPr>
          <a:xfrm>
            <a:off x="-64080" y="4606560"/>
            <a:ext cx="1843200" cy="728640"/>
          </a:xfrm>
          <a:prstGeom prst="rect">
            <a:avLst/>
          </a:prstGeom>
          <a:ln w="12700">
            <a:noFill/>
          </a:ln>
        </p:spPr>
      </p:pic>
      <p:sp>
        <p:nvSpPr>
          <p:cNvPr id="630" name="CustomShape 13"/>
          <p:cNvSpPr/>
          <p:nvPr/>
        </p:nvSpPr>
        <p:spPr>
          <a:xfrm>
            <a:off x="567360" y="1659600"/>
            <a:ext cx="9259560" cy="27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In a given component, the photon intensity is adjusted by a multiplicative factor (probability)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631" name="Image" descr="Image"/>
          <p:cNvPicPr/>
          <p:nvPr/>
        </p:nvPicPr>
        <p:blipFill>
          <a:blip r:embed="rId6"/>
          <a:stretch/>
        </p:blipFill>
        <p:spPr>
          <a:xfrm>
            <a:off x="8668800" y="5446800"/>
            <a:ext cx="1271160" cy="261720"/>
          </a:xfrm>
          <a:prstGeom prst="rect">
            <a:avLst/>
          </a:prstGeom>
          <a:ln w="12700">
            <a:noFill/>
          </a:ln>
        </p:spPr>
      </p:pic>
      <p:pic>
        <p:nvPicPr>
          <p:cNvPr id="632" name="w_j.pdf" descr="w_j.pdf"/>
          <p:cNvPicPr/>
          <p:nvPr/>
        </p:nvPicPr>
        <p:blipFill>
          <a:blip r:embed="rId7"/>
          <a:stretch/>
        </p:blipFill>
        <p:spPr>
          <a:xfrm>
            <a:off x="4700520" y="5507640"/>
            <a:ext cx="262080" cy="191160"/>
          </a:xfrm>
          <a:prstGeom prst="rect">
            <a:avLst/>
          </a:prstGeom>
          <a:ln w="12700">
            <a:noFill/>
          </a:ln>
        </p:spPr>
      </p:pic>
      <p:pic>
        <p:nvPicPr>
          <p:cNvPr id="633" name="f_MC,b.pdf" descr="f_MC,b.pdf"/>
          <p:cNvPicPr/>
          <p:nvPr/>
        </p:nvPicPr>
        <p:blipFill>
          <a:blip r:embed="rId8"/>
          <a:stretch/>
        </p:blipFill>
        <p:spPr>
          <a:xfrm>
            <a:off x="6055200" y="5748840"/>
            <a:ext cx="468000" cy="191160"/>
          </a:xfrm>
          <a:prstGeom prst="rect">
            <a:avLst/>
          </a:prstGeom>
          <a:ln w="12700">
            <a:noFill/>
          </a:ln>
        </p:spPr>
      </p:pic>
      <p:pic>
        <p:nvPicPr>
          <p:cNvPr id="634" name="Image" descr="Image"/>
          <p:cNvPicPr/>
          <p:nvPr/>
        </p:nvPicPr>
        <p:blipFill>
          <a:blip r:embed="rId9"/>
          <a:stretch/>
        </p:blipFill>
        <p:spPr>
          <a:xfrm>
            <a:off x="6210000" y="6355080"/>
            <a:ext cx="1181880" cy="485640"/>
          </a:xfrm>
          <a:prstGeom prst="rect">
            <a:avLst/>
          </a:prstGeom>
          <a:ln w="12700">
            <a:noFill/>
          </a:ln>
        </p:spPr>
      </p:pic>
      <p:pic>
        <p:nvPicPr>
          <p:cNvPr id="635" name="p_j_=_p_0_prod_k.pdf" descr="p_j_=_p_0_prod_k.pdf"/>
          <p:cNvPicPr/>
          <p:nvPr/>
        </p:nvPicPr>
        <p:blipFill>
          <a:blip r:embed="rId10"/>
          <a:stretch/>
        </p:blipFill>
        <p:spPr>
          <a:xfrm>
            <a:off x="8038800" y="6411600"/>
            <a:ext cx="1645560" cy="8038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168984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To first order, McXtrace is linear and follows sequence of components in your file…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TextShape 2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638" name="Line 3"/>
          <p:cNvSpPr/>
          <p:nvPr/>
        </p:nvSpPr>
        <p:spPr>
          <a:xfrm flipH="1" flipV="1">
            <a:off x="2068200" y="3010320"/>
            <a:ext cx="388800" cy="360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4"/>
          <p:cNvSpPr/>
          <p:nvPr/>
        </p:nvSpPr>
        <p:spPr>
          <a:xfrm flipH="1" flipV="1">
            <a:off x="2068200" y="4412880"/>
            <a:ext cx="388800" cy="324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5"/>
          <p:cNvSpPr/>
          <p:nvPr/>
        </p:nvSpPr>
        <p:spPr>
          <a:xfrm>
            <a:off x="3928320" y="270792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6"/>
          <p:cNvSpPr/>
          <p:nvPr/>
        </p:nvSpPr>
        <p:spPr>
          <a:xfrm>
            <a:off x="3928320" y="411012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7"/>
          <p:cNvSpPr/>
          <p:nvPr/>
        </p:nvSpPr>
        <p:spPr>
          <a:xfrm>
            <a:off x="6555960" y="276696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Line 8"/>
          <p:cNvSpPr/>
          <p:nvPr/>
        </p:nvSpPr>
        <p:spPr>
          <a:xfrm>
            <a:off x="6555960" y="416916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9"/>
          <p:cNvSpPr/>
          <p:nvPr/>
        </p:nvSpPr>
        <p:spPr>
          <a:xfrm>
            <a:off x="19411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5" name="CustomShape 10"/>
          <p:cNvSpPr/>
          <p:nvPr/>
        </p:nvSpPr>
        <p:spPr>
          <a:xfrm>
            <a:off x="19411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6" name="CustomShape 11"/>
          <p:cNvSpPr/>
          <p:nvPr/>
        </p:nvSpPr>
        <p:spPr>
          <a:xfrm>
            <a:off x="648756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7" name="CustomShape 12"/>
          <p:cNvSpPr/>
          <p:nvPr/>
        </p:nvSpPr>
        <p:spPr>
          <a:xfrm>
            <a:off x="38599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8" name="CustomShape 13"/>
          <p:cNvSpPr/>
          <p:nvPr/>
        </p:nvSpPr>
        <p:spPr>
          <a:xfrm>
            <a:off x="38599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49" name="CustomShape 14"/>
          <p:cNvSpPr/>
          <p:nvPr/>
        </p:nvSpPr>
        <p:spPr>
          <a:xfrm>
            <a:off x="648756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50" name="CustomShape 15"/>
          <p:cNvSpPr/>
          <p:nvPr/>
        </p:nvSpPr>
        <p:spPr>
          <a:xfrm>
            <a:off x="2066760" y="5291280"/>
            <a:ext cx="197496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Starting at the source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51" name="Line 16"/>
          <p:cNvSpPr/>
          <p:nvPr/>
        </p:nvSpPr>
        <p:spPr>
          <a:xfrm>
            <a:off x="2048400" y="2707920"/>
            <a:ext cx="468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17"/>
          <p:cNvSpPr/>
          <p:nvPr/>
        </p:nvSpPr>
        <p:spPr>
          <a:xfrm>
            <a:off x="2048400" y="4110120"/>
            <a:ext cx="468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Line 1"/>
          <p:cNvSpPr/>
          <p:nvPr/>
        </p:nvSpPr>
        <p:spPr>
          <a:xfrm flipH="1" flipV="1">
            <a:off x="6548400" y="3010320"/>
            <a:ext cx="388800" cy="360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2"/>
          <p:cNvSpPr/>
          <p:nvPr/>
        </p:nvSpPr>
        <p:spPr>
          <a:xfrm flipH="1" flipV="1">
            <a:off x="3920760" y="4412880"/>
            <a:ext cx="388800" cy="324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3"/>
          <p:cNvSpPr/>
          <p:nvPr/>
        </p:nvSpPr>
        <p:spPr>
          <a:xfrm>
            <a:off x="3928320" y="270792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4"/>
          <p:cNvSpPr/>
          <p:nvPr/>
        </p:nvSpPr>
        <p:spPr>
          <a:xfrm>
            <a:off x="3928320" y="411012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5"/>
          <p:cNvSpPr/>
          <p:nvPr/>
        </p:nvSpPr>
        <p:spPr>
          <a:xfrm>
            <a:off x="6555960" y="276696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6"/>
          <p:cNvSpPr/>
          <p:nvPr/>
        </p:nvSpPr>
        <p:spPr>
          <a:xfrm>
            <a:off x="6555960" y="416916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9411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0" name="CustomShape 8"/>
          <p:cNvSpPr/>
          <p:nvPr/>
        </p:nvSpPr>
        <p:spPr>
          <a:xfrm>
            <a:off x="19411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1" name="CustomShape 9"/>
          <p:cNvSpPr/>
          <p:nvPr/>
        </p:nvSpPr>
        <p:spPr>
          <a:xfrm>
            <a:off x="648756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2" name="CustomShape 10"/>
          <p:cNvSpPr/>
          <p:nvPr/>
        </p:nvSpPr>
        <p:spPr>
          <a:xfrm>
            <a:off x="38599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38599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4" name="CustomShape 12"/>
          <p:cNvSpPr/>
          <p:nvPr/>
        </p:nvSpPr>
        <p:spPr>
          <a:xfrm>
            <a:off x="648756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5" name="CustomShape 13"/>
          <p:cNvSpPr/>
          <p:nvPr/>
        </p:nvSpPr>
        <p:spPr>
          <a:xfrm>
            <a:off x="2077920" y="5291280"/>
            <a:ext cx="2723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Moving to first comp in the list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66" name="Line 14"/>
          <p:cNvSpPr/>
          <p:nvPr/>
        </p:nvSpPr>
        <p:spPr>
          <a:xfrm>
            <a:off x="2048400" y="2707920"/>
            <a:ext cx="468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15"/>
          <p:cNvSpPr/>
          <p:nvPr/>
        </p:nvSpPr>
        <p:spPr>
          <a:xfrm>
            <a:off x="2048400" y="4110120"/>
            <a:ext cx="468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TextShape 16"/>
          <p:cNvSpPr txBox="1"/>
          <p:nvPr/>
        </p:nvSpPr>
        <p:spPr>
          <a:xfrm>
            <a:off x="168984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To first order, McXtrace is linear and follows sequence of components in your file…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TextShape 17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684080" y="2252880"/>
            <a:ext cx="7026840" cy="248472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Image" descr="Image"/>
          <p:cNvPicPr/>
          <p:nvPr/>
        </p:nvPicPr>
        <p:blipFill>
          <a:blip r:embed="rId1"/>
          <a:stretch/>
        </p:blipFill>
        <p:spPr>
          <a:xfrm>
            <a:off x="2073960" y="2697120"/>
            <a:ext cx="6022440" cy="1740960"/>
          </a:xfrm>
          <a:prstGeom prst="rect">
            <a:avLst/>
          </a:prstGeom>
          <a:ln w="1270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892520" y="2127600"/>
            <a:ext cx="111960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Instrument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089080" y="5303520"/>
            <a:ext cx="45820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990000"/>
                </a:solidFill>
                <a:latin typeface="Arial"/>
                <a:ea typeface="Arial"/>
              </a:rPr>
              <a:t>The instrument defines our “lab coordinate system”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 the big picture, McXtrace is this…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5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Line 1"/>
          <p:cNvSpPr/>
          <p:nvPr/>
        </p:nvSpPr>
        <p:spPr>
          <a:xfrm flipH="1" flipV="1">
            <a:off x="6548400" y="3010320"/>
            <a:ext cx="388800" cy="3600"/>
          </a:xfrm>
          <a:prstGeom prst="line">
            <a:avLst/>
          </a:prstGeom>
          <a:ln cap="rnd" w="15875">
            <a:solidFill>
              <a:srgbClr val="b51a00"/>
            </a:solidFill>
            <a:custDash>
              <a:ds d="100000" sp="200000"/>
            </a:custDash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2"/>
          <p:cNvSpPr/>
          <p:nvPr/>
        </p:nvSpPr>
        <p:spPr>
          <a:xfrm flipH="1" flipV="1">
            <a:off x="6548400" y="4412880"/>
            <a:ext cx="388800" cy="324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3"/>
          <p:cNvSpPr/>
          <p:nvPr/>
        </p:nvSpPr>
        <p:spPr>
          <a:xfrm>
            <a:off x="3928320" y="270792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4"/>
          <p:cNvSpPr/>
          <p:nvPr/>
        </p:nvSpPr>
        <p:spPr>
          <a:xfrm>
            <a:off x="3928320" y="411012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5"/>
          <p:cNvSpPr/>
          <p:nvPr/>
        </p:nvSpPr>
        <p:spPr>
          <a:xfrm>
            <a:off x="6555960" y="276696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6"/>
          <p:cNvSpPr/>
          <p:nvPr/>
        </p:nvSpPr>
        <p:spPr>
          <a:xfrm>
            <a:off x="6555960" y="416916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7"/>
          <p:cNvSpPr/>
          <p:nvPr/>
        </p:nvSpPr>
        <p:spPr>
          <a:xfrm>
            <a:off x="19411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77" name="CustomShape 8"/>
          <p:cNvSpPr/>
          <p:nvPr/>
        </p:nvSpPr>
        <p:spPr>
          <a:xfrm>
            <a:off x="19411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78" name="CustomShape 9"/>
          <p:cNvSpPr/>
          <p:nvPr/>
        </p:nvSpPr>
        <p:spPr>
          <a:xfrm>
            <a:off x="648756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79" name="CustomShape 10"/>
          <p:cNvSpPr/>
          <p:nvPr/>
        </p:nvSpPr>
        <p:spPr>
          <a:xfrm>
            <a:off x="38599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80" name="CustomShape 11"/>
          <p:cNvSpPr/>
          <p:nvPr/>
        </p:nvSpPr>
        <p:spPr>
          <a:xfrm>
            <a:off x="38599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81" name="CustomShape 12"/>
          <p:cNvSpPr/>
          <p:nvPr/>
        </p:nvSpPr>
        <p:spPr>
          <a:xfrm>
            <a:off x="648756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82" name="Line 13"/>
          <p:cNvSpPr/>
          <p:nvPr/>
        </p:nvSpPr>
        <p:spPr>
          <a:xfrm flipH="1" flipV="1">
            <a:off x="3920760" y="3010320"/>
            <a:ext cx="388800" cy="3600"/>
          </a:xfrm>
          <a:prstGeom prst="line">
            <a:avLst/>
          </a:prstGeom>
          <a:ln cap="rnd" w="15875">
            <a:solidFill>
              <a:srgbClr val="b51a00"/>
            </a:solidFill>
            <a:custDash>
              <a:ds d="100000" sp="200000"/>
            </a:custDash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14"/>
          <p:cNvSpPr/>
          <p:nvPr/>
        </p:nvSpPr>
        <p:spPr>
          <a:xfrm>
            <a:off x="4384800" y="3017880"/>
            <a:ext cx="2175120" cy="3960"/>
          </a:xfrm>
          <a:prstGeom prst="line">
            <a:avLst/>
          </a:prstGeom>
          <a:ln cap="rnd" w="15875">
            <a:solidFill>
              <a:srgbClr val="ff6a00"/>
            </a:solidFill>
            <a:custDash>
              <a:ds d="1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5"/>
          <p:cNvSpPr/>
          <p:nvPr/>
        </p:nvSpPr>
        <p:spPr>
          <a:xfrm>
            <a:off x="2084040" y="5291280"/>
            <a:ext cx="5183280" cy="1398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Moving to 3rd comp in list requires “moving back in time”.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Default behavior is to ABSORB this type of photon.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For monitors use restore_xray=1 in this case.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For homegrown comps use ALLOW_BACKPROP macro.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85" name="Line 16"/>
          <p:cNvSpPr/>
          <p:nvPr/>
        </p:nvSpPr>
        <p:spPr>
          <a:xfrm>
            <a:off x="2048400" y="2707920"/>
            <a:ext cx="468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17"/>
          <p:cNvSpPr/>
          <p:nvPr/>
        </p:nvSpPr>
        <p:spPr>
          <a:xfrm>
            <a:off x="2048400" y="4110120"/>
            <a:ext cx="468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TextShape 18"/>
          <p:cNvSpPr txBox="1"/>
          <p:nvPr/>
        </p:nvSpPr>
        <p:spPr>
          <a:xfrm>
            <a:off x="168984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To first order, McXtrace is linear and follows sequence of components in your file…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Shape 19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Line 1"/>
          <p:cNvSpPr/>
          <p:nvPr/>
        </p:nvSpPr>
        <p:spPr>
          <a:xfrm flipH="1" flipV="1">
            <a:off x="6548400" y="3010320"/>
            <a:ext cx="388800" cy="3600"/>
          </a:xfrm>
          <a:prstGeom prst="line">
            <a:avLst/>
          </a:prstGeom>
          <a:ln cap="rnd" w="15875">
            <a:solidFill>
              <a:srgbClr val="b51a00"/>
            </a:solidFill>
            <a:custDash>
              <a:ds d="100000" sp="200000"/>
            </a:custDash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2"/>
          <p:cNvSpPr/>
          <p:nvPr/>
        </p:nvSpPr>
        <p:spPr>
          <a:xfrm flipH="1" flipV="1">
            <a:off x="6548400" y="4412880"/>
            <a:ext cx="388800" cy="3240"/>
          </a:xfrm>
          <a:prstGeom prst="line">
            <a:avLst/>
          </a:prstGeom>
          <a:ln w="15875">
            <a:solidFill>
              <a:srgbClr val="0061ff"/>
            </a:solidFill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Line 3"/>
          <p:cNvSpPr/>
          <p:nvPr/>
        </p:nvSpPr>
        <p:spPr>
          <a:xfrm>
            <a:off x="3928320" y="270792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Line 4"/>
          <p:cNvSpPr/>
          <p:nvPr/>
        </p:nvSpPr>
        <p:spPr>
          <a:xfrm>
            <a:off x="3928320" y="411012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5"/>
          <p:cNvSpPr/>
          <p:nvPr/>
        </p:nvSpPr>
        <p:spPr>
          <a:xfrm>
            <a:off x="6555960" y="2766960"/>
            <a:ext cx="432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6"/>
          <p:cNvSpPr/>
          <p:nvPr/>
        </p:nvSpPr>
        <p:spPr>
          <a:xfrm>
            <a:off x="6555960" y="4169160"/>
            <a:ext cx="432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7"/>
          <p:cNvSpPr/>
          <p:nvPr/>
        </p:nvSpPr>
        <p:spPr>
          <a:xfrm>
            <a:off x="19411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6" name="CustomShape 8"/>
          <p:cNvSpPr/>
          <p:nvPr/>
        </p:nvSpPr>
        <p:spPr>
          <a:xfrm>
            <a:off x="19411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7" name="CustomShape 9"/>
          <p:cNvSpPr/>
          <p:nvPr/>
        </p:nvSpPr>
        <p:spPr>
          <a:xfrm>
            <a:off x="648756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8" name="CustomShape 10"/>
          <p:cNvSpPr/>
          <p:nvPr/>
        </p:nvSpPr>
        <p:spPr>
          <a:xfrm>
            <a:off x="385992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699" name="CustomShape 11"/>
          <p:cNvSpPr/>
          <p:nvPr/>
        </p:nvSpPr>
        <p:spPr>
          <a:xfrm>
            <a:off x="3859920" y="344628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00" name="CustomShape 12"/>
          <p:cNvSpPr/>
          <p:nvPr/>
        </p:nvSpPr>
        <p:spPr>
          <a:xfrm>
            <a:off x="6487560" y="4826160"/>
            <a:ext cx="158400" cy="287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01" name="Line 13"/>
          <p:cNvSpPr/>
          <p:nvPr/>
        </p:nvSpPr>
        <p:spPr>
          <a:xfrm flipH="1" flipV="1">
            <a:off x="3920760" y="3010320"/>
            <a:ext cx="388800" cy="3600"/>
          </a:xfrm>
          <a:prstGeom prst="line">
            <a:avLst/>
          </a:prstGeom>
          <a:ln cap="rnd" w="15875">
            <a:solidFill>
              <a:srgbClr val="b51a00"/>
            </a:solidFill>
            <a:custDash>
              <a:ds d="100000" sp="200000"/>
            </a:custDash>
            <a:miter/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14"/>
          <p:cNvSpPr/>
          <p:nvPr/>
        </p:nvSpPr>
        <p:spPr>
          <a:xfrm>
            <a:off x="4384800" y="3017880"/>
            <a:ext cx="2175120" cy="3960"/>
          </a:xfrm>
          <a:prstGeom prst="line">
            <a:avLst/>
          </a:prstGeom>
          <a:ln cap="rnd" w="15875">
            <a:solidFill>
              <a:srgbClr val="ff6a00"/>
            </a:solidFill>
            <a:custDash>
              <a:ds d="1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5"/>
          <p:cNvSpPr/>
          <p:nvPr/>
        </p:nvSpPr>
        <p:spPr>
          <a:xfrm>
            <a:off x="2084040" y="5291280"/>
            <a:ext cx="5183280" cy="1398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22320" rIns="22320" tIns="22320" bIns="2232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Moving to 3rd comp in list requires “moving back in time”.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Default behavior is to ABSORB this type of photon.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For monitors use restore_xray=1 in this case.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For homegrown comps use ALLOW_BACKPROP macro.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704" name="CustomShape 16"/>
          <p:cNvSpPr/>
          <p:nvPr/>
        </p:nvSpPr>
        <p:spPr>
          <a:xfrm>
            <a:off x="7584840" y="1898280"/>
            <a:ext cx="2296080" cy="3975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900" spc="-1" strike="noStrike">
                <a:solidFill>
                  <a:srgbClr val="000000"/>
                </a:solidFill>
                <a:latin typeface="Arial"/>
                <a:ea typeface="Arial"/>
              </a:rPr>
              <a:t>The order of components is important, </a:t>
            </a:r>
            <a:endParaRPr b="0" lang="fr-FR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900" spc="-1" strike="noStrike">
                <a:solidFill>
                  <a:srgbClr val="000000"/>
                </a:solidFill>
                <a:latin typeface="Arial"/>
                <a:ea typeface="Arial"/>
              </a:rPr>
              <a:t>and in general  overlaps should be avoided!</a:t>
            </a:r>
            <a:endParaRPr b="0" lang="fr-FR" sz="2900" spc="-1" strike="noStrike">
              <a:latin typeface="Arial"/>
            </a:endParaRPr>
          </a:p>
        </p:txBody>
      </p:sp>
      <p:sp>
        <p:nvSpPr>
          <p:cNvPr id="705" name="Line 17"/>
          <p:cNvSpPr/>
          <p:nvPr/>
        </p:nvSpPr>
        <p:spPr>
          <a:xfrm>
            <a:off x="8625960" y="107280"/>
            <a:ext cx="0" cy="1432440"/>
          </a:xfrm>
          <a:prstGeom prst="line">
            <a:avLst/>
          </a:prstGeom>
          <a:ln w="5080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18"/>
          <p:cNvSpPr/>
          <p:nvPr/>
        </p:nvSpPr>
        <p:spPr>
          <a:xfrm>
            <a:off x="2048400" y="2707920"/>
            <a:ext cx="4680" cy="60876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19"/>
          <p:cNvSpPr/>
          <p:nvPr/>
        </p:nvSpPr>
        <p:spPr>
          <a:xfrm>
            <a:off x="2048400" y="4110120"/>
            <a:ext cx="4680" cy="609120"/>
          </a:xfrm>
          <a:prstGeom prst="line">
            <a:avLst/>
          </a:prstGeom>
          <a:ln w="15875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TextShape 20"/>
          <p:cNvSpPr txBox="1"/>
          <p:nvPr/>
        </p:nvSpPr>
        <p:spPr>
          <a:xfrm>
            <a:off x="1689840" y="1692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To first order, McXtrace is linear and follows sequence of components in your file…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TextShape 21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84080" y="2252880"/>
            <a:ext cx="7026840" cy="2484720"/>
          </a:xfrm>
          <a:prstGeom prst="rect">
            <a:avLst/>
          </a:prstGeom>
          <a:noFill/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Image" descr="Image"/>
          <p:cNvPicPr/>
          <p:nvPr/>
        </p:nvPicPr>
        <p:blipFill>
          <a:blip r:embed="rId1"/>
          <a:stretch/>
        </p:blipFill>
        <p:spPr>
          <a:xfrm>
            <a:off x="2073960" y="2697120"/>
            <a:ext cx="6022440" cy="1740960"/>
          </a:xfrm>
          <a:prstGeom prst="rect">
            <a:avLst/>
          </a:prstGeom>
          <a:ln w="12700"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2174400" y="3252600"/>
            <a:ext cx="1046520" cy="127332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4901040" y="3471840"/>
            <a:ext cx="1153440" cy="8352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4957200" y="42336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248160" y="3360600"/>
            <a:ext cx="816480" cy="11790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2089080" y="5303520"/>
            <a:ext cx="45820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990000"/>
                </a:solidFill>
                <a:latin typeface="Arial"/>
                <a:ea typeface="Arial"/>
              </a:rPr>
              <a:t>The instrument defines our “lab coordinate system”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2089080" y="5513400"/>
            <a:ext cx="63226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2f3eea"/>
                </a:solidFill>
                <a:latin typeface="Arial"/>
                <a:ea typeface="Arial"/>
              </a:rPr>
              <a:t>The components define devices or features available in our instrument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1892520" y="2127600"/>
            <a:ext cx="111960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Instrument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2175840" y="436068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6100200" y="44874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45" name="TextShape 1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 the big picture, McXtrace is this…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12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684080" y="2252880"/>
            <a:ext cx="7026840" cy="2484720"/>
          </a:xfrm>
          <a:prstGeom prst="rect">
            <a:avLst/>
          </a:prstGeom>
          <a:noFill/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Image" descr="Image"/>
          <p:cNvPicPr/>
          <p:nvPr/>
        </p:nvPicPr>
        <p:blipFill>
          <a:blip r:embed="rId1"/>
          <a:stretch/>
        </p:blipFill>
        <p:spPr>
          <a:xfrm>
            <a:off x="2073960" y="2697120"/>
            <a:ext cx="6022440" cy="1740960"/>
          </a:xfrm>
          <a:prstGeom prst="rect">
            <a:avLst/>
          </a:prstGeom>
          <a:ln w="12700"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174400" y="3252600"/>
            <a:ext cx="1046520" cy="127332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4901040" y="3471840"/>
            <a:ext cx="1153440" cy="8352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6248160" y="3360600"/>
            <a:ext cx="816480" cy="11790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2089080" y="5303520"/>
            <a:ext cx="45820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990000"/>
                </a:solidFill>
                <a:latin typeface="Arial"/>
                <a:ea typeface="Arial"/>
              </a:rPr>
              <a:t>The instrument defines our “lab coordinate system”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088720" y="5513400"/>
            <a:ext cx="6379200" cy="48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2f3eea"/>
                </a:solidFill>
                <a:latin typeface="Arial"/>
                <a:ea typeface="Arial"/>
              </a:rPr>
              <a:t>The components define devices or features available in our instrument </a:t>
            </a:r>
            <a:br/>
            <a:r>
              <a:rPr b="0" lang="fr-FR" sz="1600" spc="-1" strike="noStrike">
                <a:solidFill>
                  <a:srgbClr val="2f3eea"/>
                </a:solidFill>
                <a:latin typeface="Arial"/>
                <a:ea typeface="Arial"/>
              </a:rPr>
              <a:t>- they have different function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4957200" y="42336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175840" y="436068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6100200" y="44874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Monitor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1892520" y="2127600"/>
            <a:ext cx="111960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Instrument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58" name="TextShape 1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 the big picture, McXtrace is this…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12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84080" y="2252880"/>
            <a:ext cx="7026840" cy="2484720"/>
          </a:xfrm>
          <a:prstGeom prst="rect">
            <a:avLst/>
          </a:prstGeom>
          <a:noFill/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Image" descr="Image"/>
          <p:cNvPicPr/>
          <p:nvPr/>
        </p:nvPicPr>
        <p:blipFill>
          <a:blip r:embed="rId1"/>
          <a:stretch/>
        </p:blipFill>
        <p:spPr>
          <a:xfrm>
            <a:off x="2073960" y="2697120"/>
            <a:ext cx="6022440" cy="1740960"/>
          </a:xfrm>
          <a:prstGeom prst="rect">
            <a:avLst/>
          </a:prstGeom>
          <a:ln w="12700"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2174400" y="3252600"/>
            <a:ext cx="1046520" cy="127332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4901040" y="3471840"/>
            <a:ext cx="1153440" cy="8352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6248160" y="3360600"/>
            <a:ext cx="816480" cy="1179000"/>
          </a:xfrm>
          <a:prstGeom prst="rect">
            <a:avLst/>
          </a:prstGeom>
          <a:noFill/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5014440" y="4904640"/>
            <a:ext cx="1046520" cy="352080"/>
          </a:xfrm>
          <a:prstGeom prst="rect">
            <a:avLst/>
          </a:prstGeom>
          <a:solidFill>
            <a:srgbClr val="ffffff"/>
          </a:solidFill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X-rays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089080" y="5303520"/>
            <a:ext cx="458208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990000"/>
                </a:solidFill>
                <a:latin typeface="Arial"/>
                <a:ea typeface="Arial"/>
              </a:rPr>
              <a:t>The instrument defines our “lab coordinate system”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2088720" y="5513400"/>
            <a:ext cx="6379200" cy="48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2f3eea"/>
                </a:solidFill>
                <a:latin typeface="Arial"/>
                <a:ea typeface="Arial"/>
              </a:rPr>
              <a:t>The components define devices or features available in our instrument </a:t>
            </a:r>
            <a:br/>
            <a:r>
              <a:rPr b="0" lang="fr-FR" sz="1600" spc="-1" strike="noStrike">
                <a:solidFill>
                  <a:srgbClr val="2f3eea"/>
                </a:solidFill>
                <a:latin typeface="Arial"/>
                <a:ea typeface="Arial"/>
              </a:rPr>
              <a:t>- they have different function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2090520" y="5977440"/>
            <a:ext cx="6455160" cy="486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19a668"/>
                </a:solidFill>
                <a:latin typeface="Arial"/>
                <a:ea typeface="Arial"/>
              </a:rPr>
              <a:t>X-ray photons particles are passed on from one component to the next, </a:t>
            </a:r>
            <a:br/>
            <a:r>
              <a:rPr b="0" lang="fr-FR" sz="1600" spc="-1" strike="noStrike">
                <a:solidFill>
                  <a:srgbClr val="19a668"/>
                </a:solidFill>
                <a:latin typeface="Arial"/>
                <a:ea typeface="Arial"/>
              </a:rPr>
              <a:t>changing state under way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4957200" y="42336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Sample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2175840" y="436068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6100200" y="4487400"/>
            <a:ext cx="104652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2f3e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Monitor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72" name="CustomShape 12"/>
          <p:cNvSpPr/>
          <p:nvPr/>
        </p:nvSpPr>
        <p:spPr>
          <a:xfrm>
            <a:off x="1892520" y="2127600"/>
            <a:ext cx="1119600" cy="298440"/>
          </a:xfrm>
          <a:prstGeom prst="rect">
            <a:avLst/>
          </a:prstGeom>
          <a:solidFill>
            <a:srgbClr val="ffffff"/>
          </a:solidFill>
          <a:ln w="12700">
            <a:solidFill>
              <a:srgbClr val="99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8520" rIns="38520" tIns="38520" bIns="3852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Instrument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73" name="Line 13"/>
          <p:cNvSpPr/>
          <p:nvPr/>
        </p:nvSpPr>
        <p:spPr>
          <a:xfrm flipH="1" flipV="1">
            <a:off x="3400560" y="4120200"/>
            <a:ext cx="1798200" cy="78984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14"/>
          <p:cNvSpPr/>
          <p:nvPr/>
        </p:nvSpPr>
        <p:spPr>
          <a:xfrm flipV="1">
            <a:off x="5422680" y="4050000"/>
            <a:ext cx="0" cy="84888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5"/>
          <p:cNvSpPr/>
          <p:nvPr/>
        </p:nvSpPr>
        <p:spPr>
          <a:xfrm flipV="1">
            <a:off x="5725080" y="4046040"/>
            <a:ext cx="474480" cy="85176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TextShape 16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In the big picture, McXtrace is this…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17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Placing components - source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One of the first components in your instrument is typically a source, which has a coordinate system like this….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z is along photon beam direction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y is vertical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x at an angle of 90° wrt. z,y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672640" y="3612240"/>
            <a:ext cx="235080" cy="1241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2" name="Line 5"/>
          <p:cNvSpPr/>
          <p:nvPr/>
        </p:nvSpPr>
        <p:spPr>
          <a:xfrm flipV="1">
            <a:off x="2790360" y="3092760"/>
            <a:ext cx="0" cy="115056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6"/>
          <p:cNvSpPr/>
          <p:nvPr/>
        </p:nvSpPr>
        <p:spPr>
          <a:xfrm>
            <a:off x="2789640" y="4233240"/>
            <a:ext cx="941400" cy="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7"/>
          <p:cNvSpPr/>
          <p:nvPr/>
        </p:nvSpPr>
        <p:spPr>
          <a:xfrm flipV="1">
            <a:off x="2783160" y="3659760"/>
            <a:ext cx="561960" cy="566640"/>
          </a:xfrm>
          <a:prstGeom prst="line">
            <a:avLst/>
          </a:prstGeom>
          <a:ln w="12700">
            <a:solidFill>
              <a:srgbClr val="7a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8"/>
          <p:cNvSpPr/>
          <p:nvPr/>
        </p:nvSpPr>
        <p:spPr>
          <a:xfrm>
            <a:off x="2844720" y="4156920"/>
            <a:ext cx="104760" cy="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9"/>
          <p:cNvSpPr/>
          <p:nvPr/>
        </p:nvSpPr>
        <p:spPr>
          <a:xfrm flipV="1">
            <a:off x="2863800" y="4151880"/>
            <a:ext cx="87840" cy="8784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 flipV="1">
            <a:off x="2786400" y="4035960"/>
            <a:ext cx="87480" cy="8784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 flipV="1">
            <a:off x="2863440" y="4038120"/>
            <a:ext cx="0" cy="8352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788200" y="4133160"/>
            <a:ext cx="83520" cy="102960"/>
          </a:xfrm>
          <a:prstGeom prst="rect">
            <a:avLst/>
          </a:prstGeom>
          <a:noFill/>
          <a:ln w="12700">
            <a:solidFill>
              <a:srgbClr val="2632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3"/>
          <p:cNvSpPr/>
          <p:nvPr/>
        </p:nvSpPr>
        <p:spPr>
          <a:xfrm>
            <a:off x="3311640" y="334512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2647800" y="297288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541320" y="428220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93" name="Right Handed.PNG" descr="Right Handed.PNG"/>
          <p:cNvPicPr/>
          <p:nvPr/>
        </p:nvPicPr>
        <p:blipFill>
          <a:blip r:embed="rId1"/>
          <a:stretch/>
        </p:blipFill>
        <p:spPr>
          <a:xfrm>
            <a:off x="6325920" y="2808360"/>
            <a:ext cx="2502000" cy="2470680"/>
          </a:xfrm>
          <a:prstGeom prst="rect">
            <a:avLst/>
          </a:prstGeom>
          <a:ln w="12700">
            <a:noFill/>
          </a:ln>
        </p:spPr>
      </p:pic>
      <p:sp>
        <p:nvSpPr>
          <p:cNvPr id="194" name="CustomShape 16"/>
          <p:cNvSpPr/>
          <p:nvPr/>
        </p:nvSpPr>
        <p:spPr>
          <a:xfrm>
            <a:off x="7036560" y="5314320"/>
            <a:ext cx="1649880" cy="613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Right-handed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coordinate system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Placing components - source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Often the source coordinate system coincides with the “lab” coordinate system, denoted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ABSOLUTE in McXtrace language, i.e.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228960" indent="-17136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COMPONENT Source = Source_flat(…)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AT (0,0,0) ABSOLUTE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672640" y="3612240"/>
            <a:ext cx="235080" cy="1241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Line 5"/>
          <p:cNvSpPr/>
          <p:nvPr/>
        </p:nvSpPr>
        <p:spPr>
          <a:xfrm flipV="1">
            <a:off x="2790360" y="3092760"/>
            <a:ext cx="0" cy="115056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6"/>
          <p:cNvSpPr/>
          <p:nvPr/>
        </p:nvSpPr>
        <p:spPr>
          <a:xfrm>
            <a:off x="2789640" y="4233240"/>
            <a:ext cx="941400" cy="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7"/>
          <p:cNvSpPr/>
          <p:nvPr/>
        </p:nvSpPr>
        <p:spPr>
          <a:xfrm flipV="1">
            <a:off x="2783160" y="3659760"/>
            <a:ext cx="561960" cy="566640"/>
          </a:xfrm>
          <a:prstGeom prst="line">
            <a:avLst/>
          </a:prstGeom>
          <a:ln w="12700">
            <a:solidFill>
              <a:srgbClr val="7a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8"/>
          <p:cNvSpPr/>
          <p:nvPr/>
        </p:nvSpPr>
        <p:spPr>
          <a:xfrm>
            <a:off x="2844720" y="4156920"/>
            <a:ext cx="104760" cy="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9"/>
          <p:cNvSpPr/>
          <p:nvPr/>
        </p:nvSpPr>
        <p:spPr>
          <a:xfrm flipV="1">
            <a:off x="2863800" y="4151880"/>
            <a:ext cx="87840" cy="8784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0"/>
          <p:cNvSpPr/>
          <p:nvPr/>
        </p:nvSpPr>
        <p:spPr>
          <a:xfrm flipV="1">
            <a:off x="2786400" y="4035960"/>
            <a:ext cx="87480" cy="8784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1"/>
          <p:cNvSpPr/>
          <p:nvPr/>
        </p:nvSpPr>
        <p:spPr>
          <a:xfrm flipV="1">
            <a:off x="2863440" y="4038120"/>
            <a:ext cx="0" cy="8352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"/>
          <p:cNvSpPr/>
          <p:nvPr/>
        </p:nvSpPr>
        <p:spPr>
          <a:xfrm>
            <a:off x="2788200" y="4133160"/>
            <a:ext cx="83520" cy="102960"/>
          </a:xfrm>
          <a:prstGeom prst="rect">
            <a:avLst/>
          </a:prstGeom>
          <a:noFill/>
          <a:ln w="12700">
            <a:solidFill>
              <a:srgbClr val="2632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3"/>
          <p:cNvSpPr/>
          <p:nvPr/>
        </p:nvSpPr>
        <p:spPr>
          <a:xfrm>
            <a:off x="3311640" y="334512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2647800" y="297288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3541320" y="428220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350760" y="3873240"/>
            <a:ext cx="4699080" cy="4348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2"/>
          <p:cNvSpPr txBox="1"/>
          <p:nvPr/>
        </p:nvSpPr>
        <p:spPr>
          <a:xfrm>
            <a:off x="1440000" y="-38160"/>
            <a:ext cx="5903640" cy="5418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Arial"/>
              </a:rPr>
              <a:t>Placing further components - RELATIVE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Placing further components is done by order of 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1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Location, i.e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COMPONENT Source = Source_flat(…)</a:t>
            </a:r>
            <a:br/>
            <a:r>
              <a:rPr b="0" lang="fr-FR" sz="1700" spc="-1" strike="noStrike">
                <a:solidFill>
                  <a:srgbClr val="000000"/>
                </a:solidFill>
                <a:latin typeface="Arial"/>
                <a:ea typeface="Arial"/>
              </a:rPr>
              <a:t>AT (0,0,0) ABSOLUTE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7661160" y="7087320"/>
            <a:ext cx="2349720" cy="4060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2672640" y="3612240"/>
            <a:ext cx="235080" cy="124164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</a:ln>
          <a:effectLst>
            <a:outerShdw algn="b" blurRad="25400" dir="5400000" dist="1260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" name="Line 6"/>
          <p:cNvSpPr/>
          <p:nvPr/>
        </p:nvSpPr>
        <p:spPr>
          <a:xfrm flipV="1">
            <a:off x="2790360" y="3092760"/>
            <a:ext cx="0" cy="1150560"/>
          </a:xfrm>
          <a:prstGeom prst="line">
            <a:avLst/>
          </a:prstGeom>
          <a:ln w="12700">
            <a:solidFill>
              <a:srgbClr val="19a66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7"/>
          <p:cNvSpPr/>
          <p:nvPr/>
        </p:nvSpPr>
        <p:spPr>
          <a:xfrm>
            <a:off x="2789640" y="4233240"/>
            <a:ext cx="941400" cy="0"/>
          </a:xfrm>
          <a:prstGeom prst="line">
            <a:avLst/>
          </a:prstGeom>
          <a:ln w="12700">
            <a:solidFill>
              <a:srgbClr val="2632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8"/>
          <p:cNvSpPr/>
          <p:nvPr/>
        </p:nvSpPr>
        <p:spPr>
          <a:xfrm flipV="1">
            <a:off x="2783160" y="3659760"/>
            <a:ext cx="561960" cy="566640"/>
          </a:xfrm>
          <a:prstGeom prst="line">
            <a:avLst/>
          </a:prstGeom>
          <a:ln w="12700">
            <a:solidFill>
              <a:srgbClr val="7a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9"/>
          <p:cNvSpPr/>
          <p:nvPr/>
        </p:nvSpPr>
        <p:spPr>
          <a:xfrm>
            <a:off x="2844720" y="4156920"/>
            <a:ext cx="104760" cy="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0"/>
          <p:cNvSpPr/>
          <p:nvPr/>
        </p:nvSpPr>
        <p:spPr>
          <a:xfrm flipV="1">
            <a:off x="2863800" y="4151880"/>
            <a:ext cx="87840" cy="87840"/>
          </a:xfrm>
          <a:prstGeom prst="line">
            <a:avLst/>
          </a:prstGeom>
          <a:ln w="12700">
            <a:solidFill>
              <a:srgbClr val="7a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1"/>
          <p:cNvSpPr/>
          <p:nvPr/>
        </p:nvSpPr>
        <p:spPr>
          <a:xfrm flipV="1">
            <a:off x="2786400" y="4035960"/>
            <a:ext cx="87480" cy="8784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2"/>
          <p:cNvSpPr/>
          <p:nvPr/>
        </p:nvSpPr>
        <p:spPr>
          <a:xfrm flipV="1">
            <a:off x="2863440" y="4038120"/>
            <a:ext cx="0" cy="83520"/>
          </a:xfrm>
          <a:prstGeom prst="line">
            <a:avLst/>
          </a:prstGeom>
          <a:ln w="12700">
            <a:solidFill>
              <a:srgbClr val="19a66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3"/>
          <p:cNvSpPr/>
          <p:nvPr/>
        </p:nvSpPr>
        <p:spPr>
          <a:xfrm>
            <a:off x="2788200" y="4133160"/>
            <a:ext cx="83520" cy="102960"/>
          </a:xfrm>
          <a:prstGeom prst="rect">
            <a:avLst/>
          </a:prstGeom>
          <a:noFill/>
          <a:ln w="12700">
            <a:solidFill>
              <a:srgbClr val="2632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14"/>
          <p:cNvSpPr/>
          <p:nvPr/>
        </p:nvSpPr>
        <p:spPr>
          <a:xfrm>
            <a:off x="3311640" y="334512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24" name="CustomShape 15"/>
          <p:cNvSpPr/>
          <p:nvPr/>
        </p:nvSpPr>
        <p:spPr>
          <a:xfrm>
            <a:off x="2647800" y="297288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25" name="CustomShape 16"/>
          <p:cNvSpPr/>
          <p:nvPr/>
        </p:nvSpPr>
        <p:spPr>
          <a:xfrm>
            <a:off x="3541320" y="4282200"/>
            <a:ext cx="103320" cy="24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6182640" y="4041720"/>
            <a:ext cx="4699080" cy="4348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8"/>
          <p:cNvSpPr/>
          <p:nvPr/>
        </p:nvSpPr>
        <p:spPr>
          <a:xfrm flipV="1">
            <a:off x="6185880" y="3874320"/>
            <a:ext cx="168840" cy="168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9"/>
          <p:cNvSpPr/>
          <p:nvPr/>
        </p:nvSpPr>
        <p:spPr>
          <a:xfrm flipV="1">
            <a:off x="6185880" y="4300560"/>
            <a:ext cx="168840" cy="168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9" name="Group 20"/>
          <p:cNvGrpSpPr/>
          <p:nvPr/>
        </p:nvGrpSpPr>
        <p:grpSpPr>
          <a:xfrm>
            <a:off x="6101640" y="2983320"/>
            <a:ext cx="2163240" cy="2579040"/>
            <a:chOff x="6101640" y="2983320"/>
            <a:chExt cx="2163240" cy="2579040"/>
          </a:xfrm>
        </p:grpSpPr>
        <p:sp>
          <p:nvSpPr>
            <p:cNvPr id="230" name="Line 21"/>
            <p:cNvSpPr/>
            <p:nvPr/>
          </p:nvSpPr>
          <p:spPr>
            <a:xfrm flipV="1">
              <a:off x="6255720" y="3103200"/>
              <a:ext cx="0" cy="115056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Line 22"/>
            <p:cNvSpPr/>
            <p:nvPr/>
          </p:nvSpPr>
          <p:spPr>
            <a:xfrm>
              <a:off x="6255360" y="4243680"/>
              <a:ext cx="941040" cy="0"/>
            </a:xfrm>
            <a:prstGeom prst="line">
              <a:avLst/>
            </a:prstGeom>
            <a:ln w="12700">
              <a:solidFill>
                <a:srgbClr val="2632bb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Line 23"/>
            <p:cNvSpPr/>
            <p:nvPr/>
          </p:nvSpPr>
          <p:spPr>
            <a:xfrm flipV="1">
              <a:off x="6248520" y="3670200"/>
              <a:ext cx="562320" cy="56664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Line 24"/>
            <p:cNvSpPr/>
            <p:nvPr/>
          </p:nvSpPr>
          <p:spPr>
            <a:xfrm>
              <a:off x="6310080" y="4167360"/>
              <a:ext cx="105120" cy="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25"/>
            <p:cNvSpPr/>
            <p:nvPr/>
          </p:nvSpPr>
          <p:spPr>
            <a:xfrm flipV="1">
              <a:off x="6329520" y="4162320"/>
              <a:ext cx="87480" cy="87840"/>
            </a:xfrm>
            <a:prstGeom prst="line">
              <a:avLst/>
            </a:prstGeom>
            <a:ln w="12700">
              <a:solidFill>
                <a:srgbClr val="7a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26"/>
            <p:cNvSpPr/>
            <p:nvPr/>
          </p:nvSpPr>
          <p:spPr>
            <a:xfrm flipV="1">
              <a:off x="6251760" y="4046400"/>
              <a:ext cx="87840" cy="8784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Line 27"/>
            <p:cNvSpPr/>
            <p:nvPr/>
          </p:nvSpPr>
          <p:spPr>
            <a:xfrm flipV="1">
              <a:off x="6329160" y="4048560"/>
              <a:ext cx="0" cy="83520"/>
            </a:xfrm>
            <a:prstGeom prst="line">
              <a:avLst/>
            </a:prstGeom>
            <a:ln w="12700">
              <a:solidFill>
                <a:srgbClr val="19a66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8"/>
            <p:cNvSpPr/>
            <p:nvPr/>
          </p:nvSpPr>
          <p:spPr>
            <a:xfrm>
              <a:off x="6253920" y="4143600"/>
              <a:ext cx="83520" cy="102960"/>
            </a:xfrm>
            <a:prstGeom prst="rect">
              <a:avLst/>
            </a:prstGeom>
            <a:noFill/>
            <a:ln w="12700">
              <a:solidFill>
                <a:srgbClr val="2632b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29"/>
            <p:cNvSpPr/>
            <p:nvPr/>
          </p:nvSpPr>
          <p:spPr>
            <a:xfrm>
              <a:off x="6765480" y="3355560"/>
              <a:ext cx="1270080" cy="127008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x´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39" name="Line 30"/>
            <p:cNvSpPr/>
            <p:nvPr/>
          </p:nvSpPr>
          <p:spPr>
            <a:xfrm>
              <a:off x="6101640" y="2983320"/>
              <a:ext cx="126972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y´</a:t>
              </a:r>
              <a:endParaRPr b="0" lang="fr-FR" sz="1600" spc="-1" strike="noStrike">
                <a:latin typeface="Arial"/>
              </a:endParaRPr>
            </a:p>
          </p:txBody>
        </p:sp>
        <p:sp>
          <p:nvSpPr>
            <p:cNvPr id="240" name="Line 31"/>
            <p:cNvSpPr/>
            <p:nvPr/>
          </p:nvSpPr>
          <p:spPr>
            <a:xfrm>
              <a:off x="6995160" y="4292640"/>
              <a:ext cx="1269720" cy="1269720"/>
            </a:xfrm>
            <a:prstGeom prst="line">
              <a:avLst/>
            </a:prstGeom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Ctr="1">
              <a:no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0" lang="fr-FR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z’</a:t>
              </a:r>
              <a:endParaRPr b="0" lang="fr-FR" sz="1600" spc="-1" strike="noStrike">
                <a:latin typeface="Arial"/>
              </a:endParaRPr>
            </a:p>
          </p:txBody>
        </p:sp>
      </p:grpSp>
      <p:sp>
        <p:nvSpPr>
          <p:cNvPr id="241" name="Line 32"/>
          <p:cNvSpPr/>
          <p:nvPr/>
        </p:nvSpPr>
        <p:spPr>
          <a:xfrm flipV="1">
            <a:off x="3735000" y="4237920"/>
            <a:ext cx="2505240" cy="1800"/>
          </a:xfrm>
          <a:prstGeom prst="line">
            <a:avLst/>
          </a:prstGeom>
          <a:ln w="12700">
            <a:solidFill>
              <a:srgbClr val="a7a7a7"/>
            </a:solidFill>
            <a:prstDash val="sys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3"/>
          <p:cNvSpPr/>
          <p:nvPr/>
        </p:nvSpPr>
        <p:spPr>
          <a:xfrm>
            <a:off x="5917680" y="5157360"/>
            <a:ext cx="3960360" cy="548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COMPONENT Capillary = Capillary(…)</a:t>
            </a:r>
            <a:br/>
            <a:r>
              <a:rPr b="1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AT (0,0,1) RELATIVE Source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>Emmanuel FARHI</cp:lastModifiedBy>
  <dcterms:modified xsi:type="dcterms:W3CDTF">2022-02-22T17:17:08Z</dcterms:modified>
  <cp:revision>2</cp:revision>
  <dc:subject/>
  <dc:title/>
</cp:coreProperties>
</file>