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imaging, inelastic scattering</a:t>
            </a:r>
          </a:p>
        </p:txBody>
      </p:sp>
      <p:sp>
        <p:nvSpPr>
          <p:cNvPr id="94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160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161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8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72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3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7" name="CustomShape 1"/>
          <p:cNvSpPr txBox="1"/>
          <p:nvPr/>
        </p:nvSpPr>
        <p:spPr>
          <a:xfrm>
            <a:off x="1668980" y="3792515"/>
            <a:ext cx="9714406" cy="13083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6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3000"/>
            </a:lvl1pPr>
          </a:lstStyle>
          <a:p>
            <a:pPr/>
            <a:r>
              <a:t>New developments are in the pipe e.g. for multi-phase materials, refractive effects, phase-contrast imaging techniques, these are not ready yet.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80" y="893846"/>
            <a:ext cx="6750112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18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18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cStas samples with inelastic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18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69"/>
            <a:ext cx="10984456" cy="50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"/>
          <p:cNvGrpSpPr/>
          <p:nvPr/>
        </p:nvGrpSpPr>
        <p:grpSpPr>
          <a:xfrm>
            <a:off x="1424798" y="-3863873"/>
            <a:ext cx="10399030" cy="10115851"/>
            <a:chOff x="0" y="0"/>
            <a:chExt cx="10399028" cy="10115851"/>
          </a:xfrm>
        </p:grpSpPr>
        <p:pic>
          <p:nvPicPr>
            <p:cNvPr id="193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099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TextBox 5"/>
            <p:cNvSpPr txBox="1"/>
            <p:nvPr/>
          </p:nvSpPr>
          <p:spPr>
            <a:xfrm>
              <a:off x="4604529" y="9453170"/>
              <a:ext cx="672778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97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198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199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0" name="Rectangle 9"/>
            <p:cNvSpPr/>
            <p:nvPr/>
          </p:nvSpPr>
          <p:spPr>
            <a:xfrm>
              <a:off x="1296364" y="2345973"/>
              <a:ext cx="4213669" cy="45201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1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31999" indent="-131999">
                <a:spcBef>
                  <a:spcPts val="200"/>
                </a:spcBef>
                <a:buSzPct val="100000"/>
                <a:buChar char="•"/>
                <a:defRPr sz="12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20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0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2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1250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15"/>
          <p:cNvSpPr txBox="1"/>
          <p:nvPr/>
        </p:nvSpPr>
        <p:spPr>
          <a:xfrm>
            <a:off x="2055238" y="1368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1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  <a:br/>
            <a:br/>
          </a:p>
          <a:p>
            <a:pPr/>
            <a:r>
              <a:t>Describes coherent “closed-form”</a:t>
            </a:r>
            <a:br/>
            <a:r>
              <a:t>inelastic scattering, generalisations</a:t>
            </a:r>
            <a:br/>
            <a:r>
              <a:t>foreseen, different lattice-dep. </a:t>
            </a:r>
            <a:br/>
            <a:r>
              <a:t>Other dispersion shapes?</a:t>
            </a:r>
          </a:p>
        </p:txBody>
      </p:sp>
      <p:sp>
        <p:nvSpPr>
          <p:cNvPr id="21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431035" y="1539201"/>
            <a:ext cx="6679834" cy="487979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216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21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222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  <a:br/>
          </a:p>
          <a:p>
            <a:pPr/>
            <a:r>
              <a:t>We are looking for good alternatives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226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22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9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0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1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2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3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5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6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7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8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9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0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1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2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3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244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245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246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247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248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249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250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253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25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25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98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9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63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  <a:br/>
          </a:p>
          <a:p>
            <a:pPr/>
            <a:r>
              <a:t>Imaging:</a:t>
            </a:r>
          </a:p>
          <a:p>
            <a:pPr lvl="1">
              <a:buChar char="•"/>
            </a:pPr>
            <a:r>
              <a:t>Single-phase “blocks” of material, new developments are in the pipe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2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1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7396786" y="1888885"/>
            <a:ext cx="4549709" cy="488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109" name="Group"/>
          <p:cNvGrpSpPr/>
          <p:nvPr/>
        </p:nvGrpSpPr>
        <p:grpSpPr>
          <a:xfrm>
            <a:off x="8096198" y="1036586"/>
            <a:ext cx="3761934" cy="1430994"/>
            <a:chOff x="0" y="0"/>
            <a:chExt cx="3761932" cy="1430992"/>
          </a:xfrm>
        </p:grpSpPr>
        <p:pic>
          <p:nvPicPr>
            <p:cNvPr id="107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3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117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119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flectome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122" name="Used to probe properties of surfaces and interfaces - solids and liquid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4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12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9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xample: Multilayer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13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5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139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140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44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56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