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1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1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33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2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3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4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5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cStasMcXtrace/McCode/wiki/McStas-sample-functionality-matrix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3"/>
          <p:cNvSpPr txBox="1"/>
          <p:nvPr>
            <p:ph type="title"/>
          </p:nvPr>
        </p:nvSpPr>
        <p:spPr>
          <a:xfrm>
            <a:off x="249858" y="3545116"/>
            <a:ext cx="10840030" cy="2706460"/>
          </a:xfrm>
          <a:prstGeom prst="rect">
            <a:avLst/>
          </a:prstGeom>
        </p:spPr>
        <p:txBody>
          <a:bodyPr/>
          <a:lstStyle/>
          <a:p>
            <a:pPr/>
            <a:r>
              <a:t>Further samples…</a:t>
            </a:r>
          </a:p>
          <a:p>
            <a:pPr>
              <a:defRPr sz="4100"/>
            </a:pPr>
            <a:r>
              <a:t>SANS, reflectometry, imaging, inelastic scattering</a:t>
            </a:r>
          </a:p>
        </p:txBody>
      </p:sp>
      <p:sp>
        <p:nvSpPr>
          <p:cNvPr id="159" name="Subtitle 4"/>
          <p:cNvSpPr txBox="1"/>
          <p:nvPr>
            <p:ph type="body" sz="half" idx="1"/>
          </p:nvPr>
        </p:nvSpPr>
        <p:spPr>
          <a:xfrm>
            <a:off x="247071" y="1704974"/>
            <a:ext cx="10840030" cy="1660657"/>
          </a:xfrm>
          <a:prstGeom prst="rect">
            <a:avLst/>
          </a:prstGeom>
        </p:spPr>
        <p:txBody>
          <a:bodyPr/>
          <a:lstStyle/>
          <a:p>
            <a:pPr/>
            <a:r>
              <a:t>Peter Willendrup</a:t>
            </a:r>
          </a:p>
        </p:txBody>
      </p:sp>
      <p:sp>
        <p:nvSpPr>
          <p:cNvPr id="16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CustomShape 1"/>
          <p:cNvSpPr txBox="1"/>
          <p:nvPr/>
        </p:nvSpPr>
        <p:spPr>
          <a:xfrm>
            <a:off x="1721308" y="411648"/>
            <a:ext cx="8332982" cy="85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3000"/>
            </a:pPr>
            <a:r>
              <a:t>Absorption Imaging - simple shapes or OFF’s of</a:t>
            </a:r>
            <a:br/>
            <a:r>
              <a:t>single-phase material blocks</a:t>
            </a:r>
          </a:p>
        </p:txBody>
      </p:sp>
      <p:sp>
        <p:nvSpPr>
          <p:cNvPr id="225" name="CustomShape 2"/>
          <p:cNvSpPr txBox="1"/>
          <p:nvPr/>
        </p:nvSpPr>
        <p:spPr>
          <a:xfrm>
            <a:off x="1717762" y="1354772"/>
            <a:ext cx="8139389" cy="105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1400"/>
            </a:pPr>
            <a:r>
              <a:t>An additional complex geometry enables to use any point set to describe the material volume (</a:t>
            </a:r>
            <a:r>
              <a:rPr i="1"/>
              <a:t>geomview </a:t>
            </a:r>
            <a:r>
              <a:t>OFF file). </a:t>
            </a:r>
          </a:p>
          <a:p>
            <a:pPr>
              <a:defRPr spc="0" sz="1400"/>
            </a:pPr>
          </a:p>
        </p:txBody>
      </p:sp>
      <p:pic>
        <p:nvPicPr>
          <p:cNvPr id="226" name="image148.png" descr="image1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6619" y="2472362"/>
            <a:ext cx="2967333" cy="3743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149.png" descr="image1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9695" y="4211615"/>
            <a:ext cx="2073347" cy="2323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150.png" descr="image1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71397" y="3444347"/>
            <a:ext cx="2490100" cy="2633422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Rectangle"/>
          <p:cNvSpPr/>
          <p:nvPr/>
        </p:nvSpPr>
        <p:spPr>
          <a:xfrm>
            <a:off x="2374955" y="2322035"/>
            <a:ext cx="2145975" cy="9473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 flipV="1">
            <a:off x="2369039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Line"/>
          <p:cNvSpPr/>
          <p:nvPr/>
        </p:nvSpPr>
        <p:spPr>
          <a:xfrm flipV="1">
            <a:off x="4520761" y="3015312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Line"/>
          <p:cNvSpPr/>
          <p:nvPr/>
        </p:nvSpPr>
        <p:spPr>
          <a:xfrm flipV="1">
            <a:off x="4520761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Line"/>
          <p:cNvSpPr/>
          <p:nvPr/>
        </p:nvSpPr>
        <p:spPr>
          <a:xfrm flipV="1">
            <a:off x="4752846" y="2104455"/>
            <a:ext cx="1" cy="91697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 flipH="1" flipV="1">
            <a:off x="2594858" y="2086185"/>
            <a:ext cx="217137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Oval"/>
          <p:cNvSpPr/>
          <p:nvPr/>
        </p:nvSpPr>
        <p:spPr>
          <a:xfrm>
            <a:off x="5019028" y="2089284"/>
            <a:ext cx="987675" cy="94731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43" name="Connection Line"/>
          <p:cNvSpPr/>
          <p:nvPr/>
        </p:nvSpPr>
        <p:spPr>
          <a:xfrm>
            <a:off x="5015767" y="2614440"/>
            <a:ext cx="992567" cy="143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2727"/>
                </a:moveTo>
                <a:cubicBezTo>
                  <a:pt x="6228" y="21600"/>
                  <a:pt x="13428" y="20691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37" name="Oval"/>
          <p:cNvSpPr/>
          <p:nvPr/>
        </p:nvSpPr>
        <p:spPr>
          <a:xfrm>
            <a:off x="6425364" y="3050807"/>
            <a:ext cx="1004555" cy="317069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38" name="Oval"/>
          <p:cNvSpPr/>
          <p:nvPr/>
        </p:nvSpPr>
        <p:spPr>
          <a:xfrm>
            <a:off x="6425364" y="1633212"/>
            <a:ext cx="1004555" cy="317070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39" name="Line"/>
          <p:cNvSpPr/>
          <p:nvPr/>
        </p:nvSpPr>
        <p:spPr>
          <a:xfrm flipV="1">
            <a:off x="6422603" y="1816971"/>
            <a:ext cx="1" cy="1408658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 flipV="1">
            <a:off x="7434874" y="1821773"/>
            <a:ext cx="1" cy="1408657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Rectangle"/>
          <p:cNvSpPr/>
          <p:nvPr/>
        </p:nvSpPr>
        <p:spPr>
          <a:xfrm>
            <a:off x="6438665" y="2730739"/>
            <a:ext cx="977952" cy="4620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42" name="CustomShape 1"/>
          <p:cNvSpPr txBox="1"/>
          <p:nvPr/>
        </p:nvSpPr>
        <p:spPr>
          <a:xfrm>
            <a:off x="1668980" y="3792515"/>
            <a:ext cx="9714406" cy="13083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lumOff val="-6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3000"/>
            </a:lvl1pPr>
          </a:lstStyle>
          <a:p>
            <a:pPr/>
            <a:r>
              <a:t>New developments are in the pipe e.g. for multi-phase materials, refractive effects, phase-contrast imaging techniques, these are not ready yet.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creenshot 2021-05-05 at 22.08.43.png" descr="Screenshot 2021-05-05 at 22.08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8680" y="893846"/>
            <a:ext cx="6750112" cy="2778736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S(q,w)</a:t>
            </a:r>
          </a:p>
        </p:txBody>
      </p:sp>
      <p:sp>
        <p:nvSpPr>
          <p:cNvPr id="247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Partial differential cross section</a:t>
            </a:r>
          </a:p>
          <a:p>
            <a:pPr/>
            <a:r>
              <a:t>Scattering function</a:t>
            </a:r>
          </a:p>
          <a:p>
            <a:pPr/>
          </a:p>
          <a:p>
            <a:pPr/>
            <a:r>
              <a:t>Phonons, Spin waves, … </a:t>
            </a:r>
          </a:p>
        </p:txBody>
      </p:sp>
      <p:sp>
        <p:nvSpPr>
          <p:cNvPr id="24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5753" y="3726038"/>
            <a:ext cx="3745649" cy="876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37272" y="4602424"/>
            <a:ext cx="6359081" cy="776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McStas samples with inelastic o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McStas samples with inelastic options</a:t>
            </a:r>
          </a:p>
        </p:txBody>
      </p:sp>
      <p:sp>
        <p:nvSpPr>
          <p:cNvPr id="25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5" name="Screenshot 2021-05-05 at 21.58.17.png" descr="Screenshot 2021-05-05 at 21.58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422" y="1774569"/>
            <a:ext cx="10984456" cy="509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Screenshot 2021-05-05 at 21.54.43.png" descr="Screenshot 2021-05-05 at 21.54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472" y="667274"/>
            <a:ext cx="11016356" cy="1151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"/>
          <p:cNvGrpSpPr/>
          <p:nvPr/>
        </p:nvGrpSpPr>
        <p:grpSpPr>
          <a:xfrm>
            <a:off x="1424798" y="-3863873"/>
            <a:ext cx="10399030" cy="10115851"/>
            <a:chOff x="0" y="0"/>
            <a:chExt cx="10399028" cy="10115851"/>
          </a:xfrm>
        </p:grpSpPr>
        <p:pic>
          <p:nvPicPr>
            <p:cNvPr id="258" name="Picture 15" descr="Picture 1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22228" y="6008099"/>
              <a:ext cx="4876801" cy="3797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Straight Arrow Connector 2"/>
            <p:cNvSpPr/>
            <p:nvPr/>
          </p:nvSpPr>
          <p:spPr>
            <a:xfrm>
              <a:off x="194860" y="9674704"/>
              <a:ext cx="4301081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Straight Arrow Connector 7"/>
            <p:cNvSpPr/>
            <p:nvPr/>
          </p:nvSpPr>
          <p:spPr>
            <a:xfrm flipV="1">
              <a:off x="509306" y="6341435"/>
              <a:ext cx="1" cy="3578267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TextBox 5"/>
            <p:cNvSpPr txBox="1"/>
            <p:nvPr/>
          </p:nvSpPr>
          <p:spPr>
            <a:xfrm>
              <a:off x="4604529" y="9453170"/>
              <a:ext cx="672778" cy="419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262" name="TextBox 6"/>
            <p:cNvSpPr txBox="1"/>
            <p:nvPr/>
          </p:nvSpPr>
          <p:spPr>
            <a:xfrm>
              <a:off x="0" y="6112748"/>
              <a:ext cx="729206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⍵</a:t>
              </a:r>
            </a:p>
          </p:txBody>
        </p:sp>
        <p:sp>
          <p:nvSpPr>
            <p:cNvPr id="263" name="TextBox 11"/>
            <p:cNvSpPr txBox="1"/>
            <p:nvPr/>
          </p:nvSpPr>
          <p:spPr>
            <a:xfrm>
              <a:off x="2585151" y="9516860"/>
              <a:ext cx="672778" cy="491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3000"/>
              </a:pPr>
              <a:r>
                <a:t>q</a:t>
              </a:r>
              <a:r>
                <a:rPr baseline="-25000"/>
                <a:t>0</a:t>
              </a:r>
            </a:p>
          </p:txBody>
        </p:sp>
        <p:sp>
          <p:nvSpPr>
            <p:cNvPr id="264" name="Oval 8"/>
            <p:cNvSpPr/>
            <p:nvPr/>
          </p:nvSpPr>
          <p:spPr>
            <a:xfrm>
              <a:off x="1535594" y="0"/>
              <a:ext cx="2411708" cy="9675260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65" name="Rectangle 9"/>
            <p:cNvSpPr/>
            <p:nvPr/>
          </p:nvSpPr>
          <p:spPr>
            <a:xfrm>
              <a:off x="1296364" y="2345973"/>
              <a:ext cx="4213669" cy="45201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66" name="Content Placeholder 5"/>
            <p:cNvSpPr txBox="1"/>
            <p:nvPr/>
          </p:nvSpPr>
          <p:spPr>
            <a:xfrm>
              <a:off x="350000" y="5570272"/>
              <a:ext cx="9312377" cy="4545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marL="131999" indent="-131999">
                <a:spcBef>
                  <a:spcPts val="200"/>
                </a:spcBef>
                <a:buSzPct val="100000"/>
                <a:buChar char="•"/>
                <a:defRPr sz="1200"/>
              </a:lvl1pPr>
            </a:lstStyle>
            <a:p>
              <a:pPr/>
              <a:r>
                <a:t>Dispersion relation, theory and mcstas</a:t>
              </a:r>
            </a:p>
          </p:txBody>
        </p:sp>
      </p:grpSp>
      <p:sp>
        <p:nvSpPr>
          <p:cNvPr id="268" name="Title 4"/>
          <p:cNvSpPr txBox="1"/>
          <p:nvPr>
            <p:ph type="title"/>
          </p:nvPr>
        </p:nvSpPr>
        <p:spPr>
          <a:xfrm>
            <a:off x="1774725" y="-208874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Phonon_simple</a:t>
            </a:r>
          </a:p>
        </p:txBody>
      </p:sp>
      <p:sp>
        <p:nvSpPr>
          <p:cNvPr id="269" name="Content Placeholder 5"/>
          <p:cNvSpPr txBox="1"/>
          <p:nvPr>
            <p:ph type="body" idx="1"/>
          </p:nvPr>
        </p:nvSpPr>
        <p:spPr>
          <a:xfrm>
            <a:off x="1774800" y="1071399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  <a:r>
              <a:t>One isotropic acoustic phonon branch in all Brillouin zones on FCC Bravais single crystal</a:t>
            </a:r>
          </a:p>
        </p:txBody>
      </p:sp>
      <p:sp>
        <p:nvSpPr>
          <p:cNvPr id="27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9659" y="2139860"/>
            <a:ext cx="2413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TextBox 15"/>
          <p:cNvSpPr txBox="1"/>
          <p:nvPr/>
        </p:nvSpPr>
        <p:spPr>
          <a:xfrm>
            <a:off x="2055238" y="2257483"/>
            <a:ext cx="1172194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Dispersion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Phonon_simple</a:t>
            </a:r>
          </a:p>
        </p:txBody>
      </p:sp>
      <p:sp>
        <p:nvSpPr>
          <p:cNvPr id="275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of the output</a:t>
            </a:r>
          </a:p>
          <a:p>
            <a:pPr/>
            <a:r>
              <a:t>Elastic scattering only</a:t>
            </a:r>
          </a:p>
          <a:p>
            <a:pPr/>
            <a:r>
              <a:t>Combine with Single_crystal</a:t>
            </a:r>
            <a:br/>
            <a:r>
              <a:t>for elastic-inelastic scattering</a:t>
            </a:r>
            <a:br/>
            <a:br/>
            <a:br/>
          </a:p>
          <a:p>
            <a:pPr/>
            <a:r>
              <a:t>Magnon_fcc is conceptually</a:t>
            </a:r>
            <a:br/>
            <a:r>
              <a:t>very similar</a:t>
            </a:r>
            <a:br/>
            <a:br/>
          </a:p>
          <a:p>
            <a:pPr/>
            <a:r>
              <a:t>Describes coherent “closed-form”</a:t>
            </a:r>
            <a:br/>
            <a:r>
              <a:t>inelastic scattering, generalisations</a:t>
            </a:r>
            <a:br/>
            <a:r>
              <a:t>foreseen, different lattice-dep. </a:t>
            </a:r>
            <a:br/>
            <a:r>
              <a:t>Other dispersion shapes?</a:t>
            </a:r>
          </a:p>
        </p:txBody>
      </p:sp>
      <p:sp>
        <p:nvSpPr>
          <p:cNvPr id="27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25"/>
          <a:stretch>
            <a:fillRect/>
          </a:stretch>
        </p:blipFill>
        <p:spPr>
          <a:xfrm>
            <a:off x="5431035" y="1539201"/>
            <a:ext cx="6679834" cy="4879798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TextBox 3"/>
          <p:cNvSpPr txBox="1"/>
          <p:nvPr/>
        </p:nvSpPr>
        <p:spPr>
          <a:xfrm>
            <a:off x="7109459" y="1543863"/>
            <a:ext cx="356616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4 meV energy transfer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Isotropic_sqw</a:t>
            </a:r>
          </a:p>
        </p:txBody>
      </p:sp>
      <p:sp>
        <p:nvSpPr>
          <p:cNvPr id="281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Isotropic processes (powder, liquid, …)</a:t>
            </a:r>
          </a:p>
          <a:p>
            <a:pPr/>
            <a:r>
              <a:t>Use data files to describe S(|q|,w) directly, coherent and incoherent  - isotropic scattering</a:t>
            </a:r>
          </a:p>
          <a:p>
            <a:pPr/>
            <a:r>
              <a:t>Supports concentric geometries</a:t>
            </a:r>
          </a:p>
        </p:txBody>
      </p:sp>
      <p:sp>
        <p:nvSpPr>
          <p:cNvPr id="28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5451" y="2539710"/>
            <a:ext cx="4318001" cy="3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9990" y="2675584"/>
            <a:ext cx="5600765" cy="3690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xample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component</a:t>
            </a:r>
          </a:p>
        </p:txBody>
      </p:sp>
      <p:sp>
        <p:nvSpPr>
          <p:cNvPr id="287" name="Single_crystal_inelast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Single_crystal_inelastic</a:t>
            </a:r>
          </a:p>
          <a:p>
            <a:pPr/>
            <a:r>
              <a:t>Contribution from Duc Le, ISIS</a:t>
            </a:r>
          </a:p>
          <a:p>
            <a:pPr/>
            <a:r>
              <a:t>“Marriage” between Single_crystal and 4D equivalent of Isotropic_Sqw</a:t>
            </a:r>
          </a:p>
          <a:p>
            <a:pPr/>
          </a:p>
          <a:p>
            <a:pPr/>
            <a:r>
              <a:t>BIG tables, lots of memory, close to impossible to use for anything but “locally” in reciprocal space, i.e. in TAS settings</a:t>
            </a:r>
            <a:br/>
          </a:p>
          <a:p>
            <a:pPr/>
            <a:r>
              <a:t>We are looking for good alternatives</a:t>
            </a:r>
          </a:p>
        </p:txBody>
      </p:sp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in McStas</a:t>
            </a:r>
          </a:p>
        </p:txBody>
      </p:sp>
      <p:sp>
        <p:nvSpPr>
          <p:cNvPr id="291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Monte carlo sampling issues</a:t>
            </a:r>
          </a:p>
          <a:p>
            <a:pPr/>
            <a:r>
              <a:t>Need to sum over large amount of possible final states to find cross section</a:t>
            </a:r>
          </a:p>
          <a:p>
            <a:pPr/>
            <a:r>
              <a:t>Need large amount of rays to sample all the options</a:t>
            </a:r>
          </a:p>
        </p:txBody>
      </p:sp>
      <p:sp>
        <p:nvSpPr>
          <p:cNvPr id="29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Straight Arrow Connector 2"/>
          <p:cNvSpPr/>
          <p:nvPr/>
        </p:nvSpPr>
        <p:spPr>
          <a:xfrm flipV="1">
            <a:off x="2509786" y="4857750"/>
            <a:ext cx="5669282" cy="1120141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4" name="Straight Arrow Connector 7"/>
          <p:cNvSpPr/>
          <p:nvPr/>
        </p:nvSpPr>
        <p:spPr>
          <a:xfrm flipH="1" flipV="1">
            <a:off x="1774724" y="4229099"/>
            <a:ext cx="2624824" cy="192405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5" name="Straight Arrow Connector 9"/>
          <p:cNvSpPr/>
          <p:nvPr/>
        </p:nvSpPr>
        <p:spPr>
          <a:xfrm flipV="1">
            <a:off x="3786137" y="2948939"/>
            <a:ext cx="1" cy="337947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6" name="Straight Connector 15"/>
          <p:cNvSpPr/>
          <p:nvPr/>
        </p:nvSpPr>
        <p:spPr>
          <a:xfrm>
            <a:off x="4297679" y="4057650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7" name="Straight Connector 20"/>
          <p:cNvSpPr/>
          <p:nvPr/>
        </p:nvSpPr>
        <p:spPr>
          <a:xfrm>
            <a:off x="4791009" y="4060847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8" name="Straight Connector 22"/>
          <p:cNvSpPr/>
          <p:nvPr/>
        </p:nvSpPr>
        <p:spPr>
          <a:xfrm>
            <a:off x="4307165" y="3839174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9" name="Straight Connector 23"/>
          <p:cNvSpPr/>
          <p:nvPr/>
        </p:nvSpPr>
        <p:spPr>
          <a:xfrm>
            <a:off x="4959395" y="4026870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0" name="Straight Connector 24"/>
          <p:cNvSpPr/>
          <p:nvPr/>
        </p:nvSpPr>
        <p:spPr>
          <a:xfrm>
            <a:off x="4465960" y="3792411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1" name="Straight Connector 25"/>
          <p:cNvSpPr/>
          <p:nvPr/>
        </p:nvSpPr>
        <p:spPr>
          <a:xfrm>
            <a:off x="4296614" y="3835977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2" name="Straight Connector 26"/>
          <p:cNvSpPr/>
          <p:nvPr/>
        </p:nvSpPr>
        <p:spPr>
          <a:xfrm>
            <a:off x="4455409" y="3796545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3" name="Straight Connector 27"/>
          <p:cNvSpPr/>
          <p:nvPr/>
        </p:nvSpPr>
        <p:spPr>
          <a:xfrm>
            <a:off x="4460738" y="4012889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4" name="Straight Connector 30"/>
          <p:cNvSpPr/>
          <p:nvPr/>
        </p:nvSpPr>
        <p:spPr>
          <a:xfrm flipH="1">
            <a:off x="4782217" y="4252280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5" name="Straight Connector 34"/>
          <p:cNvSpPr/>
          <p:nvPr/>
        </p:nvSpPr>
        <p:spPr>
          <a:xfrm flipH="1">
            <a:off x="4785948" y="4033917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6" name="Straight Connector 35"/>
          <p:cNvSpPr/>
          <p:nvPr/>
        </p:nvSpPr>
        <p:spPr>
          <a:xfrm flipH="1">
            <a:off x="4295710" y="3799456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7" name="Straight Connector 36"/>
          <p:cNvSpPr/>
          <p:nvPr/>
        </p:nvSpPr>
        <p:spPr>
          <a:xfrm flipH="1">
            <a:off x="4301039" y="4012603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8" name="TextBox 37"/>
          <p:cNvSpPr txBox="1"/>
          <p:nvPr/>
        </p:nvSpPr>
        <p:spPr>
          <a:xfrm>
            <a:off x="8241278" y="4528758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z</a:t>
            </a:r>
          </a:p>
        </p:txBody>
      </p:sp>
      <p:sp>
        <p:nvSpPr>
          <p:cNvPr id="309" name="TextBox 38"/>
          <p:cNvSpPr txBox="1"/>
          <p:nvPr/>
        </p:nvSpPr>
        <p:spPr>
          <a:xfrm>
            <a:off x="1837009" y="3595461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x</a:t>
            </a:r>
          </a:p>
        </p:txBody>
      </p:sp>
      <p:sp>
        <p:nvSpPr>
          <p:cNvPr id="310" name="TextBox 39"/>
          <p:cNvSpPr txBox="1"/>
          <p:nvPr/>
        </p:nvSpPr>
        <p:spPr>
          <a:xfrm>
            <a:off x="3269569" y="2641385"/>
            <a:ext cx="672778" cy="49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y</a:t>
            </a:r>
          </a:p>
        </p:txBody>
      </p:sp>
      <p:sp>
        <p:nvSpPr>
          <p:cNvPr id="311" name="TextBox 40"/>
          <p:cNvSpPr txBox="1"/>
          <p:nvPr/>
        </p:nvSpPr>
        <p:spPr>
          <a:xfrm>
            <a:off x="9223268" y="3395405"/>
            <a:ext cx="237347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+</a:t>
            </a:r>
            <a:r>
              <a:rPr sz="5600"/>
              <a:t>⍵</a:t>
            </a:r>
          </a:p>
        </p:txBody>
      </p:sp>
      <p:sp>
        <p:nvSpPr>
          <p:cNvPr id="312" name="TextBox 28"/>
          <p:cNvSpPr txBox="1"/>
          <p:nvPr/>
        </p:nvSpPr>
        <p:spPr>
          <a:xfrm>
            <a:off x="5025988" y="3617545"/>
            <a:ext cx="672778" cy="3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y</a:t>
            </a:r>
          </a:p>
        </p:txBody>
      </p:sp>
      <p:sp>
        <p:nvSpPr>
          <p:cNvPr id="313" name="TextBox 29"/>
          <p:cNvSpPr txBox="1"/>
          <p:nvPr/>
        </p:nvSpPr>
        <p:spPr>
          <a:xfrm>
            <a:off x="4131838" y="4064925"/>
            <a:ext cx="672778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x</a:t>
            </a:r>
          </a:p>
        </p:txBody>
      </p:sp>
      <p:sp>
        <p:nvSpPr>
          <p:cNvPr id="314" name="TextBox 31"/>
          <p:cNvSpPr txBox="1"/>
          <p:nvPr/>
        </p:nvSpPr>
        <p:spPr>
          <a:xfrm>
            <a:off x="4905212" y="4088143"/>
            <a:ext cx="672779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z</a:t>
            </a:r>
          </a:p>
        </p:txBody>
      </p:sp>
      <p:sp>
        <p:nvSpPr>
          <p:cNvPr id="315" name="TextBox 32"/>
          <p:cNvSpPr txBox="1"/>
          <p:nvPr/>
        </p:nvSpPr>
        <p:spPr>
          <a:xfrm>
            <a:off x="4292239" y="3203595"/>
            <a:ext cx="67277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+d</a:t>
            </a:r>
            <a:r>
              <a:rPr sz="2400"/>
              <a:t>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</a:t>
            </a:r>
          </a:p>
        </p:txBody>
      </p:sp>
      <p:sp>
        <p:nvSpPr>
          <p:cNvPr id="318" name="Content Placeholder 5"/>
          <p:cNvSpPr txBox="1"/>
          <p:nvPr>
            <p:ph type="body" idx="1"/>
          </p:nvPr>
        </p:nvSpPr>
        <p:spPr>
          <a:xfrm>
            <a:off x="2690536" y="1070460"/>
            <a:ext cx="9312376" cy="4545579"/>
          </a:xfrm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  <p:sp>
        <p:nvSpPr>
          <p:cNvPr id="31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0227" t="0" r="11178" b="0"/>
          <a:stretch>
            <a:fillRect/>
          </a:stretch>
        </p:blipFill>
        <p:spPr>
          <a:xfrm>
            <a:off x="6069330" y="1398843"/>
            <a:ext cx="5817872" cy="4877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Chopper spectrometers</a:t>
            </a:r>
          </a:p>
        </p:txBody>
      </p:sp>
      <p:sp>
        <p:nvSpPr>
          <p:cNvPr id="32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5191" y="1517714"/>
            <a:ext cx="6203648" cy="4529798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Content Placeholder 5"/>
          <p:cNvSpPr txBox="1"/>
          <p:nvPr>
            <p:ph type="body" idx="1"/>
          </p:nvPr>
        </p:nvSpPr>
        <p:spPr>
          <a:xfrm>
            <a:off x="1774800" y="1452399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Further samples in McStas</a:t>
            </a:r>
          </a:p>
        </p:txBody>
      </p:sp>
      <p:sp>
        <p:nvSpPr>
          <p:cNvPr id="163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A look at the “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Sample functionality matrix</a:t>
            </a:r>
            <a:r>
              <a:t>”</a:t>
            </a:r>
          </a:p>
          <a:p>
            <a:pPr/>
          </a:p>
          <a:p>
            <a:pPr/>
            <a:r>
              <a:t>Models for SANS </a:t>
            </a:r>
            <a:br/>
          </a:p>
          <a:p>
            <a:pPr/>
            <a:r>
              <a:t>Inelastic scattering, examples:</a:t>
            </a:r>
          </a:p>
          <a:p>
            <a:pPr lvl="2"/>
            <a:r>
              <a:t>Phonon_simple</a:t>
            </a:r>
          </a:p>
          <a:p>
            <a:pPr lvl="2"/>
            <a:r>
              <a:t>Isotropic_sqw</a:t>
            </a:r>
            <a:br/>
          </a:p>
          <a:p>
            <a:pPr/>
            <a:r>
              <a:t>McStas performance, TAS / Chopper </a:t>
            </a:r>
          </a:p>
        </p:txBody>
      </p:sp>
      <p:sp>
        <p:nvSpPr>
          <p:cNvPr id="16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328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SANS</a:t>
            </a:r>
          </a:p>
          <a:p>
            <a:pPr lvl="1">
              <a:buChar char="•"/>
            </a:pPr>
            <a:r>
              <a:t>Lots of choice, many models (challenge can be to decide what to choose)</a:t>
            </a:r>
          </a:p>
          <a:p>
            <a:pPr lvl="1">
              <a:buChar char="•"/>
            </a:pPr>
          </a:p>
          <a:p>
            <a:pPr/>
            <a:r>
              <a:t>Reflectometry:</a:t>
            </a:r>
          </a:p>
          <a:p>
            <a:pPr lvl="1">
              <a:buChar char="•"/>
            </a:pPr>
            <a:r>
              <a:t>Only little choice, Multilayer_sample or “a mirror”</a:t>
            </a:r>
            <a:br/>
          </a:p>
          <a:p>
            <a:pPr/>
            <a:r>
              <a:t>Imaging:</a:t>
            </a:r>
          </a:p>
          <a:p>
            <a:pPr lvl="1">
              <a:buChar char="•"/>
            </a:pPr>
            <a:r>
              <a:t>Single-phase “blocks” of material, new developments are in the pipe</a:t>
            </a:r>
          </a:p>
          <a:p>
            <a:pPr/>
          </a:p>
          <a:p>
            <a:pPr/>
            <a:r>
              <a:t>Inelastic scattering</a:t>
            </a:r>
          </a:p>
          <a:p>
            <a:pPr lvl="1">
              <a:buChar char="•"/>
            </a:pPr>
            <a:r>
              <a:t>Inelastic scattering supported in McStas, not all cases fully covered</a:t>
            </a:r>
          </a:p>
          <a:p>
            <a:pPr lvl="1">
              <a:buChar char="•"/>
            </a:pPr>
            <a:r>
              <a:t>Longer computational times required</a:t>
            </a:r>
          </a:p>
          <a:p>
            <a:pPr lvl="1">
              <a:buChar char="•"/>
            </a:pPr>
            <a:r>
              <a:t>Advantages from simulation especially important for spectroscopy (resolution function)</a:t>
            </a:r>
          </a:p>
        </p:txBody>
      </p:sp>
      <p:sp>
        <p:nvSpPr>
          <p:cNvPr id="32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7720" y="5321299"/>
            <a:ext cx="3099802" cy="119367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TextShape 1"/>
          <p:cNvSpPr txBox="1"/>
          <p:nvPr/>
        </p:nvSpPr>
        <p:spPr>
          <a:xfrm>
            <a:off x="2304486" y="564166"/>
            <a:ext cx="6186269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Small angle scattering SANS</a:t>
            </a:r>
          </a:p>
        </p:txBody>
      </p:sp>
      <p:pic>
        <p:nvPicPr>
          <p:cNvPr id="16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1675" y="3182797"/>
            <a:ext cx="3514274" cy="3029165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CustomShape 2"/>
          <p:cNvSpPr txBox="1"/>
          <p:nvPr/>
        </p:nvSpPr>
        <p:spPr>
          <a:xfrm>
            <a:off x="1884309" y="1782334"/>
            <a:ext cx="6403344" cy="147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>
            <a:spAutoFit/>
          </a:bodyPr>
          <a:lstStyle/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SANS method can be used for many types of material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Often: Molecule + Liquid (buffer solution)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Isotropic scattering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7396786" y="1888885"/>
            <a:ext cx="4549709" cy="4886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i="1" spc="0" sz="2600"/>
            </a:pPr>
            <a:br/>
          </a:p>
          <a:p>
            <a:pPr>
              <a:defRPr spc="0" sz="1400"/>
            </a:pPr>
            <a:r>
              <a:t>S</a:t>
            </a:r>
            <a:r>
              <a:t>mall </a:t>
            </a:r>
            <a:r>
              <a:t>A</a:t>
            </a:r>
            <a:r>
              <a:t>ngle </a:t>
            </a:r>
            <a:r>
              <a:t>N</a:t>
            </a:r>
            <a:r>
              <a:t>eutron </a:t>
            </a:r>
            <a:r>
              <a:t>S</a:t>
            </a:r>
            <a:r>
              <a:t>cattering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Elastic Scattering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Small angle -&gt; small q  -&gt; big r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Gain information on the molecular scale 10-100Å</a:t>
            </a:r>
            <a:endParaRPr i="1"/>
          </a:p>
          <a:p>
            <a:pPr>
              <a:defRPr i="1" spc="0" sz="1400"/>
            </a:pPr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Low signal to noise 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Contrast method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Instrument requirements: good collimation, long flight distance after detector. </a:t>
            </a:r>
            <a:endParaRPr i="1"/>
          </a:p>
        </p:txBody>
      </p:sp>
      <p:grpSp>
        <p:nvGrpSpPr>
          <p:cNvPr id="174" name="Group"/>
          <p:cNvGrpSpPr/>
          <p:nvPr/>
        </p:nvGrpSpPr>
        <p:grpSpPr>
          <a:xfrm>
            <a:off x="8096198" y="1036586"/>
            <a:ext cx="3761934" cy="1430994"/>
            <a:chOff x="0" y="0"/>
            <a:chExt cx="3761932" cy="1430992"/>
          </a:xfrm>
        </p:grpSpPr>
        <p:pic>
          <p:nvPicPr>
            <p:cNvPr id="172" name="Picture 6" descr="Picture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39814" y="156611"/>
              <a:ext cx="1622119" cy="585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Picture 7" descr="Picture 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014461" cy="14309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ANS models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SANS models in McStas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8" name="Screenshot 2021-05-05 at 21.56.51.png" descr="Screenshot 2021-05-05 at 21.56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105594"/>
            <a:ext cx="12179301" cy="286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Example: SANS spheres</a:t>
            </a:r>
          </a:p>
        </p:txBody>
      </p:sp>
      <p:pic>
        <p:nvPicPr>
          <p:cNvPr id="182" name="image156.png" descr="image1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129" y="1823766"/>
            <a:ext cx="3870497" cy="320732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CustomShape 2"/>
          <p:cNvSpPr/>
          <p:nvPr/>
        </p:nvSpPr>
        <p:spPr>
          <a:xfrm rot="55201">
            <a:off x="2900518" y="2211254"/>
            <a:ext cx="1405338" cy="775359"/>
          </a:xfrm>
          <a:prstGeom prst="ellipse">
            <a:avLst/>
          </a:prstGeom>
          <a:ln w="25400">
            <a:solidFill>
              <a:srgbClr val="800080"/>
            </a:solidFill>
          </a:ln>
        </p:spPr>
        <p:txBody>
          <a:bodyPr lIns="35136" tIns="35136" rIns="35136" bIns="35136" anchor="ctr"/>
          <a:lstStyle/>
          <a:p>
            <a:pPr/>
          </a:p>
        </p:txBody>
      </p:sp>
      <p:sp>
        <p:nvSpPr>
          <p:cNvPr id="184" name="TextShape 3"/>
          <p:cNvSpPr txBox="1"/>
          <p:nvPr/>
        </p:nvSpPr>
        <p:spPr>
          <a:xfrm>
            <a:off x="7422761" y="1471897"/>
            <a:ext cx="3371672" cy="858179"/>
          </a:xfrm>
          <a:prstGeom prst="rect">
            <a:avLst/>
          </a:prstGeom>
          <a:ln w="25400">
            <a:solidFill>
              <a:srgbClr val="A1467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920" tIns="38920" rIns="38920" bIns="38920">
            <a:spAutoFit/>
          </a:bodyPr>
          <a:lstStyle>
            <a:lvl1pPr>
              <a:defRPr spc="0" sz="1700"/>
            </a:lvl1pPr>
          </a:lstStyle>
          <a:p>
            <a:pPr/>
            <a:r>
              <a:t>Dilute, monodisperse, hard spheres in solution, with given contrast and radius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flectometry"/>
          <p:cNvSpPr txBox="1"/>
          <p:nvPr>
            <p:ph type="title"/>
          </p:nvPr>
        </p:nvSpPr>
        <p:spPr>
          <a:xfrm>
            <a:off x="2101774" y="-84070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Reflectometry</a:t>
            </a:r>
          </a:p>
        </p:txBody>
      </p:sp>
      <p:sp>
        <p:nvSpPr>
          <p:cNvPr id="187" name="Used to probe properties of surfaces and interfaces - solids and liquids"/>
          <p:cNvSpPr txBox="1"/>
          <p:nvPr>
            <p:ph type="body" idx="1"/>
          </p:nvPr>
        </p:nvSpPr>
        <p:spPr>
          <a:xfrm>
            <a:off x="1993683" y="1023011"/>
            <a:ext cx="9312375" cy="4545578"/>
          </a:xfrm>
          <a:prstGeom prst="rect">
            <a:avLst/>
          </a:prstGeom>
        </p:spPr>
        <p:txBody>
          <a:bodyPr/>
          <a:lstStyle/>
          <a:p>
            <a:pPr/>
            <a:r>
              <a:t>Used to probe properties of surfaces and interfaces - solids and liquids 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9" name="Screenshot 2021-05-05 at 22.24.00.png" descr="Screenshot 2021-05-05 at 22.24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9603" y="1348948"/>
            <a:ext cx="7600535" cy="5522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flectometry samples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Reflectometry samples in McStas</a:t>
            </a:r>
          </a:p>
        </p:txBody>
      </p:sp>
      <p:sp>
        <p:nvSpPr>
          <p:cNvPr id="19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4" name="Screenshot 2021-05-05 at 21.57.00.png" descr="Screenshot 2021-05-05 at 21.57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72" y="2236244"/>
            <a:ext cx="12502943" cy="740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shot 2021-05-05 at 22.25.17.png" descr="Screenshot 2021-05-05 at 22.25.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36" y="2935459"/>
            <a:ext cx="12321414" cy="815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xample: Multilayer_s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Multilayer_sample</a:t>
            </a:r>
          </a:p>
        </p:txBody>
      </p:sp>
      <p:sp>
        <p:nvSpPr>
          <p:cNvPr id="19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0" name="Screenshot 2021-05-05 at 22.28.39.png" descr="Screenshot 2021-05-05 at 22.28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364" y="840673"/>
            <a:ext cx="9056226" cy="6093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CustomShape 1"/>
          <p:cNvSpPr txBox="1"/>
          <p:nvPr/>
        </p:nvSpPr>
        <p:spPr>
          <a:xfrm>
            <a:off x="1721308" y="411648"/>
            <a:ext cx="8332982" cy="85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3000"/>
            </a:pPr>
            <a:r>
              <a:t>Absorption Imaging - simple shapes or OFF’s of</a:t>
            </a:r>
            <a:br/>
            <a:r>
              <a:t>single-phase material blocks</a:t>
            </a:r>
          </a:p>
        </p:txBody>
      </p:sp>
      <p:sp>
        <p:nvSpPr>
          <p:cNvPr id="204" name="CustomShape 2"/>
          <p:cNvSpPr txBox="1"/>
          <p:nvPr/>
        </p:nvSpPr>
        <p:spPr>
          <a:xfrm>
            <a:off x="1717762" y="1354772"/>
            <a:ext cx="8139389" cy="105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1400"/>
            </a:pPr>
            <a:r>
              <a:t>An additional complex geometry enables to use any point set to describe the material volume (</a:t>
            </a:r>
            <a:r>
              <a:rPr i="1"/>
              <a:t>geomview </a:t>
            </a:r>
            <a:r>
              <a:t>OFF file). </a:t>
            </a:r>
          </a:p>
          <a:p>
            <a:pPr>
              <a:defRPr spc="0" sz="1400"/>
            </a:pPr>
          </a:p>
        </p:txBody>
      </p:sp>
      <p:pic>
        <p:nvPicPr>
          <p:cNvPr id="205" name="image148.png" descr="image1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6619" y="2472362"/>
            <a:ext cx="2967333" cy="3743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149.png" descr="image1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9695" y="4211615"/>
            <a:ext cx="2073347" cy="2323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150.png" descr="image1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71397" y="3444347"/>
            <a:ext cx="2490100" cy="2633422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ectangle"/>
          <p:cNvSpPr/>
          <p:nvPr/>
        </p:nvSpPr>
        <p:spPr>
          <a:xfrm>
            <a:off x="2374955" y="2322035"/>
            <a:ext cx="2145975" cy="9473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 flipV="1">
            <a:off x="2369039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 flipV="1">
            <a:off x="4520761" y="3015312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 flipV="1">
            <a:off x="4520761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 flipV="1">
            <a:off x="4752846" y="2104455"/>
            <a:ext cx="1" cy="91697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 flipH="1" flipV="1">
            <a:off x="2594858" y="2086185"/>
            <a:ext cx="217137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Oval"/>
          <p:cNvSpPr/>
          <p:nvPr/>
        </p:nvSpPr>
        <p:spPr>
          <a:xfrm>
            <a:off x="5019028" y="2089284"/>
            <a:ext cx="987675" cy="94731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21" name="Connection Line"/>
          <p:cNvSpPr/>
          <p:nvPr/>
        </p:nvSpPr>
        <p:spPr>
          <a:xfrm>
            <a:off x="5015767" y="2614440"/>
            <a:ext cx="992567" cy="143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2727"/>
                </a:moveTo>
                <a:cubicBezTo>
                  <a:pt x="6228" y="21600"/>
                  <a:pt x="13428" y="20691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16" name="Oval"/>
          <p:cNvSpPr/>
          <p:nvPr/>
        </p:nvSpPr>
        <p:spPr>
          <a:xfrm>
            <a:off x="6425364" y="3050807"/>
            <a:ext cx="1004555" cy="317069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17" name="Oval"/>
          <p:cNvSpPr/>
          <p:nvPr/>
        </p:nvSpPr>
        <p:spPr>
          <a:xfrm>
            <a:off x="6425364" y="1633212"/>
            <a:ext cx="1004555" cy="317070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 flipV="1">
            <a:off x="6422603" y="1816971"/>
            <a:ext cx="1" cy="1408658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Line"/>
          <p:cNvSpPr/>
          <p:nvPr/>
        </p:nvSpPr>
        <p:spPr>
          <a:xfrm flipV="1">
            <a:off x="7434874" y="1821773"/>
            <a:ext cx="1" cy="1408657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Rectangle"/>
          <p:cNvSpPr/>
          <p:nvPr/>
        </p:nvSpPr>
        <p:spPr>
          <a:xfrm>
            <a:off x="6438665" y="2730739"/>
            <a:ext cx="977952" cy="4620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