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x="100711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0" name="Shape 4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Helvetica Neue"/>
      </a:defRPr>
    </a:lvl1pPr>
    <a:lvl2pPr indent="228600" latinLnBrk="0">
      <a:defRPr sz="1200">
        <a:latin typeface="+mj-lt"/>
        <a:ea typeface="+mj-ea"/>
        <a:cs typeface="+mj-cs"/>
        <a:sym typeface="Helvetica Neue"/>
      </a:defRPr>
    </a:lvl2pPr>
    <a:lvl3pPr indent="457200" latinLnBrk="0">
      <a:defRPr sz="1200">
        <a:latin typeface="+mj-lt"/>
        <a:ea typeface="+mj-ea"/>
        <a:cs typeface="+mj-cs"/>
        <a:sym typeface="Helvetica Neue"/>
      </a:defRPr>
    </a:lvl3pPr>
    <a:lvl4pPr indent="685800" latinLnBrk="0">
      <a:defRPr sz="1200">
        <a:latin typeface="+mj-lt"/>
        <a:ea typeface="+mj-ea"/>
        <a:cs typeface="+mj-cs"/>
        <a:sym typeface="Helvetica Neue"/>
      </a:defRPr>
    </a:lvl4pPr>
    <a:lvl5pPr indent="914400" latinLnBrk="0">
      <a:defRPr sz="1200">
        <a:latin typeface="+mj-lt"/>
        <a:ea typeface="+mj-ea"/>
        <a:cs typeface="+mj-cs"/>
        <a:sym typeface="Helvetica Neue"/>
      </a:defRPr>
    </a:lvl5pPr>
    <a:lvl6pPr indent="1143000" latinLnBrk="0">
      <a:defRPr sz="1200">
        <a:latin typeface="+mj-lt"/>
        <a:ea typeface="+mj-ea"/>
        <a:cs typeface="+mj-cs"/>
        <a:sym typeface="Helvetica Neue"/>
      </a:defRPr>
    </a:lvl6pPr>
    <a:lvl7pPr indent="1371600" latinLnBrk="0">
      <a:defRPr sz="1200">
        <a:latin typeface="+mj-lt"/>
        <a:ea typeface="+mj-ea"/>
        <a:cs typeface="+mj-cs"/>
        <a:sym typeface="Helvetica Neue"/>
      </a:defRPr>
    </a:lvl7pPr>
    <a:lvl8pPr indent="1600200" latinLnBrk="0">
      <a:defRPr sz="1200">
        <a:latin typeface="+mj-lt"/>
        <a:ea typeface="+mj-ea"/>
        <a:cs typeface="+mj-cs"/>
        <a:sym typeface="Helvetica Neue"/>
      </a:defRPr>
    </a:lvl8pPr>
    <a:lvl9pPr indent="1828800" latinLnBrk="0">
      <a:defRPr sz="1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7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7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7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image" Target="../media/image2.tif"/><Relationship Id="rId8" Type="http://schemas.openxmlformats.org/officeDocument/2006/relationships/image" Target="../media/image14.png"/><Relationship Id="rId9" Type="http://schemas.openxmlformats.org/officeDocument/2006/relationships/image" Target="../media/image7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13.png"/><Relationship Id="rId8" Type="http://schemas.openxmlformats.org/officeDocument/2006/relationships/image" Target="../media/image2.tif"/><Relationship Id="rId9" Type="http://schemas.openxmlformats.org/officeDocument/2006/relationships/image" Target="../media/image7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13.png"/><Relationship Id="rId8" Type="http://schemas.openxmlformats.org/officeDocument/2006/relationships/image" Target="../media/image2.tif"/><Relationship Id="rId9" Type="http://schemas.openxmlformats.org/officeDocument/2006/relationships/image" Target="../media/image7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18.png"/><Relationship Id="rId8" Type="http://schemas.openxmlformats.org/officeDocument/2006/relationships/image" Target="../media/image5.png"/><Relationship Id="rId9" Type="http://schemas.openxmlformats.org/officeDocument/2006/relationships/image" Target="../media/image19.png"/><Relationship Id="rId10" Type="http://schemas.openxmlformats.org/officeDocument/2006/relationships/image" Target="../media/image1.jpe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18.png"/><Relationship Id="rId8" Type="http://schemas.openxmlformats.org/officeDocument/2006/relationships/image" Target="../media/image5.png"/><Relationship Id="rId9" Type="http://schemas.openxmlformats.org/officeDocument/2006/relationships/image" Target="../media/image19.png"/><Relationship Id="rId10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7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7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7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7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7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7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7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7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0" y="36000"/>
            <a:ext cx="360000" cy="50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881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Title Text"/>
          <p:cNvSpPr txBox="1"/>
          <p:nvPr>
            <p:ph type="title"/>
          </p:nvPr>
        </p:nvSpPr>
        <p:spPr>
          <a:xfrm>
            <a:off x="1439999" y="-38161"/>
            <a:ext cx="5904002" cy="542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96" name="Body Level One…"/>
          <p:cNvSpPr txBox="1"/>
          <p:nvPr>
            <p:ph type="body" sz="half" idx="1"/>
          </p:nvPr>
        </p:nvSpPr>
        <p:spPr>
          <a:xfrm>
            <a:off x="504000" y="1769040"/>
            <a:ext cx="9071641" cy="20912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7" name="PlaceHolder 3"/>
          <p:cNvSpPr/>
          <p:nvPr>
            <p:ph type="body" sz="half" idx="21"/>
          </p:nvPr>
        </p:nvSpPr>
        <p:spPr>
          <a:xfrm>
            <a:off x="503999" y="4059359"/>
            <a:ext cx="9071642" cy="20912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grpSp>
        <p:nvGrpSpPr>
          <p:cNvPr id="203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198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1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0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4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64825"/>
            <a:ext cx="1132719" cy="77047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lide Number"/>
          <p:cNvSpPr txBox="1"/>
          <p:nvPr>
            <p:ph type="sldNum" sz="quarter" idx="2"/>
          </p:nvPr>
        </p:nvSpPr>
        <p:spPr>
          <a:xfrm>
            <a:off x="7654200" y="7092979"/>
            <a:ext cx="2349924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6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0" y="36000"/>
            <a:ext cx="360000" cy="50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881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Title Text"/>
          <p:cNvSpPr txBox="1"/>
          <p:nvPr>
            <p:ph type="title"/>
          </p:nvPr>
        </p:nvSpPr>
        <p:spPr>
          <a:xfrm>
            <a:off x="1439999" y="-38161"/>
            <a:ext cx="5904002" cy="542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17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921" cy="20912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23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218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1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2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24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64825"/>
            <a:ext cx="1132719" cy="770470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lide Number"/>
          <p:cNvSpPr txBox="1"/>
          <p:nvPr>
            <p:ph type="sldNum" sz="quarter" idx="2"/>
          </p:nvPr>
        </p:nvSpPr>
        <p:spPr>
          <a:xfrm>
            <a:off x="7654200" y="7086115"/>
            <a:ext cx="2349924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6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0" y="36000"/>
            <a:ext cx="360000" cy="50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881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Title Text"/>
          <p:cNvSpPr txBox="1"/>
          <p:nvPr>
            <p:ph type="title"/>
          </p:nvPr>
        </p:nvSpPr>
        <p:spPr>
          <a:xfrm>
            <a:off x="1439999" y="-38161"/>
            <a:ext cx="5904002" cy="542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37" name="Body Level One…"/>
          <p:cNvSpPr txBox="1"/>
          <p:nvPr>
            <p:ph type="body" sz="quarter" idx="1"/>
          </p:nvPr>
        </p:nvSpPr>
        <p:spPr>
          <a:xfrm>
            <a:off x="504000" y="1769040"/>
            <a:ext cx="2920681" cy="20912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8" name="PlaceHolder 3"/>
          <p:cNvSpPr/>
          <p:nvPr/>
        </p:nvSpPr>
        <p:spPr>
          <a:xfrm>
            <a:off x="3571199" y="1769040"/>
            <a:ext cx="292068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239" name="PlaceHolder 4"/>
          <p:cNvSpPr/>
          <p:nvPr/>
        </p:nvSpPr>
        <p:spPr>
          <a:xfrm>
            <a:off x="6638039" y="1769040"/>
            <a:ext cx="292068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240" name="PlaceHolder 5"/>
          <p:cNvSpPr/>
          <p:nvPr/>
        </p:nvSpPr>
        <p:spPr>
          <a:xfrm>
            <a:off x="503999" y="4059359"/>
            <a:ext cx="2920682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241" name="PlaceHolder 6"/>
          <p:cNvSpPr/>
          <p:nvPr/>
        </p:nvSpPr>
        <p:spPr>
          <a:xfrm>
            <a:off x="3571199" y="4059359"/>
            <a:ext cx="292068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242" name="PlaceHolder 7"/>
          <p:cNvSpPr/>
          <p:nvPr>
            <p:ph type="body" sz="quarter" idx="21"/>
          </p:nvPr>
        </p:nvSpPr>
        <p:spPr>
          <a:xfrm>
            <a:off x="6638039" y="4059359"/>
            <a:ext cx="2920681" cy="20912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grpSp>
        <p:nvGrpSpPr>
          <p:cNvPr id="248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243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4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5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6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47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49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64825"/>
            <a:ext cx="1132719" cy="770470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Slide Number"/>
          <p:cNvSpPr txBox="1"/>
          <p:nvPr>
            <p:ph type="sldNum" sz="quarter" idx="2"/>
          </p:nvPr>
        </p:nvSpPr>
        <p:spPr>
          <a:xfrm>
            <a:off x="7661063" y="7099842"/>
            <a:ext cx="2349925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51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Title and Conten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Body Level One…"/>
          <p:cNvSpPr txBox="1"/>
          <p:nvPr>
            <p:ph type="body" idx="1"/>
          </p:nvPr>
        </p:nvSpPr>
        <p:spPr>
          <a:xfrm>
            <a:off x="941206" y="1763675"/>
            <a:ext cx="8032500" cy="5792825"/>
          </a:xfrm>
          <a:prstGeom prst="rect">
            <a:avLst/>
          </a:prstGeom>
          <a:ln>
            <a:round/>
          </a:ln>
        </p:spPr>
        <p:txBody>
          <a:bodyPr>
            <a:noAutofit/>
          </a:bodyPr>
          <a:lstStyle>
            <a:lvl1pPr marL="103414" indent="-103414" defTabSz="1003597">
              <a:spcBef>
                <a:spcPts val="400"/>
              </a:spcBef>
              <a:buClr>
                <a:srgbClr val="AD4642"/>
              </a:buClr>
              <a:buSzPct val="100000"/>
              <a:buChar char="•"/>
              <a:defRPr spc="0"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  <a:lvl2pPr marL="284389" indent="-103414" defTabSz="1003597">
              <a:spcBef>
                <a:spcPts val="400"/>
              </a:spcBef>
              <a:buClr>
                <a:srgbClr val="AD4642"/>
              </a:buClr>
              <a:buSzPct val="100000"/>
              <a:buFontTx/>
              <a:buChar char="•"/>
              <a:defRPr spc="0"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2pPr>
            <a:lvl3pPr marL="465364" indent="-103414" defTabSz="1003597">
              <a:spcBef>
                <a:spcPts val="400"/>
              </a:spcBef>
              <a:buClr>
                <a:srgbClr val="AD4642"/>
              </a:buClr>
              <a:buSzPct val="100000"/>
              <a:buFontTx/>
              <a:buChar char="•"/>
              <a:defRPr spc="0"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3pPr>
            <a:lvl4pPr marL="640896" indent="-97971" defTabSz="1003597">
              <a:spcBef>
                <a:spcPts val="400"/>
              </a:spcBef>
              <a:buClr>
                <a:srgbClr val="AD4642"/>
              </a:buClr>
              <a:buSzPct val="100000"/>
              <a:buFontTx/>
              <a:buChar char="•"/>
              <a:defRPr spc="0"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4pPr>
            <a:lvl5pPr marL="817789" indent="-103414" defTabSz="1003597">
              <a:spcBef>
                <a:spcPts val="400"/>
              </a:spcBef>
              <a:buClr>
                <a:srgbClr val="AD4642"/>
              </a:buClr>
              <a:buSzPct val="100000"/>
              <a:buFontTx/>
              <a:buChar char="•"/>
              <a:defRPr spc="0"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59" name="mcstas-logo.pdf" descr="mcstas-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31196" y="7065319"/>
            <a:ext cx="629663" cy="36999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</p:pic>
      <p:pic>
        <p:nvPicPr>
          <p:cNvPr id="260" name="DTU_logo.png" descr="DTU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95485" y="7015533"/>
            <a:ext cx="323392" cy="4695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droppedImage.png" descr="dropped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57429" y="6948368"/>
            <a:ext cx="528916" cy="528917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McStas and McXtrace: simulation tools for neutron- and X-ray instruments"/>
          <p:cNvSpPr txBox="1"/>
          <p:nvPr/>
        </p:nvSpPr>
        <p:spPr>
          <a:xfrm>
            <a:off x="774468" y="7133836"/>
            <a:ext cx="5338109" cy="19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138" tIns="22138" rIns="22138" bIns="22138"/>
          <a:lstStyle>
            <a:lvl1pPr defTabSz="501798">
              <a:buClr>
                <a:srgbClr val="000000"/>
              </a:buClr>
              <a:defRPr b="1" sz="9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McStas and McXtrace: simulation tools for neutron- and X-ray instruments</a:t>
            </a:r>
          </a:p>
        </p:txBody>
      </p:sp>
      <p:sp>
        <p:nvSpPr>
          <p:cNvPr id="263" name="Title Text"/>
          <p:cNvSpPr txBox="1"/>
          <p:nvPr>
            <p:ph type="title"/>
          </p:nvPr>
        </p:nvSpPr>
        <p:spPr>
          <a:xfrm>
            <a:off x="941206" y="0"/>
            <a:ext cx="8032500" cy="1596584"/>
          </a:xfrm>
          <a:prstGeom prst="rect">
            <a:avLst/>
          </a:prstGeom>
          <a:ln>
            <a:round/>
          </a:ln>
        </p:spPr>
        <p:txBody>
          <a:bodyPr anchor="b"/>
          <a:lstStyle>
            <a:lvl1pPr algn="l" defTabSz="1003597">
              <a:defRPr b="1" spc="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4" name="Slide Number"/>
          <p:cNvSpPr txBox="1"/>
          <p:nvPr>
            <p:ph type="sldNum" sz="quarter" idx="2"/>
          </p:nvPr>
        </p:nvSpPr>
        <p:spPr>
          <a:xfrm>
            <a:off x="941206" y="7340456"/>
            <a:ext cx="158031" cy="139701"/>
          </a:xfrm>
          <a:prstGeom prst="rect">
            <a:avLst/>
          </a:prstGeom>
          <a:ln>
            <a:round/>
          </a:ln>
        </p:spPr>
        <p:txBody>
          <a:bodyPr/>
          <a:lstStyle>
            <a:lvl1pPr algn="l" defTabSz="501798">
              <a:buClr>
                <a:srgbClr val="9A9A9A"/>
              </a:buClr>
              <a:defRPr spc="0" sz="9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65" name="mcxtrace-logo-1.pdf" descr="mcxtrace-logo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428018" y="7065905"/>
            <a:ext cx="629663" cy="3699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soleil-logo.png" descr="soleil-log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Logo color"/>
          <p:cNvSpPr/>
          <p:nvPr/>
        </p:nvSpPr>
        <p:spPr>
          <a:xfrm>
            <a:off x="208379" y="1151179"/>
            <a:ext cx="346979" cy="506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/>
          <a:lstStyle/>
          <a:p>
            <a:pPr defTabSz="1007533">
              <a:spcBef>
                <a:spcPts val="1000"/>
              </a:spcBef>
              <a:defRPr sz="1600"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74" name="Bottom bar"/>
          <p:cNvSpPr/>
          <p:nvPr/>
        </p:nvSpPr>
        <p:spPr>
          <a:xfrm>
            <a:off x="-1" y="6351737"/>
            <a:ext cx="10082595" cy="261964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 anchor="ctr"/>
          <a:lstStyle/>
          <a:p>
            <a:pPr algn="ctr" defTabSz="1007533">
              <a:spcBef>
                <a:spcPts val="400"/>
              </a:spcBef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275" name="UserProfile.Offices.Workarea_{{DocumentLanguage}}text"/>
          <p:cNvSpPr txBox="1"/>
          <p:nvPr/>
        </p:nvSpPr>
        <p:spPr>
          <a:xfrm>
            <a:off x="1467526" y="6419218"/>
            <a:ext cx="280904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007533"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276" name="Form.Datedate"/>
          <p:cNvSpPr txBox="1"/>
          <p:nvPr/>
        </p:nvSpPr>
        <p:spPr>
          <a:xfrm>
            <a:off x="207852" y="6419218"/>
            <a:ext cx="9129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 defTabSz="1007533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277" name="Top bar"/>
          <p:cNvSpPr/>
          <p:nvPr/>
        </p:nvSpPr>
        <p:spPr>
          <a:xfrm>
            <a:off x="-1" y="942799"/>
            <a:ext cx="10082595" cy="41677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 anchor="ctr"/>
          <a:lstStyle/>
          <a:p>
            <a:pPr algn="ctr" defTabSz="1007533">
              <a:spcBef>
                <a:spcPts val="400"/>
              </a:spcBef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278" name="Title Text"/>
          <p:cNvSpPr txBox="1"/>
          <p:nvPr>
            <p:ph type="title"/>
          </p:nvPr>
        </p:nvSpPr>
        <p:spPr>
          <a:xfrm>
            <a:off x="1467526" y="1295165"/>
            <a:ext cx="7700431" cy="804342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l" defTabSz="1007533">
              <a:defRPr b="1" spc="0" sz="3200"/>
            </a:lvl1pPr>
          </a:lstStyle>
          <a:p>
            <a:pPr/>
            <a:r>
              <a:t>Title Text</a:t>
            </a:r>
          </a:p>
        </p:txBody>
      </p:sp>
      <p:sp>
        <p:nvSpPr>
          <p:cNvPr id="279" name="Body Level One…"/>
          <p:cNvSpPr txBox="1"/>
          <p:nvPr>
            <p:ph type="body" sz="half" idx="1"/>
          </p:nvPr>
        </p:nvSpPr>
        <p:spPr>
          <a:xfrm>
            <a:off x="1467587" y="2353826"/>
            <a:ext cx="7700432" cy="3758754"/>
          </a:xfrm>
          <a:prstGeom prst="rect">
            <a:avLst/>
          </a:prstGeom>
        </p:spPr>
        <p:txBody>
          <a:bodyPr/>
          <a:lstStyle>
            <a:lvl1pPr marL="198000" indent="-198000" defTabSz="1007533">
              <a:spcBef>
                <a:spcPts val="400"/>
              </a:spcBef>
              <a:buClrTx/>
              <a:buSzPct val="100000"/>
              <a:buChar char="•"/>
              <a:defRPr spc="0" sz="1800"/>
            </a:lvl1pPr>
            <a:lvl2pPr marL="414000" indent="-198000" defTabSz="1007533">
              <a:spcBef>
                <a:spcPts val="400"/>
              </a:spcBef>
              <a:buClrTx/>
              <a:buSzPct val="100000"/>
              <a:buFontTx/>
              <a:buChar char="–"/>
              <a:defRPr spc="0" sz="1800"/>
            </a:lvl2pPr>
            <a:lvl3pPr marL="615600" indent="-198000" defTabSz="1007533">
              <a:spcBef>
                <a:spcPts val="400"/>
              </a:spcBef>
              <a:buClrTx/>
              <a:buSzPct val="100000"/>
              <a:buFontTx/>
              <a:buChar char="•"/>
              <a:defRPr spc="0" sz="1800"/>
            </a:lvl3pPr>
            <a:lvl4pPr marL="828000" indent="-198000" defTabSz="1007533">
              <a:spcBef>
                <a:spcPts val="400"/>
              </a:spcBef>
              <a:buClrTx/>
              <a:buSzPct val="100000"/>
              <a:buFontTx/>
              <a:buChar char="–"/>
              <a:defRPr spc="0" sz="1800"/>
            </a:lvl4pPr>
            <a:lvl5pPr marL="1025999" indent="-198000" defTabSz="1007533">
              <a:spcBef>
                <a:spcPts val="400"/>
              </a:spcBef>
              <a:buClrTx/>
              <a:buSzPct val="100000"/>
              <a:buFontTx/>
              <a:buChar char="»"/>
              <a:defRPr spc="0"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0" name="Slide Number"/>
          <p:cNvSpPr txBox="1"/>
          <p:nvPr>
            <p:ph type="sldNum" sz="quarter" idx="2"/>
          </p:nvPr>
        </p:nvSpPr>
        <p:spPr>
          <a:xfrm>
            <a:off x="9514718" y="6419218"/>
            <a:ext cx="127001" cy="127001"/>
          </a:xfrm>
          <a:prstGeom prst="rect">
            <a:avLst/>
          </a:prstGeom>
        </p:spPr>
        <p:txBody>
          <a:bodyPr anchor="ctr"/>
          <a:lstStyle>
            <a:lvl1pPr algn="l" defTabSz="1007533">
              <a:spcBef>
                <a:spcPts val="400"/>
              </a:spcBef>
              <a:defRPr b="1" spc="0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90" name="Group"/>
          <p:cNvGrpSpPr/>
          <p:nvPr/>
        </p:nvGrpSpPr>
        <p:grpSpPr>
          <a:xfrm>
            <a:off x="245451" y="1760413"/>
            <a:ext cx="837715" cy="4566628"/>
            <a:chOff x="0" y="0"/>
            <a:chExt cx="837713" cy="4566627"/>
          </a:xfrm>
        </p:grpSpPr>
        <p:grpSp>
          <p:nvGrpSpPr>
            <p:cNvPr id="287" name="Group"/>
            <p:cNvGrpSpPr/>
            <p:nvPr/>
          </p:nvGrpSpPr>
          <p:grpSpPr>
            <a:xfrm>
              <a:off x="53622" y="3760433"/>
              <a:ext cx="772264" cy="806195"/>
              <a:chOff x="0" y="0"/>
              <a:chExt cx="772262" cy="806193"/>
            </a:xfrm>
          </p:grpSpPr>
          <p:sp>
            <p:nvSpPr>
              <p:cNvPr id="281" name="Logo color"/>
              <p:cNvSpPr/>
              <p:nvPr/>
            </p:nvSpPr>
            <p:spPr>
              <a:xfrm>
                <a:off x="2668" y="481780"/>
                <a:ext cx="124506" cy="18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rgbClr val="99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699" tIns="38699" rIns="38699" bIns="38699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282" name="logoill.pdf" descr="logoill.pdf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17792" y="489026"/>
                <a:ext cx="174811" cy="1670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83" name="mcstas-logo.pdf" descr="mcstas-logo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72263" cy="45378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84" name="PSI-Logo_trans.png" descr="PSI-Logo_trans.png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287662" y="533281"/>
                <a:ext cx="217591" cy="7966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85" name="ku-logo.pdf" descr="ku-logo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39405" y="480174"/>
                <a:ext cx="136598" cy="18559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86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228684" y="646279"/>
                <a:ext cx="297192" cy="15991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88" name="Image" descr="Imag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804141" cy="29330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9" name="2019 CSNS McStas School"/>
            <p:cNvSpPr txBox="1"/>
            <p:nvPr/>
          </p:nvSpPr>
          <p:spPr>
            <a:xfrm>
              <a:off x="8585" y="3027419"/>
              <a:ext cx="829129" cy="595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03013">
                <a:lnSpc>
                  <a:spcPct val="110000"/>
                </a:lnSpc>
                <a:defRPr b="1" i="1" sz="160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pic>
        <p:nvPicPr>
          <p:cNvPr id="291" name="ESS.png" descr="ES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03845" y="1151179"/>
            <a:ext cx="941282" cy="506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soleil-logo.png" descr="soleil-logo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Logo color"/>
          <p:cNvSpPr/>
          <p:nvPr/>
        </p:nvSpPr>
        <p:spPr>
          <a:xfrm>
            <a:off x="208379" y="1151179"/>
            <a:ext cx="346979" cy="506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/>
          <a:lstStyle/>
          <a:p>
            <a:pPr defTabSz="1007533">
              <a:spcBef>
                <a:spcPts val="1000"/>
              </a:spcBef>
              <a:defRPr sz="1600"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00" name="Bottom bar"/>
          <p:cNvSpPr/>
          <p:nvPr/>
        </p:nvSpPr>
        <p:spPr>
          <a:xfrm>
            <a:off x="-1" y="6351737"/>
            <a:ext cx="10082595" cy="261964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 anchor="ctr"/>
          <a:lstStyle/>
          <a:p>
            <a:pPr algn="ctr" defTabSz="1007533">
              <a:spcBef>
                <a:spcPts val="400"/>
              </a:spcBef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301" name="UserProfile.Offices.Workarea_{{DocumentLanguage}}text"/>
          <p:cNvSpPr txBox="1"/>
          <p:nvPr/>
        </p:nvSpPr>
        <p:spPr>
          <a:xfrm>
            <a:off x="1467526" y="6419218"/>
            <a:ext cx="280904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007533"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302" name="Form.Datedate"/>
          <p:cNvSpPr txBox="1"/>
          <p:nvPr/>
        </p:nvSpPr>
        <p:spPr>
          <a:xfrm>
            <a:off x="207852" y="6419218"/>
            <a:ext cx="9129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 defTabSz="1007533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303" name="Top bar"/>
          <p:cNvSpPr/>
          <p:nvPr/>
        </p:nvSpPr>
        <p:spPr>
          <a:xfrm>
            <a:off x="-1" y="942799"/>
            <a:ext cx="10082595" cy="41677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 anchor="ctr"/>
          <a:lstStyle/>
          <a:p>
            <a:pPr algn="ctr" defTabSz="1007533">
              <a:spcBef>
                <a:spcPts val="400"/>
              </a:spcBef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304" name="Slide Number"/>
          <p:cNvSpPr txBox="1"/>
          <p:nvPr>
            <p:ph type="sldNum" sz="quarter" idx="2"/>
          </p:nvPr>
        </p:nvSpPr>
        <p:spPr>
          <a:xfrm>
            <a:off x="9514718" y="6419218"/>
            <a:ext cx="127001" cy="127001"/>
          </a:xfrm>
          <a:prstGeom prst="rect">
            <a:avLst/>
          </a:prstGeom>
        </p:spPr>
        <p:txBody>
          <a:bodyPr anchor="ctr"/>
          <a:lstStyle>
            <a:lvl1pPr algn="l" defTabSz="1007533">
              <a:spcBef>
                <a:spcPts val="400"/>
              </a:spcBef>
              <a:defRPr b="1" spc="0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0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845" y="1151179"/>
            <a:ext cx="941282" cy="50606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5" name="Group"/>
          <p:cNvGrpSpPr/>
          <p:nvPr/>
        </p:nvGrpSpPr>
        <p:grpSpPr>
          <a:xfrm>
            <a:off x="245451" y="1760413"/>
            <a:ext cx="837715" cy="4566628"/>
            <a:chOff x="0" y="0"/>
            <a:chExt cx="837713" cy="4566627"/>
          </a:xfrm>
        </p:grpSpPr>
        <p:grpSp>
          <p:nvGrpSpPr>
            <p:cNvPr id="312" name="Group"/>
            <p:cNvGrpSpPr/>
            <p:nvPr/>
          </p:nvGrpSpPr>
          <p:grpSpPr>
            <a:xfrm>
              <a:off x="53622" y="3760433"/>
              <a:ext cx="772264" cy="806195"/>
              <a:chOff x="0" y="0"/>
              <a:chExt cx="772262" cy="806193"/>
            </a:xfrm>
          </p:grpSpPr>
          <p:sp>
            <p:nvSpPr>
              <p:cNvPr id="306" name="Logo color"/>
              <p:cNvSpPr/>
              <p:nvPr/>
            </p:nvSpPr>
            <p:spPr>
              <a:xfrm>
                <a:off x="2668" y="481780"/>
                <a:ext cx="124506" cy="18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rgbClr val="99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699" tIns="38699" rIns="38699" bIns="38699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307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17792" y="489026"/>
                <a:ext cx="174811" cy="1670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08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72263" cy="45378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09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287662" y="533281"/>
                <a:ext cx="217591" cy="7966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10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39405" y="480174"/>
                <a:ext cx="136598" cy="18559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11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28684" y="646279"/>
                <a:ext cx="297192" cy="15991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313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804141" cy="29330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4" name="2019 CSNS McStas School"/>
            <p:cNvSpPr txBox="1"/>
            <p:nvPr/>
          </p:nvSpPr>
          <p:spPr>
            <a:xfrm>
              <a:off x="8585" y="3027419"/>
              <a:ext cx="829129" cy="595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03013">
                <a:lnSpc>
                  <a:spcPct val="110000"/>
                </a:lnSpc>
                <a:defRPr b="1" i="1" sz="160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pic>
        <p:nvPicPr>
          <p:cNvPr id="316" name="soleil-logo.png" descr="soleil-logo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Logo color"/>
          <p:cNvSpPr/>
          <p:nvPr/>
        </p:nvSpPr>
        <p:spPr>
          <a:xfrm>
            <a:off x="208379" y="1151179"/>
            <a:ext cx="346979" cy="506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/>
          <a:lstStyle/>
          <a:p>
            <a:pPr defTabSz="1007533">
              <a:spcBef>
                <a:spcPts val="1000"/>
              </a:spcBef>
              <a:defRPr sz="1600"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24" name="Bottom bar"/>
          <p:cNvSpPr/>
          <p:nvPr/>
        </p:nvSpPr>
        <p:spPr>
          <a:xfrm>
            <a:off x="-1" y="6351737"/>
            <a:ext cx="10082595" cy="261964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 anchor="ctr"/>
          <a:lstStyle/>
          <a:p>
            <a:pPr algn="ctr" defTabSz="1007533">
              <a:spcBef>
                <a:spcPts val="400"/>
              </a:spcBef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325" name="UserProfile.Offices.Workarea_{{DocumentLanguage}}text"/>
          <p:cNvSpPr txBox="1"/>
          <p:nvPr/>
        </p:nvSpPr>
        <p:spPr>
          <a:xfrm>
            <a:off x="1467526" y="6419218"/>
            <a:ext cx="280904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007533"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326" name="Form.Datedate"/>
          <p:cNvSpPr txBox="1"/>
          <p:nvPr/>
        </p:nvSpPr>
        <p:spPr>
          <a:xfrm>
            <a:off x="207852" y="6419218"/>
            <a:ext cx="9129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 defTabSz="1007533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327" name="Top bar"/>
          <p:cNvSpPr/>
          <p:nvPr/>
        </p:nvSpPr>
        <p:spPr>
          <a:xfrm>
            <a:off x="-1" y="942799"/>
            <a:ext cx="10082595" cy="41677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 anchor="ctr"/>
          <a:lstStyle/>
          <a:p>
            <a:pPr algn="ctr" defTabSz="1007533">
              <a:spcBef>
                <a:spcPts val="400"/>
              </a:spcBef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328" name="Title Text"/>
          <p:cNvSpPr txBox="1"/>
          <p:nvPr>
            <p:ph type="title"/>
          </p:nvPr>
        </p:nvSpPr>
        <p:spPr>
          <a:xfrm>
            <a:off x="206609" y="3874267"/>
            <a:ext cx="8963653" cy="223797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algn="l" defTabSz="1007533">
              <a:lnSpc>
                <a:spcPct val="93000"/>
              </a:lnSpc>
              <a:defRPr b="1" spc="0" sz="8800"/>
            </a:lvl1pPr>
          </a:lstStyle>
          <a:p>
            <a:pPr/>
            <a:r>
              <a:t>Title Text</a:t>
            </a:r>
          </a:p>
        </p:txBody>
      </p:sp>
      <p:sp>
        <p:nvSpPr>
          <p:cNvPr id="329" name="Body Level One…"/>
          <p:cNvSpPr txBox="1"/>
          <p:nvPr>
            <p:ph type="body" sz="quarter" idx="1"/>
          </p:nvPr>
        </p:nvSpPr>
        <p:spPr>
          <a:xfrm>
            <a:off x="204304" y="2352648"/>
            <a:ext cx="8963653" cy="1373201"/>
          </a:xfrm>
          <a:prstGeom prst="rect">
            <a:avLst/>
          </a:prstGeom>
        </p:spPr>
        <p:txBody>
          <a:bodyPr anchor="b"/>
          <a:lstStyle>
            <a:lvl1pPr marL="0" indent="0" defTabSz="1007533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pc="0"/>
            </a:lvl1pPr>
            <a:lvl2pPr marL="568000" indent="-352000" defTabSz="1007533">
              <a:lnSpc>
                <a:spcPct val="110000"/>
              </a:lnSpc>
              <a:spcBef>
                <a:spcPts val="0"/>
              </a:spcBef>
              <a:buClrTx/>
              <a:buSzPct val="100000"/>
              <a:buFontTx/>
              <a:buChar char="–"/>
              <a:defRPr spc="0"/>
            </a:lvl2pPr>
            <a:lvl3pPr marL="769600" indent="-352000" defTabSz="1007533">
              <a:lnSpc>
                <a:spcPct val="110000"/>
              </a:lnSpc>
              <a:spcBef>
                <a:spcPts val="0"/>
              </a:spcBef>
              <a:buClrTx/>
              <a:buSzPct val="100000"/>
              <a:buFontTx/>
              <a:buChar char="•"/>
              <a:defRPr spc="0"/>
            </a:lvl3pPr>
            <a:lvl4pPr marL="982000" indent="-352000" defTabSz="1007533">
              <a:lnSpc>
                <a:spcPct val="110000"/>
              </a:lnSpc>
              <a:spcBef>
                <a:spcPts val="0"/>
              </a:spcBef>
              <a:buClrTx/>
              <a:buSzPct val="100000"/>
              <a:buFontTx/>
              <a:buChar char="–"/>
              <a:defRPr spc="0"/>
            </a:lvl4pPr>
            <a:lvl5pPr marL="1179999" indent="-352000" defTabSz="1007533">
              <a:lnSpc>
                <a:spcPct val="110000"/>
              </a:lnSpc>
              <a:spcBef>
                <a:spcPts val="0"/>
              </a:spcBef>
              <a:buClrTx/>
              <a:buSzPct val="100000"/>
              <a:buFontTx/>
              <a:buChar char="»"/>
              <a:defRPr spc="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0" name="Slide Number"/>
          <p:cNvSpPr txBox="1"/>
          <p:nvPr>
            <p:ph type="sldNum" sz="quarter" idx="2"/>
          </p:nvPr>
        </p:nvSpPr>
        <p:spPr>
          <a:xfrm>
            <a:off x="9514718" y="6419218"/>
            <a:ext cx="127001" cy="127001"/>
          </a:xfrm>
          <a:prstGeom prst="rect">
            <a:avLst/>
          </a:prstGeom>
        </p:spPr>
        <p:txBody>
          <a:bodyPr anchor="ctr"/>
          <a:lstStyle>
            <a:lvl1pPr algn="l" defTabSz="1007533">
              <a:spcBef>
                <a:spcPts val="400"/>
              </a:spcBef>
              <a:defRPr b="1" spc="0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31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845" y="1151179"/>
            <a:ext cx="941282" cy="50606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1" name="Group"/>
          <p:cNvGrpSpPr/>
          <p:nvPr/>
        </p:nvGrpSpPr>
        <p:grpSpPr>
          <a:xfrm>
            <a:off x="9110771" y="1132057"/>
            <a:ext cx="951027" cy="5184330"/>
            <a:chOff x="0" y="0"/>
            <a:chExt cx="951026" cy="5184329"/>
          </a:xfrm>
        </p:grpSpPr>
        <p:grpSp>
          <p:nvGrpSpPr>
            <p:cNvPr id="338" name="Group"/>
            <p:cNvGrpSpPr/>
            <p:nvPr/>
          </p:nvGrpSpPr>
          <p:grpSpPr>
            <a:xfrm>
              <a:off x="60875" y="4269085"/>
              <a:ext cx="876723" cy="915245"/>
              <a:chOff x="0" y="0"/>
              <a:chExt cx="876722" cy="915243"/>
            </a:xfrm>
          </p:grpSpPr>
          <p:sp>
            <p:nvSpPr>
              <p:cNvPr id="332" name="Logo color"/>
              <p:cNvSpPr/>
              <p:nvPr/>
            </p:nvSpPr>
            <p:spPr>
              <a:xfrm>
                <a:off x="3029" y="546947"/>
                <a:ext cx="141347" cy="2061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rgbClr val="99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699" tIns="38699" rIns="38699" bIns="38699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333" name="logoill.pdf" descr="logoill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87831" y="555173"/>
                <a:ext cx="198457" cy="1897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34" name="mcstas-logo.pdf" descr="mcstas-logo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876723" cy="51516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35" name="PSI-Logo_trans.png" descr="PSI-Logo_trans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26572" y="605415"/>
                <a:ext cx="247024" cy="904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36" name="ku-logo.pdf" descr="ku-logo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58262" y="545125"/>
                <a:ext cx="155075" cy="2106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37" name="ESS_Logo_Frugal_Blue_cmyk.png" descr="ESS_Logo_Frugal_Blue_cmyk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59617" y="733698"/>
                <a:ext cx="337391" cy="1815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339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12912" cy="33298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0" name="2019 CSNS McStas School"/>
            <p:cNvSpPr txBox="1"/>
            <p:nvPr/>
          </p:nvSpPr>
          <p:spPr>
            <a:xfrm>
              <a:off x="9746" y="3436921"/>
              <a:ext cx="941281" cy="6763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03013">
                <a:lnSpc>
                  <a:spcPct val="110000"/>
                </a:lnSpc>
                <a:defRPr b="1" i="1" sz="160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pic>
        <p:nvPicPr>
          <p:cNvPr id="342" name="soleil-logo.png" descr="soleil-logo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Logo color"/>
          <p:cNvSpPr/>
          <p:nvPr/>
        </p:nvSpPr>
        <p:spPr>
          <a:xfrm>
            <a:off x="208379" y="1151179"/>
            <a:ext cx="346979" cy="506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/>
          <a:lstStyle/>
          <a:p>
            <a:pPr defTabSz="1007533">
              <a:spcBef>
                <a:spcPts val="1000"/>
              </a:spcBef>
              <a:defRPr sz="1600"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50" name="Bottom bar"/>
          <p:cNvSpPr/>
          <p:nvPr/>
        </p:nvSpPr>
        <p:spPr>
          <a:xfrm>
            <a:off x="-1" y="6351737"/>
            <a:ext cx="10082596" cy="261964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 anchor="ctr"/>
          <a:lstStyle/>
          <a:p>
            <a:pPr algn="ctr" defTabSz="1007533">
              <a:spcBef>
                <a:spcPts val="400"/>
              </a:spcBef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351" name="Top bar"/>
          <p:cNvSpPr/>
          <p:nvPr/>
        </p:nvSpPr>
        <p:spPr>
          <a:xfrm>
            <a:off x="-1" y="942799"/>
            <a:ext cx="10082596" cy="41677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 anchor="ctr"/>
          <a:lstStyle/>
          <a:p>
            <a:pPr algn="ctr" defTabSz="1007533">
              <a:spcBef>
                <a:spcPts val="400"/>
              </a:spcBef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352" name="Title Text"/>
          <p:cNvSpPr txBox="1"/>
          <p:nvPr>
            <p:ph type="title"/>
          </p:nvPr>
        </p:nvSpPr>
        <p:spPr>
          <a:xfrm>
            <a:off x="1467526" y="1295165"/>
            <a:ext cx="7700431" cy="80434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l" defTabSz="1007533">
              <a:defRPr b="1" spc="0" sz="3200"/>
            </a:lvl1pPr>
          </a:lstStyle>
          <a:p>
            <a:pPr/>
            <a:r>
              <a:t>Title Text</a:t>
            </a:r>
          </a:p>
        </p:txBody>
      </p:sp>
      <p:sp>
        <p:nvSpPr>
          <p:cNvPr id="353" name="Slide Number"/>
          <p:cNvSpPr txBox="1"/>
          <p:nvPr>
            <p:ph type="sldNum" sz="quarter" idx="2"/>
          </p:nvPr>
        </p:nvSpPr>
        <p:spPr>
          <a:xfrm>
            <a:off x="9514718" y="6419218"/>
            <a:ext cx="127001" cy="127001"/>
          </a:xfrm>
          <a:prstGeom prst="rect">
            <a:avLst/>
          </a:prstGeom>
        </p:spPr>
        <p:txBody>
          <a:bodyPr anchor="ctr"/>
          <a:lstStyle>
            <a:lvl1pPr algn="l" defTabSz="1007533">
              <a:spcBef>
                <a:spcPts val="400"/>
              </a:spcBef>
              <a:defRPr b="1" spc="0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54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845" y="1151179"/>
            <a:ext cx="941282" cy="506065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UserProfile.Offices.Workarea_{{DocumentLanguage}}text"/>
          <p:cNvSpPr txBox="1"/>
          <p:nvPr/>
        </p:nvSpPr>
        <p:spPr>
          <a:xfrm>
            <a:off x="1467526" y="6419218"/>
            <a:ext cx="280904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007533"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358" name="Group"/>
          <p:cNvGrpSpPr/>
          <p:nvPr/>
        </p:nvGrpSpPr>
        <p:grpSpPr>
          <a:xfrm>
            <a:off x="8371260" y="971039"/>
            <a:ext cx="1679637" cy="658062"/>
            <a:chOff x="0" y="0"/>
            <a:chExt cx="1679635" cy="658060"/>
          </a:xfrm>
        </p:grpSpPr>
        <p:sp>
          <p:nvSpPr>
            <p:cNvPr id="356" name="Rectangle"/>
            <p:cNvSpPr/>
            <p:nvPr/>
          </p:nvSpPr>
          <p:spPr>
            <a:xfrm>
              <a:off x="0" y="32812"/>
              <a:ext cx="1679636" cy="592437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pic>
          <p:nvPicPr>
            <p:cNvPr id="357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3048" y="0"/>
              <a:ext cx="1513540" cy="6580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71" name="Group"/>
          <p:cNvGrpSpPr/>
          <p:nvPr/>
        </p:nvGrpSpPr>
        <p:grpSpPr>
          <a:xfrm>
            <a:off x="64796" y="1745290"/>
            <a:ext cx="1246089" cy="4823757"/>
            <a:chOff x="0" y="0"/>
            <a:chExt cx="1246088" cy="4823755"/>
          </a:xfrm>
        </p:grpSpPr>
        <p:pic>
          <p:nvPicPr>
            <p:cNvPr id="359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246089" cy="48237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62" name="Group"/>
            <p:cNvGrpSpPr/>
            <p:nvPr/>
          </p:nvGrpSpPr>
          <p:grpSpPr>
            <a:xfrm>
              <a:off x="73706" y="33159"/>
              <a:ext cx="1098725" cy="430468"/>
              <a:chOff x="0" y="0"/>
              <a:chExt cx="1098723" cy="430466"/>
            </a:xfrm>
          </p:grpSpPr>
          <p:sp>
            <p:nvSpPr>
              <p:cNvPr id="360" name="Rectangle"/>
              <p:cNvSpPr/>
              <p:nvPr/>
            </p:nvSpPr>
            <p:spPr>
              <a:xfrm>
                <a:off x="0" y="21463"/>
                <a:ext cx="1098724" cy="387540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699" tIns="38699" rIns="38699" bIns="38699" numCol="1" anchor="ctr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pic>
            <p:nvPicPr>
              <p:cNvPr id="361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4325" y="0"/>
                <a:ext cx="990074" cy="43046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363" name="Group"/>
            <p:cNvSpPr txBox="1"/>
            <p:nvPr/>
          </p:nvSpPr>
          <p:spPr>
            <a:xfrm>
              <a:off x="93398" y="1157561"/>
              <a:ext cx="1054995" cy="9197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03013">
                <a:lnSpc>
                  <a:spcPct val="110000"/>
                </a:lnSpc>
                <a:defRPr b="1" i="1" sz="160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403013">
                <a:lnSpc>
                  <a:spcPct val="110000"/>
                </a:lnSpc>
                <a:defRPr b="1" i="1" sz="160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370" name="Group"/>
            <p:cNvGrpSpPr/>
            <p:nvPr/>
          </p:nvGrpSpPr>
          <p:grpSpPr>
            <a:xfrm>
              <a:off x="320828" y="497538"/>
              <a:ext cx="600135" cy="626504"/>
              <a:chOff x="0" y="0"/>
              <a:chExt cx="600134" cy="626502"/>
            </a:xfrm>
          </p:grpSpPr>
          <p:sp>
            <p:nvSpPr>
              <p:cNvPr id="364" name="Logo color"/>
              <p:cNvSpPr/>
              <p:nvPr/>
            </p:nvSpPr>
            <p:spPr>
              <a:xfrm>
                <a:off x="2073" y="374396"/>
                <a:ext cx="96755" cy="1411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rgbClr val="99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699" tIns="38699" rIns="38699" bIns="38699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365" name="logoill.pdf" descr="logoill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02382" y="380027"/>
                <a:ext cx="135848" cy="12985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66" name="mcstas-logo.pdf" descr="mcstas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600135" cy="35264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67" name="image5.png" descr="image5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23545" y="414419"/>
                <a:ext cx="169093" cy="619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68" name="ku-logo.pdf" descr="ku-logo.pdf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08333" y="373149"/>
                <a:ext cx="106152" cy="14422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69" name="image7.png" descr="image7.png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177713" y="502231"/>
                <a:ext cx="230951" cy="1242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372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686834" y="6354983"/>
            <a:ext cx="392784" cy="2618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Logo color"/>
          <p:cNvSpPr/>
          <p:nvPr/>
        </p:nvSpPr>
        <p:spPr>
          <a:xfrm>
            <a:off x="208379" y="1151179"/>
            <a:ext cx="346979" cy="506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/>
          <a:lstStyle/>
          <a:p>
            <a:pPr defTabSz="1007533">
              <a:spcBef>
                <a:spcPts val="1000"/>
              </a:spcBef>
              <a:defRPr sz="1600"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80" name="Bottom bar"/>
          <p:cNvSpPr/>
          <p:nvPr/>
        </p:nvSpPr>
        <p:spPr>
          <a:xfrm>
            <a:off x="-1" y="6351737"/>
            <a:ext cx="10082596" cy="261964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 anchor="ctr"/>
          <a:lstStyle/>
          <a:p>
            <a:pPr algn="ctr" defTabSz="1007533">
              <a:spcBef>
                <a:spcPts val="400"/>
              </a:spcBef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381" name="Top bar"/>
          <p:cNvSpPr/>
          <p:nvPr/>
        </p:nvSpPr>
        <p:spPr>
          <a:xfrm>
            <a:off x="-1" y="942799"/>
            <a:ext cx="10082596" cy="41677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 anchor="ctr"/>
          <a:lstStyle/>
          <a:p>
            <a:pPr algn="ctr" defTabSz="1007533">
              <a:spcBef>
                <a:spcPts val="400"/>
              </a:spcBef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382" name="Title Text"/>
          <p:cNvSpPr txBox="1"/>
          <p:nvPr>
            <p:ph type="title"/>
          </p:nvPr>
        </p:nvSpPr>
        <p:spPr>
          <a:xfrm>
            <a:off x="1467526" y="1295165"/>
            <a:ext cx="7700431" cy="80434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l" defTabSz="1007533">
              <a:defRPr b="1" spc="0" sz="3200"/>
            </a:lvl1pPr>
          </a:lstStyle>
          <a:p>
            <a:pPr/>
            <a:r>
              <a:t>Title Text</a:t>
            </a:r>
          </a:p>
        </p:txBody>
      </p:sp>
      <p:sp>
        <p:nvSpPr>
          <p:cNvPr id="383" name="Body Level One…"/>
          <p:cNvSpPr txBox="1"/>
          <p:nvPr>
            <p:ph type="body" sz="half" idx="1"/>
          </p:nvPr>
        </p:nvSpPr>
        <p:spPr>
          <a:xfrm>
            <a:off x="1467587" y="2353826"/>
            <a:ext cx="7700431" cy="3758754"/>
          </a:xfrm>
          <a:prstGeom prst="rect">
            <a:avLst/>
          </a:prstGeom>
        </p:spPr>
        <p:txBody>
          <a:bodyPr/>
          <a:lstStyle>
            <a:lvl1pPr marL="198000" indent="-198000" defTabSz="1007533">
              <a:spcBef>
                <a:spcPts val="400"/>
              </a:spcBef>
              <a:buClrTx/>
              <a:buSzPct val="100000"/>
              <a:buChar char="•"/>
              <a:defRPr spc="0" sz="1800"/>
            </a:lvl1pPr>
            <a:lvl2pPr marL="414000" indent="-198000" defTabSz="1007533">
              <a:spcBef>
                <a:spcPts val="400"/>
              </a:spcBef>
              <a:buClrTx/>
              <a:buSzPct val="100000"/>
              <a:buFontTx/>
              <a:buChar char="–"/>
              <a:defRPr spc="0" sz="1800"/>
            </a:lvl2pPr>
            <a:lvl3pPr marL="615600" indent="-198000" defTabSz="1007533">
              <a:spcBef>
                <a:spcPts val="400"/>
              </a:spcBef>
              <a:buClrTx/>
              <a:buSzPct val="100000"/>
              <a:buFontTx/>
              <a:buChar char="•"/>
              <a:defRPr spc="0" sz="1800"/>
            </a:lvl3pPr>
            <a:lvl4pPr marL="828000" indent="-198000" defTabSz="1007533">
              <a:spcBef>
                <a:spcPts val="400"/>
              </a:spcBef>
              <a:buClrTx/>
              <a:buSzPct val="100000"/>
              <a:buFontTx/>
              <a:buChar char="–"/>
              <a:defRPr spc="0" sz="1800"/>
            </a:lvl4pPr>
            <a:lvl5pPr marL="1025999" indent="-198000" defTabSz="1007533">
              <a:spcBef>
                <a:spcPts val="400"/>
              </a:spcBef>
              <a:buClrTx/>
              <a:buSzPct val="100000"/>
              <a:buFontTx/>
              <a:buChar char="»"/>
              <a:defRPr spc="0"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4" name="Slide Number"/>
          <p:cNvSpPr txBox="1"/>
          <p:nvPr>
            <p:ph type="sldNum" sz="quarter" idx="2"/>
          </p:nvPr>
        </p:nvSpPr>
        <p:spPr>
          <a:xfrm>
            <a:off x="9514718" y="6419218"/>
            <a:ext cx="127001" cy="127001"/>
          </a:xfrm>
          <a:prstGeom prst="rect">
            <a:avLst/>
          </a:prstGeom>
        </p:spPr>
        <p:txBody>
          <a:bodyPr anchor="ctr"/>
          <a:lstStyle>
            <a:lvl1pPr algn="l" defTabSz="1007533">
              <a:spcBef>
                <a:spcPts val="400"/>
              </a:spcBef>
              <a:defRPr b="1" spc="0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85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845" y="1151179"/>
            <a:ext cx="941282" cy="506065"/>
          </a:xfrm>
          <a:prstGeom prst="rect">
            <a:avLst/>
          </a:prstGeom>
          <a:ln w="12700">
            <a:miter lim="400000"/>
          </a:ln>
        </p:spPr>
      </p:pic>
      <p:sp>
        <p:nvSpPr>
          <p:cNvPr id="386" name="UserProfile.Offices.Workarea_{{DocumentLanguage}}text"/>
          <p:cNvSpPr txBox="1"/>
          <p:nvPr/>
        </p:nvSpPr>
        <p:spPr>
          <a:xfrm>
            <a:off x="1467526" y="6419218"/>
            <a:ext cx="280904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007533"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389" name="Group"/>
          <p:cNvGrpSpPr/>
          <p:nvPr/>
        </p:nvGrpSpPr>
        <p:grpSpPr>
          <a:xfrm>
            <a:off x="8371260" y="971039"/>
            <a:ext cx="1679637" cy="658062"/>
            <a:chOff x="0" y="0"/>
            <a:chExt cx="1679635" cy="658060"/>
          </a:xfrm>
        </p:grpSpPr>
        <p:sp>
          <p:nvSpPr>
            <p:cNvPr id="387" name="Rectangle"/>
            <p:cNvSpPr/>
            <p:nvPr/>
          </p:nvSpPr>
          <p:spPr>
            <a:xfrm>
              <a:off x="0" y="32812"/>
              <a:ext cx="1679636" cy="592437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pic>
          <p:nvPicPr>
            <p:cNvPr id="388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3048" y="0"/>
              <a:ext cx="1513540" cy="6580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02" name="Group"/>
          <p:cNvGrpSpPr/>
          <p:nvPr/>
        </p:nvGrpSpPr>
        <p:grpSpPr>
          <a:xfrm>
            <a:off x="64796" y="1745290"/>
            <a:ext cx="1246089" cy="4823757"/>
            <a:chOff x="0" y="0"/>
            <a:chExt cx="1246088" cy="4823755"/>
          </a:xfrm>
        </p:grpSpPr>
        <p:pic>
          <p:nvPicPr>
            <p:cNvPr id="390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246089" cy="48237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93" name="Group"/>
            <p:cNvGrpSpPr/>
            <p:nvPr/>
          </p:nvGrpSpPr>
          <p:grpSpPr>
            <a:xfrm>
              <a:off x="73706" y="33159"/>
              <a:ext cx="1098725" cy="430468"/>
              <a:chOff x="0" y="0"/>
              <a:chExt cx="1098723" cy="430466"/>
            </a:xfrm>
          </p:grpSpPr>
          <p:sp>
            <p:nvSpPr>
              <p:cNvPr id="391" name="Rectangle"/>
              <p:cNvSpPr/>
              <p:nvPr/>
            </p:nvSpPr>
            <p:spPr>
              <a:xfrm>
                <a:off x="0" y="21463"/>
                <a:ext cx="1098724" cy="387540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699" tIns="38699" rIns="38699" bIns="38699" numCol="1" anchor="ctr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pic>
            <p:nvPicPr>
              <p:cNvPr id="392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4325" y="0"/>
                <a:ext cx="990074" cy="43046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394" name="Group"/>
            <p:cNvSpPr txBox="1"/>
            <p:nvPr/>
          </p:nvSpPr>
          <p:spPr>
            <a:xfrm>
              <a:off x="93398" y="1157561"/>
              <a:ext cx="1054995" cy="9197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03013">
                <a:lnSpc>
                  <a:spcPct val="110000"/>
                </a:lnSpc>
                <a:defRPr b="1" i="1" sz="160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403013">
                <a:lnSpc>
                  <a:spcPct val="110000"/>
                </a:lnSpc>
                <a:defRPr b="1" i="1" sz="160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401" name="Group"/>
            <p:cNvGrpSpPr/>
            <p:nvPr/>
          </p:nvGrpSpPr>
          <p:grpSpPr>
            <a:xfrm>
              <a:off x="320828" y="497538"/>
              <a:ext cx="600135" cy="626504"/>
              <a:chOff x="0" y="0"/>
              <a:chExt cx="600134" cy="626502"/>
            </a:xfrm>
          </p:grpSpPr>
          <p:sp>
            <p:nvSpPr>
              <p:cNvPr id="395" name="Logo color"/>
              <p:cNvSpPr/>
              <p:nvPr/>
            </p:nvSpPr>
            <p:spPr>
              <a:xfrm>
                <a:off x="2073" y="374396"/>
                <a:ext cx="96755" cy="1411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rgbClr val="99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699" tIns="38699" rIns="38699" bIns="38699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396" name="logoill.pdf" descr="logoill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02382" y="380027"/>
                <a:ext cx="135848" cy="12985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7" name="mcstas-logo.pdf" descr="mcstas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600135" cy="35264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8" name="image5.png" descr="image5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23545" y="414419"/>
                <a:ext cx="169093" cy="619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9" name="ku-logo.pdf" descr="ku-logo.pdf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08333" y="373149"/>
                <a:ext cx="106152" cy="14422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0" name="image7.png" descr="image7.png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177713" y="502231"/>
                <a:ext cx="230951" cy="1242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403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686834" y="6354983"/>
            <a:ext cx="392784" cy="2618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0" y="36000"/>
            <a:ext cx="360000" cy="50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881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Title Text"/>
          <p:cNvSpPr txBox="1"/>
          <p:nvPr>
            <p:ph type="title"/>
          </p:nvPr>
        </p:nvSpPr>
        <p:spPr>
          <a:xfrm>
            <a:off x="1439999" y="-38161"/>
            <a:ext cx="5904002" cy="542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idx="1"/>
          </p:nvPr>
        </p:nvSpPr>
        <p:spPr>
          <a:xfrm>
            <a:off x="504000" y="1769040"/>
            <a:ext cx="9071641" cy="4384441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7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32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36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64825"/>
            <a:ext cx="1132719" cy="77047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lide Number"/>
          <p:cNvSpPr txBox="1"/>
          <p:nvPr>
            <p:ph type="sldNum" sz="quarter" idx="2"/>
          </p:nvPr>
        </p:nvSpPr>
        <p:spPr>
          <a:xfrm>
            <a:off x="7667927" y="7202520"/>
            <a:ext cx="2349924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0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0" y="36000"/>
            <a:ext cx="360000" cy="50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881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Title Text"/>
          <p:cNvSpPr txBox="1"/>
          <p:nvPr>
            <p:ph type="title"/>
          </p:nvPr>
        </p:nvSpPr>
        <p:spPr>
          <a:xfrm>
            <a:off x="1439999" y="-38161"/>
            <a:ext cx="5904002" cy="542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idx="1"/>
          </p:nvPr>
        </p:nvSpPr>
        <p:spPr>
          <a:xfrm>
            <a:off x="504000" y="1769040"/>
            <a:ext cx="9071641" cy="43844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57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52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5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56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64825"/>
            <a:ext cx="1132719" cy="770470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lide Number"/>
          <p:cNvSpPr txBox="1"/>
          <p:nvPr>
            <p:ph type="sldNum" sz="quarter" idx="2"/>
          </p:nvPr>
        </p:nvSpPr>
        <p:spPr>
          <a:xfrm>
            <a:off x="7661063" y="7087225"/>
            <a:ext cx="2349925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0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0" y="36000"/>
            <a:ext cx="360000" cy="50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881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Title Text"/>
          <p:cNvSpPr txBox="1"/>
          <p:nvPr>
            <p:ph type="title"/>
          </p:nvPr>
        </p:nvSpPr>
        <p:spPr>
          <a:xfrm>
            <a:off x="1439999" y="-38161"/>
            <a:ext cx="5904002" cy="542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sz="half" idx="1"/>
          </p:nvPr>
        </p:nvSpPr>
        <p:spPr>
          <a:xfrm>
            <a:off x="504000" y="1769040"/>
            <a:ext cx="4426921" cy="43844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PlaceHolder 3"/>
          <p:cNvSpPr/>
          <p:nvPr>
            <p:ph type="body" sz="half" idx="21"/>
          </p:nvPr>
        </p:nvSpPr>
        <p:spPr>
          <a:xfrm>
            <a:off x="5152680" y="1769040"/>
            <a:ext cx="4426921" cy="43844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grpSp>
        <p:nvGrpSpPr>
          <p:cNvPr id="78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73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6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77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9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64825"/>
            <a:ext cx="1132719" cy="77047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lide Number"/>
          <p:cNvSpPr txBox="1"/>
          <p:nvPr>
            <p:ph type="sldNum" sz="quarter" idx="2"/>
          </p:nvPr>
        </p:nvSpPr>
        <p:spPr>
          <a:xfrm>
            <a:off x="7633610" y="7087225"/>
            <a:ext cx="2349925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1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0" y="36000"/>
            <a:ext cx="360000" cy="50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881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Title Text"/>
          <p:cNvSpPr txBox="1"/>
          <p:nvPr>
            <p:ph type="title"/>
          </p:nvPr>
        </p:nvSpPr>
        <p:spPr>
          <a:xfrm>
            <a:off x="1439999" y="-38161"/>
            <a:ext cx="5904002" cy="542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grpSp>
        <p:nvGrpSpPr>
          <p:cNvPr id="97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92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3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4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5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96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64825"/>
            <a:ext cx="1132719" cy="77047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lide Number"/>
          <p:cNvSpPr txBox="1"/>
          <p:nvPr>
            <p:ph type="sldNum" sz="quarter" idx="2"/>
          </p:nvPr>
        </p:nvSpPr>
        <p:spPr>
          <a:xfrm>
            <a:off x="7654200" y="7079252"/>
            <a:ext cx="2349924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00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0" y="36000"/>
            <a:ext cx="360000" cy="50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881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Body Level One…"/>
          <p:cNvSpPr txBox="1"/>
          <p:nvPr>
            <p:ph type="body" sz="quarter" idx="1"/>
          </p:nvPr>
        </p:nvSpPr>
        <p:spPr>
          <a:xfrm>
            <a:off x="1439999" y="-38161"/>
            <a:ext cx="5904002" cy="2514601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16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111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2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3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4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15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7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64825"/>
            <a:ext cx="1132719" cy="770470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7654200" y="7086115"/>
            <a:ext cx="2349924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9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0" y="36000"/>
            <a:ext cx="360000" cy="50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881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Title Text"/>
          <p:cNvSpPr txBox="1"/>
          <p:nvPr>
            <p:ph type="title"/>
          </p:nvPr>
        </p:nvSpPr>
        <p:spPr>
          <a:xfrm>
            <a:off x="1439999" y="-38161"/>
            <a:ext cx="5904002" cy="542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921" cy="20912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PlaceHolder 3"/>
          <p:cNvSpPr/>
          <p:nvPr/>
        </p:nvSpPr>
        <p:spPr>
          <a:xfrm>
            <a:off x="5152680" y="1769040"/>
            <a:ext cx="4426921" cy="43844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32" name="PlaceHolder 4"/>
          <p:cNvSpPr/>
          <p:nvPr>
            <p:ph type="body" sz="quarter" idx="21"/>
          </p:nvPr>
        </p:nvSpPr>
        <p:spPr>
          <a:xfrm>
            <a:off x="503999" y="4059359"/>
            <a:ext cx="4426922" cy="20912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grpSp>
        <p:nvGrpSpPr>
          <p:cNvPr id="138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133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4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6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37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39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64825"/>
            <a:ext cx="1132719" cy="77047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lide Number"/>
          <p:cNvSpPr txBox="1"/>
          <p:nvPr>
            <p:ph type="sldNum" sz="quarter" idx="2"/>
          </p:nvPr>
        </p:nvSpPr>
        <p:spPr>
          <a:xfrm>
            <a:off x="7647336" y="7087225"/>
            <a:ext cx="2349925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1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0" y="36000"/>
            <a:ext cx="360000" cy="50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881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Title Text"/>
          <p:cNvSpPr txBox="1"/>
          <p:nvPr>
            <p:ph type="title"/>
          </p:nvPr>
        </p:nvSpPr>
        <p:spPr>
          <a:xfrm>
            <a:off x="1439999" y="-38161"/>
            <a:ext cx="5904002" cy="542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52" name="Body Level One…"/>
          <p:cNvSpPr txBox="1"/>
          <p:nvPr>
            <p:ph type="body" sz="half" idx="1"/>
          </p:nvPr>
        </p:nvSpPr>
        <p:spPr>
          <a:xfrm>
            <a:off x="504000" y="1769040"/>
            <a:ext cx="4426921" cy="43844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PlaceHolder 3"/>
          <p:cNvSpPr/>
          <p:nvPr/>
        </p:nvSpPr>
        <p:spPr>
          <a:xfrm>
            <a:off x="5152680" y="1769040"/>
            <a:ext cx="442692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54" name="PlaceHolder 4"/>
          <p:cNvSpPr/>
          <p:nvPr>
            <p:ph type="body" sz="quarter" idx="21"/>
          </p:nvPr>
        </p:nvSpPr>
        <p:spPr>
          <a:xfrm>
            <a:off x="5152680" y="4059359"/>
            <a:ext cx="4426921" cy="20912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grpSp>
        <p:nvGrpSpPr>
          <p:cNvPr id="160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155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6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7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59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1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64825"/>
            <a:ext cx="1132719" cy="770470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7654200" y="7106705"/>
            <a:ext cx="2349924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3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0" y="36000"/>
            <a:ext cx="360000" cy="50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881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Title Text"/>
          <p:cNvSpPr txBox="1"/>
          <p:nvPr>
            <p:ph type="title"/>
          </p:nvPr>
        </p:nvSpPr>
        <p:spPr>
          <a:xfrm>
            <a:off x="1439999" y="-38161"/>
            <a:ext cx="5904002" cy="542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74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921" cy="20912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PlaceHolder 3"/>
          <p:cNvSpPr/>
          <p:nvPr/>
        </p:nvSpPr>
        <p:spPr>
          <a:xfrm>
            <a:off x="5152680" y="1769040"/>
            <a:ext cx="442692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76" name="PlaceHolder 4"/>
          <p:cNvSpPr/>
          <p:nvPr>
            <p:ph type="body" sz="half" idx="21"/>
          </p:nvPr>
        </p:nvSpPr>
        <p:spPr>
          <a:xfrm>
            <a:off x="503999" y="4059359"/>
            <a:ext cx="9071642" cy="20912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grpSp>
        <p:nvGrpSpPr>
          <p:cNvPr id="182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177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0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8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83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64825"/>
            <a:ext cx="1132719" cy="77047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lide Number"/>
          <p:cNvSpPr txBox="1"/>
          <p:nvPr>
            <p:ph type="sldNum" sz="quarter" idx="2"/>
          </p:nvPr>
        </p:nvSpPr>
        <p:spPr>
          <a:xfrm>
            <a:off x="7661063" y="7099842"/>
            <a:ext cx="2349925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5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13.xml"/><Relationship Id="rId22" Type="http://schemas.openxmlformats.org/officeDocument/2006/relationships/slideLayout" Target="../slideLayouts/slideLayout14.xml"/><Relationship Id="rId23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16.xml"/><Relationship Id="rId25" Type="http://schemas.openxmlformats.org/officeDocument/2006/relationships/slideLayout" Target="../slideLayouts/slideLayout17.xml"/><Relationship Id="rId26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3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7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41066"/>
            <a:ext cx="1132719" cy="665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itle Text"/>
          <p:cNvSpPr txBox="1"/>
          <p:nvPr>
            <p:ph type="title"/>
          </p:nvPr>
        </p:nvSpPr>
        <p:spPr>
          <a:xfrm>
            <a:off x="503555" y="101453"/>
            <a:ext cx="9063991" cy="166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idx="1"/>
          </p:nvPr>
        </p:nvSpPr>
        <p:spPr>
          <a:xfrm>
            <a:off x="503555" y="1763183"/>
            <a:ext cx="9063991" cy="5793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4867698" y="7003756"/>
            <a:ext cx="2349924" cy="406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 spc="-1"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  <p:sldLayoutId id="2147483661" r:id="rId21"/>
    <p:sldLayoutId id="2147483662" r:id="rId22"/>
    <p:sldLayoutId id="2147483663" r:id="rId23"/>
    <p:sldLayoutId id="2147483664" r:id="rId24"/>
    <p:sldLayoutId id="2147483665" r:id="rId25"/>
    <p:sldLayoutId id="2147483666" r:id="rId2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431999" marR="0" indent="-323999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910285" marR="0" indent="-370285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392000" marR="0" indent="-3840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857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89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721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53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3" Type="http://schemas.openxmlformats.org/officeDocument/2006/relationships/image" Target="../media/image25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26.png"/><Relationship Id="rId7" Type="http://schemas.openxmlformats.org/officeDocument/2006/relationships/image" Target="../media/image1.gif"/><Relationship Id="rId8" Type="http://schemas.openxmlformats.org/officeDocument/2006/relationships/image" Target="../media/image2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3" Type="http://schemas.openxmlformats.org/officeDocument/2006/relationships/image" Target="../media/image25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26.png"/><Relationship Id="rId7" Type="http://schemas.openxmlformats.org/officeDocument/2006/relationships/image" Target="../media/image1.gif"/><Relationship Id="rId8" Type="http://schemas.openxmlformats.org/officeDocument/2006/relationships/image" Target="../media/image2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0.png"/><Relationship Id="rId3" Type="http://schemas.openxmlformats.org/officeDocument/2006/relationships/image" Target="../media/image33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7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13" name="image5.pdf" descr="image5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8040" y="215999"/>
            <a:ext cx="4723921" cy="2781002"/>
          </a:xfrm>
          <a:prstGeom prst="rect">
            <a:avLst/>
          </a:prstGeom>
          <a:ln w="12700">
            <a:miter lim="400000"/>
          </a:ln>
        </p:spPr>
      </p:pic>
      <p:sp>
        <p:nvSpPr>
          <p:cNvPr id="414" name="CustomShape 2"/>
          <p:cNvSpPr txBox="1"/>
          <p:nvPr/>
        </p:nvSpPr>
        <p:spPr>
          <a:xfrm>
            <a:off x="866519" y="5049360"/>
            <a:ext cx="8347321" cy="466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pc="-1" sz="2000"/>
            </a:lvl1pPr>
          </a:lstStyle>
          <a:p>
            <a:pPr/>
            <a:r>
              <a:t>McXtrace components and instruments</a:t>
            </a:r>
          </a:p>
        </p:txBody>
      </p:sp>
      <p:pic>
        <p:nvPicPr>
          <p:cNvPr id="415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75440" y="3018959"/>
            <a:ext cx="3129121" cy="1488961"/>
          </a:xfrm>
          <a:prstGeom prst="rect">
            <a:avLst/>
          </a:prstGeom>
          <a:ln w="12700">
            <a:miter lim="400000"/>
          </a:ln>
        </p:spPr>
      </p:pic>
      <p:sp>
        <p:nvSpPr>
          <p:cNvPr id="416" name="TextShape 3"/>
          <p:cNvSpPr txBox="1"/>
          <p:nvPr/>
        </p:nvSpPr>
        <p:spPr>
          <a:xfrm>
            <a:off x="2492999" y="6552000"/>
            <a:ext cx="5094002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pc="-1"/>
            </a:lvl1pPr>
          </a:lstStyle>
          <a:p>
            <a:pPr/>
            <a:r>
              <a:t>Peter Willendrup (pkwi@fysik.dtu.dk)</a:t>
            </a:r>
          </a:p>
        </p:txBody>
      </p:sp>
      <p:pic>
        <p:nvPicPr>
          <p:cNvPr id="41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27350" y="107660"/>
            <a:ext cx="4407090" cy="29976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ing further components - RELAT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Placing further components - RELATIVE</a:t>
            </a:r>
          </a:p>
        </p:txBody>
      </p:sp>
      <p:sp>
        <p:nvSpPr>
          <p:cNvPr id="547" name="Placing further components is done by order of  2. Rotation, i.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  <a:r>
              <a:t>Placing further components is done by order of </a:t>
            </a:r>
            <a:br/>
            <a:r>
              <a:t>2. </a:t>
            </a:r>
            <a:r>
              <a:rPr b="1"/>
              <a:t>Rotation, i.e</a:t>
            </a:r>
            <a:endParaRPr b="1"/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  <a:r>
              <a:t>COMPONENT Source = Source_flat(…)</a:t>
            </a:r>
            <a:br/>
            <a:r>
              <a:t>AT (0,0,0) ABSOLUTE</a:t>
            </a:r>
          </a:p>
        </p:txBody>
      </p:sp>
      <p:sp>
        <p:nvSpPr>
          <p:cNvPr id="5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9" name="Rectangle"/>
          <p:cNvSpPr/>
          <p:nvPr/>
        </p:nvSpPr>
        <p:spPr>
          <a:xfrm>
            <a:off x="6350792" y="3873387"/>
            <a:ext cx="4699295" cy="43532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50" name="Oval"/>
          <p:cNvSpPr/>
          <p:nvPr/>
        </p:nvSpPr>
        <p:spPr>
          <a:xfrm>
            <a:off x="2672653" y="3612213"/>
            <a:ext cx="235432" cy="12419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51" name="Line"/>
          <p:cNvSpPr/>
          <p:nvPr/>
        </p:nvSpPr>
        <p:spPr>
          <a:xfrm flipV="1">
            <a:off x="2790369" y="3092781"/>
            <a:ext cx="1" cy="1150650"/>
          </a:xfrm>
          <a:prstGeom prst="line">
            <a:avLst/>
          </a:prstGeom>
          <a:ln w="12700">
            <a:solidFill>
              <a:srgbClr val="19A668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52" name="Line"/>
          <p:cNvSpPr/>
          <p:nvPr/>
        </p:nvSpPr>
        <p:spPr>
          <a:xfrm>
            <a:off x="2789896" y="4233255"/>
            <a:ext cx="941281" cy="1"/>
          </a:xfrm>
          <a:prstGeom prst="line">
            <a:avLst/>
          </a:prstGeom>
          <a:ln w="12700">
            <a:solidFill>
              <a:srgbClr val="2632BB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53" name="Line"/>
          <p:cNvSpPr/>
          <p:nvPr/>
        </p:nvSpPr>
        <p:spPr>
          <a:xfrm flipV="1">
            <a:off x="2783218" y="3659946"/>
            <a:ext cx="562143" cy="566632"/>
          </a:xfrm>
          <a:prstGeom prst="line">
            <a:avLst/>
          </a:prstGeom>
          <a:ln w="12700">
            <a:solidFill>
              <a:srgbClr val="7A0000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54" name="Line"/>
          <p:cNvSpPr/>
          <p:nvPr/>
        </p:nvSpPr>
        <p:spPr>
          <a:xfrm>
            <a:off x="2844820" y="4157072"/>
            <a:ext cx="105017" cy="1"/>
          </a:xfrm>
          <a:prstGeom prst="line">
            <a:avLst/>
          </a:prstGeom>
          <a:ln w="12700">
            <a:solidFill>
              <a:srgbClr val="7A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55" name="Line"/>
          <p:cNvSpPr/>
          <p:nvPr/>
        </p:nvSpPr>
        <p:spPr>
          <a:xfrm flipV="1">
            <a:off x="2863987" y="4151938"/>
            <a:ext cx="87687" cy="87844"/>
          </a:xfrm>
          <a:prstGeom prst="line">
            <a:avLst/>
          </a:prstGeom>
          <a:ln w="12700">
            <a:solidFill>
              <a:srgbClr val="7A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56" name="Line"/>
          <p:cNvSpPr/>
          <p:nvPr/>
        </p:nvSpPr>
        <p:spPr>
          <a:xfrm flipV="1">
            <a:off x="2786446" y="4036035"/>
            <a:ext cx="87687" cy="87844"/>
          </a:xfrm>
          <a:prstGeom prst="line">
            <a:avLst/>
          </a:prstGeom>
          <a:ln w="12700">
            <a:solidFill>
              <a:srgbClr val="19A668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57" name="Line"/>
          <p:cNvSpPr/>
          <p:nvPr/>
        </p:nvSpPr>
        <p:spPr>
          <a:xfrm flipV="1">
            <a:off x="2863739" y="4038138"/>
            <a:ext cx="1" cy="83638"/>
          </a:xfrm>
          <a:prstGeom prst="line">
            <a:avLst/>
          </a:prstGeom>
          <a:ln w="12700">
            <a:solidFill>
              <a:srgbClr val="19A668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58" name="Rectangle"/>
          <p:cNvSpPr/>
          <p:nvPr/>
        </p:nvSpPr>
        <p:spPr>
          <a:xfrm>
            <a:off x="2788282" y="4133247"/>
            <a:ext cx="84015" cy="103453"/>
          </a:xfrm>
          <a:prstGeom prst="rect">
            <a:avLst/>
          </a:prstGeom>
          <a:ln w="12700">
            <a:solidFill>
              <a:srgbClr val="2632BB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59" name="x"/>
          <p:cNvSpPr txBox="1"/>
          <p:nvPr/>
        </p:nvSpPr>
        <p:spPr>
          <a:xfrm>
            <a:off x="3300089" y="3345195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x</a:t>
            </a:r>
          </a:p>
        </p:txBody>
      </p:sp>
      <p:sp>
        <p:nvSpPr>
          <p:cNvPr id="560" name="y"/>
          <p:cNvSpPr txBox="1"/>
          <p:nvPr/>
        </p:nvSpPr>
        <p:spPr>
          <a:xfrm>
            <a:off x="2636129" y="2972881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y</a:t>
            </a:r>
          </a:p>
        </p:txBody>
      </p:sp>
      <p:sp>
        <p:nvSpPr>
          <p:cNvPr id="561" name="z"/>
          <p:cNvSpPr txBox="1"/>
          <p:nvPr/>
        </p:nvSpPr>
        <p:spPr>
          <a:xfrm>
            <a:off x="3529683" y="4282186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z</a:t>
            </a:r>
          </a:p>
        </p:txBody>
      </p:sp>
      <p:sp>
        <p:nvSpPr>
          <p:cNvPr id="562" name="Rectangle"/>
          <p:cNvSpPr/>
          <p:nvPr/>
        </p:nvSpPr>
        <p:spPr>
          <a:xfrm>
            <a:off x="6182766" y="4041859"/>
            <a:ext cx="4699295" cy="435322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63" name="Line"/>
          <p:cNvSpPr/>
          <p:nvPr/>
        </p:nvSpPr>
        <p:spPr>
          <a:xfrm flipV="1">
            <a:off x="6186148" y="3874643"/>
            <a:ext cx="168683" cy="168682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64" name="Line"/>
          <p:cNvSpPr/>
          <p:nvPr/>
        </p:nvSpPr>
        <p:spPr>
          <a:xfrm flipV="1">
            <a:off x="6186148" y="4300753"/>
            <a:ext cx="168683" cy="168683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grpSp>
        <p:nvGrpSpPr>
          <p:cNvPr id="579" name="Group"/>
          <p:cNvGrpSpPr/>
          <p:nvPr/>
        </p:nvGrpSpPr>
        <p:grpSpPr>
          <a:xfrm>
            <a:off x="6092432" y="2983382"/>
            <a:ext cx="2293029" cy="2579306"/>
            <a:chOff x="0" y="0"/>
            <a:chExt cx="2293027" cy="2579305"/>
          </a:xfrm>
        </p:grpSpPr>
        <p:sp>
          <p:nvSpPr>
            <p:cNvPr id="565" name="Line"/>
            <p:cNvSpPr/>
            <p:nvPr/>
          </p:nvSpPr>
          <p:spPr>
            <a:xfrm flipV="1">
              <a:off x="154239" y="119900"/>
              <a:ext cx="1" cy="1150650"/>
            </a:xfrm>
            <a:prstGeom prst="line">
              <a:avLst/>
            </a:prstGeom>
            <a:noFill/>
            <a:ln w="12700" cap="flat">
              <a:solidFill>
                <a:srgbClr val="19A668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66" name="Line"/>
            <p:cNvSpPr/>
            <p:nvPr/>
          </p:nvSpPr>
          <p:spPr>
            <a:xfrm>
              <a:off x="153767" y="1260374"/>
              <a:ext cx="941282" cy="1"/>
            </a:xfrm>
            <a:prstGeom prst="line">
              <a:avLst/>
            </a:prstGeom>
            <a:noFill/>
            <a:ln w="12700" cap="flat">
              <a:solidFill>
                <a:srgbClr val="2632BB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67" name="Line"/>
            <p:cNvSpPr/>
            <p:nvPr/>
          </p:nvSpPr>
          <p:spPr>
            <a:xfrm flipV="1">
              <a:off x="147089" y="687065"/>
              <a:ext cx="562143" cy="566633"/>
            </a:xfrm>
            <a:prstGeom prst="line">
              <a:avLst/>
            </a:prstGeom>
            <a:noFill/>
            <a:ln w="12700" cap="flat">
              <a:solidFill>
                <a:srgbClr val="7A000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68" name="Line"/>
            <p:cNvSpPr/>
            <p:nvPr/>
          </p:nvSpPr>
          <p:spPr>
            <a:xfrm>
              <a:off x="208691" y="1184191"/>
              <a:ext cx="105017" cy="1"/>
            </a:xfrm>
            <a:prstGeom prst="line">
              <a:avLst/>
            </a:prstGeom>
            <a:noFill/>
            <a:ln w="12700" cap="flat">
              <a:solidFill>
                <a:srgbClr val="7A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69" name="Line"/>
            <p:cNvSpPr/>
            <p:nvPr/>
          </p:nvSpPr>
          <p:spPr>
            <a:xfrm flipV="1">
              <a:off x="227858" y="1179057"/>
              <a:ext cx="87686" cy="87844"/>
            </a:xfrm>
            <a:prstGeom prst="line">
              <a:avLst/>
            </a:prstGeom>
            <a:noFill/>
            <a:ln w="12700" cap="flat">
              <a:solidFill>
                <a:srgbClr val="7A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70" name="Line"/>
            <p:cNvSpPr/>
            <p:nvPr/>
          </p:nvSpPr>
          <p:spPr>
            <a:xfrm flipV="1">
              <a:off x="150317" y="1063154"/>
              <a:ext cx="87687" cy="87843"/>
            </a:xfrm>
            <a:prstGeom prst="line">
              <a:avLst/>
            </a:prstGeom>
            <a:noFill/>
            <a:ln w="12700" cap="flat">
              <a:solidFill>
                <a:srgbClr val="19A668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71" name="Line"/>
            <p:cNvSpPr/>
            <p:nvPr/>
          </p:nvSpPr>
          <p:spPr>
            <a:xfrm flipV="1">
              <a:off x="227610" y="1065256"/>
              <a:ext cx="1" cy="83638"/>
            </a:xfrm>
            <a:prstGeom prst="line">
              <a:avLst/>
            </a:prstGeom>
            <a:noFill/>
            <a:ln w="12700" cap="flat">
              <a:solidFill>
                <a:srgbClr val="19A668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72" name="Rectangle"/>
            <p:cNvSpPr/>
            <p:nvPr/>
          </p:nvSpPr>
          <p:spPr>
            <a:xfrm>
              <a:off x="152153" y="1160366"/>
              <a:ext cx="84015" cy="103452"/>
            </a:xfrm>
            <a:prstGeom prst="rect">
              <a:avLst/>
            </a:prstGeom>
            <a:noFill/>
            <a:ln w="12700" cap="flat">
              <a:solidFill>
                <a:srgbClr val="2632BB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73" name="x´"/>
            <p:cNvSpPr/>
            <p:nvPr/>
          </p:nvSpPr>
          <p:spPr>
            <a:xfrm>
              <a:off x="752003" y="60345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x´</a:t>
              </a:r>
            </a:p>
          </p:txBody>
        </p:sp>
        <p:sp>
          <p:nvSpPr>
            <p:cNvPr id="574" name="y´"/>
            <p:cNvSpPr/>
            <p:nvPr/>
          </p:nvSpPr>
          <p:spPr>
            <a:xfrm>
              <a:off x="0" y="0"/>
              <a:ext cx="1270000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y´</a:t>
              </a:r>
            </a:p>
          </p:txBody>
        </p:sp>
        <p:sp>
          <p:nvSpPr>
            <p:cNvPr id="575" name="z’"/>
            <p:cNvSpPr/>
            <p:nvPr/>
          </p:nvSpPr>
          <p:spPr>
            <a:xfrm>
              <a:off x="893554" y="130930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z’</a:t>
              </a:r>
            </a:p>
          </p:txBody>
        </p:sp>
        <p:sp>
          <p:nvSpPr>
            <p:cNvPr id="576" name="Line"/>
            <p:cNvSpPr/>
            <p:nvPr/>
          </p:nvSpPr>
          <p:spPr>
            <a:xfrm flipV="1">
              <a:off x="122721" y="617364"/>
              <a:ext cx="447906" cy="646116"/>
            </a:xfrm>
            <a:prstGeom prst="line">
              <a:avLst/>
            </a:prstGeom>
            <a:noFill/>
            <a:ln w="12700" cap="flat">
              <a:solidFill>
                <a:srgbClr val="A7A7A7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77" name="x”"/>
            <p:cNvSpPr/>
            <p:nvPr/>
          </p:nvSpPr>
          <p:spPr>
            <a:xfrm>
              <a:off x="586080" y="48347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x”</a:t>
              </a:r>
            </a:p>
          </p:txBody>
        </p:sp>
        <p:sp>
          <p:nvSpPr>
            <p:cNvPr id="578" name="z”"/>
            <p:cNvSpPr/>
            <p:nvPr/>
          </p:nvSpPr>
          <p:spPr>
            <a:xfrm>
              <a:off x="1023027" y="88231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z”</a:t>
              </a:r>
            </a:p>
          </p:txBody>
        </p:sp>
      </p:grpSp>
      <p:sp>
        <p:nvSpPr>
          <p:cNvPr id="580" name="Line"/>
          <p:cNvSpPr/>
          <p:nvPr/>
        </p:nvSpPr>
        <p:spPr>
          <a:xfrm flipV="1">
            <a:off x="3735202" y="4238037"/>
            <a:ext cx="2505298" cy="1738"/>
          </a:xfrm>
          <a:prstGeom prst="line">
            <a:avLst/>
          </a:prstGeom>
          <a:ln w="12700">
            <a:solidFill>
              <a:srgbClr val="A7A7A7"/>
            </a:solidFill>
            <a:prstDash val="sysDot"/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81" name="COMPONENT Capillary = Capillary(…) AT (0,0,1) RELATIVE Source…"/>
          <p:cNvSpPr txBox="1"/>
          <p:nvPr/>
        </p:nvSpPr>
        <p:spPr>
          <a:xfrm>
            <a:off x="5908920" y="5157267"/>
            <a:ext cx="4013871" cy="853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007533">
              <a:spcBef>
                <a:spcPts val="400"/>
              </a:spcBef>
            </a:pPr>
            <a:r>
              <a:t>COMPONENT Capillary = Capillary(…)</a:t>
            </a:r>
            <a:br/>
            <a:r>
              <a:t>AT (0,0,1) RELATIVE Source</a:t>
            </a:r>
          </a:p>
          <a:p>
            <a:pPr defTabSz="1007533">
              <a:spcBef>
                <a:spcPts val="400"/>
              </a:spcBef>
              <a:defRPr b="1"/>
            </a:pPr>
            <a:r>
              <a:t>ROTATED (0,0.1,0) RELATIVE Source</a:t>
            </a:r>
          </a:p>
        </p:txBody>
      </p:sp>
      <p:sp>
        <p:nvSpPr>
          <p:cNvPr id="582" name="Line"/>
          <p:cNvSpPr/>
          <p:nvPr/>
        </p:nvSpPr>
        <p:spPr>
          <a:xfrm flipV="1">
            <a:off x="6252761" y="4013492"/>
            <a:ext cx="938747" cy="227179"/>
          </a:xfrm>
          <a:prstGeom prst="line">
            <a:avLst/>
          </a:prstGeom>
          <a:ln w="12700">
            <a:solidFill>
              <a:srgbClr val="A7A7A7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86" name="Connection Line"/>
          <p:cNvSpPr/>
          <p:nvPr/>
        </p:nvSpPr>
        <p:spPr>
          <a:xfrm>
            <a:off x="6966774" y="4062676"/>
            <a:ext cx="79196" cy="167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5" h="21600" fill="norm" stroke="1" extrusionOk="0">
                <a:moveTo>
                  <a:pt x="1095" y="0"/>
                </a:moveTo>
                <a:cubicBezTo>
                  <a:pt x="21600" y="7808"/>
                  <a:pt x="21235" y="15008"/>
                  <a:pt x="0" y="21600"/>
                </a:cubicBezTo>
              </a:path>
            </a:pathLst>
          </a:custGeom>
          <a:ln w="12700">
            <a:solidFill>
              <a:srgbClr val="A7A7A7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584" name="(Reference labels can also be PREVIOUS or PREVIOUS+1 etc.)"/>
          <p:cNvSpPr txBox="1"/>
          <p:nvPr/>
        </p:nvSpPr>
        <p:spPr>
          <a:xfrm>
            <a:off x="4163838" y="6210379"/>
            <a:ext cx="5834658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(Reference labels can also be PREVIOUS or PREVIOUS+1 etc.)</a:t>
            </a:r>
          </a:p>
        </p:txBody>
      </p:sp>
      <p:sp>
        <p:nvSpPr>
          <p:cNvPr id="585" name="TextShape 40"/>
          <p:cNvSpPr txBox="1"/>
          <p:nvPr/>
        </p:nvSpPr>
        <p:spPr>
          <a:xfrm>
            <a:off x="404999" y="6673680"/>
            <a:ext cx="6750002" cy="61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/>
            </a:lvl1pPr>
          </a:lstStyle>
          <a:p>
            <a:pPr/>
            <a:r>
              <a:t>Note : AT and ROTATED can refer to different reference points and thus decoupled.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Components often have their origin at the centre of mass, i.e. for samples … but not  for e.g. Capillary"/>
          <p:cNvSpPr txBox="1"/>
          <p:nvPr>
            <p:ph type="title"/>
          </p:nvPr>
        </p:nvSpPr>
        <p:spPr>
          <a:xfrm>
            <a:off x="2779856" y="973440"/>
            <a:ext cx="5904001" cy="542160"/>
          </a:xfrm>
          <a:prstGeom prst="rect">
            <a:avLst/>
          </a:prstGeom>
        </p:spPr>
        <p:txBody>
          <a:bodyPr/>
          <a:lstStyle/>
          <a:p>
            <a:pPr defTabSz="685800">
              <a:defRPr spc="0" sz="1800"/>
            </a:pPr>
            <a:r>
              <a:t>Components often have their origin at the centre of mass, i.e. for </a:t>
            </a:r>
            <a:r>
              <a:rPr>
                <a:solidFill>
                  <a:srgbClr val="979FF5"/>
                </a:solidFill>
              </a:rPr>
              <a:t>samples</a:t>
            </a:r>
            <a:r>
              <a:t> … but not  for e.g. </a:t>
            </a:r>
            <a:r>
              <a:rPr>
                <a:solidFill>
                  <a:srgbClr val="FC7634"/>
                </a:solidFill>
              </a:rPr>
              <a:t>Capillary</a:t>
            </a:r>
          </a:p>
        </p:txBody>
      </p:sp>
      <p:sp>
        <p:nvSpPr>
          <p:cNvPr id="589" name="Placing further components is done by order of  2. Rotation, i.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  <a:r>
              <a:t>Placing further components is done by order of </a:t>
            </a:r>
            <a:br/>
            <a:r>
              <a:t>2. </a:t>
            </a:r>
            <a:r>
              <a:rPr b="1"/>
              <a:t>Rotation, i.e</a:t>
            </a:r>
            <a:endParaRPr b="1"/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  <a:r>
              <a:t>COMPONENT Sample = Some_sample(…)</a:t>
            </a:r>
            <a:br/>
            <a:r>
              <a:t>AT (0,0,0) </a:t>
            </a:r>
            <a:r>
              <a:rPr>
                <a:solidFill>
                  <a:srgbClr val="A7A7A7"/>
                </a:solidFill>
              </a:rPr>
              <a:t>[RELATIVE]</a:t>
            </a:r>
            <a:r>
              <a:t> ABSOLUTE</a:t>
            </a:r>
          </a:p>
        </p:txBody>
      </p:sp>
      <p:sp>
        <p:nvSpPr>
          <p:cNvPr id="5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07" name="Group"/>
          <p:cNvGrpSpPr/>
          <p:nvPr/>
        </p:nvGrpSpPr>
        <p:grpSpPr>
          <a:xfrm>
            <a:off x="7172856" y="2412091"/>
            <a:ext cx="6254382" cy="2732318"/>
            <a:chOff x="0" y="0"/>
            <a:chExt cx="6254381" cy="2732317"/>
          </a:xfrm>
        </p:grpSpPr>
        <p:sp>
          <p:nvSpPr>
            <p:cNvPr id="591" name="Rectangle"/>
            <p:cNvSpPr/>
            <p:nvPr/>
          </p:nvSpPr>
          <p:spPr>
            <a:xfrm>
              <a:off x="325936" y="1627914"/>
              <a:ext cx="5928446" cy="7962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92" name="Rectangle"/>
            <p:cNvSpPr/>
            <p:nvPr/>
          </p:nvSpPr>
          <p:spPr>
            <a:xfrm>
              <a:off x="113960" y="1936068"/>
              <a:ext cx="5928446" cy="79625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93" name="Line"/>
            <p:cNvSpPr/>
            <p:nvPr/>
          </p:nvSpPr>
          <p:spPr>
            <a:xfrm flipV="1">
              <a:off x="118228" y="1630211"/>
              <a:ext cx="212803" cy="30853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94" name="Line"/>
            <p:cNvSpPr/>
            <p:nvPr/>
          </p:nvSpPr>
          <p:spPr>
            <a:xfrm flipV="1">
              <a:off x="118228" y="2409613"/>
              <a:ext cx="212803" cy="30853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grpSp>
          <p:nvGrpSpPr>
            <p:cNvPr id="606" name="Group"/>
            <p:cNvGrpSpPr/>
            <p:nvPr/>
          </p:nvGrpSpPr>
          <p:grpSpPr>
            <a:xfrm>
              <a:off x="0" y="-1"/>
              <a:ext cx="1381470" cy="2730564"/>
              <a:chOff x="0" y="0"/>
              <a:chExt cx="1381469" cy="2730562"/>
            </a:xfrm>
          </p:grpSpPr>
          <p:sp>
            <p:nvSpPr>
              <p:cNvPr id="595" name="Line"/>
              <p:cNvSpPr/>
              <p:nvPr/>
            </p:nvSpPr>
            <p:spPr>
              <a:xfrm flipV="1">
                <a:off x="194582" y="219311"/>
                <a:ext cx="1" cy="2104663"/>
              </a:xfrm>
              <a:prstGeom prst="line">
                <a:avLst/>
              </a:prstGeom>
              <a:noFill/>
              <a:ln w="12700" cap="flat">
                <a:solidFill>
                  <a:srgbClr val="19A668"/>
                </a:solidFill>
                <a:prstDash val="solid"/>
                <a:round/>
                <a:tailEnd type="triangle" w="med" len="med"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596" name="Line"/>
              <p:cNvSpPr/>
              <p:nvPr/>
            </p:nvSpPr>
            <p:spPr>
              <a:xfrm>
                <a:off x="193987" y="2305361"/>
                <a:ext cx="1187483" cy="1"/>
              </a:xfrm>
              <a:prstGeom prst="line">
                <a:avLst/>
              </a:prstGeom>
              <a:noFill/>
              <a:ln w="12700" cap="flat">
                <a:solidFill>
                  <a:srgbClr val="2632BB"/>
                </a:solidFill>
                <a:prstDash val="solid"/>
                <a:round/>
                <a:tailEnd type="triangle" w="med" len="med"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597" name="Line"/>
              <p:cNvSpPr/>
              <p:nvPr/>
            </p:nvSpPr>
            <p:spPr>
              <a:xfrm flipV="1">
                <a:off x="185562" y="1256716"/>
                <a:ext cx="709177" cy="1036432"/>
              </a:xfrm>
              <a:prstGeom prst="line">
                <a:avLst/>
              </a:prstGeom>
              <a:noFill/>
              <a:ln w="12700" cap="flat">
                <a:solidFill>
                  <a:srgbClr val="7A0000"/>
                </a:solidFill>
                <a:prstDash val="solid"/>
                <a:round/>
                <a:tailEnd type="triangle" w="med" len="med"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598" name="Line"/>
              <p:cNvSpPr/>
              <p:nvPr/>
            </p:nvSpPr>
            <p:spPr>
              <a:xfrm>
                <a:off x="263276" y="2166014"/>
                <a:ext cx="132486" cy="1"/>
              </a:xfrm>
              <a:prstGeom prst="line">
                <a:avLst/>
              </a:prstGeom>
              <a:noFill/>
              <a:ln w="12700" cap="flat">
                <a:solidFill>
                  <a:srgbClr val="7A0000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599" name="Line"/>
              <p:cNvSpPr/>
              <p:nvPr/>
            </p:nvSpPr>
            <p:spPr>
              <a:xfrm flipV="1">
                <a:off x="287457" y="2156623"/>
                <a:ext cx="110621" cy="160675"/>
              </a:xfrm>
              <a:prstGeom prst="line">
                <a:avLst/>
              </a:prstGeom>
              <a:noFill/>
              <a:ln w="12700" cap="flat">
                <a:solidFill>
                  <a:srgbClr val="7A0000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600" name="Line"/>
              <p:cNvSpPr/>
              <p:nvPr/>
            </p:nvSpPr>
            <p:spPr>
              <a:xfrm flipV="1">
                <a:off x="189634" y="1944623"/>
                <a:ext cx="110622" cy="160676"/>
              </a:xfrm>
              <a:prstGeom prst="line">
                <a:avLst/>
              </a:prstGeom>
              <a:noFill/>
              <a:ln w="12700" cap="flat">
                <a:solidFill>
                  <a:srgbClr val="19A668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601" name="Line"/>
              <p:cNvSpPr/>
              <p:nvPr/>
            </p:nvSpPr>
            <p:spPr>
              <a:xfrm flipV="1">
                <a:off x="287144" y="1948470"/>
                <a:ext cx="1" cy="152982"/>
              </a:xfrm>
              <a:prstGeom prst="line">
                <a:avLst/>
              </a:prstGeom>
              <a:noFill/>
              <a:ln w="12700" cap="flat">
                <a:solidFill>
                  <a:srgbClr val="19A668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602" name="Rectangle"/>
              <p:cNvSpPr/>
              <p:nvPr/>
            </p:nvSpPr>
            <p:spPr>
              <a:xfrm>
                <a:off x="191951" y="2122435"/>
                <a:ext cx="105989" cy="189225"/>
              </a:xfrm>
              <a:prstGeom prst="rect">
                <a:avLst/>
              </a:prstGeom>
              <a:noFill/>
              <a:ln w="12700" cap="flat">
                <a:solidFill>
                  <a:srgbClr val="2632BB"/>
                </a:solidFill>
                <a:prstDash val="solid"/>
                <a:round/>
              </a:ln>
              <a:effectLst/>
            </p:spPr>
            <p:txBody>
              <a:bodyPr wrap="square" lIns="38699" tIns="38699" rIns="38699" bIns="38699" numCol="1" anchor="ctr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603" name="x´"/>
              <p:cNvSpPr txBox="1"/>
              <p:nvPr/>
            </p:nvSpPr>
            <p:spPr>
              <a:xfrm>
                <a:off x="948697" y="1103791"/>
                <a:ext cx="189827" cy="33570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defTabSz="1007533">
                  <a:spcBef>
                    <a:spcPts val="1000"/>
                  </a:spcBef>
                  <a:defRPr sz="1600"/>
                </a:lvl1pPr>
              </a:lstStyle>
              <a:p>
                <a:pPr/>
                <a:r>
                  <a:t>x´</a:t>
                </a:r>
              </a:p>
            </p:txBody>
          </p:sp>
          <p:sp>
            <p:nvSpPr>
              <p:cNvPr id="604" name="y´"/>
              <p:cNvSpPr txBox="1"/>
              <p:nvPr/>
            </p:nvSpPr>
            <p:spPr>
              <a:xfrm>
                <a:off x="0" y="0"/>
                <a:ext cx="189827" cy="3357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defTabSz="1007533">
                  <a:spcBef>
                    <a:spcPts val="1000"/>
                  </a:spcBef>
                  <a:defRPr sz="1600"/>
                </a:lvl1pPr>
              </a:lstStyle>
              <a:p>
                <a:pPr/>
                <a:r>
                  <a:t>y´</a:t>
                </a:r>
              </a:p>
            </p:txBody>
          </p:sp>
          <p:sp>
            <p:nvSpPr>
              <p:cNvPr id="605" name="z’"/>
              <p:cNvSpPr txBox="1"/>
              <p:nvPr/>
            </p:nvSpPr>
            <p:spPr>
              <a:xfrm>
                <a:off x="1127273" y="2394860"/>
                <a:ext cx="166332" cy="33570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defTabSz="1007533">
                  <a:spcBef>
                    <a:spcPts val="1000"/>
                  </a:spcBef>
                  <a:defRPr sz="1600"/>
                </a:lvl1pPr>
              </a:lstStyle>
              <a:p>
                <a:pPr/>
                <a:r>
                  <a:t>z’</a:t>
                </a:r>
              </a:p>
            </p:txBody>
          </p:sp>
        </p:grpSp>
      </p:grpSp>
      <p:grpSp>
        <p:nvGrpSpPr>
          <p:cNvPr id="623" name="Group"/>
          <p:cNvGrpSpPr/>
          <p:nvPr/>
        </p:nvGrpSpPr>
        <p:grpSpPr>
          <a:xfrm>
            <a:off x="2501388" y="2630227"/>
            <a:ext cx="1965467" cy="2657513"/>
            <a:chOff x="0" y="0"/>
            <a:chExt cx="1965465" cy="2657512"/>
          </a:xfrm>
        </p:grpSpPr>
        <p:sp>
          <p:nvSpPr>
            <p:cNvPr id="608" name="Oval"/>
            <p:cNvSpPr/>
            <p:nvPr/>
          </p:nvSpPr>
          <p:spPr>
            <a:xfrm>
              <a:off x="-1" y="2360560"/>
              <a:ext cx="786120" cy="296953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609" name="Line"/>
            <p:cNvSpPr/>
            <p:nvPr/>
          </p:nvSpPr>
          <p:spPr>
            <a:xfrm flipV="1">
              <a:off x="393059" y="187138"/>
              <a:ext cx="1" cy="1795908"/>
            </a:xfrm>
            <a:prstGeom prst="line">
              <a:avLst/>
            </a:prstGeom>
            <a:noFill/>
            <a:ln w="12700" cap="flat">
              <a:solidFill>
                <a:srgbClr val="19A668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610" name="Line"/>
            <p:cNvSpPr/>
            <p:nvPr/>
          </p:nvSpPr>
          <p:spPr>
            <a:xfrm>
              <a:off x="392269" y="1967163"/>
              <a:ext cx="1573197" cy="1"/>
            </a:xfrm>
            <a:prstGeom prst="line">
              <a:avLst/>
            </a:prstGeom>
            <a:noFill/>
            <a:ln w="12700" cap="flat">
              <a:solidFill>
                <a:srgbClr val="2632BB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611" name="Line"/>
            <p:cNvSpPr/>
            <p:nvPr/>
          </p:nvSpPr>
          <p:spPr>
            <a:xfrm flipV="1">
              <a:off x="381108" y="1072355"/>
              <a:ext cx="939530" cy="884387"/>
            </a:xfrm>
            <a:prstGeom prst="line">
              <a:avLst/>
            </a:prstGeom>
            <a:noFill/>
            <a:ln w="12700" cap="flat">
              <a:solidFill>
                <a:srgbClr val="7A000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612" name="Line"/>
            <p:cNvSpPr/>
            <p:nvPr/>
          </p:nvSpPr>
          <p:spPr>
            <a:xfrm>
              <a:off x="484065" y="1848258"/>
              <a:ext cx="175519" cy="1"/>
            </a:xfrm>
            <a:prstGeom prst="line">
              <a:avLst/>
            </a:prstGeom>
            <a:noFill/>
            <a:ln w="12700" cap="flat">
              <a:solidFill>
                <a:srgbClr val="7A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613" name="Line"/>
            <p:cNvSpPr/>
            <p:nvPr/>
          </p:nvSpPr>
          <p:spPr>
            <a:xfrm flipV="1">
              <a:off x="516100" y="1840245"/>
              <a:ext cx="146553" cy="137104"/>
            </a:xfrm>
            <a:prstGeom prst="line">
              <a:avLst/>
            </a:prstGeom>
            <a:noFill/>
            <a:ln w="12700" cap="flat">
              <a:solidFill>
                <a:srgbClr val="7A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614" name="Line"/>
            <p:cNvSpPr/>
            <p:nvPr/>
          </p:nvSpPr>
          <p:spPr>
            <a:xfrm flipV="1">
              <a:off x="386502" y="1659346"/>
              <a:ext cx="146554" cy="137104"/>
            </a:xfrm>
            <a:prstGeom prst="line">
              <a:avLst/>
            </a:prstGeom>
            <a:noFill/>
            <a:ln w="12700" cap="flat">
              <a:solidFill>
                <a:srgbClr val="19A668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615" name="Line"/>
            <p:cNvSpPr/>
            <p:nvPr/>
          </p:nvSpPr>
          <p:spPr>
            <a:xfrm flipV="1">
              <a:off x="515685" y="1662628"/>
              <a:ext cx="1" cy="130540"/>
            </a:xfrm>
            <a:prstGeom prst="line">
              <a:avLst/>
            </a:prstGeom>
            <a:noFill/>
            <a:ln w="12700" cap="flat">
              <a:solidFill>
                <a:srgbClr val="19A668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616" name="Rectangle"/>
            <p:cNvSpPr/>
            <p:nvPr/>
          </p:nvSpPr>
          <p:spPr>
            <a:xfrm>
              <a:off x="389571" y="1811073"/>
              <a:ext cx="140416" cy="161465"/>
            </a:xfrm>
            <a:prstGeom prst="rect">
              <a:avLst/>
            </a:prstGeom>
            <a:noFill/>
            <a:ln w="12700" cap="flat">
              <a:solidFill>
                <a:srgbClr val="2632BB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617" name="x"/>
            <p:cNvSpPr txBox="1"/>
            <p:nvPr/>
          </p:nvSpPr>
          <p:spPr>
            <a:xfrm>
              <a:off x="1244973" y="581099"/>
              <a:ext cx="175519" cy="2864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618" name="y"/>
            <p:cNvSpPr txBox="1"/>
            <p:nvPr/>
          </p:nvSpPr>
          <p:spPr>
            <a:xfrm>
              <a:off x="135272" y="0"/>
              <a:ext cx="175519" cy="2864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y</a:t>
              </a:r>
            </a:p>
          </p:txBody>
        </p:sp>
        <p:sp>
          <p:nvSpPr>
            <p:cNvPr id="619" name="z"/>
            <p:cNvSpPr txBox="1"/>
            <p:nvPr/>
          </p:nvSpPr>
          <p:spPr>
            <a:xfrm>
              <a:off x="1628702" y="2043533"/>
              <a:ext cx="175519" cy="2864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z</a:t>
              </a:r>
            </a:p>
          </p:txBody>
        </p:sp>
        <p:sp>
          <p:nvSpPr>
            <p:cNvPr id="620" name="Oval"/>
            <p:cNvSpPr/>
            <p:nvPr/>
          </p:nvSpPr>
          <p:spPr>
            <a:xfrm>
              <a:off x="-1" y="1032908"/>
              <a:ext cx="786120" cy="296953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621" name="Line"/>
            <p:cNvSpPr/>
            <p:nvPr/>
          </p:nvSpPr>
          <p:spPr>
            <a:xfrm flipV="1">
              <a:off x="7778" y="1205009"/>
              <a:ext cx="1" cy="131928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622" name="Line"/>
            <p:cNvSpPr/>
            <p:nvPr/>
          </p:nvSpPr>
          <p:spPr>
            <a:xfrm flipV="1">
              <a:off x="780058" y="1221399"/>
              <a:ext cx="1" cy="131928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</p:grpSp>
      <p:sp>
        <p:nvSpPr>
          <p:cNvPr id="624" name="Line"/>
          <p:cNvSpPr/>
          <p:nvPr/>
        </p:nvSpPr>
        <p:spPr>
          <a:xfrm flipH="1">
            <a:off x="3081466" y="2133678"/>
            <a:ext cx="904324" cy="1287788"/>
          </a:xfrm>
          <a:prstGeom prst="line">
            <a:avLst/>
          </a:prstGeom>
          <a:ln w="12700">
            <a:solidFill>
              <a:srgbClr val="979FF5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25" name="Line"/>
          <p:cNvSpPr/>
          <p:nvPr/>
        </p:nvSpPr>
        <p:spPr>
          <a:xfrm>
            <a:off x="7711795" y="2218706"/>
            <a:ext cx="1" cy="1433244"/>
          </a:xfrm>
          <a:prstGeom prst="line">
            <a:avLst/>
          </a:prstGeom>
          <a:ln w="12700">
            <a:solidFill>
              <a:srgbClr val="FC7634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26" name="Generally speaking, the component author can choose…"/>
          <p:cNvSpPr txBox="1"/>
          <p:nvPr/>
        </p:nvSpPr>
        <p:spPr>
          <a:xfrm>
            <a:off x="2287278" y="6213453"/>
            <a:ext cx="7232686" cy="1192927"/>
          </a:xfrm>
          <a:prstGeom prst="rect">
            <a:avLst/>
          </a:prstGeom>
          <a:solidFill>
            <a:srgbClr val="FFFFFF"/>
          </a:solidFill>
          <a:ln w="12700">
            <a:solidFill>
              <a:srgbClr val="19A66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1007533">
              <a:spcBef>
                <a:spcPts val="400"/>
              </a:spcBef>
            </a:pPr>
            <a:r>
              <a:t>Generally speaking, the component author can choose </a:t>
            </a:r>
          </a:p>
          <a:p>
            <a:pPr defTabSz="1007533">
              <a:spcBef>
                <a:spcPts val="400"/>
              </a:spcBef>
              <a:defRPr b="1"/>
            </a:pPr>
            <a:r>
              <a:t>the meaningful coordinate system for the given problem!</a:t>
            </a:r>
          </a:p>
          <a:p>
            <a:pPr defTabSz="1007533">
              <a:spcBef>
                <a:spcPts val="400"/>
              </a:spcBef>
            </a:pPr>
            <a:r>
              <a:t>- The McXtrace system takes care of the transformation between them….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Component geometries are typically simple objects… But some have polygon-description of the surface"/>
          <p:cNvSpPr txBox="1"/>
          <p:nvPr>
            <p:ph type="title"/>
          </p:nvPr>
        </p:nvSpPr>
        <p:spPr>
          <a:xfrm>
            <a:off x="1764158" y="235574"/>
            <a:ext cx="5904001" cy="542161"/>
          </a:xfrm>
          <a:prstGeom prst="rect">
            <a:avLst/>
          </a:prstGeom>
        </p:spPr>
        <p:txBody>
          <a:bodyPr/>
          <a:lstStyle>
            <a:lvl1pPr defTabSz="685800">
              <a:defRPr spc="0" sz="1800"/>
            </a:lvl1pPr>
          </a:lstStyle>
          <a:p>
            <a:pPr/>
            <a:r>
              <a:t>Component geometries are typically simple objects… But some have polygon-description of the surface</a:t>
            </a:r>
          </a:p>
        </p:txBody>
      </p:sp>
      <p:sp>
        <p:nvSpPr>
          <p:cNvPr id="629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1" name="Rectangle"/>
          <p:cNvSpPr/>
          <p:nvPr/>
        </p:nvSpPr>
        <p:spPr>
          <a:xfrm>
            <a:off x="1773807" y="2885355"/>
            <a:ext cx="1774514" cy="783340"/>
          </a:xfrm>
          <a:prstGeom prst="rect">
            <a:avLst/>
          </a:prstGeom>
          <a:solidFill>
            <a:srgbClr val="FFFFFF"/>
          </a:solidFill>
          <a:ln w="12700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32" name="Oval"/>
          <p:cNvSpPr/>
          <p:nvPr/>
        </p:nvSpPr>
        <p:spPr>
          <a:xfrm>
            <a:off x="3960200" y="2885355"/>
            <a:ext cx="816711" cy="78334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33" name="Rectangle"/>
          <p:cNvSpPr/>
          <p:nvPr/>
        </p:nvSpPr>
        <p:spPr>
          <a:xfrm>
            <a:off x="1773807" y="4775656"/>
            <a:ext cx="1774514" cy="783339"/>
          </a:xfrm>
          <a:prstGeom prst="rect">
            <a:avLst/>
          </a:prstGeom>
          <a:solidFill>
            <a:srgbClr val="FFFFFF"/>
          </a:solidFill>
          <a:ln w="12700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34" name="Line"/>
          <p:cNvSpPr/>
          <p:nvPr/>
        </p:nvSpPr>
        <p:spPr>
          <a:xfrm flipV="1">
            <a:off x="1768916" y="4576995"/>
            <a:ext cx="202446" cy="202446"/>
          </a:xfrm>
          <a:prstGeom prst="line">
            <a:avLst/>
          </a:prstGeom>
          <a:ln w="12700">
            <a:solidFill>
              <a:srgbClr val="990000"/>
            </a:solidFill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35" name="Line"/>
          <p:cNvSpPr/>
          <p:nvPr/>
        </p:nvSpPr>
        <p:spPr>
          <a:xfrm flipV="1">
            <a:off x="3548181" y="5348929"/>
            <a:ext cx="202446" cy="202446"/>
          </a:xfrm>
          <a:prstGeom prst="line">
            <a:avLst/>
          </a:prstGeom>
          <a:ln w="12700">
            <a:solidFill>
              <a:srgbClr val="990000"/>
            </a:solidFill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36" name="Line"/>
          <p:cNvSpPr/>
          <p:nvPr/>
        </p:nvSpPr>
        <p:spPr>
          <a:xfrm flipV="1">
            <a:off x="3548181" y="4576995"/>
            <a:ext cx="202446" cy="202446"/>
          </a:xfrm>
          <a:prstGeom prst="line">
            <a:avLst/>
          </a:prstGeom>
          <a:ln w="12700">
            <a:solidFill>
              <a:srgbClr val="990000"/>
            </a:solidFill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37" name="Line"/>
          <p:cNvSpPr/>
          <p:nvPr/>
        </p:nvSpPr>
        <p:spPr>
          <a:xfrm flipV="1">
            <a:off x="3740093" y="4595738"/>
            <a:ext cx="1" cy="758250"/>
          </a:xfrm>
          <a:prstGeom prst="line">
            <a:avLst/>
          </a:prstGeom>
          <a:ln w="12700">
            <a:solidFill>
              <a:srgbClr val="990000"/>
            </a:solidFill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38" name="Line"/>
          <p:cNvSpPr/>
          <p:nvPr/>
        </p:nvSpPr>
        <p:spPr>
          <a:xfrm flipH="1">
            <a:off x="1955646" y="4580631"/>
            <a:ext cx="1795517" cy="1"/>
          </a:xfrm>
          <a:prstGeom prst="line">
            <a:avLst/>
          </a:prstGeom>
          <a:ln w="12700">
            <a:solidFill>
              <a:srgbClr val="990000"/>
            </a:solidFill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39" name="Oval"/>
          <p:cNvSpPr/>
          <p:nvPr/>
        </p:nvSpPr>
        <p:spPr>
          <a:xfrm>
            <a:off x="3960200" y="4583193"/>
            <a:ext cx="816711" cy="78333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49" name="Connection Line"/>
          <p:cNvSpPr/>
          <p:nvPr/>
        </p:nvSpPr>
        <p:spPr>
          <a:xfrm>
            <a:off x="3957503" y="5017446"/>
            <a:ext cx="820757" cy="1192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1" fill="norm" stroke="1" extrusionOk="0">
                <a:moveTo>
                  <a:pt x="0" y="2727"/>
                </a:moveTo>
                <a:cubicBezTo>
                  <a:pt x="6228" y="21600"/>
                  <a:pt x="13428" y="20691"/>
                  <a:pt x="21600" y="0"/>
                </a:cubicBezTo>
              </a:path>
            </a:pathLst>
          </a:custGeom>
          <a:ln w="12700">
            <a:solidFill>
              <a:srgbClr val="990000"/>
            </a:solidFill>
          </a:ln>
        </p:spPr>
        <p:txBody>
          <a:bodyPr/>
          <a:lstStyle/>
          <a:p>
            <a:pPr/>
          </a:p>
        </p:txBody>
      </p:sp>
      <p:sp>
        <p:nvSpPr>
          <p:cNvPr id="641" name="2D"/>
          <p:cNvSpPr txBox="1"/>
          <p:nvPr/>
        </p:nvSpPr>
        <p:spPr>
          <a:xfrm>
            <a:off x="2012388" y="2547519"/>
            <a:ext cx="27245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2D</a:t>
            </a:r>
          </a:p>
        </p:txBody>
      </p:sp>
      <p:sp>
        <p:nvSpPr>
          <p:cNvPr id="642" name="3D"/>
          <p:cNvSpPr txBox="1"/>
          <p:nvPr/>
        </p:nvSpPr>
        <p:spPr>
          <a:xfrm>
            <a:off x="2012388" y="4294095"/>
            <a:ext cx="27245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3D</a:t>
            </a:r>
          </a:p>
        </p:txBody>
      </p:sp>
      <p:sp>
        <p:nvSpPr>
          <p:cNvPr id="643" name="Oval"/>
          <p:cNvSpPr/>
          <p:nvPr/>
        </p:nvSpPr>
        <p:spPr>
          <a:xfrm>
            <a:off x="5123103" y="5378279"/>
            <a:ext cx="830670" cy="262186"/>
          </a:xfrm>
          <a:prstGeom prst="ellipse">
            <a:avLst/>
          </a:prstGeom>
          <a:ln w="12700">
            <a:solidFill>
              <a:srgbClr val="7A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44" name="Oval"/>
          <p:cNvSpPr/>
          <p:nvPr/>
        </p:nvSpPr>
        <p:spPr>
          <a:xfrm>
            <a:off x="5123103" y="4206066"/>
            <a:ext cx="830670" cy="262186"/>
          </a:xfrm>
          <a:prstGeom prst="ellipse">
            <a:avLst/>
          </a:prstGeom>
          <a:ln w="12700">
            <a:solidFill>
              <a:srgbClr val="7A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45" name="Line"/>
          <p:cNvSpPr/>
          <p:nvPr/>
        </p:nvSpPr>
        <p:spPr>
          <a:xfrm flipV="1">
            <a:off x="5120820" y="4358016"/>
            <a:ext cx="1" cy="1164824"/>
          </a:xfrm>
          <a:prstGeom prst="line">
            <a:avLst/>
          </a:prstGeom>
          <a:ln w="12700">
            <a:solidFill>
              <a:srgbClr val="7A0000"/>
            </a:solidFill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46" name="Line"/>
          <p:cNvSpPr/>
          <p:nvPr/>
        </p:nvSpPr>
        <p:spPr>
          <a:xfrm flipV="1">
            <a:off x="5957871" y="4361987"/>
            <a:ext cx="1" cy="1164824"/>
          </a:xfrm>
          <a:prstGeom prst="line">
            <a:avLst/>
          </a:prstGeom>
          <a:ln w="12700">
            <a:solidFill>
              <a:srgbClr val="7A0000"/>
            </a:solidFill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47" name="Rectangle"/>
          <p:cNvSpPr/>
          <p:nvPr/>
        </p:nvSpPr>
        <p:spPr>
          <a:xfrm>
            <a:off x="5134101" y="5113615"/>
            <a:ext cx="808673" cy="3820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pic>
        <p:nvPicPr>
          <p:cNvPr id="6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39204" y="2547519"/>
            <a:ext cx="2710397" cy="27882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52" name="Paraboloidal_xray_optic.jpg" descr="Paraboloidal_xray_opt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86722" y="3017947"/>
            <a:ext cx="1643041" cy="725465"/>
          </a:xfrm>
          <a:prstGeom prst="rect">
            <a:avLst/>
          </a:prstGeom>
          <a:ln w="12700">
            <a:miter lim="400000"/>
          </a:ln>
        </p:spPr>
      </p:pic>
      <p:sp>
        <p:nvSpPr>
          <p:cNvPr id="653" name="Sources - these define MC starting conditions / “inject” rays to our simulation…"/>
          <p:cNvSpPr txBox="1"/>
          <p:nvPr>
            <p:ph type="body" idx="1"/>
          </p:nvPr>
        </p:nvSpPr>
        <p:spPr>
          <a:xfrm>
            <a:off x="499729" y="1747429"/>
            <a:ext cx="9071642" cy="4384441"/>
          </a:xfrm>
          <a:prstGeom prst="rect">
            <a:avLst/>
          </a:prstGeom>
        </p:spPr>
        <p:txBody>
          <a:bodyPr/>
          <a:lstStyle/>
          <a:p>
            <a:pPr marL="233279" indent="-174959" defTabSz="493776">
              <a:spcBef>
                <a:spcPts val="700"/>
              </a:spcBef>
              <a:defRPr spc="0" sz="1728"/>
            </a:pPr>
            <a:r>
              <a:t>Sources - these define MC starting conditions / “inject” rays to our simulation</a:t>
            </a:r>
          </a:p>
          <a:p>
            <a:pPr marL="233279" indent="-174959" defTabSz="493776">
              <a:spcBef>
                <a:spcPts val="700"/>
              </a:spcBef>
              <a:defRPr spc="0" sz="1728"/>
            </a:pPr>
          </a:p>
          <a:p>
            <a:pPr marL="233279" indent="-174959" defTabSz="493776">
              <a:spcBef>
                <a:spcPts val="700"/>
              </a:spcBef>
              <a:defRPr spc="0" sz="1728"/>
            </a:pPr>
            <a:r>
              <a:t>Optics - used to tailor properties of the X-ray beam</a:t>
            </a:r>
          </a:p>
          <a:p>
            <a:pPr lvl="1" marL="491554" indent="-199954" defTabSz="493776">
              <a:spcBef>
                <a:spcPts val="700"/>
              </a:spcBef>
              <a:buFontTx/>
              <a:buChar char="•"/>
              <a:defRPr spc="0" sz="1728"/>
            </a:pPr>
            <a:r>
              <a:t>Examples are mirrors, capillaries, lenses, zone-plates, choppers, collimators, slits, …</a:t>
            </a:r>
          </a:p>
          <a:p>
            <a:pPr lvl="1" marL="491554" indent="-199954" defTabSz="493776">
              <a:spcBef>
                <a:spcPts val="700"/>
              </a:spcBef>
              <a:buFontTx/>
              <a:buChar char="•"/>
              <a:defRPr spc="0" sz="1728"/>
            </a:pPr>
          </a:p>
          <a:p>
            <a:pPr marL="233279" indent="-174959" defTabSz="493776">
              <a:spcBef>
                <a:spcPts val="700"/>
              </a:spcBef>
              <a:buChar char="•"/>
              <a:defRPr spc="0" sz="1728"/>
            </a:pPr>
            <a:r>
              <a:t>Samples - “matter” of some form</a:t>
            </a:r>
          </a:p>
          <a:p>
            <a:pPr lvl="1" marL="491554" indent="-199954" defTabSz="493776">
              <a:spcBef>
                <a:spcPts val="700"/>
              </a:spcBef>
              <a:buFontTx/>
              <a:buChar char="•"/>
              <a:defRPr spc="0" sz="1728"/>
            </a:pPr>
            <a:r>
              <a:t>Powders, single crystals, liquids, micelles in solution, reflecting surfaces…</a:t>
            </a:r>
          </a:p>
          <a:p>
            <a:pPr lvl="1" marL="491554" indent="-199954" defTabSz="493776">
              <a:spcBef>
                <a:spcPts val="700"/>
              </a:spcBef>
              <a:buFontTx/>
              <a:buChar char="•"/>
              <a:defRPr spc="0" sz="1728"/>
            </a:pPr>
          </a:p>
          <a:p>
            <a:pPr marL="233279" indent="-174959" defTabSz="493776">
              <a:spcBef>
                <a:spcPts val="700"/>
              </a:spcBef>
              <a:buChar char="•"/>
              <a:defRPr spc="0" sz="1728"/>
            </a:pPr>
            <a:r>
              <a:t>Monitors - may probe the state of the X-ray beam and store histograms / event lists</a:t>
            </a:r>
          </a:p>
          <a:p>
            <a:pPr marL="233279" indent="-174959" defTabSz="493776">
              <a:spcBef>
                <a:spcPts val="700"/>
              </a:spcBef>
              <a:buChar char="•"/>
              <a:defRPr spc="0" sz="1728"/>
            </a:pPr>
          </a:p>
          <a:p>
            <a:pPr marL="233279" indent="-174959" defTabSz="493776">
              <a:spcBef>
                <a:spcPts val="700"/>
              </a:spcBef>
              <a:buChar char="•"/>
              <a:defRPr spc="0" sz="1728"/>
            </a:pPr>
            <a:r>
              <a:t>Misc, obsolete</a:t>
            </a:r>
          </a:p>
          <a:p>
            <a:pPr lvl="1" marL="491554" indent="-199954" defTabSz="493776">
              <a:spcBef>
                <a:spcPts val="700"/>
              </a:spcBef>
              <a:buFontTx/>
              <a:buChar char="•"/>
              <a:defRPr spc="0" sz="1728"/>
            </a:pPr>
            <a:r>
              <a:t>“Other stuff” and “Old stuff”</a:t>
            </a:r>
          </a:p>
        </p:txBody>
      </p:sp>
      <p:pic>
        <p:nvPicPr>
          <p:cNvPr id="654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30196" y="4976413"/>
            <a:ext cx="1556093" cy="1115689"/>
          </a:xfrm>
          <a:prstGeom prst="rect">
            <a:avLst/>
          </a:prstGeom>
          <a:ln w="12700">
            <a:miter lim="400000"/>
          </a:ln>
        </p:spPr>
      </p:pic>
      <p:pic>
        <p:nvPicPr>
          <p:cNvPr id="655" name="images.jpeg" descr="images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39148" y="3795552"/>
            <a:ext cx="775091" cy="775091"/>
          </a:xfrm>
          <a:prstGeom prst="rect">
            <a:avLst/>
          </a:prstGeom>
          <a:ln w="12700">
            <a:miter lim="400000"/>
          </a:ln>
        </p:spPr>
      </p:pic>
      <p:sp>
        <p:nvSpPr>
          <p:cNvPr id="656" name="Component cla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 classes</a:t>
            </a:r>
          </a:p>
        </p:txBody>
      </p:sp>
      <p:pic>
        <p:nvPicPr>
          <p:cNvPr id="657" name="Unknown.jpeg" descr="Unknown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872181" y="6199215"/>
            <a:ext cx="1099772" cy="615873"/>
          </a:xfrm>
          <a:prstGeom prst="rect">
            <a:avLst/>
          </a:prstGeom>
          <a:ln w="12700">
            <a:miter lim="400000"/>
          </a:ln>
        </p:spPr>
      </p:pic>
      <p:pic>
        <p:nvPicPr>
          <p:cNvPr id="658" name="Unknown.png" descr="Unknown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74872" y="6164103"/>
            <a:ext cx="1031020" cy="686097"/>
          </a:xfrm>
          <a:prstGeom prst="rect">
            <a:avLst/>
          </a:prstGeom>
          <a:ln w="12700">
            <a:miter lim="400000"/>
          </a:ln>
        </p:spPr>
      </p:pic>
      <p:pic>
        <p:nvPicPr>
          <p:cNvPr id="659" name="b004136j-f1.gif" descr="b004136j-f1.gi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1163888"/>
            <a:ext cx="877553" cy="911664"/>
          </a:xfrm>
          <a:prstGeom prst="rect">
            <a:avLst/>
          </a:prstGeom>
          <a:ln w="12700">
            <a:miter lim="400000"/>
          </a:ln>
        </p:spPr>
      </p:pic>
      <p:pic>
        <p:nvPicPr>
          <p:cNvPr id="660" name="Unknown.png" descr="Unknown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015503" y="2124653"/>
            <a:ext cx="877554" cy="50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63" name="Paraboloidal_xray_optic.jpg" descr="Paraboloidal_xray_opt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86722" y="3017947"/>
            <a:ext cx="1643041" cy="725465"/>
          </a:xfrm>
          <a:prstGeom prst="rect">
            <a:avLst/>
          </a:prstGeom>
          <a:ln w="12700">
            <a:miter lim="400000"/>
          </a:ln>
        </p:spPr>
      </p:pic>
      <p:sp>
        <p:nvSpPr>
          <p:cNvPr id="664" name="Sources - these define MC starting conditions / “inject” X-rays to our simulation…"/>
          <p:cNvSpPr txBox="1"/>
          <p:nvPr>
            <p:ph type="body" idx="1"/>
          </p:nvPr>
        </p:nvSpPr>
        <p:spPr>
          <a:xfrm>
            <a:off x="499729" y="1747429"/>
            <a:ext cx="9071642" cy="4384441"/>
          </a:xfrm>
          <a:prstGeom prst="rect">
            <a:avLst/>
          </a:prstGeom>
        </p:spPr>
        <p:txBody>
          <a:bodyPr/>
          <a:lstStyle/>
          <a:p>
            <a:pPr marL="233279" indent="-174959" defTabSz="493776">
              <a:spcBef>
                <a:spcPts val="700"/>
              </a:spcBef>
              <a:defRPr spc="0" sz="1728"/>
            </a:pPr>
            <a:r>
              <a:t>Sources - these define MC starting conditions / “inject” X-rays to our simulation</a:t>
            </a:r>
          </a:p>
          <a:p>
            <a:pPr marL="233279" indent="-174959" defTabSz="493776">
              <a:spcBef>
                <a:spcPts val="700"/>
              </a:spcBef>
              <a:defRPr spc="0" sz="1728"/>
            </a:pPr>
          </a:p>
          <a:p>
            <a:pPr marL="233279" indent="-174959" defTabSz="493776">
              <a:spcBef>
                <a:spcPts val="700"/>
              </a:spcBef>
              <a:defRPr spc="0" sz="1728"/>
            </a:pPr>
            <a:r>
              <a:t>Optics - used to tailor properties of the X-ray beam</a:t>
            </a:r>
          </a:p>
          <a:p>
            <a:pPr lvl="1" marL="491554" indent="-199954" defTabSz="493776">
              <a:spcBef>
                <a:spcPts val="700"/>
              </a:spcBef>
              <a:buFontTx/>
              <a:buChar char="•"/>
              <a:defRPr spc="0" sz="1728"/>
            </a:pPr>
            <a:r>
              <a:t>Examples are mirrors, capillaries, lenses, zone-plates, choppers, collimators, slits, …</a:t>
            </a:r>
          </a:p>
          <a:p>
            <a:pPr lvl="1" marL="491554" indent="-199954" defTabSz="493776">
              <a:spcBef>
                <a:spcPts val="700"/>
              </a:spcBef>
              <a:buFontTx/>
              <a:buChar char="•"/>
              <a:defRPr spc="0" sz="1728"/>
            </a:pPr>
          </a:p>
          <a:p>
            <a:pPr marL="233279" indent="-174959" defTabSz="493776">
              <a:spcBef>
                <a:spcPts val="700"/>
              </a:spcBef>
              <a:buChar char="•"/>
              <a:defRPr spc="0" sz="1728"/>
            </a:pPr>
            <a:r>
              <a:t>Samples - “matter” of some form</a:t>
            </a:r>
          </a:p>
          <a:p>
            <a:pPr lvl="1" marL="491554" indent="-199954" defTabSz="493776">
              <a:spcBef>
                <a:spcPts val="700"/>
              </a:spcBef>
              <a:buFontTx/>
              <a:buChar char="•"/>
              <a:defRPr spc="0" sz="1728"/>
            </a:pPr>
            <a:r>
              <a:t>Powders, single crystals, liquids, micelles in solution, reflecting surfaces…</a:t>
            </a:r>
          </a:p>
          <a:p>
            <a:pPr lvl="1" marL="491554" indent="-199954" defTabSz="493776">
              <a:spcBef>
                <a:spcPts val="700"/>
              </a:spcBef>
              <a:buFontTx/>
              <a:buChar char="•"/>
              <a:defRPr spc="0" sz="1728"/>
            </a:pPr>
          </a:p>
          <a:p>
            <a:pPr marL="233279" indent="-174959" defTabSz="493776">
              <a:spcBef>
                <a:spcPts val="700"/>
              </a:spcBef>
              <a:buChar char="•"/>
              <a:defRPr spc="0" sz="1728"/>
            </a:pPr>
            <a:r>
              <a:t>Monitors - may probe the state of the X-ray beam and store histograms / event lists</a:t>
            </a:r>
          </a:p>
          <a:p>
            <a:pPr marL="233279" indent="-174959" defTabSz="493776">
              <a:spcBef>
                <a:spcPts val="700"/>
              </a:spcBef>
              <a:buChar char="•"/>
              <a:defRPr spc="0" sz="1728"/>
            </a:pPr>
          </a:p>
          <a:p>
            <a:pPr marL="233279" indent="-174959" defTabSz="493776">
              <a:spcBef>
                <a:spcPts val="700"/>
              </a:spcBef>
              <a:buChar char="•"/>
              <a:defRPr spc="0" sz="1728"/>
            </a:pPr>
            <a:r>
              <a:t>Misc, obsolete</a:t>
            </a:r>
          </a:p>
          <a:p>
            <a:pPr lvl="1" marL="491554" indent="-199954" defTabSz="493776">
              <a:spcBef>
                <a:spcPts val="700"/>
              </a:spcBef>
              <a:buFontTx/>
              <a:buChar char="•"/>
              <a:defRPr spc="0" sz="1728"/>
            </a:pPr>
            <a:r>
              <a:t>“Other stuff” and “Old stuff”</a:t>
            </a:r>
          </a:p>
        </p:txBody>
      </p:sp>
      <p:pic>
        <p:nvPicPr>
          <p:cNvPr id="665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30196" y="4976413"/>
            <a:ext cx="1556093" cy="1115689"/>
          </a:xfrm>
          <a:prstGeom prst="rect">
            <a:avLst/>
          </a:prstGeom>
          <a:ln w="12700">
            <a:miter lim="400000"/>
          </a:ln>
        </p:spPr>
      </p:pic>
      <p:pic>
        <p:nvPicPr>
          <p:cNvPr id="666" name="images.jpeg" descr="images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39148" y="3795552"/>
            <a:ext cx="775091" cy="775091"/>
          </a:xfrm>
          <a:prstGeom prst="rect">
            <a:avLst/>
          </a:prstGeom>
          <a:ln w="12700">
            <a:miter lim="400000"/>
          </a:ln>
        </p:spPr>
      </p:pic>
      <p:sp>
        <p:nvSpPr>
          <p:cNvPr id="667" name="Component cla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 classes</a:t>
            </a:r>
          </a:p>
        </p:txBody>
      </p:sp>
      <p:pic>
        <p:nvPicPr>
          <p:cNvPr id="668" name="Unknown.jpeg" descr="Unknown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872181" y="6199215"/>
            <a:ext cx="1099772" cy="615873"/>
          </a:xfrm>
          <a:prstGeom prst="rect">
            <a:avLst/>
          </a:prstGeom>
          <a:ln w="12700">
            <a:miter lim="400000"/>
          </a:ln>
        </p:spPr>
      </p:pic>
      <p:pic>
        <p:nvPicPr>
          <p:cNvPr id="669" name="Unknown.png" descr="Unknown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74872" y="6164103"/>
            <a:ext cx="1031020" cy="686097"/>
          </a:xfrm>
          <a:prstGeom prst="rect">
            <a:avLst/>
          </a:prstGeom>
          <a:ln w="12700">
            <a:miter lim="400000"/>
          </a:ln>
        </p:spPr>
      </p:pic>
      <p:pic>
        <p:nvPicPr>
          <p:cNvPr id="670" name="b004136j-f1.gif" descr="b004136j-f1.gi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1163888"/>
            <a:ext cx="877553" cy="911664"/>
          </a:xfrm>
          <a:prstGeom prst="rect">
            <a:avLst/>
          </a:prstGeom>
          <a:ln w="12700">
            <a:miter lim="400000"/>
          </a:ln>
        </p:spPr>
      </p:pic>
      <p:pic>
        <p:nvPicPr>
          <p:cNvPr id="671" name="Unknown.png" descr="Unknown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015503" y="2124653"/>
            <a:ext cx="877554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672" name="Common to all components:…"/>
          <p:cNvSpPr txBox="1"/>
          <p:nvPr/>
        </p:nvSpPr>
        <p:spPr>
          <a:xfrm>
            <a:off x="1875893" y="5462652"/>
            <a:ext cx="7155062" cy="1715881"/>
          </a:xfrm>
          <a:prstGeom prst="rect">
            <a:avLst/>
          </a:prstGeom>
          <a:solidFill>
            <a:srgbClr val="FFFFFF"/>
          </a:solidFill>
          <a:ln w="50800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007533">
              <a:spcBef>
                <a:spcPts val="1000"/>
              </a:spcBef>
              <a:defRPr sz="3200"/>
            </a:pPr>
            <a:r>
              <a:t>Common to all components:</a:t>
            </a:r>
          </a:p>
          <a:p>
            <a:pPr defTabSz="1007533">
              <a:spcBef>
                <a:spcPts val="1000"/>
              </a:spcBef>
              <a:defRPr sz="3200"/>
            </a:pPr>
            <a:r>
              <a:t>They set, manipulate/interact with</a:t>
            </a:r>
          </a:p>
          <a:p>
            <a:pPr defTabSz="1007533">
              <a:spcBef>
                <a:spcPts val="1000"/>
              </a:spcBef>
              <a:defRPr sz="3200"/>
            </a:pPr>
            <a:r>
              <a:t>or measure the </a:t>
            </a:r>
            <a:r>
              <a:rPr b="1"/>
              <a:t>state of the X-ray </a:t>
            </a:r>
            <a:r>
              <a:t>(ray)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5" name="Shape"/>
          <p:cNvSpPr/>
          <p:nvPr/>
        </p:nvSpPr>
        <p:spPr>
          <a:xfrm rot="16198665">
            <a:off x="1912886" y="3188072"/>
            <a:ext cx="1517057" cy="920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2">
                <a:satOff val="-4966"/>
                <a:lumOff val="-10549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76" name="To first order emit uniformly into       steradia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 first order emit uniformly into       steradian</a:t>
            </a:r>
          </a:p>
        </p:txBody>
      </p:sp>
      <p:sp>
        <p:nvSpPr>
          <p:cNvPr id="677" name="Sources, e.g. rotating a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Sources, e.g. rotating anode</a:t>
            </a:r>
          </a:p>
        </p:txBody>
      </p:sp>
      <p:sp>
        <p:nvSpPr>
          <p:cNvPr id="678" name="Line"/>
          <p:cNvSpPr/>
          <p:nvPr/>
        </p:nvSpPr>
        <p:spPr>
          <a:xfrm flipV="1">
            <a:off x="2861704" y="3192157"/>
            <a:ext cx="1010220" cy="364786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79" name="Line"/>
          <p:cNvSpPr/>
          <p:nvPr/>
        </p:nvSpPr>
        <p:spPr>
          <a:xfrm>
            <a:off x="2746186" y="3816972"/>
            <a:ext cx="834891" cy="230407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80" name="Line"/>
          <p:cNvSpPr/>
          <p:nvPr/>
        </p:nvSpPr>
        <p:spPr>
          <a:xfrm>
            <a:off x="2750703" y="3982022"/>
            <a:ext cx="151671" cy="700775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81" name="Line"/>
          <p:cNvSpPr/>
          <p:nvPr/>
        </p:nvSpPr>
        <p:spPr>
          <a:xfrm flipH="1">
            <a:off x="1739598" y="3580268"/>
            <a:ext cx="831246" cy="610198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82" name="Line"/>
          <p:cNvSpPr/>
          <p:nvPr/>
        </p:nvSpPr>
        <p:spPr>
          <a:xfrm flipH="1" flipV="1">
            <a:off x="2004817" y="3012581"/>
            <a:ext cx="616924" cy="478657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83" name="Line"/>
          <p:cNvSpPr/>
          <p:nvPr/>
        </p:nvSpPr>
        <p:spPr>
          <a:xfrm flipV="1">
            <a:off x="2736730" y="2542340"/>
            <a:ext cx="697470" cy="821846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84" name="Line"/>
          <p:cNvSpPr/>
          <p:nvPr/>
        </p:nvSpPr>
        <p:spPr>
          <a:xfrm flipH="1">
            <a:off x="2286171" y="3648255"/>
            <a:ext cx="361723" cy="780194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pic>
        <p:nvPicPr>
          <p:cNvPr id="685" name="4_pi.pdf" descr="4_pi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1121" y="1869057"/>
            <a:ext cx="371881" cy="2544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8" name="Shape"/>
          <p:cNvSpPr/>
          <p:nvPr/>
        </p:nvSpPr>
        <p:spPr>
          <a:xfrm rot="16198665">
            <a:off x="1912886" y="3188072"/>
            <a:ext cx="1517057" cy="920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2">
                <a:satOff val="-4966"/>
                <a:lumOff val="-10549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89" name="Generally we are intersted in sending the input to an aperture, characterised by a certain solid angle    , often corresponding to a rectangle       x       at a distance         from the source"/>
          <p:cNvSpPr txBox="1"/>
          <p:nvPr/>
        </p:nvSpPr>
        <p:spPr>
          <a:xfrm>
            <a:off x="499729" y="2698295"/>
            <a:ext cx="9071642" cy="438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362879" indent="-272159" defTabSz="768095">
              <a:spcBef>
                <a:spcPts val="1100"/>
              </a:spcBef>
              <a:buClr>
                <a:srgbClr val="000000"/>
              </a:buClr>
              <a:buSzPct val="45000"/>
              <a:buChar char="●"/>
              <a:defRPr spc="0" sz="2688"/>
            </a:pPr>
          </a:p>
          <a:p>
            <a:pPr marL="362879" indent="-272159" defTabSz="768095">
              <a:spcBef>
                <a:spcPts val="1100"/>
              </a:spcBef>
              <a:buClr>
                <a:srgbClr val="000000"/>
              </a:buClr>
              <a:buSzPct val="45000"/>
              <a:buChar char="●"/>
              <a:defRPr spc="0" sz="2688"/>
            </a:pPr>
          </a:p>
          <a:p>
            <a:pPr marL="362879" indent="-272159" defTabSz="768095">
              <a:spcBef>
                <a:spcPts val="1100"/>
              </a:spcBef>
              <a:buClr>
                <a:srgbClr val="000000"/>
              </a:buClr>
              <a:buSzPct val="45000"/>
              <a:buChar char="●"/>
              <a:defRPr spc="0" sz="2688"/>
            </a:pPr>
          </a:p>
          <a:p>
            <a:pPr marL="362879" indent="-272159" defTabSz="768095">
              <a:spcBef>
                <a:spcPts val="1100"/>
              </a:spcBef>
              <a:buClr>
                <a:srgbClr val="000000"/>
              </a:buClr>
              <a:buSzPct val="45000"/>
              <a:buChar char="●"/>
              <a:defRPr spc="0" sz="2688"/>
            </a:pPr>
          </a:p>
          <a:p>
            <a:pPr marL="362879" indent="-272159" defTabSz="768095">
              <a:spcBef>
                <a:spcPts val="1100"/>
              </a:spcBef>
              <a:buClr>
                <a:srgbClr val="000000"/>
              </a:buClr>
              <a:buSzPct val="45000"/>
              <a:buChar char="●"/>
              <a:defRPr spc="0" sz="2688"/>
            </a:pPr>
          </a:p>
          <a:p>
            <a:pPr marL="362879" indent="-272159" defTabSz="768095">
              <a:spcBef>
                <a:spcPts val="1100"/>
              </a:spcBef>
              <a:buClr>
                <a:srgbClr val="000000"/>
              </a:buClr>
              <a:buSzPct val="45000"/>
              <a:buChar char="●"/>
              <a:defRPr spc="0" sz="2688"/>
            </a:pPr>
            <a:r>
              <a:t>Generally we are intersted in sending the input to an aperture, characterised by a certain solid angle    , often corresponding to a rectangle       x       at a distance         from the source</a:t>
            </a:r>
          </a:p>
        </p:txBody>
      </p:sp>
      <p:sp>
        <p:nvSpPr>
          <p:cNvPr id="690" name="To first order emit uniformly into       steradia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 first order emit uniformly into       steradian</a:t>
            </a:r>
          </a:p>
        </p:txBody>
      </p:sp>
      <p:sp>
        <p:nvSpPr>
          <p:cNvPr id="691" name="Sources, e.g. rotating a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Sources, e.g. rotating anode</a:t>
            </a:r>
          </a:p>
        </p:txBody>
      </p:sp>
      <p:sp>
        <p:nvSpPr>
          <p:cNvPr id="692" name="Line"/>
          <p:cNvSpPr/>
          <p:nvPr/>
        </p:nvSpPr>
        <p:spPr>
          <a:xfrm flipV="1">
            <a:off x="2861704" y="3192157"/>
            <a:ext cx="1010220" cy="364786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93" name="Line"/>
          <p:cNvSpPr/>
          <p:nvPr/>
        </p:nvSpPr>
        <p:spPr>
          <a:xfrm>
            <a:off x="2746186" y="3816972"/>
            <a:ext cx="834891" cy="230407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94" name="Line"/>
          <p:cNvSpPr/>
          <p:nvPr/>
        </p:nvSpPr>
        <p:spPr>
          <a:xfrm>
            <a:off x="2750703" y="3982022"/>
            <a:ext cx="151671" cy="700775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95" name="Line"/>
          <p:cNvSpPr/>
          <p:nvPr/>
        </p:nvSpPr>
        <p:spPr>
          <a:xfrm flipH="1">
            <a:off x="1739598" y="3580268"/>
            <a:ext cx="831246" cy="610198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96" name="Line"/>
          <p:cNvSpPr/>
          <p:nvPr/>
        </p:nvSpPr>
        <p:spPr>
          <a:xfrm flipH="1" flipV="1">
            <a:off x="2004817" y="3012581"/>
            <a:ext cx="616924" cy="478657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97" name="Line"/>
          <p:cNvSpPr/>
          <p:nvPr/>
        </p:nvSpPr>
        <p:spPr>
          <a:xfrm flipV="1">
            <a:off x="2736730" y="2542340"/>
            <a:ext cx="697470" cy="821846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98" name="Line"/>
          <p:cNvSpPr/>
          <p:nvPr/>
        </p:nvSpPr>
        <p:spPr>
          <a:xfrm flipH="1">
            <a:off x="2286171" y="3648255"/>
            <a:ext cx="361723" cy="780194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pic>
        <p:nvPicPr>
          <p:cNvPr id="699" name="4_pi.pdf" descr="4_pi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1121" y="1869057"/>
            <a:ext cx="371881" cy="25444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4" name="Group"/>
          <p:cNvGrpSpPr/>
          <p:nvPr/>
        </p:nvGrpSpPr>
        <p:grpSpPr>
          <a:xfrm>
            <a:off x="8965202" y="3165083"/>
            <a:ext cx="256014" cy="964411"/>
            <a:chOff x="0" y="8857"/>
            <a:chExt cx="256013" cy="964409"/>
          </a:xfrm>
        </p:grpSpPr>
        <p:sp>
          <p:nvSpPr>
            <p:cNvPr id="700" name="Line"/>
            <p:cNvSpPr/>
            <p:nvPr/>
          </p:nvSpPr>
          <p:spPr>
            <a:xfrm flipV="1">
              <a:off x="10436" y="8857"/>
              <a:ext cx="1" cy="741687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701" name="Line"/>
            <p:cNvSpPr/>
            <p:nvPr/>
          </p:nvSpPr>
          <p:spPr>
            <a:xfrm flipV="1">
              <a:off x="250474" y="231580"/>
              <a:ext cx="1" cy="741688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702" name="Line"/>
            <p:cNvSpPr/>
            <p:nvPr/>
          </p:nvSpPr>
          <p:spPr>
            <a:xfrm flipH="1" flipV="1">
              <a:off x="-1" y="8857"/>
              <a:ext cx="245578" cy="227863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703" name="Line"/>
            <p:cNvSpPr/>
            <p:nvPr/>
          </p:nvSpPr>
          <p:spPr>
            <a:xfrm flipH="1" flipV="1">
              <a:off x="10436" y="744812"/>
              <a:ext cx="245578" cy="227863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</p:grpSp>
      <p:pic>
        <p:nvPicPr>
          <p:cNvPr id="705" name="xw.pdf" descr="xw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07339" y="4130091"/>
            <a:ext cx="247107" cy="9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706" name="yh.pdf" descr="yh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88025" y="3562456"/>
            <a:ext cx="194690" cy="169074"/>
          </a:xfrm>
          <a:prstGeom prst="rect">
            <a:avLst/>
          </a:prstGeom>
          <a:ln w="12700">
            <a:miter lim="400000"/>
          </a:ln>
        </p:spPr>
      </p:pic>
      <p:pic>
        <p:nvPicPr>
          <p:cNvPr id="707" name="dist.pdf" descr="dist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1556415">
            <a:off x="5685830" y="3961458"/>
            <a:ext cx="342920" cy="151117"/>
          </a:xfrm>
          <a:prstGeom prst="rect">
            <a:avLst/>
          </a:prstGeom>
          <a:ln w="12700">
            <a:miter lim="400000"/>
          </a:ln>
        </p:spPr>
      </p:pic>
      <p:pic>
        <p:nvPicPr>
          <p:cNvPr id="708" name="latex-image.pdf" descr="latex-image.pdf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5438934">
            <a:off x="5766601" y="452558"/>
            <a:ext cx="326339" cy="6651384"/>
          </a:xfrm>
          <a:prstGeom prst="rect">
            <a:avLst/>
          </a:prstGeom>
          <a:ln w="12700">
            <a:miter lim="400000"/>
          </a:ln>
        </p:spPr>
      </p:pic>
      <p:pic>
        <p:nvPicPr>
          <p:cNvPr id="709" name="Omega.pdf" descr="Omega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678027" y="3396167"/>
            <a:ext cx="150288" cy="169074"/>
          </a:xfrm>
          <a:prstGeom prst="rect">
            <a:avLst/>
          </a:prstGeom>
          <a:ln w="12700">
            <a:miter lim="400000"/>
          </a:ln>
        </p:spPr>
      </p:pic>
      <p:sp>
        <p:nvSpPr>
          <p:cNvPr id="710" name="Line"/>
          <p:cNvSpPr/>
          <p:nvPr/>
        </p:nvSpPr>
        <p:spPr>
          <a:xfrm>
            <a:off x="7556161" y="3480702"/>
            <a:ext cx="421010" cy="1"/>
          </a:xfrm>
          <a:prstGeom prst="line">
            <a:avLst/>
          </a:prstGeom>
          <a:ln w="12700">
            <a:solidFill>
              <a:srgbClr val="990000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pic>
        <p:nvPicPr>
          <p:cNvPr id="711" name="Omega.pdf" descr="Omega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120069" y="5866472"/>
            <a:ext cx="226132" cy="254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712" name="xw.pdf" descr="xw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68011" y="6330377"/>
            <a:ext cx="404750" cy="152907"/>
          </a:xfrm>
          <a:prstGeom prst="rect">
            <a:avLst/>
          </a:prstGeom>
          <a:ln w="12700">
            <a:miter lim="400000"/>
          </a:ln>
        </p:spPr>
      </p:pic>
      <p:pic>
        <p:nvPicPr>
          <p:cNvPr id="713" name="yh.pdf" descr="yh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33564" y="6279632"/>
            <a:ext cx="292943" cy="254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714" name="dist.pdf" descr="dist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20387" y="6314066"/>
            <a:ext cx="421010" cy="1855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7" name="Shape"/>
          <p:cNvSpPr/>
          <p:nvPr/>
        </p:nvSpPr>
        <p:spPr>
          <a:xfrm rot="16198665">
            <a:off x="1912886" y="3188072"/>
            <a:ext cx="1517057" cy="920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2">
                <a:satOff val="-4966"/>
                <a:lumOff val="-10549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18" name="The emmission intensity into our chosen solid angle     can be a function of wavelength, time (pulsed sources) and possibly point of origin on the source surface (e.g. for partially coherent descriptions).…"/>
          <p:cNvSpPr txBox="1"/>
          <p:nvPr>
            <p:ph type="body" idx="1"/>
          </p:nvPr>
        </p:nvSpPr>
        <p:spPr>
          <a:xfrm>
            <a:off x="504000" y="1603940"/>
            <a:ext cx="9071641" cy="4973245"/>
          </a:xfrm>
          <a:prstGeom prst="rect">
            <a:avLst/>
          </a:prstGeom>
        </p:spPr>
        <p:txBody>
          <a:bodyPr/>
          <a:lstStyle/>
          <a:p>
            <a:pPr marL="285119" indent="-213839" defTabSz="603504">
              <a:spcBef>
                <a:spcPts val="900"/>
              </a:spcBef>
              <a:defRPr spc="0" sz="2112"/>
            </a:pPr>
            <a:r>
              <a:t>The emmission intensity into our chosen solid angle     can be a function of wavelength, time (pulsed sources) and possibly point of origin on the source surface (e.g. for partially coherent descriptions).</a:t>
            </a:r>
          </a:p>
          <a:p>
            <a:pPr marL="285119" indent="-213839" defTabSz="603504">
              <a:spcBef>
                <a:spcPts val="900"/>
              </a:spcBef>
              <a:defRPr spc="0" sz="2112"/>
            </a:pPr>
          </a:p>
          <a:p>
            <a:pPr marL="285119" indent="-213839" defTabSz="603504">
              <a:spcBef>
                <a:spcPts val="900"/>
              </a:spcBef>
              <a:defRPr spc="0" sz="2112"/>
            </a:pPr>
          </a:p>
          <a:p>
            <a:pPr marL="285119" indent="-213839" defTabSz="603504">
              <a:spcBef>
                <a:spcPts val="900"/>
              </a:spcBef>
              <a:defRPr spc="0" sz="2112"/>
            </a:pPr>
          </a:p>
          <a:p>
            <a:pPr marL="285119" indent="-213839" defTabSz="603504">
              <a:spcBef>
                <a:spcPts val="900"/>
              </a:spcBef>
              <a:defRPr spc="0" sz="2112"/>
            </a:pPr>
          </a:p>
          <a:p>
            <a:pPr marL="285119" indent="-213839" defTabSz="603504">
              <a:spcBef>
                <a:spcPts val="900"/>
              </a:spcBef>
              <a:defRPr spc="0" sz="2112"/>
            </a:pPr>
          </a:p>
          <a:p>
            <a:pPr marL="285119" indent="-213839" defTabSz="603504">
              <a:spcBef>
                <a:spcPts val="900"/>
              </a:spcBef>
              <a:defRPr spc="0" sz="2112"/>
            </a:pPr>
            <a:r>
              <a:t>The emission of particles into the solid angle     is in fact an </a:t>
            </a:r>
            <a:br/>
            <a:r>
              <a:t>integration and leads to a simulated “intensity” of               . </a:t>
            </a:r>
          </a:p>
          <a:p>
            <a:pPr marL="285119" indent="-213839" defTabSz="603504">
              <a:spcBef>
                <a:spcPts val="900"/>
              </a:spcBef>
              <a:defRPr spc="0" sz="2112"/>
            </a:pPr>
            <a:r>
              <a:t>In McXtrace, that integrated intensity is partitioned over a given set of particle </a:t>
            </a:r>
            <a:r>
              <a:rPr i="1"/>
              <a:t>rays</a:t>
            </a:r>
            <a:r>
              <a:t> referred to as </a:t>
            </a:r>
            <a:r>
              <a:rPr b="1"/>
              <a:t>ncount</a:t>
            </a:r>
            <a:r>
              <a:t>, -</a:t>
            </a:r>
            <a:r>
              <a:rPr b="1"/>
              <a:t>n</a:t>
            </a:r>
            <a:r>
              <a:t> or </a:t>
            </a:r>
            <a:r>
              <a:rPr b="1"/>
              <a:t>--ncount</a:t>
            </a:r>
          </a:p>
          <a:p>
            <a:pPr marL="285119" indent="-213839" defTabSz="603504">
              <a:spcBef>
                <a:spcPts val="900"/>
              </a:spcBef>
              <a:defRPr spc="0" sz="2112"/>
            </a:pPr>
            <a:r>
              <a:t>The default </a:t>
            </a:r>
            <a:r>
              <a:rPr b="1"/>
              <a:t>ncount</a:t>
            </a:r>
            <a:r>
              <a:t> is 1e6 rays</a:t>
            </a:r>
          </a:p>
        </p:txBody>
      </p:sp>
      <p:sp>
        <p:nvSpPr>
          <p:cNvPr id="719" name="Sources, e.g. rotating a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Sources, e.g. rotating anode</a:t>
            </a:r>
          </a:p>
        </p:txBody>
      </p:sp>
      <p:sp>
        <p:nvSpPr>
          <p:cNvPr id="720" name="Line"/>
          <p:cNvSpPr/>
          <p:nvPr/>
        </p:nvSpPr>
        <p:spPr>
          <a:xfrm flipV="1">
            <a:off x="2861704" y="3192157"/>
            <a:ext cx="1010220" cy="364786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721" name="Line"/>
          <p:cNvSpPr/>
          <p:nvPr/>
        </p:nvSpPr>
        <p:spPr>
          <a:xfrm>
            <a:off x="2746186" y="3816972"/>
            <a:ext cx="834891" cy="230407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722" name="Line"/>
          <p:cNvSpPr/>
          <p:nvPr/>
        </p:nvSpPr>
        <p:spPr>
          <a:xfrm>
            <a:off x="2750703" y="3982022"/>
            <a:ext cx="151671" cy="700775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723" name="Line"/>
          <p:cNvSpPr/>
          <p:nvPr/>
        </p:nvSpPr>
        <p:spPr>
          <a:xfrm flipH="1">
            <a:off x="1739598" y="3580268"/>
            <a:ext cx="831246" cy="610198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724" name="Line"/>
          <p:cNvSpPr/>
          <p:nvPr/>
        </p:nvSpPr>
        <p:spPr>
          <a:xfrm flipH="1" flipV="1">
            <a:off x="2004817" y="3012581"/>
            <a:ext cx="616924" cy="478657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725" name="Line"/>
          <p:cNvSpPr/>
          <p:nvPr/>
        </p:nvSpPr>
        <p:spPr>
          <a:xfrm flipV="1">
            <a:off x="2736730" y="2542340"/>
            <a:ext cx="697470" cy="821846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726" name="Line"/>
          <p:cNvSpPr/>
          <p:nvPr/>
        </p:nvSpPr>
        <p:spPr>
          <a:xfrm flipH="1">
            <a:off x="2286171" y="3648255"/>
            <a:ext cx="361723" cy="780194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grpSp>
        <p:nvGrpSpPr>
          <p:cNvPr id="731" name="Group"/>
          <p:cNvGrpSpPr/>
          <p:nvPr/>
        </p:nvGrpSpPr>
        <p:grpSpPr>
          <a:xfrm>
            <a:off x="8965202" y="3165083"/>
            <a:ext cx="256014" cy="964411"/>
            <a:chOff x="0" y="8857"/>
            <a:chExt cx="256013" cy="964409"/>
          </a:xfrm>
        </p:grpSpPr>
        <p:sp>
          <p:nvSpPr>
            <p:cNvPr id="727" name="Line"/>
            <p:cNvSpPr/>
            <p:nvPr/>
          </p:nvSpPr>
          <p:spPr>
            <a:xfrm flipV="1">
              <a:off x="10436" y="8857"/>
              <a:ext cx="1" cy="741687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728" name="Line"/>
            <p:cNvSpPr/>
            <p:nvPr/>
          </p:nvSpPr>
          <p:spPr>
            <a:xfrm flipV="1">
              <a:off x="250474" y="231580"/>
              <a:ext cx="1" cy="741688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729" name="Line"/>
            <p:cNvSpPr/>
            <p:nvPr/>
          </p:nvSpPr>
          <p:spPr>
            <a:xfrm flipH="1" flipV="1">
              <a:off x="-1" y="8857"/>
              <a:ext cx="245578" cy="227863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730" name="Line"/>
            <p:cNvSpPr/>
            <p:nvPr/>
          </p:nvSpPr>
          <p:spPr>
            <a:xfrm flipH="1" flipV="1">
              <a:off x="10436" y="744812"/>
              <a:ext cx="245578" cy="227863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</p:grpSp>
      <p:pic>
        <p:nvPicPr>
          <p:cNvPr id="732" name="xw.pdf" descr="xw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07339" y="4130091"/>
            <a:ext cx="247107" cy="9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733" name="yh.pdf" descr="yh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88025" y="3562456"/>
            <a:ext cx="194690" cy="169074"/>
          </a:xfrm>
          <a:prstGeom prst="rect">
            <a:avLst/>
          </a:prstGeom>
          <a:ln w="12700">
            <a:miter lim="400000"/>
          </a:ln>
        </p:spPr>
      </p:pic>
      <p:pic>
        <p:nvPicPr>
          <p:cNvPr id="734" name="dist.pdf" descr="dist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1556415">
            <a:off x="5685830" y="3961458"/>
            <a:ext cx="342920" cy="151117"/>
          </a:xfrm>
          <a:prstGeom prst="rect">
            <a:avLst/>
          </a:prstGeom>
          <a:ln w="12700">
            <a:miter lim="400000"/>
          </a:ln>
        </p:spPr>
      </p:pic>
      <p:pic>
        <p:nvPicPr>
          <p:cNvPr id="735" name="latex-image.pdf" descr="latex-image.pdf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5438934">
            <a:off x="5766601" y="452558"/>
            <a:ext cx="326339" cy="6651384"/>
          </a:xfrm>
          <a:prstGeom prst="rect">
            <a:avLst/>
          </a:prstGeom>
          <a:ln w="12700">
            <a:miter lim="400000"/>
          </a:ln>
        </p:spPr>
      </p:pic>
      <p:pic>
        <p:nvPicPr>
          <p:cNvPr id="736" name="Omega.pdf" descr="Omega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678027" y="3396167"/>
            <a:ext cx="150288" cy="169074"/>
          </a:xfrm>
          <a:prstGeom prst="rect">
            <a:avLst/>
          </a:prstGeom>
          <a:ln w="12700">
            <a:miter lim="400000"/>
          </a:ln>
        </p:spPr>
      </p:pic>
      <p:sp>
        <p:nvSpPr>
          <p:cNvPr id="737" name="Line"/>
          <p:cNvSpPr/>
          <p:nvPr/>
        </p:nvSpPr>
        <p:spPr>
          <a:xfrm>
            <a:off x="7556161" y="3480702"/>
            <a:ext cx="421010" cy="1"/>
          </a:xfrm>
          <a:prstGeom prst="line">
            <a:avLst/>
          </a:prstGeom>
          <a:ln w="12700">
            <a:solidFill>
              <a:srgbClr val="990000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pic>
        <p:nvPicPr>
          <p:cNvPr id="738" name="Omega.pdf" descr="Omega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050533" y="1618679"/>
            <a:ext cx="226131" cy="254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739" name="Omega.pdf" descr="Omega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61533" y="4755579"/>
            <a:ext cx="226131" cy="254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740" name="I(_lambda)_&amp;&amp;_n∕.pdf" descr="I(_lambda)_&amp;&amp;_n∕.pdf"/>
          <p:cNvPicPr>
            <a:picLocks noChangeAspect="1"/>
          </p:cNvPicPr>
          <p:nvPr/>
        </p:nvPicPr>
        <p:blipFill>
          <a:blip r:embed="rId7">
            <a:extLst/>
          </a:blip>
          <a:srcRect l="0" t="0" r="75014" b="0"/>
          <a:stretch>
            <a:fillRect/>
          </a:stretch>
        </p:blipFill>
        <p:spPr>
          <a:xfrm>
            <a:off x="7574971" y="6272253"/>
            <a:ext cx="780557" cy="770377"/>
          </a:xfrm>
          <a:prstGeom prst="rect">
            <a:avLst/>
          </a:prstGeom>
          <a:ln w="12700">
            <a:miter lim="400000"/>
          </a:ln>
        </p:spPr>
      </p:pic>
      <p:pic>
        <p:nvPicPr>
          <p:cNvPr id="741" name="I_Omega_n∕s.pdf" descr="I_Omega_n∕s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842857" y="5064722"/>
            <a:ext cx="838477" cy="254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742" name="I(_lambda)_&amp;&amp;_n∕.pdf" descr="I(_lambda)_&amp;&amp;_n∕.pdf"/>
          <p:cNvPicPr>
            <a:picLocks noChangeAspect="1"/>
          </p:cNvPicPr>
          <p:nvPr/>
        </p:nvPicPr>
        <p:blipFill>
          <a:blip r:embed="rId7">
            <a:extLst/>
          </a:blip>
          <a:srcRect l="72305" t="0" r="0" b="0"/>
          <a:stretch>
            <a:fillRect/>
          </a:stretch>
        </p:blipFill>
        <p:spPr>
          <a:xfrm>
            <a:off x="8227425" y="6272253"/>
            <a:ext cx="865170" cy="7703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5" name="Our rays are emitted randomly, sampling     and all variables of the source “spectrum”, i.e. wavelength, time and area…"/>
          <p:cNvSpPr txBox="1"/>
          <p:nvPr>
            <p:ph type="body" idx="1"/>
          </p:nvPr>
        </p:nvSpPr>
        <p:spPr>
          <a:xfrm>
            <a:off x="424761" y="1570197"/>
            <a:ext cx="9071641" cy="4384441"/>
          </a:xfrm>
          <a:prstGeom prst="rect">
            <a:avLst/>
          </a:prstGeom>
        </p:spPr>
        <p:txBody>
          <a:bodyPr/>
          <a:lstStyle/>
          <a:p>
            <a:pPr marL="349919" indent="-262439" defTabSz="740663">
              <a:spcBef>
                <a:spcPts val="1100"/>
              </a:spcBef>
              <a:defRPr spc="0" sz="2592"/>
            </a:pPr>
            <a:r>
              <a:t>Our rays are emitted randomly, sampling     and all variables of the source “spectrum”, i.e. wavelength, time and area</a:t>
            </a:r>
          </a:p>
          <a:p>
            <a:pPr marL="349919" indent="-262439" defTabSz="740663">
              <a:spcBef>
                <a:spcPts val="1100"/>
              </a:spcBef>
              <a:defRPr spc="0" sz="2592"/>
            </a:pPr>
          </a:p>
          <a:p>
            <a:pPr marL="349919" indent="-262439" defTabSz="740663">
              <a:spcBef>
                <a:spcPts val="1100"/>
              </a:spcBef>
              <a:defRPr spc="0" sz="2592"/>
            </a:pPr>
          </a:p>
          <a:p>
            <a:pPr marL="349919" indent="-262439" defTabSz="740663">
              <a:spcBef>
                <a:spcPts val="1100"/>
              </a:spcBef>
              <a:defRPr spc="0" sz="2592"/>
            </a:pPr>
          </a:p>
          <a:p>
            <a:pPr marL="349919" indent="-262439" defTabSz="740663">
              <a:spcBef>
                <a:spcPts val="1100"/>
              </a:spcBef>
              <a:defRPr spc="0" sz="2592"/>
            </a:pPr>
          </a:p>
          <a:p>
            <a:pPr marL="349919" indent="-262439" defTabSz="740663">
              <a:spcBef>
                <a:spcPts val="1100"/>
              </a:spcBef>
              <a:defRPr spc="0" sz="2592"/>
            </a:pPr>
          </a:p>
          <a:p>
            <a:pPr marL="349919" indent="-262439" defTabSz="740663">
              <a:spcBef>
                <a:spcPts val="1100"/>
              </a:spcBef>
              <a:defRPr spc="0" sz="2592"/>
            </a:pPr>
            <a:r>
              <a:t>assigning ray weights       such that</a:t>
            </a:r>
          </a:p>
        </p:txBody>
      </p:sp>
      <p:sp>
        <p:nvSpPr>
          <p:cNvPr id="746" name="Shape"/>
          <p:cNvSpPr/>
          <p:nvPr/>
        </p:nvSpPr>
        <p:spPr>
          <a:xfrm rot="16198665">
            <a:off x="1912886" y="3188072"/>
            <a:ext cx="1517057" cy="920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2">
                <a:satOff val="-4966"/>
                <a:lumOff val="-10549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47" name="Sources, e.g. rotating a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Sources, e.g. rotating anode</a:t>
            </a:r>
          </a:p>
        </p:txBody>
      </p:sp>
      <p:sp>
        <p:nvSpPr>
          <p:cNvPr id="748" name="Line"/>
          <p:cNvSpPr/>
          <p:nvPr/>
        </p:nvSpPr>
        <p:spPr>
          <a:xfrm flipV="1">
            <a:off x="2861704" y="3192157"/>
            <a:ext cx="1010220" cy="364786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749" name="Line"/>
          <p:cNvSpPr/>
          <p:nvPr/>
        </p:nvSpPr>
        <p:spPr>
          <a:xfrm>
            <a:off x="2746186" y="3816972"/>
            <a:ext cx="834891" cy="230407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750" name="Line"/>
          <p:cNvSpPr/>
          <p:nvPr/>
        </p:nvSpPr>
        <p:spPr>
          <a:xfrm>
            <a:off x="2750703" y="3982022"/>
            <a:ext cx="151671" cy="700775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751" name="Line"/>
          <p:cNvSpPr/>
          <p:nvPr/>
        </p:nvSpPr>
        <p:spPr>
          <a:xfrm flipH="1">
            <a:off x="1739598" y="3580268"/>
            <a:ext cx="831246" cy="610198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752" name="Line"/>
          <p:cNvSpPr/>
          <p:nvPr/>
        </p:nvSpPr>
        <p:spPr>
          <a:xfrm flipH="1" flipV="1">
            <a:off x="2004817" y="3012581"/>
            <a:ext cx="616924" cy="478657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753" name="Line"/>
          <p:cNvSpPr/>
          <p:nvPr/>
        </p:nvSpPr>
        <p:spPr>
          <a:xfrm flipV="1">
            <a:off x="2736730" y="2542340"/>
            <a:ext cx="697470" cy="821846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754" name="Line"/>
          <p:cNvSpPr/>
          <p:nvPr/>
        </p:nvSpPr>
        <p:spPr>
          <a:xfrm flipH="1">
            <a:off x="2286171" y="3648255"/>
            <a:ext cx="361723" cy="780194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grpSp>
        <p:nvGrpSpPr>
          <p:cNvPr id="759" name="Group"/>
          <p:cNvGrpSpPr/>
          <p:nvPr/>
        </p:nvGrpSpPr>
        <p:grpSpPr>
          <a:xfrm>
            <a:off x="8965202" y="3165083"/>
            <a:ext cx="256014" cy="964411"/>
            <a:chOff x="0" y="8857"/>
            <a:chExt cx="256013" cy="964409"/>
          </a:xfrm>
        </p:grpSpPr>
        <p:sp>
          <p:nvSpPr>
            <p:cNvPr id="755" name="Line"/>
            <p:cNvSpPr/>
            <p:nvPr/>
          </p:nvSpPr>
          <p:spPr>
            <a:xfrm flipV="1">
              <a:off x="10436" y="8857"/>
              <a:ext cx="1" cy="741687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756" name="Line"/>
            <p:cNvSpPr/>
            <p:nvPr/>
          </p:nvSpPr>
          <p:spPr>
            <a:xfrm flipV="1">
              <a:off x="250474" y="231580"/>
              <a:ext cx="1" cy="741688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757" name="Line"/>
            <p:cNvSpPr/>
            <p:nvPr/>
          </p:nvSpPr>
          <p:spPr>
            <a:xfrm flipH="1" flipV="1">
              <a:off x="-1" y="8857"/>
              <a:ext cx="245578" cy="227863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758" name="Line"/>
            <p:cNvSpPr/>
            <p:nvPr/>
          </p:nvSpPr>
          <p:spPr>
            <a:xfrm flipH="1" flipV="1">
              <a:off x="10436" y="744812"/>
              <a:ext cx="245578" cy="227863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</p:grpSp>
      <p:pic>
        <p:nvPicPr>
          <p:cNvPr id="760" name="xw.pdf" descr="xw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07339" y="4130091"/>
            <a:ext cx="247107" cy="9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761" name="yh.pdf" descr="yh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88025" y="3562456"/>
            <a:ext cx="194690" cy="169074"/>
          </a:xfrm>
          <a:prstGeom prst="rect">
            <a:avLst/>
          </a:prstGeom>
          <a:ln w="12700">
            <a:miter lim="400000"/>
          </a:ln>
        </p:spPr>
      </p:pic>
      <p:pic>
        <p:nvPicPr>
          <p:cNvPr id="762" name="dist.pdf" descr="dist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1556415">
            <a:off x="5685830" y="3961458"/>
            <a:ext cx="342920" cy="151117"/>
          </a:xfrm>
          <a:prstGeom prst="rect">
            <a:avLst/>
          </a:prstGeom>
          <a:ln w="12700">
            <a:miter lim="400000"/>
          </a:ln>
        </p:spPr>
      </p:pic>
      <p:pic>
        <p:nvPicPr>
          <p:cNvPr id="763" name="latex-image.pdf" descr="latex-image.pdf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5438934">
            <a:off x="5766601" y="452558"/>
            <a:ext cx="326339" cy="6651384"/>
          </a:xfrm>
          <a:prstGeom prst="rect">
            <a:avLst/>
          </a:prstGeom>
          <a:ln w="12700">
            <a:miter lim="400000"/>
          </a:ln>
        </p:spPr>
      </p:pic>
      <p:pic>
        <p:nvPicPr>
          <p:cNvPr id="764" name="Omega.pdf" descr="Omega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678027" y="3396167"/>
            <a:ext cx="150288" cy="169074"/>
          </a:xfrm>
          <a:prstGeom prst="rect">
            <a:avLst/>
          </a:prstGeom>
          <a:ln w="12700">
            <a:miter lim="400000"/>
          </a:ln>
        </p:spPr>
      </p:pic>
      <p:sp>
        <p:nvSpPr>
          <p:cNvPr id="765" name="Line"/>
          <p:cNvSpPr/>
          <p:nvPr/>
        </p:nvSpPr>
        <p:spPr>
          <a:xfrm>
            <a:off x="7556161" y="3480702"/>
            <a:ext cx="421010" cy="1"/>
          </a:xfrm>
          <a:prstGeom prst="line">
            <a:avLst/>
          </a:prstGeom>
          <a:ln w="12700">
            <a:solidFill>
              <a:srgbClr val="990000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pic>
        <p:nvPicPr>
          <p:cNvPr id="766" name="Omega.pdf" descr="Omega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841172" y="1595296"/>
            <a:ext cx="247107" cy="277995"/>
          </a:xfrm>
          <a:prstGeom prst="rect">
            <a:avLst/>
          </a:prstGeom>
          <a:ln w="12700">
            <a:miter lim="400000"/>
          </a:ln>
        </p:spPr>
      </p:pic>
      <p:pic>
        <p:nvPicPr>
          <p:cNvPr id="767" name="p.pdf" descr="p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139332" y="5473631"/>
            <a:ext cx="194690" cy="233628"/>
          </a:xfrm>
          <a:prstGeom prst="rect">
            <a:avLst/>
          </a:prstGeom>
          <a:ln w="12700">
            <a:miter lim="400000"/>
          </a:ln>
        </p:spPr>
      </p:pic>
      <p:pic>
        <p:nvPicPr>
          <p:cNvPr id="768" name="sum_j=1^textrm_n.pdf" descr="sum_j=1^textrm_n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875575" y="5871077"/>
            <a:ext cx="3162490" cy="769446"/>
          </a:xfrm>
          <a:prstGeom prst="rect">
            <a:avLst/>
          </a:prstGeom>
          <a:ln w="12700">
            <a:miter lim="400000"/>
          </a:ln>
        </p:spPr>
      </p:pic>
      <p:pic>
        <p:nvPicPr>
          <p:cNvPr id="769" name="I_Omega_(_lambda.pdf" descr="I_Omega_(_lambda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610228" y="2533622"/>
            <a:ext cx="2147544" cy="3410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2" name="The starting point on the surface, i.e.     (in the code variables x,y,z)…"/>
          <p:cNvSpPr txBox="1"/>
          <p:nvPr>
            <p:ph type="body" idx="1"/>
          </p:nvPr>
        </p:nvSpPr>
        <p:spPr>
          <a:xfrm>
            <a:off x="504000" y="1769040"/>
            <a:ext cx="9071641" cy="4749513"/>
          </a:xfrm>
          <a:prstGeom prst="rect">
            <a:avLst/>
          </a:prstGeom>
        </p:spPr>
        <p:txBody>
          <a:bodyPr/>
          <a:lstStyle/>
          <a:p>
            <a:pPr marL="237600" indent="-178199" defTabSz="502920">
              <a:spcBef>
                <a:spcPts val="700"/>
              </a:spcBef>
              <a:defRPr spc="0" sz="1760"/>
            </a:pPr>
          </a:p>
          <a:p>
            <a:pPr marL="237600" indent="-178199" defTabSz="502920">
              <a:spcBef>
                <a:spcPts val="700"/>
              </a:spcBef>
              <a:defRPr spc="0" sz="1760"/>
            </a:pPr>
          </a:p>
          <a:p>
            <a:pPr marL="237600" indent="-178199" defTabSz="502920">
              <a:spcBef>
                <a:spcPts val="700"/>
              </a:spcBef>
              <a:defRPr spc="0" sz="1760"/>
            </a:pPr>
            <a:r>
              <a:t>The </a:t>
            </a:r>
            <a:r>
              <a:rPr b="1"/>
              <a:t>starting point</a:t>
            </a:r>
            <a:r>
              <a:t> on the surface, i.e.     (in the code variables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x,y,z</a:t>
            </a:r>
            <a:r>
              <a:t>)</a:t>
            </a:r>
          </a:p>
          <a:p>
            <a:pPr marL="237600" indent="-178199" defTabSz="502920">
              <a:spcBef>
                <a:spcPts val="700"/>
              </a:spcBef>
              <a:defRPr spc="0" sz="1760"/>
            </a:pPr>
          </a:p>
          <a:p>
            <a:pPr marL="237600" indent="-178199" defTabSz="502920">
              <a:spcBef>
                <a:spcPts val="700"/>
              </a:spcBef>
              <a:defRPr spc="0" sz="1760"/>
            </a:pPr>
            <a:r>
              <a:t>The </a:t>
            </a:r>
            <a:r>
              <a:rPr b="1"/>
              <a:t>direction</a:t>
            </a:r>
            <a:r>
              <a:t> into     and our    / k   (in the code variables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kx,ky,kz</a:t>
            </a:r>
            <a:r>
              <a:t>)</a:t>
            </a:r>
          </a:p>
          <a:p>
            <a:pPr marL="237600" indent="-178199" defTabSz="502920">
              <a:spcBef>
                <a:spcPts val="700"/>
              </a:spcBef>
              <a:defRPr spc="0" sz="1760"/>
            </a:pPr>
          </a:p>
          <a:p>
            <a:pPr marL="237600" indent="-178199" defTabSz="502920">
              <a:spcBef>
                <a:spcPts val="700"/>
              </a:spcBef>
              <a:defRPr spc="0" sz="1760"/>
            </a:pPr>
            <a:r>
              <a:t>The </a:t>
            </a:r>
            <a:r>
              <a:rPr b="1"/>
              <a:t>starting time</a:t>
            </a:r>
            <a:r>
              <a:t> (in the code the variable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t>)</a:t>
            </a:r>
          </a:p>
          <a:p>
            <a:pPr marL="237600" indent="-178199" defTabSz="502920">
              <a:spcBef>
                <a:spcPts val="700"/>
              </a:spcBef>
              <a:defRPr spc="0" sz="1760"/>
            </a:pPr>
          </a:p>
          <a:p>
            <a:pPr marL="237600" indent="-178199" defTabSz="502920">
              <a:spcBef>
                <a:spcPts val="700"/>
              </a:spcBef>
              <a:defRPr spc="0" sz="1760"/>
            </a:pPr>
            <a:r>
              <a:t>The initial </a:t>
            </a:r>
            <a:r>
              <a:rPr b="1"/>
              <a:t>intensity</a:t>
            </a:r>
            <a:r>
              <a:t> / weight of the X-ray ray (in the code the variable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t>)</a:t>
            </a:r>
          </a:p>
          <a:p>
            <a:pPr marL="237600" indent="-178199" defTabSz="502920">
              <a:spcBef>
                <a:spcPts val="700"/>
              </a:spcBef>
              <a:defRPr spc="0" sz="1760"/>
            </a:pPr>
          </a:p>
          <a:p>
            <a:pPr marL="237600" indent="-178199" defTabSz="502920">
              <a:spcBef>
                <a:spcPts val="700"/>
              </a:spcBef>
              <a:defRPr spc="0" sz="1760"/>
            </a:pPr>
            <a:r>
              <a:t>If needed the initial </a:t>
            </a:r>
          </a:p>
          <a:p>
            <a:pPr lvl="1" marL="475200" indent="-178199" defTabSz="502920">
              <a:spcBef>
                <a:spcPts val="700"/>
              </a:spcBef>
              <a:buSzPct val="45000"/>
              <a:buFontTx/>
              <a:buChar char="●"/>
              <a:defRPr spc="0" sz="1760"/>
            </a:pPr>
            <a:r>
              <a:rPr b="1"/>
              <a:t>Electric field polarisation</a:t>
            </a:r>
            <a:r>
              <a:t> (in the code the variables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Ex,Ey,Ez</a:t>
            </a:r>
            <a:r>
              <a:t>)</a:t>
            </a:r>
          </a:p>
          <a:p>
            <a:pPr lvl="1" marL="475200" indent="-178199" defTabSz="502920">
              <a:spcBef>
                <a:spcPts val="700"/>
              </a:spcBef>
              <a:buSzPct val="45000"/>
              <a:buFontTx/>
              <a:buChar char="●"/>
              <a:defRPr spc="0" sz="1760"/>
            </a:pPr>
            <a:r>
              <a:t>X-ray phase (in the code the variable phi)</a:t>
            </a:r>
          </a:p>
        </p:txBody>
      </p:sp>
      <p:sp>
        <p:nvSpPr>
          <p:cNvPr id="773" name="X-ray (rays) in McXtrace - what are they?"/>
          <p:cNvSpPr txBox="1"/>
          <p:nvPr>
            <p:ph type="title"/>
          </p:nvPr>
        </p:nvSpPr>
        <p:spPr>
          <a:xfrm>
            <a:off x="1850600" y="16920"/>
            <a:ext cx="5904002" cy="542160"/>
          </a:xfrm>
          <a:prstGeom prst="rect">
            <a:avLst/>
          </a:prstGeom>
        </p:spPr>
        <p:txBody>
          <a:bodyPr/>
          <a:lstStyle/>
          <a:p>
            <a:pPr/>
            <a:r>
              <a:t>X-ray (rays) in McXtrace - what are they?</a:t>
            </a:r>
          </a:p>
        </p:txBody>
      </p:sp>
      <p:pic>
        <p:nvPicPr>
          <p:cNvPr id="774" name="vec_r.pdf" descr="vec_r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9216" y="2534661"/>
            <a:ext cx="150288" cy="184444"/>
          </a:xfrm>
          <a:prstGeom prst="rect">
            <a:avLst/>
          </a:prstGeom>
          <a:ln w="12700">
            <a:miter lim="400000"/>
          </a:ln>
        </p:spPr>
      </p:pic>
      <p:pic>
        <p:nvPicPr>
          <p:cNvPr id="775" name="Omega.pdf" descr="Omega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86025" y="3273459"/>
            <a:ext cx="150287" cy="169073"/>
          </a:xfrm>
          <a:prstGeom prst="rect">
            <a:avLst/>
          </a:prstGeom>
          <a:ln w="12700">
            <a:miter lim="400000"/>
          </a:ln>
        </p:spPr>
      </p:pic>
      <p:pic>
        <p:nvPicPr>
          <p:cNvPr id="776" name="lambda.pdf" descr="lambda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21964" y="3280664"/>
            <a:ext cx="113023" cy="154662"/>
          </a:xfrm>
          <a:prstGeom prst="rect">
            <a:avLst/>
          </a:prstGeom>
          <a:ln w="12700">
            <a:miter lim="400000"/>
          </a:ln>
        </p:spPr>
      </p:pic>
      <p:sp>
        <p:nvSpPr>
          <p:cNvPr id="777" name="Defining the ray starting conditions imply setting:"/>
          <p:cNvSpPr txBox="1"/>
          <p:nvPr/>
        </p:nvSpPr>
        <p:spPr>
          <a:xfrm>
            <a:off x="521180" y="1186847"/>
            <a:ext cx="511533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198000" indent="-198000" defTabSz="1007533">
              <a:spcBef>
                <a:spcPts val="400"/>
              </a:spcBef>
              <a:buSzPct val="100000"/>
              <a:buChar char="•"/>
            </a:lvl1pPr>
          </a:lstStyle>
          <a:p>
            <a:pPr/>
            <a:r>
              <a:t>Defining the ray starting conditions imply setting:</a:t>
            </a:r>
          </a:p>
        </p:txBody>
      </p:sp>
      <p:sp>
        <p:nvSpPr>
          <p:cNvPr id="778" name="X-ray package:…"/>
          <p:cNvSpPr txBox="1"/>
          <p:nvPr/>
        </p:nvSpPr>
        <p:spPr>
          <a:xfrm>
            <a:off x="6770656" y="572041"/>
            <a:ext cx="3229050" cy="1815009"/>
          </a:xfrm>
          <a:prstGeom prst="rect">
            <a:avLst/>
          </a:prstGeom>
          <a:solidFill>
            <a:srgbClr val="FFFFFF"/>
          </a:solidFill>
          <a:ln w="63500">
            <a:solidFill>
              <a:srgbClr val="FF37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63600">
              <a:defRPr sz="1400">
                <a:latin typeface="Gill Sans"/>
                <a:ea typeface="Gill Sans"/>
                <a:cs typeface="Gill Sans"/>
                <a:sym typeface="Gill Sans"/>
              </a:defRPr>
            </a:pPr>
            <a:r>
              <a:t>X-ray package:</a:t>
            </a:r>
          </a:p>
          <a:p>
            <a:pPr defTabSz="863600">
              <a:defRPr sz="1400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defTabSz="863600">
              <a:defRPr sz="1400">
                <a:latin typeface="Gill Sans"/>
                <a:ea typeface="Gill Sans"/>
                <a:cs typeface="Gill Sans"/>
                <a:sym typeface="Gill Sans"/>
              </a:defRPr>
            </a:pPr>
            <a:r>
              <a:t>Weight (p), # photons (left) in the package</a:t>
            </a:r>
          </a:p>
          <a:p>
            <a:pPr defTabSz="863600">
              <a:defRPr sz="1400">
                <a:latin typeface="Gill Sans"/>
                <a:ea typeface="Gill Sans"/>
                <a:cs typeface="Gill Sans"/>
                <a:sym typeface="Gill Sans"/>
              </a:defRPr>
            </a:pPr>
            <a:r>
              <a:t>Coordinates (x,y,z)</a:t>
            </a:r>
          </a:p>
          <a:p>
            <a:pPr defTabSz="863600">
              <a:defRPr sz="1400">
                <a:latin typeface="Gill Sans"/>
                <a:ea typeface="Gill Sans"/>
                <a:cs typeface="Gill Sans"/>
                <a:sym typeface="Gill Sans"/>
              </a:defRPr>
            </a:pPr>
            <a:r>
              <a:t>Wavevector (k</a:t>
            </a:r>
            <a:r>
              <a:rPr baseline="-5999"/>
              <a:t>x</a:t>
            </a:r>
            <a:r>
              <a:t>,k</a:t>
            </a:r>
            <a:r>
              <a:rPr baseline="-5999"/>
              <a:t>y</a:t>
            </a:r>
            <a:r>
              <a:t>,k</a:t>
            </a:r>
            <a:r>
              <a:rPr baseline="-5999"/>
              <a:t>z</a:t>
            </a:r>
            <a:r>
              <a:t>)</a:t>
            </a:r>
          </a:p>
          <a:p>
            <a:pPr defTabSz="863600">
              <a:defRPr sz="1400">
                <a:latin typeface="Gill Sans"/>
                <a:ea typeface="Gill Sans"/>
                <a:cs typeface="Gill Sans"/>
                <a:sym typeface="Gill Sans"/>
              </a:defRPr>
            </a:pPr>
            <a:r>
              <a:t>Polarization (E</a:t>
            </a:r>
            <a:r>
              <a:rPr baseline="-5999"/>
              <a:t>x</a:t>
            </a:r>
            <a:r>
              <a:t>,E</a:t>
            </a:r>
            <a:r>
              <a:rPr baseline="-5999"/>
              <a:t>y</a:t>
            </a:r>
            <a:r>
              <a:t>,E</a:t>
            </a:r>
            <a:r>
              <a:rPr baseline="-5999"/>
              <a:t>z</a:t>
            </a:r>
            <a:r>
              <a:t>)</a:t>
            </a:r>
          </a:p>
          <a:p>
            <a:pPr defTabSz="863600">
              <a:defRPr sz="1400">
                <a:latin typeface="Gill Sans"/>
                <a:ea typeface="Gill Sans"/>
                <a:cs typeface="Gill Sans"/>
                <a:sym typeface="Gill Sans"/>
              </a:defRPr>
            </a:pPr>
            <a:r>
              <a:t>Phase (</a:t>
            </a:r>
            <a:r>
              <a:t>)</a:t>
            </a:r>
          </a:p>
          <a:p>
            <a:pPr defTabSz="863600">
              <a:defRPr sz="1400">
                <a:latin typeface="Gill Sans"/>
                <a:ea typeface="Gill Sans"/>
                <a:cs typeface="Gill Sans"/>
                <a:sym typeface="Gill Sans"/>
              </a:defRPr>
            </a:pPr>
            <a:r>
              <a:t>Time(t)</a:t>
            </a:r>
          </a:p>
        </p:txBody>
      </p:sp>
      <p:pic>
        <p:nvPicPr>
          <p:cNvPr id="77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70656" y="572041"/>
            <a:ext cx="113042" cy="1865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Rectangle"/>
          <p:cNvSpPr/>
          <p:nvPr/>
        </p:nvSpPr>
        <p:spPr>
          <a:xfrm>
            <a:off x="1684222" y="2252726"/>
            <a:ext cx="7027049" cy="2484937"/>
          </a:xfrm>
          <a:prstGeom prst="rect">
            <a:avLst/>
          </a:prstGeom>
          <a:solidFill>
            <a:srgbClr val="FFFFFF"/>
          </a:solidFill>
          <a:ln w="12700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20" name="In the big picture, McXtrace is thi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the big picture, McXtrace is this…</a:t>
            </a:r>
          </a:p>
        </p:txBody>
      </p:sp>
      <p:sp>
        <p:nvSpPr>
          <p:cNvPr id="4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3803" y="2697213"/>
            <a:ext cx="6022778" cy="1741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X-ray / matter interaction 1: reflecting surface"/>
          <p:cNvSpPr txBox="1"/>
          <p:nvPr>
            <p:ph type="title"/>
          </p:nvPr>
        </p:nvSpPr>
        <p:spPr>
          <a:xfrm>
            <a:off x="1965857" y="16920"/>
            <a:ext cx="5904001" cy="542160"/>
          </a:xfrm>
          <a:prstGeom prst="rect">
            <a:avLst/>
          </a:prstGeom>
        </p:spPr>
        <p:txBody>
          <a:bodyPr/>
          <a:lstStyle>
            <a:lvl1pPr defTabSz="886968">
              <a:defRPr spc="0" sz="2328"/>
            </a:lvl1pPr>
          </a:lstStyle>
          <a:p>
            <a:pPr/>
            <a:r>
              <a:t>X-ray / matter interaction 1: reflecting surface</a:t>
            </a:r>
          </a:p>
        </p:txBody>
      </p:sp>
      <p:sp>
        <p:nvSpPr>
          <p:cNvPr id="782" name="1 starting situatio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 starting situation</a:t>
            </a:r>
          </a:p>
        </p:txBody>
      </p:sp>
      <p:sp>
        <p:nvSpPr>
          <p:cNvPr id="7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94" name="Group"/>
          <p:cNvGrpSpPr/>
          <p:nvPr/>
        </p:nvGrpSpPr>
        <p:grpSpPr>
          <a:xfrm>
            <a:off x="4966050" y="2866480"/>
            <a:ext cx="1820964" cy="1683339"/>
            <a:chOff x="0" y="380476"/>
            <a:chExt cx="1820962" cy="1683337"/>
          </a:xfrm>
        </p:grpSpPr>
        <p:sp>
          <p:nvSpPr>
            <p:cNvPr id="784" name="Line"/>
            <p:cNvSpPr/>
            <p:nvPr/>
          </p:nvSpPr>
          <p:spPr>
            <a:xfrm flipH="1">
              <a:off x="1169912" y="1320979"/>
              <a:ext cx="102574" cy="54311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grpSp>
          <p:nvGrpSpPr>
            <p:cNvPr id="793" name="Group"/>
            <p:cNvGrpSpPr/>
            <p:nvPr/>
          </p:nvGrpSpPr>
          <p:grpSpPr>
            <a:xfrm>
              <a:off x="0" y="380476"/>
              <a:ext cx="1820963" cy="1683338"/>
              <a:chOff x="0" y="380476"/>
              <a:chExt cx="1820962" cy="1683337"/>
            </a:xfrm>
          </p:grpSpPr>
          <p:grpSp>
            <p:nvGrpSpPr>
              <p:cNvPr id="789" name="Group"/>
              <p:cNvGrpSpPr/>
              <p:nvPr/>
            </p:nvGrpSpPr>
            <p:grpSpPr>
              <a:xfrm>
                <a:off x="642438" y="380476"/>
                <a:ext cx="1178525" cy="1683338"/>
                <a:chOff x="0" y="380476"/>
                <a:chExt cx="1178524" cy="1683337"/>
              </a:xfrm>
            </p:grpSpPr>
            <p:sp>
              <p:nvSpPr>
                <p:cNvPr id="785" name="Line"/>
                <p:cNvSpPr/>
                <p:nvPr/>
              </p:nvSpPr>
              <p:spPr>
                <a:xfrm flipV="1">
                  <a:off x="21003" y="385367"/>
                  <a:ext cx="1" cy="1290822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786" name="Line"/>
                <p:cNvSpPr/>
                <p:nvPr/>
              </p:nvSpPr>
              <p:spPr>
                <a:xfrm flipV="1">
                  <a:off x="1152420" y="772992"/>
                  <a:ext cx="1" cy="1290822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787" name="Line"/>
                <p:cNvSpPr/>
                <p:nvPr/>
              </p:nvSpPr>
              <p:spPr>
                <a:xfrm flipH="1" flipV="1">
                  <a:off x="-1" y="380476"/>
                  <a:ext cx="1157523" cy="396569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788" name="Line"/>
                <p:cNvSpPr/>
                <p:nvPr/>
              </p:nvSpPr>
              <p:spPr>
                <a:xfrm flipH="1" flipV="1">
                  <a:off x="21003" y="1666214"/>
                  <a:ext cx="1157522" cy="396569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</p:grpSp>
          <p:sp>
            <p:nvSpPr>
              <p:cNvPr id="790" name="Line"/>
              <p:cNvSpPr/>
              <p:nvPr/>
            </p:nvSpPr>
            <p:spPr>
              <a:xfrm flipH="1">
                <a:off x="0" y="1230605"/>
                <a:ext cx="1173684" cy="62153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  <a:tailEnd type="triangle" w="med" len="med"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791" name="Line"/>
              <p:cNvSpPr/>
              <p:nvPr/>
            </p:nvSpPr>
            <p:spPr>
              <a:xfrm flipH="1" flipV="1">
                <a:off x="1169912" y="1227820"/>
                <a:ext cx="90166" cy="9016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792" name="Line"/>
              <p:cNvSpPr/>
              <p:nvPr/>
            </p:nvSpPr>
            <p:spPr>
              <a:xfrm flipH="1" flipV="1">
                <a:off x="1085899" y="1280328"/>
                <a:ext cx="90166" cy="9016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</p:grpSp>
      </p:grpSp>
      <p:sp>
        <p:nvSpPr>
          <p:cNvPr id="795" name="Line"/>
          <p:cNvSpPr/>
          <p:nvPr/>
        </p:nvSpPr>
        <p:spPr>
          <a:xfrm flipV="1">
            <a:off x="1726740" y="4257633"/>
            <a:ext cx="1065222" cy="165862"/>
          </a:xfrm>
          <a:prstGeom prst="line">
            <a:avLst/>
          </a:prstGeom>
          <a:ln w="12700">
            <a:solidFill>
              <a:srgbClr val="2632BB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796" name="X-ray (ray)"/>
          <p:cNvSpPr txBox="1"/>
          <p:nvPr/>
        </p:nvSpPr>
        <p:spPr>
          <a:xfrm>
            <a:off x="1723029" y="3576339"/>
            <a:ext cx="972245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X-ray (ray)</a:t>
            </a:r>
          </a:p>
        </p:txBody>
      </p:sp>
      <p:sp>
        <p:nvSpPr>
          <p:cNvPr id="797" name="Mirror surface"/>
          <p:cNvSpPr txBox="1"/>
          <p:nvPr/>
        </p:nvSpPr>
        <p:spPr>
          <a:xfrm>
            <a:off x="5927283" y="2724601"/>
            <a:ext cx="1265933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Mirror surface</a:t>
            </a:r>
          </a:p>
        </p:txBody>
      </p:sp>
      <p:grpSp>
        <p:nvGrpSpPr>
          <p:cNvPr id="800" name="Group"/>
          <p:cNvGrpSpPr/>
          <p:nvPr/>
        </p:nvGrpSpPr>
        <p:grpSpPr>
          <a:xfrm>
            <a:off x="898078" y="4485991"/>
            <a:ext cx="4328120" cy="504001"/>
            <a:chOff x="0" y="0"/>
            <a:chExt cx="4328119" cy="504000"/>
          </a:xfrm>
        </p:grpSpPr>
        <p:sp>
          <p:nvSpPr>
            <p:cNvPr id="798" name="(x,y,z,kx,ky,kz,t,Ex,Ey,Ez,phi,p)"/>
            <p:cNvSpPr txBox="1"/>
            <p:nvPr/>
          </p:nvSpPr>
          <p:spPr>
            <a:xfrm>
              <a:off x="0" y="0"/>
              <a:ext cx="4328120" cy="50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  <a:r>
                <a:t>(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x,y,z,kx,ky,kz,t,Ex,Ey,Ez,phi,p)</a:t>
              </a:r>
            </a:p>
          </p:txBody>
        </p:sp>
        <p:sp>
          <p:nvSpPr>
            <p:cNvPr id="799" name="0"/>
            <p:cNvSpPr txBox="1"/>
            <p:nvPr/>
          </p:nvSpPr>
          <p:spPr>
            <a:xfrm>
              <a:off x="3932232" y="115419"/>
              <a:ext cx="123731" cy="205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007533">
                <a:spcBef>
                  <a:spcPts val="1000"/>
                </a:spcBef>
                <a:defRPr baseline="-5999" sz="16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>
                <a:defRPr baseline="0">
                  <a:latin typeface="Arial"/>
                  <a:ea typeface="Arial"/>
                  <a:cs typeface="Arial"/>
                  <a:sym typeface="Arial"/>
                </a:defRPr>
              </a:pPr>
              <a:r>
                <a:rPr baseline="-5999">
                  <a:latin typeface="Courier"/>
                  <a:ea typeface="Courier"/>
                  <a:cs typeface="Courier"/>
                  <a:sym typeface="Courier"/>
                </a:rPr>
                <a:t>0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X-ray / matter interaction 1: reflecting surface"/>
          <p:cNvSpPr txBox="1"/>
          <p:nvPr>
            <p:ph type="title"/>
          </p:nvPr>
        </p:nvSpPr>
        <p:spPr>
          <a:xfrm>
            <a:off x="1965857" y="16920"/>
            <a:ext cx="5904001" cy="542160"/>
          </a:xfrm>
          <a:prstGeom prst="rect">
            <a:avLst/>
          </a:prstGeom>
        </p:spPr>
        <p:txBody>
          <a:bodyPr/>
          <a:lstStyle>
            <a:lvl1pPr defTabSz="886968">
              <a:defRPr spc="0" sz="2328"/>
            </a:lvl1pPr>
          </a:lstStyle>
          <a:p>
            <a:pPr/>
            <a:r>
              <a:t>X-ray / matter interaction 1: reflecting surface</a:t>
            </a:r>
          </a:p>
        </p:txBody>
      </p:sp>
      <p:sp>
        <p:nvSpPr>
          <p:cNvPr id="803" name="2. Propagate to the mirror surfac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Propagate to the mirror surface</a:t>
            </a:r>
          </a:p>
        </p:txBody>
      </p:sp>
      <p:sp>
        <p:nvSpPr>
          <p:cNvPr id="8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15" name="Group"/>
          <p:cNvGrpSpPr/>
          <p:nvPr/>
        </p:nvGrpSpPr>
        <p:grpSpPr>
          <a:xfrm>
            <a:off x="4966050" y="2866480"/>
            <a:ext cx="1820964" cy="1683339"/>
            <a:chOff x="0" y="380476"/>
            <a:chExt cx="1820962" cy="1683337"/>
          </a:xfrm>
        </p:grpSpPr>
        <p:sp>
          <p:nvSpPr>
            <p:cNvPr id="805" name="Line"/>
            <p:cNvSpPr/>
            <p:nvPr/>
          </p:nvSpPr>
          <p:spPr>
            <a:xfrm flipH="1">
              <a:off x="1169912" y="1320979"/>
              <a:ext cx="102574" cy="54311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grpSp>
          <p:nvGrpSpPr>
            <p:cNvPr id="814" name="Group"/>
            <p:cNvGrpSpPr/>
            <p:nvPr/>
          </p:nvGrpSpPr>
          <p:grpSpPr>
            <a:xfrm>
              <a:off x="0" y="380476"/>
              <a:ext cx="1820963" cy="1683338"/>
              <a:chOff x="0" y="380476"/>
              <a:chExt cx="1820962" cy="1683337"/>
            </a:xfrm>
          </p:grpSpPr>
          <p:grpSp>
            <p:nvGrpSpPr>
              <p:cNvPr id="810" name="Group"/>
              <p:cNvGrpSpPr/>
              <p:nvPr/>
            </p:nvGrpSpPr>
            <p:grpSpPr>
              <a:xfrm>
                <a:off x="642438" y="380476"/>
                <a:ext cx="1178525" cy="1683338"/>
                <a:chOff x="0" y="380476"/>
                <a:chExt cx="1178524" cy="1683337"/>
              </a:xfrm>
            </p:grpSpPr>
            <p:sp>
              <p:nvSpPr>
                <p:cNvPr id="806" name="Line"/>
                <p:cNvSpPr/>
                <p:nvPr/>
              </p:nvSpPr>
              <p:spPr>
                <a:xfrm flipV="1">
                  <a:off x="21003" y="385367"/>
                  <a:ext cx="1" cy="1290822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807" name="Line"/>
                <p:cNvSpPr/>
                <p:nvPr/>
              </p:nvSpPr>
              <p:spPr>
                <a:xfrm flipV="1">
                  <a:off x="1152420" y="772992"/>
                  <a:ext cx="1" cy="1290822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808" name="Line"/>
                <p:cNvSpPr/>
                <p:nvPr/>
              </p:nvSpPr>
              <p:spPr>
                <a:xfrm flipH="1" flipV="1">
                  <a:off x="-1" y="380476"/>
                  <a:ext cx="1157523" cy="396569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809" name="Line"/>
                <p:cNvSpPr/>
                <p:nvPr/>
              </p:nvSpPr>
              <p:spPr>
                <a:xfrm flipH="1" flipV="1">
                  <a:off x="21003" y="1666214"/>
                  <a:ext cx="1157522" cy="396569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</p:grpSp>
          <p:sp>
            <p:nvSpPr>
              <p:cNvPr id="811" name="Line"/>
              <p:cNvSpPr/>
              <p:nvPr/>
            </p:nvSpPr>
            <p:spPr>
              <a:xfrm flipH="1">
                <a:off x="0" y="1230605"/>
                <a:ext cx="1173684" cy="62153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  <a:tailEnd type="triangle" w="med" len="med"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812" name="Line"/>
              <p:cNvSpPr/>
              <p:nvPr/>
            </p:nvSpPr>
            <p:spPr>
              <a:xfrm flipH="1" flipV="1">
                <a:off x="1169912" y="1227820"/>
                <a:ext cx="90166" cy="9016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813" name="Line"/>
              <p:cNvSpPr/>
              <p:nvPr/>
            </p:nvSpPr>
            <p:spPr>
              <a:xfrm flipH="1" flipV="1">
                <a:off x="1085899" y="1280328"/>
                <a:ext cx="90166" cy="9016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</p:grpSp>
      </p:grpSp>
      <p:sp>
        <p:nvSpPr>
          <p:cNvPr id="816" name="Line"/>
          <p:cNvSpPr/>
          <p:nvPr/>
        </p:nvSpPr>
        <p:spPr>
          <a:xfrm flipV="1">
            <a:off x="1726740" y="4257633"/>
            <a:ext cx="1065222" cy="165862"/>
          </a:xfrm>
          <a:prstGeom prst="line">
            <a:avLst/>
          </a:prstGeom>
          <a:ln w="12700">
            <a:solidFill>
              <a:srgbClr val="2632BB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817" name="X-ray (ray)"/>
          <p:cNvSpPr txBox="1"/>
          <p:nvPr/>
        </p:nvSpPr>
        <p:spPr>
          <a:xfrm>
            <a:off x="1723029" y="3576339"/>
            <a:ext cx="972245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X-ray (ray)</a:t>
            </a:r>
          </a:p>
        </p:txBody>
      </p:sp>
      <p:sp>
        <p:nvSpPr>
          <p:cNvPr id="818" name="Mirror surface"/>
          <p:cNvSpPr txBox="1"/>
          <p:nvPr/>
        </p:nvSpPr>
        <p:spPr>
          <a:xfrm>
            <a:off x="5927283" y="2724601"/>
            <a:ext cx="1265933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Mirror surface</a:t>
            </a:r>
          </a:p>
        </p:txBody>
      </p:sp>
      <p:grpSp>
        <p:nvGrpSpPr>
          <p:cNvPr id="821" name="Group"/>
          <p:cNvGrpSpPr/>
          <p:nvPr/>
        </p:nvGrpSpPr>
        <p:grpSpPr>
          <a:xfrm>
            <a:off x="898078" y="4485991"/>
            <a:ext cx="4328120" cy="504001"/>
            <a:chOff x="0" y="0"/>
            <a:chExt cx="4328119" cy="504000"/>
          </a:xfrm>
        </p:grpSpPr>
        <p:sp>
          <p:nvSpPr>
            <p:cNvPr id="819" name="(x,y,z,kx,ky,kz,t,Ex,Ey,Ez,phi,p)"/>
            <p:cNvSpPr txBox="1"/>
            <p:nvPr/>
          </p:nvSpPr>
          <p:spPr>
            <a:xfrm>
              <a:off x="0" y="0"/>
              <a:ext cx="4328120" cy="50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  <a:r>
                <a:t>(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x,y,z,kx,ky,kz,t,Ex,Ey,Ez,phi,p)</a:t>
              </a:r>
            </a:p>
          </p:txBody>
        </p:sp>
        <p:sp>
          <p:nvSpPr>
            <p:cNvPr id="820" name="0"/>
            <p:cNvSpPr txBox="1"/>
            <p:nvPr/>
          </p:nvSpPr>
          <p:spPr>
            <a:xfrm>
              <a:off x="3932232" y="115419"/>
              <a:ext cx="123731" cy="205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007533">
                <a:spcBef>
                  <a:spcPts val="1000"/>
                </a:spcBef>
                <a:defRPr baseline="-5999" sz="16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>
                <a:defRPr baseline="0">
                  <a:latin typeface="Arial"/>
                  <a:ea typeface="Arial"/>
                  <a:cs typeface="Arial"/>
                  <a:sym typeface="Arial"/>
                </a:defRPr>
              </a:pPr>
              <a:r>
                <a:rPr baseline="-5999">
                  <a:latin typeface="Courier"/>
                  <a:ea typeface="Courier"/>
                  <a:cs typeface="Courier"/>
                  <a:sym typeface="Courier"/>
                </a:rPr>
                <a:t>0</a:t>
              </a:r>
            </a:p>
          </p:txBody>
        </p:sp>
      </p:grpSp>
      <p:sp>
        <p:nvSpPr>
          <p:cNvPr id="822" name="Line"/>
          <p:cNvSpPr/>
          <p:nvPr/>
        </p:nvSpPr>
        <p:spPr>
          <a:xfrm flipV="1">
            <a:off x="2798116" y="3735556"/>
            <a:ext cx="3304946" cy="523749"/>
          </a:xfrm>
          <a:prstGeom prst="line">
            <a:avLst/>
          </a:prstGeom>
          <a:ln w="12700">
            <a:solidFill>
              <a:srgbClr val="2632BB"/>
            </a:solidFill>
            <a:prstDash val="sysDot"/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823" name="Line"/>
          <p:cNvSpPr/>
          <p:nvPr/>
        </p:nvSpPr>
        <p:spPr>
          <a:xfrm flipV="1">
            <a:off x="6131562" y="3557780"/>
            <a:ext cx="1065222" cy="165863"/>
          </a:xfrm>
          <a:prstGeom prst="line">
            <a:avLst/>
          </a:prstGeom>
          <a:ln w="12700">
            <a:solidFill>
              <a:srgbClr val="2632BB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grpSp>
        <p:nvGrpSpPr>
          <p:cNvPr id="826" name="Group"/>
          <p:cNvGrpSpPr/>
          <p:nvPr/>
        </p:nvGrpSpPr>
        <p:grpSpPr>
          <a:xfrm>
            <a:off x="5851078" y="3088991"/>
            <a:ext cx="4328120" cy="504001"/>
            <a:chOff x="0" y="0"/>
            <a:chExt cx="4328119" cy="504000"/>
          </a:xfrm>
        </p:grpSpPr>
        <p:sp>
          <p:nvSpPr>
            <p:cNvPr id="824" name="(x,y,z,kx,ky,kz,t,Ex,Ey,Ez,phi,p)"/>
            <p:cNvSpPr txBox="1"/>
            <p:nvPr/>
          </p:nvSpPr>
          <p:spPr>
            <a:xfrm>
              <a:off x="0" y="0"/>
              <a:ext cx="4328120" cy="50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  <a:r>
                <a:t>(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x,y,z,kx,ky,kz,t,Ex,Ey,Ez,phi,p)</a:t>
              </a:r>
            </a:p>
          </p:txBody>
        </p:sp>
        <p:sp>
          <p:nvSpPr>
            <p:cNvPr id="825" name="1"/>
            <p:cNvSpPr txBox="1"/>
            <p:nvPr/>
          </p:nvSpPr>
          <p:spPr>
            <a:xfrm>
              <a:off x="3932232" y="115419"/>
              <a:ext cx="123731" cy="205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007533">
                <a:spcBef>
                  <a:spcPts val="1000"/>
                </a:spcBef>
                <a:defRPr baseline="-5999" sz="16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>
                <a:defRPr baseline="0">
                  <a:latin typeface="Arial"/>
                  <a:ea typeface="Arial"/>
                  <a:cs typeface="Arial"/>
                  <a:sym typeface="Arial"/>
                </a:defRPr>
              </a:pPr>
              <a:r>
                <a:rPr baseline="-5999">
                  <a:latin typeface="Courier"/>
                  <a:ea typeface="Courier"/>
                  <a:cs typeface="Courier"/>
                  <a:sym typeface="Courier"/>
                </a:rP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X-ray / matter interaction 1: reflecting surface"/>
          <p:cNvSpPr txBox="1"/>
          <p:nvPr>
            <p:ph type="title"/>
          </p:nvPr>
        </p:nvSpPr>
        <p:spPr>
          <a:xfrm>
            <a:off x="1965857" y="16920"/>
            <a:ext cx="5904001" cy="542160"/>
          </a:xfrm>
          <a:prstGeom prst="rect">
            <a:avLst/>
          </a:prstGeom>
        </p:spPr>
        <p:txBody>
          <a:bodyPr/>
          <a:lstStyle>
            <a:lvl1pPr defTabSz="886968">
              <a:defRPr spc="0" sz="2328"/>
            </a:lvl1pPr>
          </a:lstStyle>
          <a:p>
            <a:pPr/>
            <a:r>
              <a:t>X-ray / matter interaction 1: reflecting surface</a:t>
            </a:r>
          </a:p>
        </p:txBody>
      </p:sp>
      <p:sp>
        <p:nvSpPr>
          <p:cNvPr id="829" name="3. Checks (are we on surface, what is probability of reflection etc.)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 Checks (are we on surface, what is probability of reflection etc.)</a:t>
            </a:r>
          </a:p>
        </p:txBody>
      </p:sp>
      <p:sp>
        <p:nvSpPr>
          <p:cNvPr id="8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41" name="Group"/>
          <p:cNvGrpSpPr/>
          <p:nvPr/>
        </p:nvGrpSpPr>
        <p:grpSpPr>
          <a:xfrm>
            <a:off x="4966050" y="2866480"/>
            <a:ext cx="1820964" cy="1683339"/>
            <a:chOff x="0" y="380476"/>
            <a:chExt cx="1820962" cy="1683337"/>
          </a:xfrm>
        </p:grpSpPr>
        <p:sp>
          <p:nvSpPr>
            <p:cNvPr id="831" name="Line"/>
            <p:cNvSpPr/>
            <p:nvPr/>
          </p:nvSpPr>
          <p:spPr>
            <a:xfrm flipH="1">
              <a:off x="1169912" y="1320979"/>
              <a:ext cx="102574" cy="54311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grpSp>
          <p:nvGrpSpPr>
            <p:cNvPr id="840" name="Group"/>
            <p:cNvGrpSpPr/>
            <p:nvPr/>
          </p:nvGrpSpPr>
          <p:grpSpPr>
            <a:xfrm>
              <a:off x="0" y="380476"/>
              <a:ext cx="1820963" cy="1683338"/>
              <a:chOff x="0" y="380476"/>
              <a:chExt cx="1820962" cy="1683337"/>
            </a:xfrm>
          </p:grpSpPr>
          <p:grpSp>
            <p:nvGrpSpPr>
              <p:cNvPr id="836" name="Group"/>
              <p:cNvGrpSpPr/>
              <p:nvPr/>
            </p:nvGrpSpPr>
            <p:grpSpPr>
              <a:xfrm>
                <a:off x="642438" y="380476"/>
                <a:ext cx="1178525" cy="1683338"/>
                <a:chOff x="0" y="380476"/>
                <a:chExt cx="1178524" cy="1683337"/>
              </a:xfrm>
            </p:grpSpPr>
            <p:sp>
              <p:nvSpPr>
                <p:cNvPr id="832" name="Line"/>
                <p:cNvSpPr/>
                <p:nvPr/>
              </p:nvSpPr>
              <p:spPr>
                <a:xfrm flipV="1">
                  <a:off x="21003" y="385367"/>
                  <a:ext cx="1" cy="1290822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833" name="Line"/>
                <p:cNvSpPr/>
                <p:nvPr/>
              </p:nvSpPr>
              <p:spPr>
                <a:xfrm flipV="1">
                  <a:off x="1152420" y="772992"/>
                  <a:ext cx="1" cy="1290822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834" name="Line"/>
                <p:cNvSpPr/>
                <p:nvPr/>
              </p:nvSpPr>
              <p:spPr>
                <a:xfrm flipH="1" flipV="1">
                  <a:off x="-1" y="380476"/>
                  <a:ext cx="1157523" cy="396569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835" name="Line"/>
                <p:cNvSpPr/>
                <p:nvPr/>
              </p:nvSpPr>
              <p:spPr>
                <a:xfrm flipH="1" flipV="1">
                  <a:off x="21003" y="1666214"/>
                  <a:ext cx="1157522" cy="396569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</p:grpSp>
          <p:sp>
            <p:nvSpPr>
              <p:cNvPr id="837" name="Line"/>
              <p:cNvSpPr/>
              <p:nvPr/>
            </p:nvSpPr>
            <p:spPr>
              <a:xfrm flipH="1">
                <a:off x="0" y="1230605"/>
                <a:ext cx="1173684" cy="62153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  <a:tailEnd type="triangle" w="med" len="med"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838" name="Line"/>
              <p:cNvSpPr/>
              <p:nvPr/>
            </p:nvSpPr>
            <p:spPr>
              <a:xfrm flipH="1" flipV="1">
                <a:off x="1169912" y="1227820"/>
                <a:ext cx="90166" cy="9016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839" name="Line"/>
              <p:cNvSpPr/>
              <p:nvPr/>
            </p:nvSpPr>
            <p:spPr>
              <a:xfrm flipH="1" flipV="1">
                <a:off x="1085899" y="1280328"/>
                <a:ext cx="90166" cy="9016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</p:grpSp>
      </p:grpSp>
      <p:sp>
        <p:nvSpPr>
          <p:cNvPr id="842" name="Line"/>
          <p:cNvSpPr/>
          <p:nvPr/>
        </p:nvSpPr>
        <p:spPr>
          <a:xfrm flipV="1">
            <a:off x="1726740" y="4257633"/>
            <a:ext cx="1065222" cy="165862"/>
          </a:xfrm>
          <a:prstGeom prst="line">
            <a:avLst/>
          </a:prstGeom>
          <a:ln w="12700">
            <a:solidFill>
              <a:srgbClr val="2632BB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843" name="X-ray (ray)"/>
          <p:cNvSpPr txBox="1"/>
          <p:nvPr/>
        </p:nvSpPr>
        <p:spPr>
          <a:xfrm>
            <a:off x="1723029" y="3576339"/>
            <a:ext cx="972245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X-ray (ray)</a:t>
            </a:r>
          </a:p>
        </p:txBody>
      </p:sp>
      <p:sp>
        <p:nvSpPr>
          <p:cNvPr id="844" name="Mirror surface"/>
          <p:cNvSpPr txBox="1"/>
          <p:nvPr/>
        </p:nvSpPr>
        <p:spPr>
          <a:xfrm>
            <a:off x="5927283" y="2724601"/>
            <a:ext cx="1265933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Mirror surface</a:t>
            </a:r>
          </a:p>
        </p:txBody>
      </p:sp>
      <p:grpSp>
        <p:nvGrpSpPr>
          <p:cNvPr id="847" name="Group"/>
          <p:cNvGrpSpPr/>
          <p:nvPr/>
        </p:nvGrpSpPr>
        <p:grpSpPr>
          <a:xfrm>
            <a:off x="898078" y="4485991"/>
            <a:ext cx="4328120" cy="504001"/>
            <a:chOff x="0" y="0"/>
            <a:chExt cx="4328119" cy="504000"/>
          </a:xfrm>
        </p:grpSpPr>
        <p:sp>
          <p:nvSpPr>
            <p:cNvPr id="845" name="(x,y,z,kx,ky,kz,t,Ex,Ey,Ez,phi,p)"/>
            <p:cNvSpPr txBox="1"/>
            <p:nvPr/>
          </p:nvSpPr>
          <p:spPr>
            <a:xfrm>
              <a:off x="0" y="0"/>
              <a:ext cx="4328120" cy="50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  <a:r>
                <a:t>(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x,y,z,kx,ky,kz,t,Ex,Ey,Ez,phi,p)</a:t>
              </a:r>
            </a:p>
          </p:txBody>
        </p:sp>
        <p:sp>
          <p:nvSpPr>
            <p:cNvPr id="846" name="0"/>
            <p:cNvSpPr txBox="1"/>
            <p:nvPr/>
          </p:nvSpPr>
          <p:spPr>
            <a:xfrm>
              <a:off x="3932232" y="115419"/>
              <a:ext cx="123731" cy="205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007533">
                <a:spcBef>
                  <a:spcPts val="1000"/>
                </a:spcBef>
                <a:defRPr baseline="-5999" sz="16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>
                <a:defRPr baseline="0">
                  <a:latin typeface="Arial"/>
                  <a:ea typeface="Arial"/>
                  <a:cs typeface="Arial"/>
                  <a:sym typeface="Arial"/>
                </a:defRPr>
              </a:pPr>
              <a:r>
                <a:rPr baseline="-5999">
                  <a:latin typeface="Courier"/>
                  <a:ea typeface="Courier"/>
                  <a:cs typeface="Courier"/>
                  <a:sym typeface="Courier"/>
                </a:rPr>
                <a:t>0</a:t>
              </a:r>
            </a:p>
          </p:txBody>
        </p:sp>
      </p:grpSp>
      <p:sp>
        <p:nvSpPr>
          <p:cNvPr id="848" name="Line"/>
          <p:cNvSpPr/>
          <p:nvPr/>
        </p:nvSpPr>
        <p:spPr>
          <a:xfrm flipV="1">
            <a:off x="2798116" y="3735556"/>
            <a:ext cx="3304946" cy="523749"/>
          </a:xfrm>
          <a:prstGeom prst="line">
            <a:avLst/>
          </a:prstGeom>
          <a:ln w="12700">
            <a:solidFill>
              <a:srgbClr val="2632BB"/>
            </a:solidFill>
            <a:prstDash val="sysDot"/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849" name="Line"/>
          <p:cNvSpPr/>
          <p:nvPr/>
        </p:nvSpPr>
        <p:spPr>
          <a:xfrm flipV="1">
            <a:off x="6131562" y="3557780"/>
            <a:ext cx="1065222" cy="165863"/>
          </a:xfrm>
          <a:prstGeom prst="line">
            <a:avLst/>
          </a:prstGeom>
          <a:ln w="12700">
            <a:solidFill>
              <a:srgbClr val="2632BB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grpSp>
        <p:nvGrpSpPr>
          <p:cNvPr id="852" name="Group"/>
          <p:cNvGrpSpPr/>
          <p:nvPr/>
        </p:nvGrpSpPr>
        <p:grpSpPr>
          <a:xfrm>
            <a:off x="5851078" y="3088991"/>
            <a:ext cx="4328120" cy="504001"/>
            <a:chOff x="0" y="0"/>
            <a:chExt cx="4328119" cy="504000"/>
          </a:xfrm>
        </p:grpSpPr>
        <p:sp>
          <p:nvSpPr>
            <p:cNvPr id="850" name="(x,y,z,kx,ky,kz,t,Ex,Ey,Ez,phi,p)"/>
            <p:cNvSpPr txBox="1"/>
            <p:nvPr/>
          </p:nvSpPr>
          <p:spPr>
            <a:xfrm>
              <a:off x="0" y="0"/>
              <a:ext cx="4328120" cy="50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  <a:r>
                <a:t>(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x,y,z,kx,ky,kz,t,Ex,Ey,Ez,phi,p)</a:t>
              </a:r>
            </a:p>
          </p:txBody>
        </p:sp>
        <p:sp>
          <p:nvSpPr>
            <p:cNvPr id="851" name="1"/>
            <p:cNvSpPr txBox="1"/>
            <p:nvPr/>
          </p:nvSpPr>
          <p:spPr>
            <a:xfrm>
              <a:off x="3932232" y="115419"/>
              <a:ext cx="123731" cy="205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007533">
                <a:spcBef>
                  <a:spcPts val="1000"/>
                </a:spcBef>
                <a:defRPr baseline="-5999" sz="16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>
                <a:defRPr baseline="0">
                  <a:latin typeface="Arial"/>
                  <a:ea typeface="Arial"/>
                  <a:cs typeface="Arial"/>
                  <a:sym typeface="Arial"/>
                </a:defRPr>
              </a:pPr>
              <a:r>
                <a:rPr baseline="-5999">
                  <a:latin typeface="Courier"/>
                  <a:ea typeface="Courier"/>
                  <a:cs typeface="Courier"/>
                  <a:sym typeface="Courier"/>
                </a:rP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X-ray / matter interaction 1: reflecting surface"/>
          <p:cNvSpPr txBox="1"/>
          <p:nvPr>
            <p:ph type="title"/>
          </p:nvPr>
        </p:nvSpPr>
        <p:spPr>
          <a:xfrm>
            <a:off x="1965857" y="16920"/>
            <a:ext cx="5904001" cy="542160"/>
          </a:xfrm>
          <a:prstGeom prst="rect">
            <a:avLst/>
          </a:prstGeom>
        </p:spPr>
        <p:txBody>
          <a:bodyPr/>
          <a:lstStyle>
            <a:lvl1pPr defTabSz="886968">
              <a:defRPr spc="0" sz="2328"/>
            </a:lvl1pPr>
          </a:lstStyle>
          <a:p>
            <a:pPr/>
            <a:r>
              <a:t>X-ray / matter interaction 1: reflecting surface</a:t>
            </a:r>
          </a:p>
        </p:txBody>
      </p:sp>
      <p:sp>
        <p:nvSpPr>
          <p:cNvPr id="855" name="4. Reflec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 Reflect</a:t>
            </a:r>
          </a:p>
        </p:txBody>
      </p:sp>
      <p:sp>
        <p:nvSpPr>
          <p:cNvPr id="8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67" name="Group"/>
          <p:cNvGrpSpPr/>
          <p:nvPr/>
        </p:nvGrpSpPr>
        <p:grpSpPr>
          <a:xfrm>
            <a:off x="4966050" y="2866480"/>
            <a:ext cx="1820964" cy="1683339"/>
            <a:chOff x="0" y="380476"/>
            <a:chExt cx="1820962" cy="1683337"/>
          </a:xfrm>
        </p:grpSpPr>
        <p:sp>
          <p:nvSpPr>
            <p:cNvPr id="857" name="Line"/>
            <p:cNvSpPr/>
            <p:nvPr/>
          </p:nvSpPr>
          <p:spPr>
            <a:xfrm flipH="1">
              <a:off x="1169912" y="1320979"/>
              <a:ext cx="102574" cy="54311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grpSp>
          <p:nvGrpSpPr>
            <p:cNvPr id="866" name="Group"/>
            <p:cNvGrpSpPr/>
            <p:nvPr/>
          </p:nvGrpSpPr>
          <p:grpSpPr>
            <a:xfrm>
              <a:off x="0" y="380476"/>
              <a:ext cx="1820963" cy="1683338"/>
              <a:chOff x="0" y="380476"/>
              <a:chExt cx="1820962" cy="1683337"/>
            </a:xfrm>
          </p:grpSpPr>
          <p:grpSp>
            <p:nvGrpSpPr>
              <p:cNvPr id="862" name="Group"/>
              <p:cNvGrpSpPr/>
              <p:nvPr/>
            </p:nvGrpSpPr>
            <p:grpSpPr>
              <a:xfrm>
                <a:off x="642438" y="380476"/>
                <a:ext cx="1178525" cy="1683338"/>
                <a:chOff x="0" y="380476"/>
                <a:chExt cx="1178524" cy="1683337"/>
              </a:xfrm>
            </p:grpSpPr>
            <p:sp>
              <p:nvSpPr>
                <p:cNvPr id="858" name="Line"/>
                <p:cNvSpPr/>
                <p:nvPr/>
              </p:nvSpPr>
              <p:spPr>
                <a:xfrm flipV="1">
                  <a:off x="21003" y="385367"/>
                  <a:ext cx="1" cy="1290822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859" name="Line"/>
                <p:cNvSpPr/>
                <p:nvPr/>
              </p:nvSpPr>
              <p:spPr>
                <a:xfrm flipV="1">
                  <a:off x="1152420" y="772992"/>
                  <a:ext cx="1" cy="1290822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860" name="Line"/>
                <p:cNvSpPr/>
                <p:nvPr/>
              </p:nvSpPr>
              <p:spPr>
                <a:xfrm flipH="1" flipV="1">
                  <a:off x="-1" y="380476"/>
                  <a:ext cx="1157523" cy="396569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861" name="Line"/>
                <p:cNvSpPr/>
                <p:nvPr/>
              </p:nvSpPr>
              <p:spPr>
                <a:xfrm flipH="1" flipV="1">
                  <a:off x="21003" y="1666214"/>
                  <a:ext cx="1157522" cy="396569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</p:grpSp>
          <p:sp>
            <p:nvSpPr>
              <p:cNvPr id="863" name="Line"/>
              <p:cNvSpPr/>
              <p:nvPr/>
            </p:nvSpPr>
            <p:spPr>
              <a:xfrm flipH="1">
                <a:off x="0" y="1230605"/>
                <a:ext cx="1173684" cy="62153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  <a:tailEnd type="triangle" w="med" len="med"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864" name="Line"/>
              <p:cNvSpPr/>
              <p:nvPr/>
            </p:nvSpPr>
            <p:spPr>
              <a:xfrm flipH="1" flipV="1">
                <a:off x="1169912" y="1227820"/>
                <a:ext cx="90166" cy="9016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865" name="Line"/>
              <p:cNvSpPr/>
              <p:nvPr/>
            </p:nvSpPr>
            <p:spPr>
              <a:xfrm flipH="1" flipV="1">
                <a:off x="1085899" y="1280328"/>
                <a:ext cx="90166" cy="9016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</p:grpSp>
      </p:grpSp>
      <p:sp>
        <p:nvSpPr>
          <p:cNvPr id="868" name="Line"/>
          <p:cNvSpPr/>
          <p:nvPr/>
        </p:nvSpPr>
        <p:spPr>
          <a:xfrm flipV="1">
            <a:off x="1726740" y="4257633"/>
            <a:ext cx="1065222" cy="165862"/>
          </a:xfrm>
          <a:prstGeom prst="line">
            <a:avLst/>
          </a:prstGeom>
          <a:ln w="12700">
            <a:solidFill>
              <a:srgbClr val="2632BB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869" name="X-ray (ray)"/>
          <p:cNvSpPr txBox="1"/>
          <p:nvPr/>
        </p:nvSpPr>
        <p:spPr>
          <a:xfrm>
            <a:off x="1723029" y="3576339"/>
            <a:ext cx="972245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X-ray (ray)</a:t>
            </a:r>
          </a:p>
        </p:txBody>
      </p:sp>
      <p:sp>
        <p:nvSpPr>
          <p:cNvPr id="870" name="Mirror surface"/>
          <p:cNvSpPr txBox="1"/>
          <p:nvPr/>
        </p:nvSpPr>
        <p:spPr>
          <a:xfrm>
            <a:off x="5927283" y="2724601"/>
            <a:ext cx="1265933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Mirror surface</a:t>
            </a:r>
          </a:p>
        </p:txBody>
      </p:sp>
      <p:grpSp>
        <p:nvGrpSpPr>
          <p:cNvPr id="873" name="Group"/>
          <p:cNvGrpSpPr/>
          <p:nvPr/>
        </p:nvGrpSpPr>
        <p:grpSpPr>
          <a:xfrm>
            <a:off x="898078" y="4485991"/>
            <a:ext cx="4328120" cy="504001"/>
            <a:chOff x="0" y="0"/>
            <a:chExt cx="4328119" cy="504000"/>
          </a:xfrm>
        </p:grpSpPr>
        <p:sp>
          <p:nvSpPr>
            <p:cNvPr id="871" name="(x,y,z,kx,ky,kz,t,Ex,Ey,Ez,phi,p)"/>
            <p:cNvSpPr txBox="1"/>
            <p:nvPr/>
          </p:nvSpPr>
          <p:spPr>
            <a:xfrm>
              <a:off x="0" y="0"/>
              <a:ext cx="4328120" cy="50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  <a:r>
                <a:t>(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x,y,z,kx,ky,kz,t,Ex,Ey,Ez,phi,p)</a:t>
              </a:r>
            </a:p>
          </p:txBody>
        </p:sp>
        <p:sp>
          <p:nvSpPr>
            <p:cNvPr id="872" name="0"/>
            <p:cNvSpPr txBox="1"/>
            <p:nvPr/>
          </p:nvSpPr>
          <p:spPr>
            <a:xfrm>
              <a:off x="3932232" y="115419"/>
              <a:ext cx="123731" cy="205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007533">
                <a:spcBef>
                  <a:spcPts val="1000"/>
                </a:spcBef>
                <a:defRPr baseline="-5999" sz="16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>
                <a:defRPr baseline="0">
                  <a:latin typeface="Arial"/>
                  <a:ea typeface="Arial"/>
                  <a:cs typeface="Arial"/>
                  <a:sym typeface="Arial"/>
                </a:defRPr>
              </a:pPr>
              <a:r>
                <a:rPr baseline="-5999">
                  <a:latin typeface="Courier"/>
                  <a:ea typeface="Courier"/>
                  <a:cs typeface="Courier"/>
                  <a:sym typeface="Courier"/>
                </a:rPr>
                <a:t>0</a:t>
              </a:r>
            </a:p>
          </p:txBody>
        </p:sp>
      </p:grpSp>
      <p:sp>
        <p:nvSpPr>
          <p:cNvPr id="874" name="Line"/>
          <p:cNvSpPr/>
          <p:nvPr/>
        </p:nvSpPr>
        <p:spPr>
          <a:xfrm flipV="1">
            <a:off x="2798116" y="3735556"/>
            <a:ext cx="3304946" cy="523749"/>
          </a:xfrm>
          <a:prstGeom prst="line">
            <a:avLst/>
          </a:prstGeom>
          <a:ln w="12700">
            <a:solidFill>
              <a:srgbClr val="2632BB"/>
            </a:solidFill>
            <a:prstDash val="sysDot"/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875" name="Line"/>
          <p:cNvSpPr/>
          <p:nvPr/>
        </p:nvSpPr>
        <p:spPr>
          <a:xfrm flipV="1">
            <a:off x="6131562" y="3557780"/>
            <a:ext cx="1065222" cy="165863"/>
          </a:xfrm>
          <a:prstGeom prst="line">
            <a:avLst/>
          </a:prstGeom>
          <a:ln w="12700">
            <a:solidFill>
              <a:srgbClr val="2632BB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grpSp>
        <p:nvGrpSpPr>
          <p:cNvPr id="878" name="Group"/>
          <p:cNvGrpSpPr/>
          <p:nvPr/>
        </p:nvGrpSpPr>
        <p:grpSpPr>
          <a:xfrm>
            <a:off x="5851078" y="3088991"/>
            <a:ext cx="4328120" cy="504001"/>
            <a:chOff x="0" y="0"/>
            <a:chExt cx="4328119" cy="504000"/>
          </a:xfrm>
        </p:grpSpPr>
        <p:sp>
          <p:nvSpPr>
            <p:cNvPr id="876" name="(x,y,z,kx,ky,kz,t,Ex,Ey,Ez,phi,p)"/>
            <p:cNvSpPr txBox="1"/>
            <p:nvPr/>
          </p:nvSpPr>
          <p:spPr>
            <a:xfrm>
              <a:off x="0" y="0"/>
              <a:ext cx="4328120" cy="50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  <a:r>
                <a:t>(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x,y,z,kx,ky,kz,t,Ex,Ey,Ez,phi,p)</a:t>
              </a:r>
            </a:p>
          </p:txBody>
        </p:sp>
        <p:sp>
          <p:nvSpPr>
            <p:cNvPr id="877" name="1"/>
            <p:cNvSpPr txBox="1"/>
            <p:nvPr/>
          </p:nvSpPr>
          <p:spPr>
            <a:xfrm>
              <a:off x="3932232" y="115419"/>
              <a:ext cx="123731" cy="205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007533">
                <a:spcBef>
                  <a:spcPts val="1000"/>
                </a:spcBef>
                <a:defRPr baseline="-5999" sz="16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>
                <a:defRPr baseline="0">
                  <a:latin typeface="Arial"/>
                  <a:ea typeface="Arial"/>
                  <a:cs typeface="Arial"/>
                  <a:sym typeface="Arial"/>
                </a:defRPr>
              </a:pPr>
              <a:r>
                <a:rPr baseline="-5999">
                  <a:latin typeface="Courier"/>
                  <a:ea typeface="Courier"/>
                  <a:cs typeface="Courier"/>
                  <a:sym typeface="Courier"/>
                </a:rPr>
                <a:t>1</a:t>
              </a:r>
            </a:p>
          </p:txBody>
        </p:sp>
      </p:grpSp>
      <p:grpSp>
        <p:nvGrpSpPr>
          <p:cNvPr id="881" name="Group"/>
          <p:cNvGrpSpPr/>
          <p:nvPr/>
        </p:nvGrpSpPr>
        <p:grpSpPr>
          <a:xfrm>
            <a:off x="5596291" y="5846687"/>
            <a:ext cx="4328120" cy="504001"/>
            <a:chOff x="0" y="0"/>
            <a:chExt cx="4328119" cy="504000"/>
          </a:xfrm>
        </p:grpSpPr>
        <p:sp>
          <p:nvSpPr>
            <p:cNvPr id="879" name="(x,y,z,kx,ky,kz,t,Ex,Ey,Ez,phi,p)"/>
            <p:cNvSpPr txBox="1"/>
            <p:nvPr/>
          </p:nvSpPr>
          <p:spPr>
            <a:xfrm>
              <a:off x="0" y="0"/>
              <a:ext cx="4328120" cy="50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  <a:r>
                <a:t>(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x,y,z,kx,ky,kz,t,Ex,Ey,Ez,phi,p)</a:t>
              </a:r>
            </a:p>
          </p:txBody>
        </p:sp>
        <p:sp>
          <p:nvSpPr>
            <p:cNvPr id="880" name="2"/>
            <p:cNvSpPr txBox="1"/>
            <p:nvPr/>
          </p:nvSpPr>
          <p:spPr>
            <a:xfrm>
              <a:off x="3932232" y="115419"/>
              <a:ext cx="123731" cy="205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007533">
                <a:spcBef>
                  <a:spcPts val="1000"/>
                </a:spcBef>
                <a:defRPr baseline="-5999" sz="16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>
                <a:defRPr baseline="0">
                  <a:latin typeface="Arial"/>
                  <a:ea typeface="Arial"/>
                  <a:cs typeface="Arial"/>
                  <a:sym typeface="Arial"/>
                </a:defRPr>
              </a:pPr>
              <a:r>
                <a:rPr baseline="-5999">
                  <a:latin typeface="Courier"/>
                  <a:ea typeface="Courier"/>
                  <a:cs typeface="Courier"/>
                  <a:sym typeface="Courier"/>
                </a:rPr>
                <a:t>2</a:t>
              </a:r>
            </a:p>
          </p:txBody>
        </p:sp>
      </p:grpSp>
      <p:sp>
        <p:nvSpPr>
          <p:cNvPr id="885" name="Connection Line"/>
          <p:cNvSpPr/>
          <p:nvPr/>
        </p:nvSpPr>
        <p:spPr>
          <a:xfrm>
            <a:off x="5232234" y="3872649"/>
            <a:ext cx="482205" cy="4073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0" h="21600" fill="norm" stroke="1" extrusionOk="0">
                <a:moveTo>
                  <a:pt x="21400" y="21600"/>
                </a:moveTo>
                <a:cubicBezTo>
                  <a:pt x="6932" y="21214"/>
                  <a:pt x="-200" y="14014"/>
                  <a:pt x="4" y="0"/>
                </a:cubicBezTo>
              </a:path>
            </a:pathLst>
          </a:custGeom>
          <a:ln w="12700">
            <a:solidFill>
              <a:srgbClr val="A7A7A7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883" name="Line"/>
          <p:cNvSpPr/>
          <p:nvPr/>
        </p:nvSpPr>
        <p:spPr>
          <a:xfrm flipH="1">
            <a:off x="5456275" y="3723641"/>
            <a:ext cx="675288" cy="907868"/>
          </a:xfrm>
          <a:prstGeom prst="line">
            <a:avLst/>
          </a:prstGeom>
          <a:ln w="12700">
            <a:solidFill>
              <a:srgbClr val="19A668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884" name="Weight of final ray is adjusted according to reflectivity, see next slide"/>
          <p:cNvSpPr txBox="1"/>
          <p:nvPr/>
        </p:nvSpPr>
        <p:spPr>
          <a:xfrm>
            <a:off x="704373" y="5404807"/>
            <a:ext cx="9162915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b="1" sz="2200"/>
            </a:lvl1pPr>
          </a:lstStyle>
          <a:p>
            <a:pPr/>
            <a:r>
              <a:t>Weight of final ray is adjusted according to reflectivity, see next slide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9" name="Group"/>
          <p:cNvGrpSpPr/>
          <p:nvPr/>
        </p:nvGrpSpPr>
        <p:grpSpPr>
          <a:xfrm>
            <a:off x="1290041" y="1584327"/>
            <a:ext cx="8024698" cy="4702052"/>
            <a:chOff x="0" y="0"/>
            <a:chExt cx="8024697" cy="4702050"/>
          </a:xfrm>
        </p:grpSpPr>
        <p:grpSp>
          <p:nvGrpSpPr>
            <p:cNvPr id="907" name="Group 2"/>
            <p:cNvGrpSpPr/>
            <p:nvPr/>
          </p:nvGrpSpPr>
          <p:grpSpPr>
            <a:xfrm>
              <a:off x="287297" y="-1"/>
              <a:ext cx="6918184" cy="3212610"/>
              <a:chOff x="0" y="0"/>
              <a:chExt cx="6918184" cy="3212608"/>
            </a:xfrm>
          </p:grpSpPr>
          <p:sp>
            <p:nvSpPr>
              <p:cNvPr id="887" name="CustomShape 3"/>
              <p:cNvSpPr/>
              <p:nvPr/>
            </p:nvSpPr>
            <p:spPr>
              <a:xfrm>
                <a:off x="2873459" y="1077733"/>
                <a:ext cx="875038" cy="2134875"/>
              </a:xfrm>
              <a:prstGeom prst="rect">
                <a:avLst/>
              </a:prstGeom>
              <a:solidFill>
                <a:srgbClr val="76D6FF"/>
              </a:solidFill>
              <a:ln w="31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88" name="Line 4"/>
              <p:cNvSpPr/>
              <p:nvPr/>
            </p:nvSpPr>
            <p:spPr>
              <a:xfrm flipH="1" flipV="1">
                <a:off x="2729" y="1644386"/>
                <a:ext cx="6913720" cy="1"/>
              </a:xfrm>
              <a:prstGeom prst="line">
                <a:avLst/>
              </a:prstGeom>
              <a:noFill/>
              <a:ln w="12700" cap="flat">
                <a:solidFill>
                  <a:srgbClr val="77BB41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89" name="Line 5"/>
              <p:cNvSpPr/>
              <p:nvPr/>
            </p:nvSpPr>
            <p:spPr>
              <a:xfrm flipH="1" flipV="1">
                <a:off x="2729" y="1515376"/>
                <a:ext cx="3206902" cy="1241"/>
              </a:xfrm>
              <a:prstGeom prst="line">
                <a:avLst/>
              </a:prstGeom>
              <a:noFill/>
              <a:ln w="12700" cap="flat">
                <a:solidFill>
                  <a:srgbClr val="FF4013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90" name="Line 6"/>
              <p:cNvSpPr/>
              <p:nvPr/>
            </p:nvSpPr>
            <p:spPr>
              <a:xfrm flipH="1" flipV="1">
                <a:off x="2729" y="1384877"/>
                <a:ext cx="3608075" cy="1737"/>
              </a:xfrm>
              <a:prstGeom prst="line">
                <a:avLst/>
              </a:prstGeom>
              <a:noFill/>
              <a:ln w="12700" cap="flat">
                <a:solidFill>
                  <a:srgbClr val="9929BD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91" name="Line 7"/>
              <p:cNvSpPr/>
              <p:nvPr/>
            </p:nvSpPr>
            <p:spPr>
              <a:xfrm flipH="1">
                <a:off x="0" y="2875443"/>
                <a:ext cx="3430933" cy="5956"/>
              </a:xfrm>
              <a:prstGeom prst="line">
                <a:avLst/>
              </a:prstGeom>
              <a:noFill/>
              <a:ln w="12700" cap="flat">
                <a:solidFill>
                  <a:srgbClr val="9929BD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92" name="Line 8"/>
              <p:cNvSpPr/>
              <p:nvPr/>
            </p:nvSpPr>
            <p:spPr>
              <a:xfrm flipH="1" flipV="1">
                <a:off x="2729" y="2557135"/>
                <a:ext cx="3059284" cy="7444"/>
              </a:xfrm>
              <a:prstGeom prst="line">
                <a:avLst/>
              </a:prstGeom>
              <a:noFill/>
              <a:ln w="12700" cap="flat">
                <a:solidFill>
                  <a:srgbClr val="FF4013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93" name="Line 9"/>
              <p:cNvSpPr/>
              <p:nvPr/>
            </p:nvSpPr>
            <p:spPr>
              <a:xfrm flipH="1">
                <a:off x="2729" y="3063005"/>
                <a:ext cx="3505363" cy="2234"/>
              </a:xfrm>
              <a:prstGeom prst="line">
                <a:avLst/>
              </a:prstGeom>
              <a:noFill/>
              <a:ln w="12700" cap="flat">
                <a:solidFill>
                  <a:srgbClr val="FF4013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94" name="Line 10"/>
              <p:cNvSpPr/>
              <p:nvPr/>
            </p:nvSpPr>
            <p:spPr>
              <a:xfrm flipH="1">
                <a:off x="3503625" y="959142"/>
                <a:ext cx="2935981" cy="1895214"/>
              </a:xfrm>
              <a:prstGeom prst="line">
                <a:avLst/>
              </a:prstGeom>
              <a:noFill/>
              <a:ln w="12700" cap="flat">
                <a:solidFill>
                  <a:srgbClr val="9929BD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95" name="Line 11"/>
              <p:cNvSpPr/>
              <p:nvPr/>
            </p:nvSpPr>
            <p:spPr>
              <a:xfrm>
                <a:off x="280101" y="-1"/>
                <a:ext cx="3319539" cy="1348657"/>
              </a:xfrm>
              <a:prstGeom prst="line">
                <a:avLst/>
              </a:prstGeom>
              <a:noFill/>
              <a:ln w="12700" cap="flat">
                <a:solidFill>
                  <a:srgbClr val="9929BD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96" name="Line 12"/>
              <p:cNvSpPr/>
              <p:nvPr/>
            </p:nvSpPr>
            <p:spPr>
              <a:xfrm flipH="1">
                <a:off x="2729" y="1786794"/>
                <a:ext cx="6913719" cy="14639"/>
              </a:xfrm>
              <a:prstGeom prst="line">
                <a:avLst/>
              </a:prstGeom>
              <a:noFill/>
              <a:ln w="12700" cap="flat">
                <a:solidFill>
                  <a:srgbClr val="77BB41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97" name="Line 13"/>
              <p:cNvSpPr/>
              <p:nvPr/>
            </p:nvSpPr>
            <p:spPr>
              <a:xfrm flipH="1">
                <a:off x="2729" y="1926721"/>
                <a:ext cx="6913720" cy="14142"/>
              </a:xfrm>
              <a:prstGeom prst="line">
                <a:avLst/>
              </a:prstGeom>
              <a:noFill/>
              <a:ln w="12700" cap="flat">
                <a:solidFill>
                  <a:srgbClr val="77BB41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98" name="Line 14"/>
              <p:cNvSpPr/>
              <p:nvPr/>
            </p:nvSpPr>
            <p:spPr>
              <a:xfrm flipH="1">
                <a:off x="2729" y="2109816"/>
                <a:ext cx="6915456" cy="9429"/>
              </a:xfrm>
              <a:prstGeom prst="line">
                <a:avLst/>
              </a:prstGeom>
              <a:noFill/>
              <a:ln w="12700" cap="flat">
                <a:solidFill>
                  <a:srgbClr val="77BB41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99" name="CustomShape 15"/>
              <p:cNvSpPr/>
              <p:nvPr/>
            </p:nvSpPr>
            <p:spPr>
              <a:xfrm>
                <a:off x="3197474" y="1462779"/>
                <a:ext cx="87331" cy="96015"/>
              </a:xfrm>
              <a:prstGeom prst="ellipse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900" name="CustomShape 16"/>
              <p:cNvSpPr/>
              <p:nvPr/>
            </p:nvSpPr>
            <p:spPr>
              <a:xfrm>
                <a:off x="3057547" y="2521657"/>
                <a:ext cx="87331" cy="96015"/>
              </a:xfrm>
              <a:prstGeom prst="ellipse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901" name="CustomShape 17"/>
              <p:cNvSpPr/>
              <p:nvPr/>
            </p:nvSpPr>
            <p:spPr>
              <a:xfrm>
                <a:off x="3425475" y="2828305"/>
                <a:ext cx="87331" cy="96015"/>
              </a:xfrm>
              <a:prstGeom prst="ellipse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902" name="CustomShape 18"/>
              <p:cNvSpPr/>
              <p:nvPr/>
            </p:nvSpPr>
            <p:spPr>
              <a:xfrm>
                <a:off x="3495438" y="3012145"/>
                <a:ext cx="87331" cy="96015"/>
              </a:xfrm>
              <a:prstGeom prst="ellipse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903" name="CustomShape 19"/>
              <p:cNvSpPr/>
              <p:nvPr/>
            </p:nvSpPr>
            <p:spPr>
              <a:xfrm>
                <a:off x="3565153" y="1340467"/>
                <a:ext cx="87331" cy="96015"/>
              </a:xfrm>
              <a:prstGeom prst="ellipse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904" name="Line 20"/>
              <p:cNvSpPr/>
              <p:nvPr/>
            </p:nvSpPr>
            <p:spPr>
              <a:xfrm flipH="1">
                <a:off x="2729" y="2696814"/>
                <a:ext cx="6915456" cy="9677"/>
              </a:xfrm>
              <a:prstGeom prst="line">
                <a:avLst/>
              </a:prstGeom>
              <a:noFill/>
              <a:ln w="12700" cap="flat">
                <a:solidFill>
                  <a:srgbClr val="77BB41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905" name="Line 21"/>
              <p:cNvSpPr/>
              <p:nvPr/>
            </p:nvSpPr>
            <p:spPr>
              <a:xfrm flipH="1">
                <a:off x="2729" y="2407781"/>
                <a:ext cx="6913719" cy="9428"/>
              </a:xfrm>
              <a:prstGeom prst="line">
                <a:avLst/>
              </a:prstGeom>
              <a:noFill/>
              <a:ln w="12700" cap="flat">
                <a:solidFill>
                  <a:srgbClr val="77BB41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906" name="Line 22"/>
              <p:cNvSpPr/>
              <p:nvPr/>
            </p:nvSpPr>
            <p:spPr>
              <a:xfrm flipH="1">
                <a:off x="2729" y="1235274"/>
                <a:ext cx="6915456" cy="9429"/>
              </a:xfrm>
              <a:prstGeom prst="line">
                <a:avLst/>
              </a:prstGeom>
              <a:noFill/>
              <a:ln w="12700" cap="flat">
                <a:solidFill>
                  <a:srgbClr val="77BB41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</p:grpSp>
        <p:sp>
          <p:nvSpPr>
            <p:cNvPr id="908" name="CustomShape 23"/>
            <p:cNvSpPr txBox="1"/>
            <p:nvPr/>
          </p:nvSpPr>
          <p:spPr>
            <a:xfrm>
              <a:off x="0" y="4061728"/>
              <a:ext cx="8024698" cy="640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628" tIns="29628" rIns="29628" bIns="29628" numCol="1" anchor="ctr">
              <a:noAutofit/>
            </a:bodyPr>
            <a:lstStyle/>
            <a:p>
              <a:pPr algn="ctr" defTabSz="711200">
                <a:defRPr spc="0" sz="22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A photon hitting a sample can be:</a:t>
              </a:r>
            </a:p>
            <a:p>
              <a:pPr algn="ctr" defTabSz="711200">
                <a:defRPr spc="0" sz="2200">
                  <a:solidFill>
                    <a:srgbClr val="FF4013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absorbed</a:t>
              </a:r>
              <a:r>
                <a:rPr>
                  <a:solidFill>
                    <a:srgbClr val="000000"/>
                  </a:solidFill>
                </a:rPr>
                <a:t>, </a:t>
              </a:r>
              <a:r>
                <a:rPr>
                  <a:solidFill>
                    <a:srgbClr val="77BB41"/>
                  </a:solidFill>
                </a:rPr>
                <a:t>transmitted</a:t>
              </a:r>
              <a:r>
                <a:rPr>
                  <a:solidFill>
                    <a:srgbClr val="000000"/>
                  </a:solidFill>
                </a:rPr>
                <a:t>, or </a:t>
              </a:r>
              <a:r>
                <a:rPr>
                  <a:solidFill>
                    <a:srgbClr val="7B219F"/>
                  </a:solidFill>
                </a:rPr>
                <a:t>scattered</a:t>
              </a:r>
            </a:p>
          </p:txBody>
        </p:sp>
      </p:grpSp>
      <p:sp>
        <p:nvSpPr>
          <p:cNvPr id="910" name="X-ray / matter interaction in general"/>
          <p:cNvSpPr txBox="1"/>
          <p:nvPr>
            <p:ph type="title"/>
          </p:nvPr>
        </p:nvSpPr>
        <p:spPr>
          <a:xfrm>
            <a:off x="1965857" y="16920"/>
            <a:ext cx="5904001" cy="542160"/>
          </a:xfrm>
          <a:prstGeom prst="rect">
            <a:avLst/>
          </a:prstGeom>
        </p:spPr>
        <p:txBody>
          <a:bodyPr/>
          <a:lstStyle/>
          <a:p>
            <a:pPr/>
            <a:r>
              <a:t>X-ray / matter interaction in general</a:t>
            </a:r>
          </a:p>
        </p:txBody>
      </p:sp>
      <p:sp>
        <p:nvSpPr>
          <p:cNvPr id="9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3" name="droppedImage.pdf" descr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0942" y="3350686"/>
            <a:ext cx="3013905" cy="310154"/>
          </a:xfrm>
          <a:prstGeom prst="rect">
            <a:avLst/>
          </a:prstGeom>
          <a:ln w="12700">
            <a:solidFill>
              <a:srgbClr val="BE38F3"/>
            </a:solidFill>
            <a:miter/>
          </a:ln>
        </p:spPr>
      </p:pic>
      <p:pic>
        <p:nvPicPr>
          <p:cNvPr id="914" name="droppedImage.pdf" descr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6233" y="2759589"/>
            <a:ext cx="3050678" cy="310153"/>
          </a:xfrm>
          <a:prstGeom prst="rect">
            <a:avLst/>
          </a:prstGeom>
          <a:ln w="12700">
            <a:solidFill>
              <a:srgbClr val="FF4013"/>
            </a:solidFill>
            <a:miter/>
          </a:ln>
        </p:spPr>
      </p:pic>
      <p:pic>
        <p:nvPicPr>
          <p:cNvPr id="915" name="droppedImage.pdf" descr="dropped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56233" y="3941364"/>
            <a:ext cx="3050678" cy="295234"/>
          </a:xfrm>
          <a:prstGeom prst="rect">
            <a:avLst/>
          </a:prstGeom>
          <a:ln w="12700">
            <a:solidFill>
              <a:srgbClr val="77BB41"/>
            </a:solidFill>
            <a:miter/>
          </a:ln>
        </p:spPr>
      </p:pic>
      <p:sp>
        <p:nvSpPr>
          <p:cNvPr id="916" name="CustomShape 1"/>
          <p:cNvSpPr txBox="1"/>
          <p:nvPr/>
        </p:nvSpPr>
        <p:spPr>
          <a:xfrm>
            <a:off x="1145471" y="1691098"/>
            <a:ext cx="6774193" cy="695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628" tIns="29628" rIns="29628" bIns="29628" anchor="ctr">
            <a:spAutoFit/>
          </a:bodyPr>
          <a:lstStyle/>
          <a:p>
            <a:pPr algn="ctr" defTabSz="711200">
              <a:defRPr spc="0" sz="2200">
                <a:latin typeface="Gill Sans"/>
                <a:ea typeface="Gill Sans"/>
                <a:cs typeface="Gill Sans"/>
                <a:sym typeface="Gill Sans"/>
              </a:defRPr>
            </a:pPr>
            <a:r>
              <a:t>For a </a:t>
            </a:r>
            <a:r>
              <a:rPr b="1"/>
              <a:t>non-thin</a:t>
            </a:r>
            <a:r>
              <a:t> sample the probabilities for </a:t>
            </a:r>
            <a:r>
              <a:rPr>
                <a:solidFill>
                  <a:srgbClr val="FF4013"/>
                </a:solidFill>
              </a:rPr>
              <a:t>absorption</a:t>
            </a:r>
            <a:r>
              <a:t>, </a:t>
            </a:r>
            <a:r>
              <a:rPr>
                <a:solidFill>
                  <a:srgbClr val="77BB41"/>
                </a:solidFill>
              </a:rPr>
              <a:t>transmission</a:t>
            </a:r>
            <a:r>
              <a:t> or </a:t>
            </a:r>
            <a:r>
              <a:rPr>
                <a:solidFill>
                  <a:srgbClr val="7B219F"/>
                </a:solidFill>
              </a:rPr>
              <a:t>scattering </a:t>
            </a:r>
            <a:r>
              <a:t>are given by</a:t>
            </a:r>
          </a:p>
        </p:txBody>
      </p:sp>
      <p:sp>
        <p:nvSpPr>
          <p:cNvPr id="917" name="CustomShape 2"/>
          <p:cNvSpPr txBox="1"/>
          <p:nvPr/>
        </p:nvSpPr>
        <p:spPr>
          <a:xfrm>
            <a:off x="4097264" y="4563289"/>
            <a:ext cx="1798754" cy="301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628" tIns="29628" rIns="29628" bIns="29628" anchor="ctr">
            <a:spAutoFit/>
          </a:bodyPr>
          <a:lstStyle/>
          <a:p>
            <a:pPr algn="ctr" defTabSz="711200">
              <a:defRPr b="1" spc="0" sz="1600">
                <a:latin typeface="Gill Sans"/>
                <a:ea typeface="Gill Sans"/>
                <a:cs typeface="Gill Sans"/>
                <a:sym typeface="Gill Sans"/>
              </a:defRPr>
            </a:pPr>
            <a:r>
              <a:t>t = </a:t>
            </a:r>
            <a:r>
              <a:rPr b="0"/>
              <a:t>sample thickness</a:t>
            </a:r>
          </a:p>
        </p:txBody>
      </p:sp>
      <p:sp>
        <p:nvSpPr>
          <p:cNvPr id="918" name="Line 3"/>
          <p:cNvSpPr/>
          <p:nvPr/>
        </p:nvSpPr>
        <p:spPr>
          <a:xfrm>
            <a:off x="5434027" y="5242703"/>
            <a:ext cx="691541" cy="310574"/>
          </a:xfrm>
          <a:prstGeom prst="line">
            <a:avLst/>
          </a:prstGeom>
          <a:ln w="12700">
            <a:solidFill>
              <a:srgbClr val="000000"/>
            </a:solidFill>
            <a:miter/>
            <a:headEnd type="stealth"/>
          </a:ln>
        </p:spPr>
        <p:txBody>
          <a:bodyPr lIns="0" tIns="0" rIns="0" bIns="0"/>
          <a:lstStyle/>
          <a:p>
            <a:pPr defTabSz="711200">
              <a:defRPr sz="1200"/>
            </a:pPr>
          </a:p>
        </p:txBody>
      </p:sp>
      <p:pic>
        <p:nvPicPr>
          <p:cNvPr id="919" name="droppedImage.pdf" descr="dropped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03989" y="4982981"/>
            <a:ext cx="1065363" cy="251107"/>
          </a:xfrm>
          <a:prstGeom prst="rect">
            <a:avLst/>
          </a:prstGeom>
          <a:ln w="12700">
            <a:miter lim="400000"/>
          </a:ln>
        </p:spPr>
      </p:pic>
      <p:sp>
        <p:nvSpPr>
          <p:cNvPr id="920" name="CustomShape 4"/>
          <p:cNvSpPr txBox="1"/>
          <p:nvPr/>
        </p:nvSpPr>
        <p:spPr>
          <a:xfrm>
            <a:off x="5112978" y="5447090"/>
            <a:ext cx="3091803" cy="541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628" tIns="29628" rIns="29628" bIns="29628" anchor="ctr">
            <a:spAutoFit/>
          </a:bodyPr>
          <a:lstStyle/>
          <a:p>
            <a:pPr algn="ctr" defTabSz="711200">
              <a:defRPr spc="0" sz="1600">
                <a:latin typeface="Gill Sans"/>
                <a:ea typeface="Gill Sans"/>
                <a:cs typeface="Gill Sans"/>
                <a:sym typeface="Gill Sans"/>
              </a:defRPr>
            </a:pPr>
            <a:r>
              <a:t>microscopic cross section [barn/fm</a:t>
            </a:r>
            <a:r>
              <a:rPr baseline="31999"/>
              <a:t>2</a:t>
            </a:r>
            <a:r>
              <a:t>]</a:t>
            </a:r>
          </a:p>
        </p:txBody>
      </p:sp>
      <p:sp>
        <p:nvSpPr>
          <p:cNvPr id="921" name="Line 5"/>
          <p:cNvSpPr/>
          <p:nvPr/>
        </p:nvSpPr>
        <p:spPr>
          <a:xfrm flipH="1">
            <a:off x="4836836" y="5320241"/>
            <a:ext cx="331797" cy="519444"/>
          </a:xfrm>
          <a:prstGeom prst="line">
            <a:avLst/>
          </a:prstGeom>
          <a:ln w="12700">
            <a:solidFill>
              <a:srgbClr val="000000"/>
            </a:solidFill>
            <a:miter/>
            <a:headEnd type="stealth"/>
          </a:ln>
        </p:spPr>
        <p:txBody>
          <a:bodyPr lIns="0" tIns="0" rIns="0" bIns="0"/>
          <a:lstStyle/>
          <a:p>
            <a:pPr defTabSz="711200">
              <a:defRPr sz="1200"/>
            </a:pPr>
          </a:p>
        </p:txBody>
      </p:sp>
      <p:sp>
        <p:nvSpPr>
          <p:cNvPr id="922" name="CustomShape 6"/>
          <p:cNvSpPr txBox="1"/>
          <p:nvPr/>
        </p:nvSpPr>
        <p:spPr>
          <a:xfrm>
            <a:off x="3503721" y="5830403"/>
            <a:ext cx="2409032" cy="300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628" tIns="29628" rIns="29628" bIns="29628" anchor="ctr">
            <a:spAutoFit/>
          </a:bodyPr>
          <a:lstStyle/>
          <a:p>
            <a:pPr algn="ctr" defTabSz="711200">
              <a:defRPr spc="0" sz="1600">
                <a:latin typeface="Gill Sans"/>
                <a:ea typeface="Gill Sans"/>
                <a:cs typeface="Gill Sans"/>
                <a:sym typeface="Gill Sans"/>
              </a:defRPr>
            </a:pPr>
            <a:r>
              <a:t>number density [atoms/cm</a:t>
            </a:r>
            <a:r>
              <a:rPr baseline="30500"/>
              <a:t>3</a:t>
            </a:r>
            <a:r>
              <a:t>]</a:t>
            </a:r>
          </a:p>
        </p:txBody>
      </p:sp>
      <p:sp>
        <p:nvSpPr>
          <p:cNvPr id="923" name="CustomShape 7"/>
          <p:cNvSpPr txBox="1"/>
          <p:nvPr/>
        </p:nvSpPr>
        <p:spPr>
          <a:xfrm>
            <a:off x="1659117" y="5468558"/>
            <a:ext cx="2788891" cy="300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628" tIns="29628" rIns="29628" bIns="29628" anchor="ctr">
            <a:spAutoFit/>
          </a:bodyPr>
          <a:lstStyle/>
          <a:p>
            <a:pPr algn="ctr" defTabSz="711200">
              <a:defRPr spc="0" sz="1600">
                <a:latin typeface="Gill Sans"/>
                <a:ea typeface="Gill Sans"/>
                <a:cs typeface="Gill Sans"/>
                <a:sym typeface="Gill Sans"/>
              </a:defRPr>
            </a:pPr>
            <a:r>
              <a:t>macroscopic cross section [cm</a:t>
            </a:r>
            <a:r>
              <a:rPr baseline="30500"/>
              <a:t>-1</a:t>
            </a:r>
            <a:r>
              <a:t>]</a:t>
            </a:r>
          </a:p>
        </p:txBody>
      </p:sp>
      <p:sp>
        <p:nvSpPr>
          <p:cNvPr id="924" name="Line 8"/>
          <p:cNvSpPr/>
          <p:nvPr/>
        </p:nvSpPr>
        <p:spPr>
          <a:xfrm flipH="1">
            <a:off x="3745417" y="5211813"/>
            <a:ext cx="723061" cy="283257"/>
          </a:xfrm>
          <a:prstGeom prst="line">
            <a:avLst/>
          </a:prstGeom>
          <a:ln w="12700">
            <a:solidFill>
              <a:srgbClr val="000000"/>
            </a:solidFill>
            <a:miter/>
            <a:headEnd type="stealth"/>
          </a:ln>
        </p:spPr>
        <p:txBody>
          <a:bodyPr lIns="0" tIns="0" rIns="0" bIns="0"/>
          <a:lstStyle/>
          <a:p>
            <a:pPr defTabSz="711200">
              <a:defRPr sz="1200"/>
            </a:pPr>
          </a:p>
        </p:txBody>
      </p:sp>
      <p:sp>
        <p:nvSpPr>
          <p:cNvPr id="925" name="TextShape 9"/>
          <p:cNvSpPr txBox="1"/>
          <p:nvPr/>
        </p:nvSpPr>
        <p:spPr>
          <a:xfrm>
            <a:off x="1858406" y="1175909"/>
            <a:ext cx="6813487" cy="456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711200">
              <a:defRPr spc="0" sz="3200"/>
            </a:lvl1pPr>
          </a:lstStyle>
          <a:p>
            <a:pPr/>
            <a:r>
              <a:t>Samples</a:t>
            </a:r>
          </a:p>
        </p:txBody>
      </p:sp>
      <p:sp>
        <p:nvSpPr>
          <p:cNvPr id="926" name="X-ray / matter interaction in general"/>
          <p:cNvSpPr txBox="1"/>
          <p:nvPr>
            <p:ph type="title"/>
          </p:nvPr>
        </p:nvSpPr>
        <p:spPr>
          <a:xfrm>
            <a:off x="1965857" y="16920"/>
            <a:ext cx="5904001" cy="542160"/>
          </a:xfrm>
          <a:prstGeom prst="rect">
            <a:avLst/>
          </a:prstGeom>
        </p:spPr>
        <p:txBody>
          <a:bodyPr/>
          <a:lstStyle/>
          <a:p>
            <a:pPr/>
            <a:r>
              <a:t>X-ray / matter interaction in general</a:t>
            </a:r>
          </a:p>
        </p:txBody>
      </p:sp>
      <p:sp>
        <p:nvSpPr>
          <p:cNvPr id="9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31" name="TextShape 1"/>
          <p:cNvSpPr txBox="1"/>
          <p:nvPr/>
        </p:nvSpPr>
        <p:spPr>
          <a:xfrm>
            <a:off x="2054689" y="940959"/>
            <a:ext cx="6813488" cy="926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711200">
              <a:defRPr spc="0" sz="3200"/>
            </a:lvl1pPr>
          </a:lstStyle>
          <a:p>
            <a:pPr/>
            <a:r>
              <a:t>Samples/Matter interaction in General in McXtrace</a:t>
            </a:r>
          </a:p>
        </p:txBody>
      </p:sp>
      <p:grpSp>
        <p:nvGrpSpPr>
          <p:cNvPr id="934" name="Group"/>
          <p:cNvGrpSpPr/>
          <p:nvPr/>
        </p:nvGrpSpPr>
        <p:grpSpPr>
          <a:xfrm>
            <a:off x="1532104" y="1545828"/>
            <a:ext cx="8216803" cy="4244557"/>
            <a:chOff x="0" y="0"/>
            <a:chExt cx="8216802" cy="4244556"/>
          </a:xfrm>
        </p:grpSpPr>
        <p:sp>
          <p:nvSpPr>
            <p:cNvPr id="932" name="CustomShape 2"/>
            <p:cNvSpPr txBox="1"/>
            <p:nvPr/>
          </p:nvSpPr>
          <p:spPr>
            <a:xfrm>
              <a:off x="0" y="3588904"/>
              <a:ext cx="8216803" cy="6556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628" tIns="29628" rIns="29628" bIns="29628" numCol="1" anchor="ctr">
              <a:noAutofit/>
            </a:bodyPr>
            <a:lstStyle/>
            <a:p>
              <a:pPr algn="ctr" defTabSz="711200">
                <a:defRPr spc="0" sz="22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A photon ray hitting a sample can be:</a:t>
              </a:r>
            </a:p>
            <a:p>
              <a:pPr algn="ctr" defTabSz="711200">
                <a:defRPr spc="0" sz="2200">
                  <a:solidFill>
                    <a:srgbClr val="77BB41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transmitted</a:t>
              </a:r>
              <a:r>
                <a:rPr>
                  <a:solidFill>
                    <a:srgbClr val="000000"/>
                  </a:solidFill>
                </a:rPr>
                <a:t>+</a:t>
              </a:r>
              <a:r>
                <a:rPr>
                  <a:solidFill>
                    <a:srgbClr val="FF0000"/>
                  </a:solidFill>
                </a:rPr>
                <a:t>absorption</a:t>
              </a:r>
              <a:r>
                <a:rPr>
                  <a:solidFill>
                    <a:srgbClr val="000000"/>
                  </a:solidFill>
                </a:rPr>
                <a:t>, or </a:t>
              </a:r>
              <a:r>
                <a:rPr>
                  <a:solidFill>
                    <a:srgbClr val="7B219F"/>
                  </a:solidFill>
                </a:rPr>
                <a:t>scattered</a:t>
              </a:r>
              <a:r>
                <a:rPr>
                  <a:solidFill>
                    <a:srgbClr val="000000"/>
                  </a:solidFill>
                </a:rPr>
                <a:t>+</a:t>
              </a:r>
              <a:r>
                <a:rPr>
                  <a:solidFill>
                    <a:srgbClr val="FF0000"/>
                  </a:solidFill>
                </a:rPr>
                <a:t>absorption</a:t>
              </a:r>
            </a:p>
          </p:txBody>
        </p:sp>
        <p:pic>
          <p:nvPicPr>
            <p:cNvPr id="933" name="image39.png" descr="image39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51151" y="0"/>
              <a:ext cx="6943321" cy="32356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5" name="Group"/>
          <p:cNvGrpSpPr/>
          <p:nvPr/>
        </p:nvGrpSpPr>
        <p:grpSpPr>
          <a:xfrm>
            <a:off x="1684222" y="2127671"/>
            <a:ext cx="7027049" cy="2658655"/>
            <a:chOff x="0" y="0"/>
            <a:chExt cx="7027048" cy="2658654"/>
          </a:xfrm>
        </p:grpSpPr>
        <p:sp>
          <p:nvSpPr>
            <p:cNvPr id="936" name="Rectangle"/>
            <p:cNvSpPr/>
            <p:nvPr/>
          </p:nvSpPr>
          <p:spPr>
            <a:xfrm>
              <a:off x="0" y="125054"/>
              <a:ext cx="7027049" cy="2484938"/>
            </a:xfrm>
            <a:prstGeom prst="rect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pic>
          <p:nvPicPr>
            <p:cNvPr id="937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89581" y="569542"/>
              <a:ext cx="6022778" cy="1741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38" name="Rectangle"/>
            <p:cNvSpPr/>
            <p:nvPr/>
          </p:nvSpPr>
          <p:spPr>
            <a:xfrm>
              <a:off x="490127" y="1124992"/>
              <a:ext cx="1046931" cy="1273789"/>
            </a:xfrm>
            <a:prstGeom prst="rect">
              <a:avLst/>
            </a:prstGeom>
            <a:noFill/>
            <a:ln w="12700" cap="flat">
              <a:solidFill>
                <a:srgbClr val="2F3EEA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400"/>
              </a:pPr>
            </a:p>
          </p:txBody>
        </p:sp>
        <p:sp>
          <p:nvSpPr>
            <p:cNvPr id="939" name="Rectangle"/>
            <p:cNvSpPr/>
            <p:nvPr/>
          </p:nvSpPr>
          <p:spPr>
            <a:xfrm>
              <a:off x="3216725" y="1344132"/>
              <a:ext cx="1153649" cy="835509"/>
            </a:xfrm>
            <a:prstGeom prst="rect">
              <a:avLst/>
            </a:prstGeom>
            <a:noFill/>
            <a:ln w="12700" cap="flat">
              <a:solidFill>
                <a:srgbClr val="2F3EEA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400"/>
              </a:pPr>
            </a:p>
          </p:txBody>
        </p:sp>
        <p:sp>
          <p:nvSpPr>
            <p:cNvPr id="940" name="Rectangle"/>
            <p:cNvSpPr/>
            <p:nvPr/>
          </p:nvSpPr>
          <p:spPr>
            <a:xfrm>
              <a:off x="4563955" y="1232824"/>
              <a:ext cx="816712" cy="1179313"/>
            </a:xfrm>
            <a:prstGeom prst="rect">
              <a:avLst/>
            </a:prstGeom>
            <a:noFill/>
            <a:ln w="12700" cap="flat">
              <a:solidFill>
                <a:srgbClr val="2F3EEA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400"/>
              </a:pPr>
            </a:p>
          </p:txBody>
        </p:sp>
        <p:sp>
          <p:nvSpPr>
            <p:cNvPr id="941" name="Sample"/>
            <p:cNvSpPr/>
            <p:nvPr/>
          </p:nvSpPr>
          <p:spPr>
            <a:xfrm>
              <a:off x="3272909" y="2105897"/>
              <a:ext cx="1046931" cy="29875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2F3EEA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699" tIns="38699" rIns="38699" bIns="38699" numCol="1" anchor="ctr">
              <a:noAutofit/>
            </a:bodyPr>
            <a:lstStyle>
              <a:lvl1pPr defTabSz="1007533">
                <a:spcBef>
                  <a:spcPts val="1000"/>
                </a:spcBef>
                <a:defRPr sz="1400"/>
              </a:lvl1pPr>
            </a:lstStyle>
            <a:p>
              <a:pPr/>
              <a:r>
                <a:t>Sample</a:t>
              </a:r>
            </a:p>
          </p:txBody>
        </p:sp>
        <p:sp>
          <p:nvSpPr>
            <p:cNvPr id="942" name="Source"/>
            <p:cNvSpPr/>
            <p:nvPr/>
          </p:nvSpPr>
          <p:spPr>
            <a:xfrm>
              <a:off x="491609" y="2232897"/>
              <a:ext cx="1046931" cy="29875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2F3EEA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699" tIns="38699" rIns="38699" bIns="38699" numCol="1" anchor="ctr">
              <a:noAutofit/>
            </a:bodyPr>
            <a:lstStyle>
              <a:lvl1pPr defTabSz="1007533">
                <a:spcBef>
                  <a:spcPts val="1000"/>
                </a:spcBef>
                <a:defRPr sz="1400"/>
              </a:lvl1pPr>
            </a:lstStyle>
            <a:p>
              <a:pPr/>
              <a:r>
                <a:t>Source</a:t>
              </a:r>
            </a:p>
          </p:txBody>
        </p:sp>
        <p:sp>
          <p:nvSpPr>
            <p:cNvPr id="943" name="Monitor"/>
            <p:cNvSpPr/>
            <p:nvPr/>
          </p:nvSpPr>
          <p:spPr>
            <a:xfrm>
              <a:off x="4415909" y="2359897"/>
              <a:ext cx="1046931" cy="29875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2F3EEA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699" tIns="38699" rIns="38699" bIns="38699" numCol="1" anchor="ctr">
              <a:noAutofit/>
            </a:bodyPr>
            <a:lstStyle>
              <a:lvl1pPr defTabSz="1007533">
                <a:spcBef>
                  <a:spcPts val="1000"/>
                </a:spcBef>
                <a:defRPr sz="1400"/>
              </a:lvl1pPr>
            </a:lstStyle>
            <a:p>
              <a:pPr/>
              <a:r>
                <a:t>Monitor</a:t>
              </a:r>
            </a:p>
          </p:txBody>
        </p:sp>
        <p:sp>
          <p:nvSpPr>
            <p:cNvPr id="944" name="Instrument"/>
            <p:cNvSpPr/>
            <p:nvPr/>
          </p:nvSpPr>
          <p:spPr>
            <a:xfrm>
              <a:off x="208425" y="0"/>
              <a:ext cx="1120019" cy="29875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99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699" tIns="38699" rIns="38699" bIns="38699" numCol="1" anchor="ctr">
              <a:no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Instrument</a:t>
              </a:r>
            </a:p>
          </p:txBody>
        </p:sp>
      </p:grpSp>
      <p:sp>
        <p:nvSpPr>
          <p:cNvPr id="946" name="The weight multiplier of the  j’th component,      , is calculated by the probability rule where Pb is the physical probability for the event ”b“, and           is the probability that the  Monte Carlo simulation selects this event.…"/>
          <p:cNvSpPr txBox="1"/>
          <p:nvPr/>
        </p:nvSpPr>
        <p:spPr>
          <a:xfrm>
            <a:off x="181607" y="5442594"/>
            <a:ext cx="9009026" cy="1958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007533">
              <a:spcBef>
                <a:spcPts val="1000"/>
              </a:spcBef>
              <a:defRPr sz="1600"/>
            </a:pPr>
            <a:r>
              <a:rPr sz="1800"/>
              <a:t>The weight multiplier of the  j’th component,      , is calculated by the probability rule</a:t>
            </a:r>
            <a:br>
              <a:rPr sz="1800"/>
            </a:br>
            <a:r>
              <a:rPr sz="1800"/>
              <a:t>where Pb is the physical probability for the event ”b“, and           is the probability that the </a:t>
            </a:r>
            <a:br>
              <a:rPr sz="1800"/>
            </a:br>
            <a:r>
              <a:rPr sz="1800"/>
              <a:t>Monte Carlo simulation selects this event. </a:t>
            </a:r>
            <a:endParaRPr sz="1800"/>
          </a:p>
          <a:p>
            <a:pPr defTabSz="1007533">
              <a:spcBef>
                <a:spcPts val="1000"/>
              </a:spcBef>
              <a:defRPr sz="1600"/>
            </a:pPr>
            <a:r>
              <a:rPr sz="1800"/>
              <a:t>In case of “branching”, i.e. multiple outcomes, it is clear that </a:t>
            </a:r>
            <a:endParaRPr sz="1800"/>
          </a:p>
          <a:p>
            <a:pPr defTabSz="1007533">
              <a:spcBef>
                <a:spcPts val="1000"/>
              </a:spcBef>
              <a:defRPr sz="1600"/>
            </a:pPr>
            <a:endParaRPr sz="1800"/>
          </a:p>
          <a:p>
            <a:pPr defTabSz="1007533">
              <a:spcBef>
                <a:spcPts val="1000"/>
              </a:spcBef>
              <a:defRPr sz="1600"/>
            </a:pPr>
            <a:r>
              <a:t> </a:t>
            </a:r>
          </a:p>
        </p:txBody>
      </p:sp>
      <p:sp>
        <p:nvSpPr>
          <p:cNvPr id="947" name="Transport of weight through the instrument…"/>
          <p:cNvSpPr txBox="1"/>
          <p:nvPr>
            <p:ph type="title"/>
          </p:nvPr>
        </p:nvSpPr>
        <p:spPr>
          <a:xfrm>
            <a:off x="2083549" y="16920"/>
            <a:ext cx="5904002" cy="542160"/>
          </a:xfrm>
          <a:prstGeom prst="rect">
            <a:avLst/>
          </a:prstGeom>
        </p:spPr>
        <p:txBody>
          <a:bodyPr/>
          <a:lstStyle>
            <a:lvl1pPr defTabSz="886968">
              <a:defRPr spc="0" sz="2328"/>
            </a:lvl1pPr>
          </a:lstStyle>
          <a:p>
            <a:pPr/>
            <a:r>
              <a:t>Transport of weight through the instrument…</a:t>
            </a:r>
          </a:p>
        </p:txBody>
      </p:sp>
      <p:sp>
        <p:nvSpPr>
          <p:cNvPr id="9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49" name="p_0.pdf" descr="p_0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42386" y="4797190"/>
            <a:ext cx="304499" cy="214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950" name="p_j.pdf" descr="p_j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70316" y="4780245"/>
            <a:ext cx="285696" cy="248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1" name="p_n.pdf" descr="p_n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59318" y="4794069"/>
            <a:ext cx="331776" cy="221184"/>
          </a:xfrm>
          <a:prstGeom prst="rect">
            <a:avLst/>
          </a:prstGeom>
          <a:ln w="12700">
            <a:miter lim="400000"/>
          </a:ln>
        </p:spPr>
      </p:pic>
      <p:pic>
        <p:nvPicPr>
          <p:cNvPr id="952" name="Image" descr="Image"/>
          <p:cNvPicPr>
            <a:picLocks noChangeAspect="1"/>
          </p:cNvPicPr>
          <p:nvPr/>
        </p:nvPicPr>
        <p:blipFill>
          <a:blip r:embed="rId6">
            <a:extLst/>
          </a:blip>
          <a:srcRect l="0" t="0" r="14486" b="0"/>
          <a:stretch>
            <a:fillRect/>
          </a:stretch>
        </p:blipFill>
        <p:spPr>
          <a:xfrm>
            <a:off x="-64223" y="4606424"/>
            <a:ext cx="1843537" cy="729003"/>
          </a:xfrm>
          <a:prstGeom prst="rect">
            <a:avLst/>
          </a:prstGeom>
          <a:ln w="12700">
            <a:miter lim="400000"/>
          </a:ln>
        </p:spPr>
      </p:pic>
      <p:sp>
        <p:nvSpPr>
          <p:cNvPr id="953" name="In a given component, the X-ray intensity is adjusted by a multiplicative factor (probability)"/>
          <p:cNvSpPr txBox="1"/>
          <p:nvPr/>
        </p:nvSpPr>
        <p:spPr>
          <a:xfrm>
            <a:off x="515309" y="1659564"/>
            <a:ext cx="9135717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</a:lvl1pPr>
          </a:lstStyle>
          <a:p>
            <a:pPr/>
            <a:r>
              <a:t>In a given component, the X-ray intensity is adjusted by a multiplicative factor (probability) </a:t>
            </a:r>
          </a:p>
        </p:txBody>
      </p:sp>
      <p:pic>
        <p:nvPicPr>
          <p:cNvPr id="954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668793" y="5446914"/>
            <a:ext cx="1271534" cy="261963"/>
          </a:xfrm>
          <a:prstGeom prst="rect">
            <a:avLst/>
          </a:prstGeom>
          <a:ln w="12700">
            <a:miter lim="400000"/>
          </a:ln>
        </p:spPr>
      </p:pic>
      <p:pic>
        <p:nvPicPr>
          <p:cNvPr id="955" name="w_j.pdf" descr="w_j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700506" y="5507502"/>
            <a:ext cx="262543" cy="191586"/>
          </a:xfrm>
          <a:prstGeom prst="rect">
            <a:avLst/>
          </a:prstGeom>
          <a:ln w="12700">
            <a:miter lim="400000"/>
          </a:ln>
        </p:spPr>
      </p:pic>
      <p:pic>
        <p:nvPicPr>
          <p:cNvPr id="956" name="f_MC,b.pdf" descr="f_MC,b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055341" y="5748690"/>
            <a:ext cx="468319" cy="191586"/>
          </a:xfrm>
          <a:prstGeom prst="rect">
            <a:avLst/>
          </a:prstGeom>
          <a:ln w="12700">
            <a:miter lim="400000"/>
          </a:ln>
        </p:spPr>
      </p:pic>
      <p:pic>
        <p:nvPicPr>
          <p:cNvPr id="957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210117" y="6354916"/>
            <a:ext cx="1182175" cy="48595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8" name="p_j_=_p_0_prod_k.pdf" descr="p_j_=_p_0_prod_k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038642" y="6411424"/>
            <a:ext cx="1645923" cy="804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To first order, McXtrace is linear and follows sequence of components in your file…"/>
          <p:cNvSpPr txBox="1"/>
          <p:nvPr>
            <p:ph type="title"/>
          </p:nvPr>
        </p:nvSpPr>
        <p:spPr>
          <a:xfrm>
            <a:off x="1689960" y="16920"/>
            <a:ext cx="5904001" cy="542160"/>
          </a:xfrm>
          <a:prstGeom prst="rect">
            <a:avLst/>
          </a:prstGeom>
        </p:spPr>
        <p:txBody>
          <a:bodyPr/>
          <a:lstStyle>
            <a:lvl1pPr defTabSz="685800">
              <a:defRPr spc="0" sz="1800"/>
            </a:lvl1pPr>
          </a:lstStyle>
          <a:p>
            <a:pPr/>
            <a:r>
              <a:t>To first order, McXtrace is linear and follows sequence of components in your file…</a:t>
            </a:r>
          </a:p>
        </p:txBody>
      </p:sp>
      <p:sp>
        <p:nvSpPr>
          <p:cNvPr id="9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62" name="Line"/>
          <p:cNvSpPr/>
          <p:nvPr/>
        </p:nvSpPr>
        <p:spPr>
          <a:xfrm flipH="1" flipV="1">
            <a:off x="2068434" y="3010656"/>
            <a:ext cx="388824" cy="3471"/>
          </a:xfrm>
          <a:prstGeom prst="line">
            <a:avLst/>
          </a:prstGeom>
          <a:ln w="15875">
            <a:solidFill>
              <a:srgbClr val="0061FF"/>
            </a:solidFill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63" name="Line"/>
          <p:cNvSpPr/>
          <p:nvPr/>
        </p:nvSpPr>
        <p:spPr>
          <a:xfrm flipH="1" flipV="1">
            <a:off x="2068434" y="4413005"/>
            <a:ext cx="388824" cy="3471"/>
          </a:xfrm>
          <a:prstGeom prst="line">
            <a:avLst/>
          </a:prstGeom>
          <a:ln w="15875">
            <a:solidFill>
              <a:srgbClr val="0061FF"/>
            </a:solidFill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64" name="Line"/>
          <p:cNvSpPr/>
          <p:nvPr/>
        </p:nvSpPr>
        <p:spPr>
          <a:xfrm>
            <a:off x="3928417" y="2708021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65" name="Line"/>
          <p:cNvSpPr/>
          <p:nvPr/>
        </p:nvSpPr>
        <p:spPr>
          <a:xfrm>
            <a:off x="3928417" y="4110389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66" name="Line"/>
          <p:cNvSpPr/>
          <p:nvPr/>
        </p:nvSpPr>
        <p:spPr>
          <a:xfrm>
            <a:off x="6556012" y="2767068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67" name="Line"/>
          <p:cNvSpPr/>
          <p:nvPr/>
        </p:nvSpPr>
        <p:spPr>
          <a:xfrm>
            <a:off x="6556012" y="4169436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68" name="1"/>
          <p:cNvSpPr txBox="1"/>
          <p:nvPr/>
        </p:nvSpPr>
        <p:spPr>
          <a:xfrm>
            <a:off x="1935579" y="3446110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1</a:t>
            </a:r>
          </a:p>
        </p:txBody>
      </p:sp>
      <p:sp>
        <p:nvSpPr>
          <p:cNvPr id="969" name="1"/>
          <p:cNvSpPr txBox="1"/>
          <p:nvPr/>
        </p:nvSpPr>
        <p:spPr>
          <a:xfrm>
            <a:off x="1935579" y="4826335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1</a:t>
            </a:r>
          </a:p>
        </p:txBody>
      </p:sp>
      <p:sp>
        <p:nvSpPr>
          <p:cNvPr id="970" name="2"/>
          <p:cNvSpPr txBox="1"/>
          <p:nvPr/>
        </p:nvSpPr>
        <p:spPr>
          <a:xfrm>
            <a:off x="6482202" y="3446110"/>
            <a:ext cx="169997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2</a:t>
            </a:r>
          </a:p>
        </p:txBody>
      </p:sp>
      <p:sp>
        <p:nvSpPr>
          <p:cNvPr id="971" name="2"/>
          <p:cNvSpPr txBox="1"/>
          <p:nvPr/>
        </p:nvSpPr>
        <p:spPr>
          <a:xfrm>
            <a:off x="3854608" y="4826335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2</a:t>
            </a:r>
          </a:p>
        </p:txBody>
      </p:sp>
      <p:sp>
        <p:nvSpPr>
          <p:cNvPr id="972" name="3"/>
          <p:cNvSpPr txBox="1"/>
          <p:nvPr/>
        </p:nvSpPr>
        <p:spPr>
          <a:xfrm>
            <a:off x="3854608" y="3446110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3</a:t>
            </a:r>
          </a:p>
        </p:txBody>
      </p:sp>
      <p:sp>
        <p:nvSpPr>
          <p:cNvPr id="973" name="3"/>
          <p:cNvSpPr txBox="1"/>
          <p:nvPr/>
        </p:nvSpPr>
        <p:spPr>
          <a:xfrm>
            <a:off x="6482202" y="4826335"/>
            <a:ext cx="169997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3</a:t>
            </a:r>
          </a:p>
        </p:txBody>
      </p:sp>
      <p:sp>
        <p:nvSpPr>
          <p:cNvPr id="974" name="Starting at the source"/>
          <p:cNvSpPr txBox="1"/>
          <p:nvPr/>
        </p:nvSpPr>
        <p:spPr>
          <a:xfrm>
            <a:off x="2053673" y="5291330"/>
            <a:ext cx="2001171" cy="26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Starting at the source</a:t>
            </a:r>
          </a:p>
        </p:txBody>
      </p:sp>
      <p:sp>
        <p:nvSpPr>
          <p:cNvPr id="975" name="Line"/>
          <p:cNvSpPr/>
          <p:nvPr/>
        </p:nvSpPr>
        <p:spPr>
          <a:xfrm>
            <a:off x="2048618" y="2708021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76" name="Line"/>
          <p:cNvSpPr/>
          <p:nvPr/>
        </p:nvSpPr>
        <p:spPr>
          <a:xfrm>
            <a:off x="2048618" y="4110389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Line"/>
          <p:cNvSpPr/>
          <p:nvPr/>
        </p:nvSpPr>
        <p:spPr>
          <a:xfrm flipH="1" flipV="1">
            <a:off x="6548631" y="3010656"/>
            <a:ext cx="388823" cy="3471"/>
          </a:xfrm>
          <a:prstGeom prst="line">
            <a:avLst/>
          </a:prstGeom>
          <a:ln w="15875">
            <a:solidFill>
              <a:srgbClr val="0061FF"/>
            </a:solidFill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79" name="Line"/>
          <p:cNvSpPr/>
          <p:nvPr/>
        </p:nvSpPr>
        <p:spPr>
          <a:xfrm flipH="1" flipV="1">
            <a:off x="3921036" y="4413005"/>
            <a:ext cx="388824" cy="3471"/>
          </a:xfrm>
          <a:prstGeom prst="line">
            <a:avLst/>
          </a:prstGeom>
          <a:ln w="15875">
            <a:solidFill>
              <a:srgbClr val="0061FF"/>
            </a:solidFill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80" name="Line"/>
          <p:cNvSpPr/>
          <p:nvPr/>
        </p:nvSpPr>
        <p:spPr>
          <a:xfrm>
            <a:off x="3928417" y="2708021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81" name="Line"/>
          <p:cNvSpPr/>
          <p:nvPr/>
        </p:nvSpPr>
        <p:spPr>
          <a:xfrm>
            <a:off x="3928417" y="4110389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82" name="Line"/>
          <p:cNvSpPr/>
          <p:nvPr/>
        </p:nvSpPr>
        <p:spPr>
          <a:xfrm>
            <a:off x="6556012" y="2767068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83" name="Line"/>
          <p:cNvSpPr/>
          <p:nvPr/>
        </p:nvSpPr>
        <p:spPr>
          <a:xfrm>
            <a:off x="6556012" y="4169436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84" name="1"/>
          <p:cNvSpPr txBox="1"/>
          <p:nvPr/>
        </p:nvSpPr>
        <p:spPr>
          <a:xfrm>
            <a:off x="1935579" y="3446110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1</a:t>
            </a:r>
          </a:p>
        </p:txBody>
      </p:sp>
      <p:sp>
        <p:nvSpPr>
          <p:cNvPr id="985" name="1"/>
          <p:cNvSpPr txBox="1"/>
          <p:nvPr/>
        </p:nvSpPr>
        <p:spPr>
          <a:xfrm>
            <a:off x="1935579" y="4826335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1</a:t>
            </a:r>
          </a:p>
        </p:txBody>
      </p:sp>
      <p:sp>
        <p:nvSpPr>
          <p:cNvPr id="986" name="2"/>
          <p:cNvSpPr txBox="1"/>
          <p:nvPr/>
        </p:nvSpPr>
        <p:spPr>
          <a:xfrm>
            <a:off x="6482202" y="3446110"/>
            <a:ext cx="169997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2</a:t>
            </a:r>
          </a:p>
        </p:txBody>
      </p:sp>
      <p:sp>
        <p:nvSpPr>
          <p:cNvPr id="987" name="2"/>
          <p:cNvSpPr txBox="1"/>
          <p:nvPr/>
        </p:nvSpPr>
        <p:spPr>
          <a:xfrm>
            <a:off x="3854608" y="4826335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2</a:t>
            </a:r>
          </a:p>
        </p:txBody>
      </p:sp>
      <p:sp>
        <p:nvSpPr>
          <p:cNvPr id="988" name="3"/>
          <p:cNvSpPr txBox="1"/>
          <p:nvPr/>
        </p:nvSpPr>
        <p:spPr>
          <a:xfrm>
            <a:off x="3854608" y="3446110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3</a:t>
            </a:r>
          </a:p>
        </p:txBody>
      </p:sp>
      <p:sp>
        <p:nvSpPr>
          <p:cNvPr id="989" name="3"/>
          <p:cNvSpPr txBox="1"/>
          <p:nvPr/>
        </p:nvSpPr>
        <p:spPr>
          <a:xfrm>
            <a:off x="6482202" y="4826335"/>
            <a:ext cx="169997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3</a:t>
            </a:r>
          </a:p>
        </p:txBody>
      </p:sp>
      <p:sp>
        <p:nvSpPr>
          <p:cNvPr id="990" name="Moving to first comp in the list"/>
          <p:cNvSpPr txBox="1"/>
          <p:nvPr/>
        </p:nvSpPr>
        <p:spPr>
          <a:xfrm>
            <a:off x="2053673" y="5291330"/>
            <a:ext cx="2772531" cy="26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Moving to first comp in the list</a:t>
            </a:r>
          </a:p>
        </p:txBody>
      </p:sp>
      <p:sp>
        <p:nvSpPr>
          <p:cNvPr id="991" name="Line"/>
          <p:cNvSpPr/>
          <p:nvPr/>
        </p:nvSpPr>
        <p:spPr>
          <a:xfrm>
            <a:off x="2048618" y="2708021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92" name="Line"/>
          <p:cNvSpPr/>
          <p:nvPr/>
        </p:nvSpPr>
        <p:spPr>
          <a:xfrm>
            <a:off x="2048618" y="4110389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93" name="To first order, McXtrace is linear and follows sequence of components in your file…"/>
          <p:cNvSpPr txBox="1"/>
          <p:nvPr>
            <p:ph type="title"/>
          </p:nvPr>
        </p:nvSpPr>
        <p:spPr>
          <a:xfrm>
            <a:off x="1689960" y="16920"/>
            <a:ext cx="5904001" cy="542160"/>
          </a:xfrm>
          <a:prstGeom prst="rect">
            <a:avLst/>
          </a:prstGeom>
        </p:spPr>
        <p:txBody>
          <a:bodyPr/>
          <a:lstStyle>
            <a:lvl1pPr defTabSz="685800">
              <a:defRPr spc="0" sz="1800"/>
            </a:lvl1pPr>
          </a:lstStyle>
          <a:p>
            <a:pPr/>
            <a:r>
              <a:t>To first order, McXtrace is linear and follows sequence of components in your file…</a:t>
            </a:r>
          </a:p>
        </p:txBody>
      </p:sp>
      <p:sp>
        <p:nvSpPr>
          <p:cNvPr id="9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Rectangle"/>
          <p:cNvSpPr/>
          <p:nvPr/>
        </p:nvSpPr>
        <p:spPr>
          <a:xfrm>
            <a:off x="1684222" y="2252726"/>
            <a:ext cx="7027049" cy="2484937"/>
          </a:xfrm>
          <a:prstGeom prst="rect">
            <a:avLst/>
          </a:prstGeom>
          <a:solidFill>
            <a:srgbClr val="FFFFFF"/>
          </a:solidFill>
          <a:ln w="12700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pic>
        <p:nvPicPr>
          <p:cNvPr id="4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3803" y="2697213"/>
            <a:ext cx="6022778" cy="1741280"/>
          </a:xfrm>
          <a:prstGeom prst="rect">
            <a:avLst/>
          </a:prstGeom>
          <a:ln w="12700">
            <a:miter lim="400000"/>
          </a:ln>
        </p:spPr>
      </p:pic>
      <p:sp>
        <p:nvSpPr>
          <p:cNvPr id="426" name="Instrument"/>
          <p:cNvSpPr/>
          <p:nvPr/>
        </p:nvSpPr>
        <p:spPr>
          <a:xfrm>
            <a:off x="1892647" y="2127671"/>
            <a:ext cx="1120020" cy="298757"/>
          </a:xfrm>
          <a:prstGeom prst="rect">
            <a:avLst/>
          </a:prstGeom>
          <a:solidFill>
            <a:srgbClr val="FFFFFF"/>
          </a:solidFill>
          <a:ln w="12700">
            <a:solidFill>
              <a:srgbClr val="99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Instrument</a:t>
            </a:r>
          </a:p>
        </p:txBody>
      </p:sp>
      <p:sp>
        <p:nvSpPr>
          <p:cNvPr id="427" name="The instrument defines our “lab coordinate system”"/>
          <p:cNvSpPr txBox="1"/>
          <p:nvPr/>
        </p:nvSpPr>
        <p:spPr>
          <a:xfrm>
            <a:off x="2081416" y="5303348"/>
            <a:ext cx="459809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>
                <a:solidFill>
                  <a:srgbClr val="990000"/>
                </a:solidFill>
              </a:defRPr>
            </a:lvl1pPr>
          </a:lstStyle>
          <a:p>
            <a:pPr/>
            <a:r>
              <a:t>The instrument defines our “lab coordinate system”</a:t>
            </a:r>
          </a:p>
        </p:txBody>
      </p:sp>
      <p:sp>
        <p:nvSpPr>
          <p:cNvPr id="428" name="In the big picture, McXtrace is thi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the big picture, McXtrace is this…</a:t>
            </a:r>
          </a:p>
        </p:txBody>
      </p:sp>
      <p:sp>
        <p:nvSpPr>
          <p:cNvPr id="4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Line"/>
          <p:cNvSpPr/>
          <p:nvPr/>
        </p:nvSpPr>
        <p:spPr>
          <a:xfrm flipH="1" flipV="1">
            <a:off x="6548631" y="3010656"/>
            <a:ext cx="388823" cy="3471"/>
          </a:xfrm>
          <a:prstGeom prst="line">
            <a:avLst/>
          </a:prstGeom>
          <a:ln w="15875" cap="rnd">
            <a:solidFill>
              <a:srgbClr val="B51A00"/>
            </a:solidFill>
            <a:custDash>
              <a:ds d="100000" sp="200000"/>
            </a:custDash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97" name="Line"/>
          <p:cNvSpPr/>
          <p:nvPr/>
        </p:nvSpPr>
        <p:spPr>
          <a:xfrm flipH="1" flipV="1">
            <a:off x="6548631" y="4413005"/>
            <a:ext cx="388823" cy="3471"/>
          </a:xfrm>
          <a:prstGeom prst="line">
            <a:avLst/>
          </a:prstGeom>
          <a:ln w="15875">
            <a:solidFill>
              <a:srgbClr val="0061FF"/>
            </a:solidFill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98" name="Line"/>
          <p:cNvSpPr/>
          <p:nvPr/>
        </p:nvSpPr>
        <p:spPr>
          <a:xfrm>
            <a:off x="3928417" y="2708021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99" name="Line"/>
          <p:cNvSpPr/>
          <p:nvPr/>
        </p:nvSpPr>
        <p:spPr>
          <a:xfrm>
            <a:off x="3928417" y="4110389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00" name="Line"/>
          <p:cNvSpPr/>
          <p:nvPr/>
        </p:nvSpPr>
        <p:spPr>
          <a:xfrm>
            <a:off x="6556012" y="2767068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01" name="Line"/>
          <p:cNvSpPr/>
          <p:nvPr/>
        </p:nvSpPr>
        <p:spPr>
          <a:xfrm>
            <a:off x="6556012" y="4169436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02" name="1"/>
          <p:cNvSpPr txBox="1"/>
          <p:nvPr/>
        </p:nvSpPr>
        <p:spPr>
          <a:xfrm>
            <a:off x="1935579" y="3446110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1</a:t>
            </a:r>
          </a:p>
        </p:txBody>
      </p:sp>
      <p:sp>
        <p:nvSpPr>
          <p:cNvPr id="1003" name="1"/>
          <p:cNvSpPr txBox="1"/>
          <p:nvPr/>
        </p:nvSpPr>
        <p:spPr>
          <a:xfrm>
            <a:off x="1935579" y="4826335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1</a:t>
            </a:r>
          </a:p>
        </p:txBody>
      </p:sp>
      <p:sp>
        <p:nvSpPr>
          <p:cNvPr id="1004" name="2"/>
          <p:cNvSpPr txBox="1"/>
          <p:nvPr/>
        </p:nvSpPr>
        <p:spPr>
          <a:xfrm>
            <a:off x="6482202" y="3446110"/>
            <a:ext cx="169997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2</a:t>
            </a:r>
          </a:p>
        </p:txBody>
      </p:sp>
      <p:sp>
        <p:nvSpPr>
          <p:cNvPr id="1005" name="2"/>
          <p:cNvSpPr txBox="1"/>
          <p:nvPr/>
        </p:nvSpPr>
        <p:spPr>
          <a:xfrm>
            <a:off x="3854608" y="4826335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2</a:t>
            </a:r>
          </a:p>
        </p:txBody>
      </p:sp>
      <p:sp>
        <p:nvSpPr>
          <p:cNvPr id="1006" name="3"/>
          <p:cNvSpPr txBox="1"/>
          <p:nvPr/>
        </p:nvSpPr>
        <p:spPr>
          <a:xfrm>
            <a:off x="3854608" y="3446110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3</a:t>
            </a:r>
          </a:p>
        </p:txBody>
      </p:sp>
      <p:sp>
        <p:nvSpPr>
          <p:cNvPr id="1007" name="3"/>
          <p:cNvSpPr txBox="1"/>
          <p:nvPr/>
        </p:nvSpPr>
        <p:spPr>
          <a:xfrm>
            <a:off x="6482202" y="4826335"/>
            <a:ext cx="169997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3</a:t>
            </a:r>
          </a:p>
        </p:txBody>
      </p:sp>
      <p:sp>
        <p:nvSpPr>
          <p:cNvPr id="1008" name="Line"/>
          <p:cNvSpPr/>
          <p:nvPr/>
        </p:nvSpPr>
        <p:spPr>
          <a:xfrm flipH="1" flipV="1">
            <a:off x="3921036" y="3010638"/>
            <a:ext cx="388824" cy="3470"/>
          </a:xfrm>
          <a:prstGeom prst="line">
            <a:avLst/>
          </a:prstGeom>
          <a:ln w="15875" cap="rnd">
            <a:solidFill>
              <a:srgbClr val="B51A00"/>
            </a:solidFill>
            <a:custDash>
              <a:ds d="100000" sp="200000"/>
            </a:custDash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09" name="Line"/>
          <p:cNvSpPr/>
          <p:nvPr/>
        </p:nvSpPr>
        <p:spPr>
          <a:xfrm>
            <a:off x="4384821" y="3018019"/>
            <a:ext cx="2175228" cy="4002"/>
          </a:xfrm>
          <a:prstGeom prst="line">
            <a:avLst/>
          </a:prstGeom>
          <a:ln w="15875" cap="rnd">
            <a:solidFill>
              <a:srgbClr val="FF6A00"/>
            </a:solidFill>
            <a:custDash>
              <a:ds d="100000" sp="200000"/>
            </a:custDash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10" name="Moving to 3rd comp in list requires “moving back in time”.…"/>
          <p:cNvSpPr txBox="1"/>
          <p:nvPr/>
        </p:nvSpPr>
        <p:spPr>
          <a:xfrm>
            <a:off x="2053673" y="5291330"/>
            <a:ext cx="5243946" cy="1355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/>
          <a:p>
            <a:pPr defTabSz="1007533">
              <a:spcBef>
                <a:spcPts val="1000"/>
              </a:spcBef>
              <a:buClr>
                <a:srgbClr val="000000"/>
              </a:buClr>
              <a:defRPr sz="1600"/>
            </a:pPr>
            <a:r>
              <a:t>Moving to 3rd comp in list requires “moving back in time”.</a:t>
            </a:r>
          </a:p>
          <a:p>
            <a:pPr defTabSz="1007533">
              <a:spcBef>
                <a:spcPts val="1000"/>
              </a:spcBef>
              <a:buClr>
                <a:srgbClr val="000000"/>
              </a:buClr>
              <a:defRPr sz="1600"/>
            </a:pPr>
            <a:r>
              <a:t>Default behavior is to ABSORB this type of X-ray.</a:t>
            </a:r>
          </a:p>
          <a:p>
            <a:pPr defTabSz="1007533">
              <a:spcBef>
                <a:spcPts val="1000"/>
              </a:spcBef>
              <a:buClr>
                <a:srgbClr val="000000"/>
              </a:buClr>
              <a:defRPr sz="1600"/>
            </a:pPr>
            <a:r>
              <a:t>For monitors use restore_xray=1 in this case.</a:t>
            </a:r>
          </a:p>
          <a:p>
            <a:pPr defTabSz="1007533">
              <a:spcBef>
                <a:spcPts val="1000"/>
              </a:spcBef>
              <a:buClr>
                <a:srgbClr val="000000"/>
              </a:buClr>
              <a:defRPr sz="1600"/>
            </a:pPr>
            <a:r>
              <a:t>For homegrown comps use ALLOW_BACKPROP macro.</a:t>
            </a:r>
          </a:p>
        </p:txBody>
      </p:sp>
      <p:sp>
        <p:nvSpPr>
          <p:cNvPr id="1011" name="Line"/>
          <p:cNvSpPr/>
          <p:nvPr/>
        </p:nvSpPr>
        <p:spPr>
          <a:xfrm>
            <a:off x="2048618" y="2708021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12" name="Line"/>
          <p:cNvSpPr/>
          <p:nvPr/>
        </p:nvSpPr>
        <p:spPr>
          <a:xfrm>
            <a:off x="2048618" y="4110389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13" name="To first order, McXtrace is linear and follows sequence of components in your file…"/>
          <p:cNvSpPr txBox="1"/>
          <p:nvPr>
            <p:ph type="title"/>
          </p:nvPr>
        </p:nvSpPr>
        <p:spPr>
          <a:xfrm>
            <a:off x="1689960" y="16920"/>
            <a:ext cx="5904001" cy="542160"/>
          </a:xfrm>
          <a:prstGeom prst="rect">
            <a:avLst/>
          </a:prstGeom>
        </p:spPr>
        <p:txBody>
          <a:bodyPr/>
          <a:lstStyle>
            <a:lvl1pPr defTabSz="685800">
              <a:defRPr spc="0" sz="1800"/>
            </a:lvl1pPr>
          </a:lstStyle>
          <a:p>
            <a:pPr/>
            <a:r>
              <a:t>To first order, McXtrace is linear and follows sequence of components in your file…</a:t>
            </a:r>
          </a:p>
        </p:txBody>
      </p:sp>
      <p:sp>
        <p:nvSpPr>
          <p:cNvPr id="10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Line"/>
          <p:cNvSpPr/>
          <p:nvPr/>
        </p:nvSpPr>
        <p:spPr>
          <a:xfrm flipH="1" flipV="1">
            <a:off x="6548631" y="3010656"/>
            <a:ext cx="388823" cy="3471"/>
          </a:xfrm>
          <a:prstGeom prst="line">
            <a:avLst/>
          </a:prstGeom>
          <a:ln w="15875" cap="rnd">
            <a:solidFill>
              <a:srgbClr val="B51A00"/>
            </a:solidFill>
            <a:custDash>
              <a:ds d="100000" sp="200000"/>
            </a:custDash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17" name="Line"/>
          <p:cNvSpPr/>
          <p:nvPr/>
        </p:nvSpPr>
        <p:spPr>
          <a:xfrm flipH="1" flipV="1">
            <a:off x="6548631" y="4413005"/>
            <a:ext cx="388823" cy="3471"/>
          </a:xfrm>
          <a:prstGeom prst="line">
            <a:avLst/>
          </a:prstGeom>
          <a:ln w="15875">
            <a:solidFill>
              <a:srgbClr val="0061FF"/>
            </a:solidFill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18" name="Line"/>
          <p:cNvSpPr/>
          <p:nvPr/>
        </p:nvSpPr>
        <p:spPr>
          <a:xfrm>
            <a:off x="3928417" y="2708021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19" name="Line"/>
          <p:cNvSpPr/>
          <p:nvPr/>
        </p:nvSpPr>
        <p:spPr>
          <a:xfrm>
            <a:off x="3928417" y="4110389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20" name="Line"/>
          <p:cNvSpPr/>
          <p:nvPr/>
        </p:nvSpPr>
        <p:spPr>
          <a:xfrm>
            <a:off x="6556012" y="2767068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21" name="Line"/>
          <p:cNvSpPr/>
          <p:nvPr/>
        </p:nvSpPr>
        <p:spPr>
          <a:xfrm>
            <a:off x="6556012" y="4169436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22" name="1"/>
          <p:cNvSpPr txBox="1"/>
          <p:nvPr/>
        </p:nvSpPr>
        <p:spPr>
          <a:xfrm>
            <a:off x="1935579" y="3446110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1</a:t>
            </a:r>
          </a:p>
        </p:txBody>
      </p:sp>
      <p:sp>
        <p:nvSpPr>
          <p:cNvPr id="1023" name="1"/>
          <p:cNvSpPr txBox="1"/>
          <p:nvPr/>
        </p:nvSpPr>
        <p:spPr>
          <a:xfrm>
            <a:off x="1935579" y="4826335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1</a:t>
            </a:r>
          </a:p>
        </p:txBody>
      </p:sp>
      <p:sp>
        <p:nvSpPr>
          <p:cNvPr id="1024" name="2"/>
          <p:cNvSpPr txBox="1"/>
          <p:nvPr/>
        </p:nvSpPr>
        <p:spPr>
          <a:xfrm>
            <a:off x="6482202" y="3446110"/>
            <a:ext cx="169997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2</a:t>
            </a:r>
          </a:p>
        </p:txBody>
      </p:sp>
      <p:sp>
        <p:nvSpPr>
          <p:cNvPr id="1025" name="2"/>
          <p:cNvSpPr txBox="1"/>
          <p:nvPr/>
        </p:nvSpPr>
        <p:spPr>
          <a:xfrm>
            <a:off x="3854608" y="4826335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2</a:t>
            </a:r>
          </a:p>
        </p:txBody>
      </p:sp>
      <p:sp>
        <p:nvSpPr>
          <p:cNvPr id="1026" name="3"/>
          <p:cNvSpPr txBox="1"/>
          <p:nvPr/>
        </p:nvSpPr>
        <p:spPr>
          <a:xfrm>
            <a:off x="3854608" y="3446110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3</a:t>
            </a:r>
          </a:p>
        </p:txBody>
      </p:sp>
      <p:sp>
        <p:nvSpPr>
          <p:cNvPr id="1027" name="3"/>
          <p:cNvSpPr txBox="1"/>
          <p:nvPr/>
        </p:nvSpPr>
        <p:spPr>
          <a:xfrm>
            <a:off x="6482202" y="4826335"/>
            <a:ext cx="169997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3</a:t>
            </a:r>
          </a:p>
        </p:txBody>
      </p:sp>
      <p:sp>
        <p:nvSpPr>
          <p:cNvPr id="1028" name="Line"/>
          <p:cNvSpPr/>
          <p:nvPr/>
        </p:nvSpPr>
        <p:spPr>
          <a:xfrm flipH="1" flipV="1">
            <a:off x="3921036" y="3010638"/>
            <a:ext cx="388824" cy="3470"/>
          </a:xfrm>
          <a:prstGeom prst="line">
            <a:avLst/>
          </a:prstGeom>
          <a:ln w="15875" cap="rnd">
            <a:solidFill>
              <a:srgbClr val="B51A00"/>
            </a:solidFill>
            <a:custDash>
              <a:ds d="100000" sp="200000"/>
            </a:custDash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29" name="Line"/>
          <p:cNvSpPr/>
          <p:nvPr/>
        </p:nvSpPr>
        <p:spPr>
          <a:xfrm>
            <a:off x="4384821" y="3018019"/>
            <a:ext cx="2175228" cy="4002"/>
          </a:xfrm>
          <a:prstGeom prst="line">
            <a:avLst/>
          </a:prstGeom>
          <a:ln w="15875" cap="rnd">
            <a:solidFill>
              <a:srgbClr val="FF6A00"/>
            </a:solidFill>
            <a:custDash>
              <a:ds d="100000" sp="200000"/>
            </a:custDash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30" name="Moving to 3rd comp in list requires “moving back in time”.…"/>
          <p:cNvSpPr txBox="1"/>
          <p:nvPr/>
        </p:nvSpPr>
        <p:spPr>
          <a:xfrm>
            <a:off x="2053673" y="5291330"/>
            <a:ext cx="5243946" cy="1355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/>
          <a:p>
            <a:pPr defTabSz="1007533">
              <a:spcBef>
                <a:spcPts val="1000"/>
              </a:spcBef>
              <a:buClr>
                <a:srgbClr val="000000"/>
              </a:buClr>
              <a:defRPr sz="1600"/>
            </a:pPr>
            <a:r>
              <a:t>Moving to 3rd comp in list requires “moving back in time”.</a:t>
            </a:r>
          </a:p>
          <a:p>
            <a:pPr defTabSz="1007533">
              <a:spcBef>
                <a:spcPts val="1000"/>
              </a:spcBef>
              <a:buClr>
                <a:srgbClr val="000000"/>
              </a:buClr>
              <a:defRPr sz="1600"/>
            </a:pPr>
            <a:r>
              <a:t>Default behavior is to ABSORB this type of X-ray.</a:t>
            </a:r>
          </a:p>
          <a:p>
            <a:pPr defTabSz="1007533">
              <a:spcBef>
                <a:spcPts val="1000"/>
              </a:spcBef>
              <a:buClr>
                <a:srgbClr val="000000"/>
              </a:buClr>
              <a:defRPr sz="1600"/>
            </a:pPr>
            <a:r>
              <a:t>For monitors use restore_xray=1 in this case.</a:t>
            </a:r>
          </a:p>
          <a:p>
            <a:pPr defTabSz="1007533">
              <a:spcBef>
                <a:spcPts val="1000"/>
              </a:spcBef>
              <a:buClr>
                <a:srgbClr val="000000"/>
              </a:buClr>
              <a:defRPr sz="1600"/>
            </a:pPr>
            <a:r>
              <a:t>For homegrown comps use ALLOW_BACKPROP macro.</a:t>
            </a:r>
          </a:p>
        </p:txBody>
      </p:sp>
      <p:sp>
        <p:nvSpPr>
          <p:cNvPr id="1031" name="The order of components is important,…"/>
          <p:cNvSpPr txBox="1"/>
          <p:nvPr/>
        </p:nvSpPr>
        <p:spPr>
          <a:xfrm>
            <a:off x="7584944" y="1898324"/>
            <a:ext cx="2296404" cy="375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1007533">
              <a:defRPr b="1" sz="2900"/>
            </a:pPr>
            <a:r>
              <a:t>The order of components is important, </a:t>
            </a:r>
          </a:p>
          <a:p>
            <a:pPr defTabSz="1007533">
              <a:defRPr b="1" sz="2900"/>
            </a:pPr>
          </a:p>
          <a:p>
            <a:pPr defTabSz="1007533">
              <a:defRPr b="1" sz="2900"/>
            </a:pPr>
            <a:r>
              <a:t>and in general  overlaps should be avoided!</a:t>
            </a:r>
          </a:p>
        </p:txBody>
      </p:sp>
      <p:sp>
        <p:nvSpPr>
          <p:cNvPr id="1032" name="Line"/>
          <p:cNvSpPr/>
          <p:nvPr/>
        </p:nvSpPr>
        <p:spPr>
          <a:xfrm>
            <a:off x="8626276" y="107623"/>
            <a:ext cx="1" cy="1432244"/>
          </a:xfrm>
          <a:prstGeom prst="line">
            <a:avLst/>
          </a:prstGeom>
          <a:ln w="50800">
            <a:solidFill>
              <a:srgbClr val="990000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033" name="Line"/>
          <p:cNvSpPr/>
          <p:nvPr/>
        </p:nvSpPr>
        <p:spPr>
          <a:xfrm>
            <a:off x="2048618" y="2708021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34" name="Line"/>
          <p:cNvSpPr/>
          <p:nvPr/>
        </p:nvSpPr>
        <p:spPr>
          <a:xfrm>
            <a:off x="2048618" y="4110389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35" name="To first order, McXtrace is linear and follows sequence of components in your file…"/>
          <p:cNvSpPr txBox="1"/>
          <p:nvPr>
            <p:ph type="title"/>
          </p:nvPr>
        </p:nvSpPr>
        <p:spPr>
          <a:xfrm>
            <a:off x="1689960" y="16920"/>
            <a:ext cx="5904001" cy="542160"/>
          </a:xfrm>
          <a:prstGeom prst="rect">
            <a:avLst/>
          </a:prstGeom>
        </p:spPr>
        <p:txBody>
          <a:bodyPr/>
          <a:lstStyle>
            <a:lvl1pPr defTabSz="685800">
              <a:defRPr spc="0" sz="1800"/>
            </a:lvl1pPr>
          </a:lstStyle>
          <a:p>
            <a:pPr/>
            <a:r>
              <a:t>To first order, McXtrace is linear and follows sequence of components in your file…</a:t>
            </a:r>
          </a:p>
        </p:txBody>
      </p:sp>
      <p:sp>
        <p:nvSpPr>
          <p:cNvPr id="10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Monitors: in general"/>
          <p:cNvSpPr txBox="1"/>
          <p:nvPr/>
        </p:nvSpPr>
        <p:spPr>
          <a:xfrm>
            <a:off x="1467587" y="1697282"/>
            <a:ext cx="770022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007533">
              <a:spcBef>
                <a:spcPts val="1000"/>
              </a:spcBef>
              <a:defRPr spc="-1" sz="1600"/>
            </a:lvl1pPr>
          </a:lstStyle>
          <a:p>
            <a:pPr/>
            <a:r>
              <a:t>Monitors: in general</a:t>
            </a:r>
          </a:p>
        </p:txBody>
      </p:sp>
      <p:sp>
        <p:nvSpPr>
          <p:cNvPr id="1039" name="REALITY:…"/>
          <p:cNvSpPr txBox="1"/>
          <p:nvPr/>
        </p:nvSpPr>
        <p:spPr>
          <a:xfrm>
            <a:off x="1455470" y="2216942"/>
            <a:ext cx="4093172" cy="293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/>
          <a:p>
            <a:pPr defTabSz="1007533">
              <a:spcBef>
                <a:spcPts val="1000"/>
              </a:spcBef>
              <a:defRPr spc="0" sz="1600"/>
            </a:pPr>
            <a:r>
              <a:t>REALITY:</a:t>
            </a:r>
          </a:p>
          <a:p>
            <a:pPr defTabSz="1007533">
              <a:spcBef>
                <a:spcPts val="1000"/>
              </a:spcBef>
              <a:defRPr spc="0" sz="1600"/>
            </a:pPr>
          </a:p>
          <a:p>
            <a:pPr defTabSz="1007533">
              <a:spcBef>
                <a:spcPts val="1000"/>
              </a:spcBef>
              <a:defRPr spc="0" sz="1600"/>
            </a:pPr>
            <a:r>
              <a:t>Monitors:</a:t>
            </a:r>
          </a:p>
          <a:p>
            <a:pPr marL="191999" indent="-191999" defTabSz="1007533">
              <a:spcBef>
                <a:spcPts val="1000"/>
              </a:spcBef>
              <a:buClr>
                <a:srgbClr val="000000"/>
              </a:buClr>
              <a:buSzPct val="45000"/>
              <a:buChar char="➢"/>
              <a:defRPr spc="0" sz="1600"/>
            </a:pPr>
            <a:r>
              <a:t>Intensity probe of the beam</a:t>
            </a:r>
          </a:p>
          <a:p>
            <a:pPr marL="191999" indent="-191999" defTabSz="1007533">
              <a:spcBef>
                <a:spcPts val="1000"/>
              </a:spcBef>
              <a:buClr>
                <a:srgbClr val="000000"/>
              </a:buClr>
              <a:buSzPct val="45000"/>
              <a:buChar char="➢"/>
              <a:defRPr spc="0" sz="1600"/>
            </a:pPr>
            <a:r>
              <a:t>Semi-transparent to X-rays → Low Efficiency</a:t>
            </a:r>
          </a:p>
          <a:p>
            <a:pPr defTabSz="1007533">
              <a:spcBef>
                <a:spcPts val="1000"/>
              </a:spcBef>
              <a:defRPr spc="0" sz="1600"/>
            </a:pPr>
            <a:r>
              <a:t>Detectors:</a:t>
            </a:r>
          </a:p>
          <a:p>
            <a:pPr marL="191999" indent="-191999" defTabSz="1007533">
              <a:spcBef>
                <a:spcPts val="1000"/>
              </a:spcBef>
              <a:buClr>
                <a:srgbClr val="000000"/>
              </a:buClr>
              <a:buSzPct val="45000"/>
              <a:buChar char="➢"/>
              <a:defRPr spc="0" sz="1600"/>
            </a:pPr>
            <a:r>
              <a:t>Should detect </a:t>
            </a:r>
            <a:r>
              <a:rPr i="1"/>
              <a:t>all</a:t>
            </a:r>
            <a:r>
              <a:t> photons → Efficiency as high as possible</a:t>
            </a:r>
          </a:p>
        </p:txBody>
      </p:sp>
      <p:sp>
        <p:nvSpPr>
          <p:cNvPr id="1040" name="SIMULATIONS (McXtrace):…"/>
          <p:cNvSpPr txBox="1"/>
          <p:nvPr/>
        </p:nvSpPr>
        <p:spPr>
          <a:xfrm>
            <a:off x="5693227" y="2178192"/>
            <a:ext cx="4093171" cy="338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/>
          <a:p>
            <a:pPr defTabSz="1007533">
              <a:spcBef>
                <a:spcPts val="1000"/>
              </a:spcBef>
              <a:defRPr spc="0" sz="1600"/>
            </a:pPr>
            <a:r>
              <a:t>SIMULATIONS (McXtrace):</a:t>
            </a:r>
          </a:p>
          <a:p>
            <a:pPr defTabSz="1007533">
              <a:spcBef>
                <a:spcPts val="1000"/>
              </a:spcBef>
              <a:defRPr spc="0" sz="1600"/>
            </a:pPr>
          </a:p>
          <a:p>
            <a:pPr defTabSz="1007533">
              <a:spcBef>
                <a:spcPts val="1000"/>
              </a:spcBef>
              <a:defRPr spc="0" sz="1600"/>
            </a:pPr>
            <a:r>
              <a:t>In McXtrace:</a:t>
            </a:r>
          </a:p>
          <a:p>
            <a:pPr marL="191999" indent="-191999" defTabSz="1007533">
              <a:spcBef>
                <a:spcPts val="1000"/>
              </a:spcBef>
              <a:buClr>
                <a:srgbClr val="000000"/>
              </a:buClr>
              <a:buSzPct val="45000"/>
              <a:buChar char="➢"/>
              <a:defRPr spc="0" sz="1600"/>
            </a:pPr>
            <a:r>
              <a:t>We can program monitors and detectors to behave any way we like. We refer to both of those indistinguishably as ‘monitors’.</a:t>
            </a:r>
          </a:p>
          <a:p>
            <a:pPr marL="191999" indent="-191999" defTabSz="1007533">
              <a:spcBef>
                <a:spcPts val="1000"/>
              </a:spcBef>
              <a:buClr>
                <a:srgbClr val="000000"/>
              </a:buClr>
              <a:buSzPct val="45000"/>
              <a:buChar char="➢"/>
              <a:defRPr spc="0" sz="1600"/>
            </a:pPr>
            <a:r>
              <a:t>E.g. monitor with Efficiency =100% and Transparency=100%</a:t>
            </a:r>
          </a:p>
          <a:p>
            <a:pPr marL="191999" indent="-191999" defTabSz="1007533">
              <a:spcBef>
                <a:spcPts val="1000"/>
              </a:spcBef>
              <a:buClr>
                <a:srgbClr val="000000"/>
              </a:buClr>
              <a:buSzPct val="45000"/>
              <a:buChar char="➢"/>
              <a:defRPr spc="0" sz="1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Monitors: Example PSD_monitor"/>
          <p:cNvSpPr txBox="1"/>
          <p:nvPr/>
        </p:nvSpPr>
        <p:spPr>
          <a:xfrm>
            <a:off x="1467587" y="1697282"/>
            <a:ext cx="770022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007533">
              <a:spcBef>
                <a:spcPts val="1000"/>
              </a:spcBef>
              <a:defRPr spc="-1" sz="1600"/>
            </a:lvl1pPr>
          </a:lstStyle>
          <a:p>
            <a:pPr/>
            <a:r>
              <a:t>Monitors: Example PSD_monitor</a:t>
            </a:r>
          </a:p>
        </p:txBody>
      </p:sp>
      <p:sp>
        <p:nvSpPr>
          <p:cNvPr id="1043" name="Shape"/>
          <p:cNvSpPr/>
          <p:nvPr/>
        </p:nvSpPr>
        <p:spPr>
          <a:xfrm rot="5400000">
            <a:off x="4801660" y="3627025"/>
            <a:ext cx="3175408" cy="5289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201" y="0"/>
                </a:moveTo>
                <a:lnTo>
                  <a:pt x="0" y="0"/>
                </a:lnTo>
                <a:lnTo>
                  <a:pt x="5402" y="21600"/>
                </a:lnTo>
                <a:lnTo>
                  <a:pt x="21600" y="21600"/>
                </a:lnTo>
                <a:lnTo>
                  <a:pt x="16201" y="0"/>
                </a:lnTo>
              </a:path>
            </a:pathLst>
          </a:cu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044" name="Line"/>
          <p:cNvSpPr/>
          <p:nvPr/>
        </p:nvSpPr>
        <p:spPr>
          <a:xfrm flipV="1">
            <a:off x="3095924" y="2669373"/>
            <a:ext cx="6251388" cy="1488426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045" name="Line"/>
          <p:cNvSpPr/>
          <p:nvPr/>
        </p:nvSpPr>
        <p:spPr>
          <a:xfrm>
            <a:off x="4167591" y="4276872"/>
            <a:ext cx="4941573" cy="357223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046" name="Line"/>
          <p:cNvSpPr/>
          <p:nvPr/>
        </p:nvSpPr>
        <p:spPr>
          <a:xfrm>
            <a:off x="2917313" y="3205206"/>
            <a:ext cx="5834629" cy="714444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047" name="Shape"/>
          <p:cNvSpPr/>
          <p:nvPr/>
        </p:nvSpPr>
        <p:spPr>
          <a:xfrm>
            <a:off x="6338310" y="3292130"/>
            <a:ext cx="151225" cy="151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3465A4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048" name="Shape"/>
          <p:cNvSpPr/>
          <p:nvPr/>
        </p:nvSpPr>
        <p:spPr>
          <a:xfrm>
            <a:off x="6370461" y="3562428"/>
            <a:ext cx="151225" cy="151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3465A4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049" name="Shape"/>
          <p:cNvSpPr/>
          <p:nvPr/>
        </p:nvSpPr>
        <p:spPr>
          <a:xfrm>
            <a:off x="6159699" y="4363796"/>
            <a:ext cx="151225" cy="151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3465A4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050" name="Line"/>
          <p:cNvSpPr/>
          <p:nvPr/>
        </p:nvSpPr>
        <p:spPr>
          <a:xfrm flipV="1">
            <a:off x="6124572" y="2788447"/>
            <a:ext cx="529286" cy="714445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051" name="Line"/>
          <p:cNvSpPr/>
          <p:nvPr/>
        </p:nvSpPr>
        <p:spPr>
          <a:xfrm flipV="1">
            <a:off x="6124572" y="3205206"/>
            <a:ext cx="529286" cy="714445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052" name="Line"/>
          <p:cNvSpPr/>
          <p:nvPr/>
        </p:nvSpPr>
        <p:spPr>
          <a:xfrm flipV="1">
            <a:off x="6124572" y="3621965"/>
            <a:ext cx="529286" cy="714445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053" name="Line"/>
          <p:cNvSpPr/>
          <p:nvPr/>
        </p:nvSpPr>
        <p:spPr>
          <a:xfrm flipV="1">
            <a:off x="6124572" y="4038724"/>
            <a:ext cx="529286" cy="714445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054" name="Line"/>
          <p:cNvSpPr/>
          <p:nvPr/>
        </p:nvSpPr>
        <p:spPr>
          <a:xfrm flipV="1">
            <a:off x="6124572" y="4395946"/>
            <a:ext cx="529286" cy="714445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055" name="Line"/>
          <p:cNvSpPr/>
          <p:nvPr/>
        </p:nvSpPr>
        <p:spPr>
          <a:xfrm>
            <a:off x="6281155" y="2303815"/>
            <a:ext cx="59538" cy="3342410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056" name="Line"/>
          <p:cNvSpPr/>
          <p:nvPr/>
        </p:nvSpPr>
        <p:spPr>
          <a:xfrm>
            <a:off x="6489535" y="2014465"/>
            <a:ext cx="59538" cy="3342410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Monitors: Example PSD_monitor"/>
          <p:cNvSpPr txBox="1"/>
          <p:nvPr/>
        </p:nvSpPr>
        <p:spPr>
          <a:xfrm>
            <a:off x="1467587" y="1697282"/>
            <a:ext cx="770022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007533">
              <a:spcBef>
                <a:spcPts val="1000"/>
              </a:spcBef>
              <a:defRPr spc="-1" sz="1600"/>
            </a:lvl1pPr>
          </a:lstStyle>
          <a:p>
            <a:pPr/>
            <a:r>
              <a:t>Monitors: Example PSD_monitor</a:t>
            </a:r>
          </a:p>
        </p:txBody>
      </p:sp>
      <p:grpSp>
        <p:nvGrpSpPr>
          <p:cNvPr id="1073" name="Group"/>
          <p:cNvGrpSpPr/>
          <p:nvPr/>
        </p:nvGrpSpPr>
        <p:grpSpPr>
          <a:xfrm>
            <a:off x="1190740" y="2507729"/>
            <a:ext cx="3869907" cy="2185903"/>
            <a:chOff x="0" y="0"/>
            <a:chExt cx="3869906" cy="2185901"/>
          </a:xfrm>
        </p:grpSpPr>
        <p:sp>
          <p:nvSpPr>
            <p:cNvPr id="1059" name="Shape"/>
            <p:cNvSpPr/>
            <p:nvPr/>
          </p:nvSpPr>
          <p:spPr>
            <a:xfrm rot="5400000">
              <a:off x="1133882" y="970453"/>
              <a:ext cx="1911139" cy="318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2" y="0"/>
                  </a:moveTo>
                  <a:lnTo>
                    <a:pt x="0" y="0"/>
                  </a:lnTo>
                  <a:lnTo>
                    <a:pt x="5402" y="21600"/>
                  </a:lnTo>
                  <a:lnTo>
                    <a:pt x="21600" y="21600"/>
                  </a:lnTo>
                  <a:lnTo>
                    <a:pt x="16202" y="0"/>
                  </a:lnTo>
                </a:path>
              </a:pathLst>
            </a:custGeom>
            <a:solidFill>
              <a:srgbClr val="729FCF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60" name="Line"/>
            <p:cNvSpPr/>
            <p:nvPr/>
          </p:nvSpPr>
          <p:spPr>
            <a:xfrm flipV="1">
              <a:off x="107464" y="394135"/>
              <a:ext cx="3762443" cy="895735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61" name="Line"/>
            <p:cNvSpPr/>
            <p:nvPr/>
          </p:nvSpPr>
          <p:spPr>
            <a:xfrm>
              <a:off x="752547" y="1361611"/>
              <a:ext cx="2974173" cy="214930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62" name="Line"/>
            <p:cNvSpPr/>
            <p:nvPr/>
          </p:nvSpPr>
          <p:spPr>
            <a:xfrm>
              <a:off x="-1" y="716825"/>
              <a:ext cx="3511495" cy="429858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63" name="Shape"/>
            <p:cNvSpPr/>
            <p:nvPr/>
          </p:nvSpPr>
          <p:spPr>
            <a:xfrm>
              <a:off x="2058790" y="769218"/>
              <a:ext cx="91092" cy="90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64" name="Shape"/>
            <p:cNvSpPr/>
            <p:nvPr/>
          </p:nvSpPr>
          <p:spPr>
            <a:xfrm>
              <a:off x="2078139" y="931754"/>
              <a:ext cx="91093" cy="91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65" name="Shape"/>
            <p:cNvSpPr/>
            <p:nvPr/>
          </p:nvSpPr>
          <p:spPr>
            <a:xfrm>
              <a:off x="1951325" y="1414004"/>
              <a:ext cx="91093" cy="91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66" name="Line"/>
            <p:cNvSpPr/>
            <p:nvPr/>
          </p:nvSpPr>
          <p:spPr>
            <a:xfrm flipV="1">
              <a:off x="1930190" y="465877"/>
              <a:ext cx="318524" cy="429858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67" name="Line"/>
            <p:cNvSpPr/>
            <p:nvPr/>
          </p:nvSpPr>
          <p:spPr>
            <a:xfrm flipV="1">
              <a:off x="1930190" y="716825"/>
              <a:ext cx="318524" cy="429859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68" name="Line"/>
            <p:cNvSpPr/>
            <p:nvPr/>
          </p:nvSpPr>
          <p:spPr>
            <a:xfrm flipV="1">
              <a:off x="1930190" y="967476"/>
              <a:ext cx="318524" cy="429858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69" name="Line"/>
            <p:cNvSpPr/>
            <p:nvPr/>
          </p:nvSpPr>
          <p:spPr>
            <a:xfrm flipV="1">
              <a:off x="1930190" y="1218425"/>
              <a:ext cx="318524" cy="429858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70" name="Line"/>
            <p:cNvSpPr/>
            <p:nvPr/>
          </p:nvSpPr>
          <p:spPr>
            <a:xfrm flipV="1">
              <a:off x="1930190" y="1433353"/>
              <a:ext cx="318524" cy="429859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71" name="Line"/>
            <p:cNvSpPr/>
            <p:nvPr/>
          </p:nvSpPr>
          <p:spPr>
            <a:xfrm>
              <a:off x="2024556" y="174145"/>
              <a:ext cx="35723" cy="2011757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72" name="Line"/>
            <p:cNvSpPr/>
            <p:nvPr/>
          </p:nvSpPr>
          <p:spPr>
            <a:xfrm>
              <a:off x="2149881" y="0"/>
              <a:ext cx="35723" cy="2011756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</p:grpSp>
      <p:sp>
        <p:nvSpPr>
          <p:cNvPr id="1074" name="Line"/>
          <p:cNvSpPr/>
          <p:nvPr/>
        </p:nvSpPr>
        <p:spPr>
          <a:xfrm flipH="1">
            <a:off x="3340622" y="2967058"/>
            <a:ext cx="2494007" cy="30989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075" name="When the simulation has been completed, the detected intensity in pixel (i,j) is:"/>
          <p:cNvSpPr txBox="1"/>
          <p:nvPr/>
        </p:nvSpPr>
        <p:spPr>
          <a:xfrm>
            <a:off x="5931375" y="2431224"/>
            <a:ext cx="3259653" cy="753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>
            <a:lvl1pPr defTabSz="1007533">
              <a:spcBef>
                <a:spcPts val="1000"/>
              </a:spcBef>
              <a:defRPr spc="0" sz="1600"/>
            </a:lvl1pPr>
          </a:lstStyle>
          <a:p>
            <a:pPr/>
            <a:r>
              <a:t>When the simulation has been completed, the detected intensity in pixel (i,j) is:</a:t>
            </a:r>
          </a:p>
        </p:txBody>
      </p:sp>
      <p:sp>
        <p:nvSpPr>
          <p:cNvPr id="1076" name="Text"/>
          <p:cNvSpPr txBox="1"/>
          <p:nvPr/>
        </p:nvSpPr>
        <p:spPr>
          <a:xfrm>
            <a:off x="6005796" y="3157278"/>
            <a:ext cx="2964349" cy="520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806" tIns="37806" rIns="37806" bIns="37806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d>
                    <m:dPr>
                      <m:ctrlPr>
                        <a:rPr xmlns:a="http://schemas.openxmlformats.org/drawingml/2006/main" sz="1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1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e>
                  </m:d>
                  <m:r>
                    <a:rPr xmlns:a="http://schemas.openxmlformats.org/drawingml/2006/main" sz="1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nary>
                    <m:naryPr>
                      <m:ctrlPr>
                        <a:rPr xmlns:a="http://schemas.openxmlformats.org/drawingml/2006/main" sz="1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chr m:val="∑"/>
                      <m:limLoc m:val="undOvr"/>
                      <m:grow m:val="0"/>
                      <m:subHide m:val="off"/>
                      <m:supHide m:val="on"/>
                    </m:naryPr>
                    <m:sub>
                      <m:sSub>
                        <m:e>
                          <m:r>
                            <a:rPr xmlns:a="http://schemas.openxmlformats.org/drawingml/2006/main" sz="1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1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1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a:rPr xmlns:a="http://schemas.openxmlformats.org/drawingml/2006/main" sz="1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1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1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xmlns:a="http://schemas.openxmlformats.org/drawingml/2006/main" sz="1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1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1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1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1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xmlns:a="http://schemas.openxmlformats.org/drawingml/2006/main" sz="1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xmlns:a="http://schemas.openxmlformats.org/drawingml/2006/main" sz="1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1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d>
                    </m:sub>
                    <m:sup/>
                    <m:e>
                      <m:sSub>
                        <m:e>
                          <m:r>
                            <a:rPr xmlns:a="http://schemas.openxmlformats.org/drawingml/2006/main" sz="1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1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e>
                  </m:nary>
                  <m:r>
                    <a:rPr xmlns:a="http://schemas.openxmlformats.org/drawingml/2006/main" sz="1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;</m:t>
                  </m:r>
                  <m:r>
                    <a:rPr xmlns:a="http://schemas.openxmlformats.org/drawingml/2006/main" sz="1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1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1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1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</m:oMath>
              </m:oMathPara>
            </a14:m>
          </a:p>
        </p:txBody>
      </p:sp>
      <p:sp>
        <p:nvSpPr>
          <p:cNvPr id="1077" name="… during simulation, the pixels are maintained as running sums."/>
          <p:cNvSpPr txBox="1"/>
          <p:nvPr/>
        </p:nvSpPr>
        <p:spPr>
          <a:xfrm>
            <a:off x="5990912" y="3919650"/>
            <a:ext cx="2902431" cy="753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>
            <a:lvl1pPr defTabSz="1007533">
              <a:spcBef>
                <a:spcPts val="1000"/>
              </a:spcBef>
              <a:defRPr spc="0" sz="1600"/>
            </a:lvl1pPr>
          </a:lstStyle>
          <a:p>
            <a:pPr/>
            <a:r>
              <a:t>… during simulation, the pixels are maintained as running sums.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Monitors:  Example PSD_monitor and L_monitor"/>
          <p:cNvSpPr txBox="1"/>
          <p:nvPr/>
        </p:nvSpPr>
        <p:spPr>
          <a:xfrm>
            <a:off x="1467587" y="1654336"/>
            <a:ext cx="7700221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1007533">
              <a:spcBef>
                <a:spcPts val="1000"/>
              </a:spcBef>
              <a:defRPr spc="-1" sz="1600"/>
            </a:pPr>
            <a:r>
              <a:t>Monitors: </a:t>
            </a:r>
            <a:br/>
            <a:r>
              <a:t>Example PSD_monitor and L_monitor</a:t>
            </a:r>
          </a:p>
        </p:txBody>
      </p:sp>
      <p:grpSp>
        <p:nvGrpSpPr>
          <p:cNvPr id="1094" name="Group"/>
          <p:cNvGrpSpPr/>
          <p:nvPr/>
        </p:nvGrpSpPr>
        <p:grpSpPr>
          <a:xfrm>
            <a:off x="1190740" y="2507730"/>
            <a:ext cx="2262408" cy="1277963"/>
            <a:chOff x="0" y="0"/>
            <a:chExt cx="2262406" cy="1277962"/>
          </a:xfrm>
        </p:grpSpPr>
        <p:sp>
          <p:nvSpPr>
            <p:cNvPr id="1080" name="Shape"/>
            <p:cNvSpPr/>
            <p:nvPr/>
          </p:nvSpPr>
          <p:spPr>
            <a:xfrm rot="5400000">
              <a:off x="658478" y="567387"/>
              <a:ext cx="1117214" cy="185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4" y="0"/>
                  </a:moveTo>
                  <a:lnTo>
                    <a:pt x="0" y="0"/>
                  </a:lnTo>
                  <a:lnTo>
                    <a:pt x="5401" y="21600"/>
                  </a:lnTo>
                  <a:lnTo>
                    <a:pt x="21600" y="21600"/>
                  </a:lnTo>
                  <a:lnTo>
                    <a:pt x="16204" y="0"/>
                  </a:lnTo>
                </a:path>
              </a:pathLst>
            </a:custGeom>
            <a:solidFill>
              <a:srgbClr val="729FCF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81" name="Line"/>
            <p:cNvSpPr/>
            <p:nvPr/>
          </p:nvSpPr>
          <p:spPr>
            <a:xfrm flipV="1">
              <a:off x="62811" y="230408"/>
              <a:ext cx="2199596" cy="523629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82" name="Line"/>
            <p:cNvSpPr/>
            <p:nvPr/>
          </p:nvSpPr>
          <p:spPr>
            <a:xfrm>
              <a:off x="439978" y="796009"/>
              <a:ext cx="1738780" cy="125625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83" name="Line"/>
            <p:cNvSpPr/>
            <p:nvPr/>
          </p:nvSpPr>
          <p:spPr>
            <a:xfrm>
              <a:off x="-1" y="419140"/>
              <a:ext cx="2052838" cy="251247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84" name="Shape"/>
            <p:cNvSpPr/>
            <p:nvPr/>
          </p:nvSpPr>
          <p:spPr>
            <a:xfrm>
              <a:off x="1203540" y="449802"/>
              <a:ext cx="53287" cy="52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85" name="Shape"/>
            <p:cNvSpPr/>
            <p:nvPr/>
          </p:nvSpPr>
          <p:spPr>
            <a:xfrm>
              <a:off x="1214852" y="544763"/>
              <a:ext cx="53287" cy="5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86" name="Shape"/>
            <p:cNvSpPr/>
            <p:nvPr/>
          </p:nvSpPr>
          <p:spPr>
            <a:xfrm>
              <a:off x="1140729" y="826671"/>
              <a:ext cx="53286" cy="5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87" name="Line"/>
            <p:cNvSpPr/>
            <p:nvPr/>
          </p:nvSpPr>
          <p:spPr>
            <a:xfrm flipV="1">
              <a:off x="1128524" y="272381"/>
              <a:ext cx="186352" cy="251248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88" name="Line"/>
            <p:cNvSpPr/>
            <p:nvPr/>
          </p:nvSpPr>
          <p:spPr>
            <a:xfrm flipV="1">
              <a:off x="1128524" y="419140"/>
              <a:ext cx="186352" cy="251247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89" name="Line"/>
            <p:cNvSpPr/>
            <p:nvPr/>
          </p:nvSpPr>
          <p:spPr>
            <a:xfrm flipV="1">
              <a:off x="1128524" y="565601"/>
              <a:ext cx="186352" cy="251247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90" name="Line"/>
            <p:cNvSpPr/>
            <p:nvPr/>
          </p:nvSpPr>
          <p:spPr>
            <a:xfrm flipV="1">
              <a:off x="1128524" y="712360"/>
              <a:ext cx="186352" cy="251247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91" name="Line"/>
            <p:cNvSpPr/>
            <p:nvPr/>
          </p:nvSpPr>
          <p:spPr>
            <a:xfrm flipV="1">
              <a:off x="1128524" y="837983"/>
              <a:ext cx="186352" cy="251247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92" name="Line"/>
            <p:cNvSpPr/>
            <p:nvPr/>
          </p:nvSpPr>
          <p:spPr>
            <a:xfrm>
              <a:off x="1183595" y="101808"/>
              <a:ext cx="20840" cy="1176155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093" name="Line"/>
            <p:cNvSpPr/>
            <p:nvPr/>
          </p:nvSpPr>
          <p:spPr>
            <a:xfrm>
              <a:off x="1256826" y="0"/>
              <a:ext cx="20839" cy="1176154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</p:grpSp>
      <p:sp>
        <p:nvSpPr>
          <p:cNvPr id="1095" name="...…"/>
          <p:cNvSpPr txBox="1"/>
          <p:nvPr/>
        </p:nvSpPr>
        <p:spPr>
          <a:xfrm>
            <a:off x="4468509" y="1216942"/>
            <a:ext cx="5520869" cy="6218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/>
          <a:p>
            <a:pPr defTabSz="1007533">
              <a:spcBef>
                <a:spcPts val="1000"/>
              </a:spcBef>
              <a:defRPr b="1"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</a:t>
            </a:r>
          </a:p>
          <a:p>
            <a:pPr defTabSz="1007533">
              <a:spcBef>
                <a:spcPts val="1000"/>
              </a:spcBef>
              <a:defRPr b="1" spc="0" sz="140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TRACE</a:t>
            </a:r>
          </a:p>
          <a:p>
            <a:pPr defTabSz="1007533">
              <a:spcBef>
                <a:spcPts val="1000"/>
              </a:spcBef>
              <a:defRPr spc="0" sz="1400"/>
            </a:pPr>
          </a:p>
          <a:p>
            <a:pPr defTabSz="1007533">
              <a:spcBef>
                <a:spcPts val="1000"/>
              </a:spcBef>
              <a:defRPr b="1" spc="0" sz="140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origin = Progress_bar()</a:t>
            </a:r>
            <a:br>
              <a:rPr>
                <a:solidFill>
                  <a:srgbClr val="000000"/>
                </a:solidFill>
              </a:rPr>
            </a:br>
            <a:r>
              <a:t>AT</a:t>
            </a:r>
            <a:r>
              <a:rPr>
                <a:solidFill>
                  <a:srgbClr val="000000"/>
                </a:solidFill>
              </a:rPr>
              <a:t>(0,0,0) </a:t>
            </a:r>
            <a:r>
              <a:t>ABSOLUTE</a:t>
            </a:r>
          </a:p>
          <a:p>
            <a:pPr defTabSz="1007533">
              <a:spcBef>
                <a:spcPts val="1000"/>
              </a:spcBef>
              <a:defRPr spc="0" sz="1400"/>
            </a:pPr>
          </a:p>
          <a:p>
            <a:pPr defTabSz="1007533">
              <a:spcBef>
                <a:spcPts val="1000"/>
              </a:spcBef>
              <a:defRPr b="1" spc="0" sz="140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src = Source_flat(</a:t>
            </a:r>
          </a:p>
          <a:p>
            <a:pPr defTabSz="1007533">
              <a:spcBef>
                <a:spcPts val="1000"/>
              </a:spcBef>
              <a:defRPr b="1"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>
                <a:solidFill>
                  <a:srgbClr val="004F9E"/>
                </a:solidFill>
              </a:rPr>
              <a:t>radius=0.05, lambda0=2.5, dlambda=1.5,</a:t>
            </a:r>
          </a:p>
          <a:p>
            <a:pPr defTabSz="1007533">
              <a:spcBef>
                <a:spcPts val="1000"/>
              </a:spcBef>
              <a:defRPr b="1" spc="0" sz="1400">
                <a:solidFill>
                  <a:srgbClr val="004F9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focus_xw=0.1, focus_yh=0.1, dist=5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defTabSz="1007533">
              <a:spcBef>
                <a:spcPts val="1000"/>
              </a:spcBef>
              <a:defRPr b="1" spc="0" sz="140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</a:t>
            </a:r>
            <a:r>
              <a:rPr>
                <a:solidFill>
                  <a:srgbClr val="000000"/>
                </a:solidFill>
              </a:rPr>
              <a:t>(0,0,0) </a:t>
            </a:r>
            <a:r>
              <a:t>RELATIVE</a:t>
            </a:r>
            <a:r>
              <a:rPr>
                <a:solidFill>
                  <a:srgbClr val="000000"/>
                </a:solidFill>
              </a:rPr>
              <a:t> origin</a:t>
            </a:r>
          </a:p>
          <a:p>
            <a:pPr defTabSz="1007533">
              <a:spcBef>
                <a:spcPts val="1000"/>
              </a:spcBef>
              <a:defRPr spc="0" sz="1400"/>
            </a:pPr>
          </a:p>
          <a:p>
            <a:pPr lvl="2" defTabSz="1007533">
              <a:spcBef>
                <a:spcPts val="1000"/>
              </a:spcBef>
              <a:defRPr b="1" spc="0" sz="140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psd = PSD_monitor(</a:t>
            </a:r>
            <a:r>
              <a:rPr>
                <a:solidFill>
                  <a:srgbClr val="004F9E"/>
                </a:solidFill>
              </a:rPr>
              <a:t>xwidth=0.2, </a:t>
            </a:r>
            <a:endParaRPr>
              <a:solidFill>
                <a:srgbClr val="004F9E"/>
              </a:solidFill>
            </a:endParaRPr>
          </a:p>
          <a:p>
            <a:pPr lvl="6" defTabSz="1007533">
              <a:spcBef>
                <a:spcPts val="1000"/>
              </a:spcBef>
              <a:defRPr b="1" spc="0" sz="140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4F9E"/>
                </a:solidFill>
              </a:rPr>
              <a:t>	yheight=0.2, filename=”psd.dat”</a:t>
            </a:r>
            <a:r>
              <a:t>)</a:t>
            </a:r>
          </a:p>
          <a:p>
            <a:pPr defTabSz="1007533">
              <a:spcBef>
                <a:spcPts val="1000"/>
              </a:spcBef>
              <a:defRPr b="1" spc="0" sz="140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</a:t>
            </a:r>
            <a:r>
              <a:rPr>
                <a:solidFill>
                  <a:srgbClr val="000000"/>
                </a:solidFill>
              </a:rPr>
              <a:t> (0,0,5) </a:t>
            </a:r>
            <a:r>
              <a:t>RELATIVE</a:t>
            </a:r>
            <a:r>
              <a:rPr>
                <a:solidFill>
                  <a:srgbClr val="000000"/>
                </a:solidFill>
              </a:rPr>
              <a:t> src</a:t>
            </a:r>
          </a:p>
          <a:p>
            <a:pPr defTabSz="1007533">
              <a:spcBef>
                <a:spcPts val="1000"/>
              </a:spcBef>
              <a:defRPr spc="0" sz="1400"/>
            </a:pPr>
          </a:p>
          <a:p>
            <a:pPr defTabSz="1007533">
              <a:spcBef>
                <a:spcPts val="1000"/>
              </a:spcBef>
              <a:defRPr b="1" spc="0" sz="140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lm = L_monitor(</a:t>
            </a:r>
            <a:r>
              <a:rPr>
                <a:solidFill>
                  <a:srgbClr val="004F9E"/>
                </a:solidFill>
              </a:rPr>
              <a:t>xwidth=0.2, yheight=0.2, </a:t>
            </a:r>
            <a:endParaRPr>
              <a:solidFill>
                <a:srgbClr val="004F9E"/>
              </a:solidFill>
            </a:endParaRPr>
          </a:p>
          <a:p>
            <a:pPr defTabSz="1007533">
              <a:spcBef>
                <a:spcPts val="1000"/>
              </a:spcBef>
              <a:defRPr b="1" spc="0" sz="140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4F9E"/>
                </a:solidFill>
              </a:rPr>
              <a:t>	filename=”lm.dat”,</a:t>
            </a:r>
          </a:p>
          <a:p>
            <a:pPr defTabSz="1007533">
              <a:spcBef>
                <a:spcPts val="1000"/>
              </a:spcBef>
              <a:defRPr b="1" spc="0" sz="1400">
                <a:solidFill>
                  <a:srgbClr val="004F9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Lmin=0, Lmax=8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defTabSz="1007533">
              <a:spcBef>
                <a:spcPts val="1000"/>
              </a:spcBef>
              <a:defRPr b="1" spc="0" sz="140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</a:t>
            </a:r>
            <a:r>
              <a:rPr>
                <a:solidFill>
                  <a:srgbClr val="000000"/>
                </a:solidFill>
              </a:rPr>
              <a:t> (0,0,5+0.01) </a:t>
            </a:r>
            <a:r>
              <a:t>RELATIVE</a:t>
            </a:r>
            <a:r>
              <a:rPr>
                <a:solidFill>
                  <a:srgbClr val="000000"/>
                </a:solidFill>
              </a:rPr>
              <a:t> src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Monitors: what is available"/>
          <p:cNvSpPr txBox="1"/>
          <p:nvPr/>
        </p:nvSpPr>
        <p:spPr>
          <a:xfrm>
            <a:off x="2309231" y="145557"/>
            <a:ext cx="7700221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007533">
              <a:spcBef>
                <a:spcPts val="1000"/>
              </a:spcBef>
              <a:defRPr b="1" spc="-1" sz="3200"/>
            </a:lvl1pPr>
          </a:lstStyle>
          <a:p>
            <a:pPr/>
            <a:r>
              <a:t>Monitors: what is available</a:t>
            </a:r>
          </a:p>
        </p:txBody>
      </p:sp>
      <p:sp>
        <p:nvSpPr>
          <p:cNvPr id="1098" name="mxdoc monitor from commandline"/>
          <p:cNvSpPr txBox="1"/>
          <p:nvPr/>
        </p:nvSpPr>
        <p:spPr>
          <a:xfrm>
            <a:off x="3181456" y="742746"/>
            <a:ext cx="4321198" cy="29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>
            <a:lvl1pPr defTabSz="1007533">
              <a:spcBef>
                <a:spcPts val="1000"/>
              </a:spcBef>
              <a:defRPr spc="0" sz="1600"/>
            </a:lvl1pPr>
          </a:lstStyle>
          <a:p>
            <a:pPr/>
            <a:r>
              <a:t>mxdoc monitor from commandline</a:t>
            </a:r>
          </a:p>
        </p:txBody>
      </p:sp>
      <p:pic>
        <p:nvPicPr>
          <p:cNvPr id="1099" name="Screenshot 2022-03-10 at 08.41.23.png" descr="Screenshot 2022-03-10 at 08.41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71412"/>
            <a:ext cx="10071101" cy="629443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14" name="Group"/>
          <p:cNvGrpSpPr/>
          <p:nvPr/>
        </p:nvGrpSpPr>
        <p:grpSpPr>
          <a:xfrm>
            <a:off x="92943" y="623179"/>
            <a:ext cx="2262408" cy="1277963"/>
            <a:chOff x="0" y="0"/>
            <a:chExt cx="2262406" cy="1277962"/>
          </a:xfrm>
        </p:grpSpPr>
        <p:sp>
          <p:nvSpPr>
            <p:cNvPr id="1100" name="Shape"/>
            <p:cNvSpPr/>
            <p:nvPr/>
          </p:nvSpPr>
          <p:spPr>
            <a:xfrm rot="5400000">
              <a:off x="658478" y="567387"/>
              <a:ext cx="1117214" cy="185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4" y="0"/>
                  </a:moveTo>
                  <a:lnTo>
                    <a:pt x="0" y="0"/>
                  </a:lnTo>
                  <a:lnTo>
                    <a:pt x="5401" y="21600"/>
                  </a:lnTo>
                  <a:lnTo>
                    <a:pt x="21600" y="21600"/>
                  </a:lnTo>
                  <a:lnTo>
                    <a:pt x="16204" y="0"/>
                  </a:lnTo>
                </a:path>
              </a:pathLst>
            </a:custGeom>
            <a:solidFill>
              <a:srgbClr val="729FCF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101" name="Line"/>
            <p:cNvSpPr/>
            <p:nvPr/>
          </p:nvSpPr>
          <p:spPr>
            <a:xfrm flipV="1">
              <a:off x="62811" y="230408"/>
              <a:ext cx="2199596" cy="523629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102" name="Line"/>
            <p:cNvSpPr/>
            <p:nvPr/>
          </p:nvSpPr>
          <p:spPr>
            <a:xfrm>
              <a:off x="439978" y="796009"/>
              <a:ext cx="1738780" cy="125625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103" name="Line"/>
            <p:cNvSpPr/>
            <p:nvPr/>
          </p:nvSpPr>
          <p:spPr>
            <a:xfrm>
              <a:off x="-1" y="419140"/>
              <a:ext cx="2052838" cy="251247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104" name="Shape"/>
            <p:cNvSpPr/>
            <p:nvPr/>
          </p:nvSpPr>
          <p:spPr>
            <a:xfrm>
              <a:off x="1203540" y="449802"/>
              <a:ext cx="53287" cy="52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105" name="Shape"/>
            <p:cNvSpPr/>
            <p:nvPr/>
          </p:nvSpPr>
          <p:spPr>
            <a:xfrm>
              <a:off x="1214852" y="544763"/>
              <a:ext cx="53287" cy="5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106" name="Shape"/>
            <p:cNvSpPr/>
            <p:nvPr/>
          </p:nvSpPr>
          <p:spPr>
            <a:xfrm>
              <a:off x="1140729" y="826671"/>
              <a:ext cx="53286" cy="5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107" name="Line"/>
            <p:cNvSpPr/>
            <p:nvPr/>
          </p:nvSpPr>
          <p:spPr>
            <a:xfrm flipV="1">
              <a:off x="1128524" y="272381"/>
              <a:ext cx="186352" cy="251248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108" name="Line"/>
            <p:cNvSpPr/>
            <p:nvPr/>
          </p:nvSpPr>
          <p:spPr>
            <a:xfrm flipV="1">
              <a:off x="1128524" y="419140"/>
              <a:ext cx="186352" cy="251247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109" name="Line"/>
            <p:cNvSpPr/>
            <p:nvPr/>
          </p:nvSpPr>
          <p:spPr>
            <a:xfrm flipV="1">
              <a:off x="1128524" y="565601"/>
              <a:ext cx="186352" cy="251247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110" name="Line"/>
            <p:cNvSpPr/>
            <p:nvPr/>
          </p:nvSpPr>
          <p:spPr>
            <a:xfrm flipV="1">
              <a:off x="1128524" y="712360"/>
              <a:ext cx="186352" cy="251247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111" name="Line"/>
            <p:cNvSpPr/>
            <p:nvPr/>
          </p:nvSpPr>
          <p:spPr>
            <a:xfrm flipV="1">
              <a:off x="1128524" y="837983"/>
              <a:ext cx="186352" cy="251247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112" name="Line"/>
            <p:cNvSpPr/>
            <p:nvPr/>
          </p:nvSpPr>
          <p:spPr>
            <a:xfrm>
              <a:off x="1183595" y="101808"/>
              <a:ext cx="20840" cy="1176155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113" name="Line"/>
            <p:cNvSpPr/>
            <p:nvPr/>
          </p:nvSpPr>
          <p:spPr>
            <a:xfrm>
              <a:off x="1256826" y="0"/>
              <a:ext cx="20839" cy="1176154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Imagine a histogram, e.g. I(λ)…"/>
          <p:cNvSpPr txBox="1"/>
          <p:nvPr/>
        </p:nvSpPr>
        <p:spPr>
          <a:xfrm>
            <a:off x="1467587" y="2353826"/>
            <a:ext cx="7700221" cy="253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76040" indent="-175679" defTabSz="1007533">
              <a:spcBef>
                <a:spcPts val="400"/>
              </a:spcBef>
              <a:buClr>
                <a:srgbClr val="000000"/>
              </a:buClr>
              <a:buSzPct val="100000"/>
              <a:buChar char=""/>
              <a:defRPr spc="0" sz="1600">
                <a:latin typeface="Verdana"/>
                <a:ea typeface="Verdana"/>
                <a:cs typeface="Verdana"/>
                <a:sym typeface="Verdana"/>
              </a:defRPr>
            </a:pPr>
            <a:r>
              <a:t>Imagine a histogram, e.g. </a:t>
            </a:r>
            <a:r>
              <a:rPr b="1"/>
              <a:t>I</a:t>
            </a:r>
            <a:r>
              <a:t>(λ)</a:t>
            </a:r>
          </a:p>
          <a:p>
            <a:pPr defTabSz="1007533">
              <a:spcBef>
                <a:spcPts val="400"/>
              </a:spcBef>
              <a:defRPr spc="0" sz="1600"/>
            </a:pPr>
          </a:p>
          <a:p>
            <a:pPr defTabSz="1007533">
              <a:spcBef>
                <a:spcPts val="400"/>
              </a:spcBef>
              <a:defRPr spc="0" sz="1600"/>
            </a:pPr>
          </a:p>
          <a:p>
            <a:pPr defTabSz="1007533">
              <a:spcBef>
                <a:spcPts val="400"/>
              </a:spcBef>
              <a:defRPr spc="0" sz="1600"/>
            </a:pPr>
          </a:p>
          <a:p>
            <a:pPr defTabSz="1007533">
              <a:spcBef>
                <a:spcPts val="400"/>
              </a:spcBef>
              <a:defRPr spc="0" sz="1600"/>
            </a:pPr>
          </a:p>
          <a:p>
            <a:pPr defTabSz="1007533">
              <a:spcBef>
                <a:spcPts val="400"/>
              </a:spcBef>
              <a:defRPr spc="0" sz="1600"/>
            </a:pPr>
          </a:p>
          <a:p>
            <a:pPr defTabSz="1007533">
              <a:spcBef>
                <a:spcPts val="400"/>
              </a:spcBef>
              <a:defRPr spc="0" sz="1600"/>
            </a:pPr>
          </a:p>
          <a:p>
            <a:pPr defTabSz="1007533">
              <a:spcBef>
                <a:spcPts val="400"/>
              </a:spcBef>
              <a:defRPr spc="0" sz="1600"/>
            </a:pPr>
          </a:p>
          <a:p>
            <a:pPr marL="176040" indent="-175679" defTabSz="1007533">
              <a:spcBef>
                <a:spcPts val="400"/>
              </a:spcBef>
              <a:buClr>
                <a:srgbClr val="000000"/>
              </a:buClr>
              <a:buSzPct val="100000"/>
              <a:buChar char=""/>
              <a:defRPr spc="0" sz="1600">
                <a:latin typeface="Verdana"/>
                <a:ea typeface="Verdana"/>
                <a:cs typeface="Verdana"/>
                <a:sym typeface="Verdana"/>
              </a:defRPr>
            </a:pPr>
            <a:r>
              <a:t>The RMS variance over that set becomes our statistical error bar </a:t>
            </a:r>
            <a:r>
              <a:rPr b="1" i="1"/>
              <a:t>E</a:t>
            </a:r>
          </a:p>
        </p:txBody>
      </p:sp>
      <p:sp>
        <p:nvSpPr>
          <p:cNvPr id="1117" name="In a histogram sense"/>
          <p:cNvSpPr txBox="1"/>
          <p:nvPr/>
        </p:nvSpPr>
        <p:spPr>
          <a:xfrm>
            <a:off x="1413586" y="1865203"/>
            <a:ext cx="7700222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007533">
              <a:spcBef>
                <a:spcPts val="1000"/>
              </a:spcBef>
              <a:defRPr b="1" spc="-1" sz="3200"/>
            </a:lvl1pPr>
          </a:lstStyle>
          <a:p>
            <a:pPr/>
            <a:r>
              <a:t>In a histogram sense</a:t>
            </a:r>
          </a:p>
        </p:txBody>
      </p:sp>
      <p:sp>
        <p:nvSpPr>
          <p:cNvPr id="1118" name="Rectangle"/>
          <p:cNvSpPr/>
          <p:nvPr/>
        </p:nvSpPr>
        <p:spPr>
          <a:xfrm>
            <a:off x="2953929" y="3162934"/>
            <a:ext cx="1901018" cy="134257"/>
          </a:xfrm>
          <a:prstGeom prst="rect">
            <a:avLst/>
          </a:prstGeom>
          <a:solidFill>
            <a:srgbClr val="FFFFFF"/>
          </a:solidFill>
          <a:ln w="3175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19" name="Rectangle"/>
          <p:cNvSpPr/>
          <p:nvPr/>
        </p:nvSpPr>
        <p:spPr>
          <a:xfrm>
            <a:off x="2953929" y="3163530"/>
            <a:ext cx="114907" cy="133066"/>
          </a:xfrm>
          <a:prstGeom prst="rect">
            <a:avLst/>
          </a:prstGeom>
          <a:solidFill>
            <a:srgbClr val="FFFFFF"/>
          </a:solidFill>
          <a:ln w="3175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20" name="Rectangle"/>
          <p:cNvSpPr/>
          <p:nvPr/>
        </p:nvSpPr>
        <p:spPr>
          <a:xfrm>
            <a:off x="3068240" y="3163530"/>
            <a:ext cx="114907" cy="133066"/>
          </a:xfrm>
          <a:prstGeom prst="rect">
            <a:avLst/>
          </a:prstGeom>
          <a:solidFill>
            <a:srgbClr val="FFFFFF"/>
          </a:solidFill>
          <a:ln w="3175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21" name="Rectangle"/>
          <p:cNvSpPr/>
          <p:nvPr/>
        </p:nvSpPr>
        <p:spPr>
          <a:xfrm>
            <a:off x="3182848" y="3163530"/>
            <a:ext cx="114908" cy="133066"/>
          </a:xfrm>
          <a:prstGeom prst="rect">
            <a:avLst/>
          </a:prstGeom>
          <a:solidFill>
            <a:srgbClr val="FFFFFF"/>
          </a:solidFill>
          <a:ln w="3175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22" name="Rectangle"/>
          <p:cNvSpPr/>
          <p:nvPr/>
        </p:nvSpPr>
        <p:spPr>
          <a:xfrm>
            <a:off x="3805308" y="3163530"/>
            <a:ext cx="114907" cy="133066"/>
          </a:xfrm>
          <a:prstGeom prst="rect">
            <a:avLst/>
          </a:prstGeom>
          <a:solidFill>
            <a:srgbClr val="FFFFFF"/>
          </a:solidFill>
          <a:ln w="3175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23" name="Rectangle"/>
          <p:cNvSpPr/>
          <p:nvPr/>
        </p:nvSpPr>
        <p:spPr>
          <a:xfrm>
            <a:off x="4635552" y="3163530"/>
            <a:ext cx="114907" cy="133066"/>
          </a:xfrm>
          <a:prstGeom prst="rect">
            <a:avLst/>
          </a:prstGeom>
          <a:solidFill>
            <a:srgbClr val="FFFFFF"/>
          </a:solidFill>
          <a:ln w="3175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24" name="Rectangle"/>
          <p:cNvSpPr/>
          <p:nvPr/>
        </p:nvSpPr>
        <p:spPr>
          <a:xfrm>
            <a:off x="4749863" y="3163530"/>
            <a:ext cx="114907" cy="133066"/>
          </a:xfrm>
          <a:prstGeom prst="rect">
            <a:avLst/>
          </a:prstGeom>
          <a:solidFill>
            <a:srgbClr val="FFFFFF"/>
          </a:solidFill>
          <a:ln w="3175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25" name="…"/>
          <p:cNvSpPr txBox="1"/>
          <p:nvPr/>
        </p:nvSpPr>
        <p:spPr>
          <a:xfrm>
            <a:off x="4188727" y="3092681"/>
            <a:ext cx="190374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/>
            </a:lvl1pPr>
          </a:lstStyle>
          <a:p>
            <a:pPr/>
            <a:r>
              <a:t>…</a:t>
            </a:r>
          </a:p>
        </p:txBody>
      </p:sp>
      <p:sp>
        <p:nvSpPr>
          <p:cNvPr id="1126" name="…"/>
          <p:cNvSpPr txBox="1"/>
          <p:nvPr/>
        </p:nvSpPr>
        <p:spPr>
          <a:xfrm>
            <a:off x="3458803" y="3092681"/>
            <a:ext cx="190374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/>
            </a:lvl1pPr>
          </a:lstStyle>
          <a:p>
            <a:pPr/>
            <a:r>
              <a:t>…</a:t>
            </a:r>
          </a:p>
        </p:txBody>
      </p:sp>
      <p:sp>
        <p:nvSpPr>
          <p:cNvPr id="1127" name="Connection Line"/>
          <p:cNvSpPr/>
          <p:nvPr/>
        </p:nvSpPr>
        <p:spPr>
          <a:xfrm>
            <a:off x="3917237" y="3426386"/>
            <a:ext cx="1755153" cy="259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7" fill="norm" stroke="1" extrusionOk="0">
                <a:moveTo>
                  <a:pt x="21600" y="2963"/>
                </a:moveTo>
                <a:cubicBezTo>
                  <a:pt x="13103" y="21600"/>
                  <a:pt x="5903" y="20612"/>
                  <a:pt x="0" y="0"/>
                </a:cubicBezTo>
              </a:path>
            </a:pathLst>
          </a:custGeom>
          <a:ln w="3175">
            <a:solidFill>
              <a:srgbClr val="990000"/>
            </a:solidFill>
            <a:headEnd type="triangle"/>
          </a:ln>
          <a:effectLst>
            <a:outerShdw sx="100000" sy="100000" kx="0" ky="0" algn="b" rotWithShape="0" blurRad="0" dist="0" dir="0">
              <a:srgbClr val="000000">
                <a:alpha val="38000"/>
              </a:srgbClr>
            </a:outerShdw>
          </a:effectLst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28" name="In bin i, N events each carrying a fractional intensity pj so that"/>
          <p:cNvSpPr txBox="1"/>
          <p:nvPr/>
        </p:nvSpPr>
        <p:spPr>
          <a:xfrm>
            <a:off x="5893569" y="3064401"/>
            <a:ext cx="1848923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1007533">
              <a:spcBef>
                <a:spcPts val="900"/>
              </a:spcBef>
              <a:defRPr spc="-1" sz="1400">
                <a:latin typeface="Verdana"/>
                <a:ea typeface="Verdana"/>
                <a:cs typeface="Verdana"/>
                <a:sym typeface="Verdana"/>
              </a:defRPr>
            </a:pPr>
            <a:r>
              <a:t>In bin </a:t>
            </a:r>
            <a:r>
              <a:rPr i="1"/>
              <a:t>i,</a:t>
            </a:r>
            <a:r>
              <a:t> </a:t>
            </a:r>
            <a:r>
              <a:rPr b="1" i="1"/>
              <a:t>N</a:t>
            </a:r>
            <a:r>
              <a:rPr i="1"/>
              <a:t> </a:t>
            </a:r>
            <a:r>
              <a:t>events each carrying a fractional intensity </a:t>
            </a:r>
            <a:r>
              <a:rPr i="1"/>
              <a:t>p</a:t>
            </a:r>
            <a:r>
              <a:rPr baseline="-5000" i="1"/>
              <a:t>j</a:t>
            </a:r>
            <a:r>
              <a:rPr i="1"/>
              <a:t> </a:t>
            </a:r>
            <a:r>
              <a:t>so that</a:t>
            </a:r>
            <a:br/>
            <a:br/>
          </a:p>
        </p:txBody>
      </p:sp>
      <p:sp>
        <p:nvSpPr>
          <p:cNvPr id="1129" name="1"/>
          <p:cNvSpPr txBox="1"/>
          <p:nvPr/>
        </p:nvSpPr>
        <p:spPr>
          <a:xfrm>
            <a:off x="2957203" y="3307312"/>
            <a:ext cx="12700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/>
            </a:lvl1pPr>
          </a:lstStyle>
          <a:p>
            <a:pPr/>
            <a:r>
              <a:t>1</a:t>
            </a:r>
          </a:p>
        </p:txBody>
      </p:sp>
      <p:sp>
        <p:nvSpPr>
          <p:cNvPr id="1130" name="2"/>
          <p:cNvSpPr txBox="1"/>
          <p:nvPr/>
        </p:nvSpPr>
        <p:spPr>
          <a:xfrm>
            <a:off x="3071812" y="3307312"/>
            <a:ext cx="12700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/>
            </a:lvl1pPr>
          </a:lstStyle>
          <a:p>
            <a:pPr/>
            <a:r>
              <a:t>2</a:t>
            </a:r>
          </a:p>
        </p:txBody>
      </p:sp>
      <p:sp>
        <p:nvSpPr>
          <p:cNvPr id="1131" name="i"/>
          <p:cNvSpPr txBox="1"/>
          <p:nvPr/>
        </p:nvSpPr>
        <p:spPr>
          <a:xfrm>
            <a:off x="3847579" y="3307312"/>
            <a:ext cx="12700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/>
            </a:lvl1pPr>
          </a:lstStyle>
          <a:p>
            <a:pPr/>
            <a:r>
              <a:t>i</a:t>
            </a:r>
          </a:p>
        </p:txBody>
      </p:sp>
      <p:sp>
        <p:nvSpPr>
          <p:cNvPr id="1132" name="k"/>
          <p:cNvSpPr txBox="1"/>
          <p:nvPr/>
        </p:nvSpPr>
        <p:spPr>
          <a:xfrm>
            <a:off x="4764152" y="3307312"/>
            <a:ext cx="12700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/>
            </a:lvl1pPr>
          </a:lstStyle>
          <a:p>
            <a:pPr/>
            <a:r>
              <a:t>k</a:t>
            </a:r>
          </a:p>
        </p:txBody>
      </p:sp>
      <p:sp>
        <p:nvSpPr>
          <p:cNvPr id="1133" name="3"/>
          <p:cNvSpPr txBox="1"/>
          <p:nvPr/>
        </p:nvSpPr>
        <p:spPr>
          <a:xfrm>
            <a:off x="3193565" y="3307312"/>
            <a:ext cx="12700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/>
            </a:lvl1pPr>
          </a:lstStyle>
          <a:p>
            <a:pPr/>
            <a:r>
              <a:t>3</a:t>
            </a:r>
          </a:p>
        </p:txBody>
      </p:sp>
      <p:pic>
        <p:nvPicPr>
          <p:cNvPr id="11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21867" y="3762472"/>
            <a:ext cx="843939" cy="4301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Imagine a histogram, e.g. I(λ)…"/>
          <p:cNvSpPr txBox="1"/>
          <p:nvPr/>
        </p:nvSpPr>
        <p:spPr>
          <a:xfrm>
            <a:off x="1468480" y="2252613"/>
            <a:ext cx="7700221" cy="253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76040" indent="-175679" defTabSz="1007533">
              <a:spcBef>
                <a:spcPts val="400"/>
              </a:spcBef>
              <a:buClr>
                <a:srgbClr val="000000"/>
              </a:buClr>
              <a:buSzPct val="100000"/>
              <a:buChar char=""/>
              <a:defRPr spc="0" sz="1600">
                <a:latin typeface="Verdana"/>
                <a:ea typeface="Verdana"/>
                <a:cs typeface="Verdana"/>
                <a:sym typeface="Verdana"/>
              </a:defRPr>
            </a:pPr>
            <a:r>
              <a:t>Imagine a histogram, e.g. </a:t>
            </a:r>
            <a:r>
              <a:rPr b="1"/>
              <a:t>I</a:t>
            </a:r>
            <a:r>
              <a:t>(λ)</a:t>
            </a:r>
          </a:p>
          <a:p>
            <a:pPr defTabSz="1007533">
              <a:spcBef>
                <a:spcPts val="400"/>
              </a:spcBef>
              <a:defRPr spc="0" sz="1600"/>
            </a:pPr>
          </a:p>
          <a:p>
            <a:pPr defTabSz="1007533">
              <a:spcBef>
                <a:spcPts val="400"/>
              </a:spcBef>
              <a:defRPr spc="0" sz="1600"/>
            </a:pPr>
          </a:p>
          <a:p>
            <a:pPr defTabSz="1007533">
              <a:spcBef>
                <a:spcPts val="400"/>
              </a:spcBef>
              <a:defRPr spc="0" sz="1600"/>
            </a:pPr>
          </a:p>
          <a:p>
            <a:pPr defTabSz="1007533">
              <a:spcBef>
                <a:spcPts val="400"/>
              </a:spcBef>
              <a:defRPr spc="0" sz="1600"/>
            </a:pPr>
          </a:p>
          <a:p>
            <a:pPr defTabSz="1007533">
              <a:spcBef>
                <a:spcPts val="400"/>
              </a:spcBef>
              <a:defRPr spc="0" sz="1600"/>
            </a:pPr>
          </a:p>
          <a:p>
            <a:pPr defTabSz="1007533">
              <a:spcBef>
                <a:spcPts val="400"/>
              </a:spcBef>
              <a:defRPr spc="0" sz="1600"/>
            </a:pPr>
          </a:p>
          <a:p>
            <a:pPr defTabSz="1007533">
              <a:spcBef>
                <a:spcPts val="400"/>
              </a:spcBef>
              <a:defRPr spc="0" sz="1600"/>
            </a:pPr>
          </a:p>
          <a:p>
            <a:pPr marL="176040" indent="-175679" defTabSz="1007533">
              <a:spcBef>
                <a:spcPts val="400"/>
              </a:spcBef>
              <a:buClr>
                <a:srgbClr val="000000"/>
              </a:buClr>
              <a:buSzPct val="100000"/>
              <a:buChar char=""/>
              <a:defRPr spc="0" sz="1600">
                <a:latin typeface="Verdana"/>
                <a:ea typeface="Verdana"/>
                <a:cs typeface="Verdana"/>
                <a:sym typeface="Verdana"/>
              </a:defRPr>
            </a:pPr>
            <a:r>
              <a:t>The RMS variance over that set becomes our statistical error bar </a:t>
            </a:r>
            <a:r>
              <a:rPr i="1"/>
              <a:t>E</a:t>
            </a:r>
          </a:p>
        </p:txBody>
      </p:sp>
      <p:sp>
        <p:nvSpPr>
          <p:cNvPr id="1137" name="In a histogram sense"/>
          <p:cNvSpPr txBox="1"/>
          <p:nvPr/>
        </p:nvSpPr>
        <p:spPr>
          <a:xfrm>
            <a:off x="1467587" y="2099306"/>
            <a:ext cx="7700221" cy="456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007533">
              <a:spcBef>
                <a:spcPts val="1000"/>
              </a:spcBef>
              <a:defRPr b="1" spc="-1" sz="3200"/>
            </a:lvl1pPr>
          </a:lstStyle>
          <a:p>
            <a:pPr/>
            <a:r>
              <a:t>In a histogram sense</a:t>
            </a:r>
          </a:p>
        </p:txBody>
      </p:sp>
      <p:sp>
        <p:nvSpPr>
          <p:cNvPr id="1138" name="Rectangle"/>
          <p:cNvSpPr/>
          <p:nvPr/>
        </p:nvSpPr>
        <p:spPr>
          <a:xfrm>
            <a:off x="2953929" y="3162934"/>
            <a:ext cx="1901018" cy="134257"/>
          </a:xfrm>
          <a:prstGeom prst="rect">
            <a:avLst/>
          </a:prstGeom>
          <a:solidFill>
            <a:srgbClr val="FFFFFF"/>
          </a:solidFill>
          <a:ln w="3175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39" name="Rectangle"/>
          <p:cNvSpPr/>
          <p:nvPr/>
        </p:nvSpPr>
        <p:spPr>
          <a:xfrm>
            <a:off x="2953929" y="3163530"/>
            <a:ext cx="114907" cy="133066"/>
          </a:xfrm>
          <a:prstGeom prst="rect">
            <a:avLst/>
          </a:prstGeom>
          <a:solidFill>
            <a:srgbClr val="FFFFFF"/>
          </a:solidFill>
          <a:ln w="3175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40" name="Rectangle"/>
          <p:cNvSpPr/>
          <p:nvPr/>
        </p:nvSpPr>
        <p:spPr>
          <a:xfrm>
            <a:off x="3068240" y="3163530"/>
            <a:ext cx="114907" cy="133066"/>
          </a:xfrm>
          <a:prstGeom prst="rect">
            <a:avLst/>
          </a:prstGeom>
          <a:solidFill>
            <a:srgbClr val="FFFFFF"/>
          </a:solidFill>
          <a:ln w="3175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41" name="Rectangle"/>
          <p:cNvSpPr/>
          <p:nvPr/>
        </p:nvSpPr>
        <p:spPr>
          <a:xfrm>
            <a:off x="3182848" y="3163530"/>
            <a:ext cx="114908" cy="133066"/>
          </a:xfrm>
          <a:prstGeom prst="rect">
            <a:avLst/>
          </a:prstGeom>
          <a:solidFill>
            <a:srgbClr val="FFFFFF"/>
          </a:solidFill>
          <a:ln w="3175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42" name="Rectangle"/>
          <p:cNvSpPr/>
          <p:nvPr/>
        </p:nvSpPr>
        <p:spPr>
          <a:xfrm>
            <a:off x="3805308" y="3163530"/>
            <a:ext cx="114907" cy="133066"/>
          </a:xfrm>
          <a:prstGeom prst="rect">
            <a:avLst/>
          </a:prstGeom>
          <a:solidFill>
            <a:srgbClr val="FFFFFF"/>
          </a:solidFill>
          <a:ln w="3175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43" name="Rectangle"/>
          <p:cNvSpPr/>
          <p:nvPr/>
        </p:nvSpPr>
        <p:spPr>
          <a:xfrm>
            <a:off x="4635552" y="3163530"/>
            <a:ext cx="114907" cy="133066"/>
          </a:xfrm>
          <a:prstGeom prst="rect">
            <a:avLst/>
          </a:prstGeom>
          <a:solidFill>
            <a:srgbClr val="FFFFFF"/>
          </a:solidFill>
          <a:ln w="3175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44" name="Rectangle"/>
          <p:cNvSpPr/>
          <p:nvPr/>
        </p:nvSpPr>
        <p:spPr>
          <a:xfrm>
            <a:off x="4749863" y="3163530"/>
            <a:ext cx="114907" cy="133066"/>
          </a:xfrm>
          <a:prstGeom prst="rect">
            <a:avLst/>
          </a:prstGeom>
          <a:solidFill>
            <a:srgbClr val="FFFFFF"/>
          </a:solidFill>
          <a:ln w="3175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45" name="…"/>
          <p:cNvSpPr txBox="1"/>
          <p:nvPr/>
        </p:nvSpPr>
        <p:spPr>
          <a:xfrm>
            <a:off x="4188727" y="3092681"/>
            <a:ext cx="190374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/>
            </a:lvl1pPr>
          </a:lstStyle>
          <a:p>
            <a:pPr/>
            <a:r>
              <a:t>…</a:t>
            </a:r>
          </a:p>
        </p:txBody>
      </p:sp>
      <p:sp>
        <p:nvSpPr>
          <p:cNvPr id="1146" name="…"/>
          <p:cNvSpPr txBox="1"/>
          <p:nvPr/>
        </p:nvSpPr>
        <p:spPr>
          <a:xfrm>
            <a:off x="3458803" y="3092681"/>
            <a:ext cx="190374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/>
            </a:lvl1pPr>
          </a:lstStyle>
          <a:p>
            <a:pPr/>
            <a:r>
              <a:t>…</a:t>
            </a:r>
          </a:p>
        </p:txBody>
      </p:sp>
      <p:sp>
        <p:nvSpPr>
          <p:cNvPr id="1147" name="Connection Line"/>
          <p:cNvSpPr/>
          <p:nvPr/>
        </p:nvSpPr>
        <p:spPr>
          <a:xfrm>
            <a:off x="3917237" y="3426386"/>
            <a:ext cx="1755153" cy="259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7" fill="norm" stroke="1" extrusionOk="0">
                <a:moveTo>
                  <a:pt x="21600" y="2963"/>
                </a:moveTo>
                <a:cubicBezTo>
                  <a:pt x="13103" y="21600"/>
                  <a:pt x="5903" y="20612"/>
                  <a:pt x="0" y="0"/>
                </a:cubicBezTo>
              </a:path>
            </a:pathLst>
          </a:custGeom>
          <a:ln w="3175">
            <a:solidFill>
              <a:srgbClr val="990000"/>
            </a:solidFill>
            <a:headEnd type="triangle"/>
          </a:ln>
          <a:effectLst>
            <a:outerShdw sx="100000" sy="100000" kx="0" ky="0" algn="b" rotWithShape="0" blurRad="0" dist="0" dir="0">
              <a:srgbClr val="000000">
                <a:alpha val="38000"/>
              </a:srgbClr>
            </a:outerShdw>
          </a:effectLst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48" name="In bin i, N events each carrying a fractional intensity pj so that"/>
          <p:cNvSpPr txBox="1"/>
          <p:nvPr/>
        </p:nvSpPr>
        <p:spPr>
          <a:xfrm>
            <a:off x="5893569" y="3064401"/>
            <a:ext cx="1848923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1007533">
              <a:spcBef>
                <a:spcPts val="900"/>
              </a:spcBef>
              <a:defRPr spc="-1" sz="1400">
                <a:latin typeface="Verdana"/>
                <a:ea typeface="Verdana"/>
                <a:cs typeface="Verdana"/>
                <a:sym typeface="Verdana"/>
              </a:defRPr>
            </a:pPr>
            <a:r>
              <a:t>In bin </a:t>
            </a:r>
            <a:r>
              <a:rPr i="1"/>
              <a:t>i,</a:t>
            </a:r>
            <a:r>
              <a:t> </a:t>
            </a:r>
            <a:r>
              <a:rPr i="1"/>
              <a:t>N </a:t>
            </a:r>
            <a:r>
              <a:t>events each carrying a fractional intensity </a:t>
            </a:r>
            <a:r>
              <a:rPr i="1"/>
              <a:t>p</a:t>
            </a:r>
            <a:r>
              <a:rPr baseline="-5000" i="1"/>
              <a:t>j</a:t>
            </a:r>
            <a:r>
              <a:rPr i="1"/>
              <a:t> </a:t>
            </a:r>
            <a:r>
              <a:t>so that</a:t>
            </a:r>
            <a:br/>
            <a:br/>
          </a:p>
        </p:txBody>
      </p:sp>
      <p:sp>
        <p:nvSpPr>
          <p:cNvPr id="1149" name="1"/>
          <p:cNvSpPr txBox="1"/>
          <p:nvPr/>
        </p:nvSpPr>
        <p:spPr>
          <a:xfrm>
            <a:off x="2957203" y="3307312"/>
            <a:ext cx="12700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/>
            </a:lvl1pPr>
          </a:lstStyle>
          <a:p>
            <a:pPr/>
            <a:r>
              <a:t>1</a:t>
            </a:r>
          </a:p>
        </p:txBody>
      </p:sp>
      <p:sp>
        <p:nvSpPr>
          <p:cNvPr id="1150" name="2"/>
          <p:cNvSpPr txBox="1"/>
          <p:nvPr/>
        </p:nvSpPr>
        <p:spPr>
          <a:xfrm>
            <a:off x="3071812" y="3307312"/>
            <a:ext cx="12700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/>
            </a:lvl1pPr>
          </a:lstStyle>
          <a:p>
            <a:pPr/>
            <a:r>
              <a:t>2</a:t>
            </a:r>
          </a:p>
        </p:txBody>
      </p:sp>
      <p:sp>
        <p:nvSpPr>
          <p:cNvPr id="1151" name="i"/>
          <p:cNvSpPr txBox="1"/>
          <p:nvPr/>
        </p:nvSpPr>
        <p:spPr>
          <a:xfrm>
            <a:off x="3847579" y="3307312"/>
            <a:ext cx="12700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/>
            </a:lvl1pPr>
          </a:lstStyle>
          <a:p>
            <a:pPr/>
            <a:r>
              <a:t>i</a:t>
            </a:r>
          </a:p>
        </p:txBody>
      </p:sp>
      <p:sp>
        <p:nvSpPr>
          <p:cNvPr id="1152" name="k"/>
          <p:cNvSpPr txBox="1"/>
          <p:nvPr/>
        </p:nvSpPr>
        <p:spPr>
          <a:xfrm>
            <a:off x="4764152" y="3307312"/>
            <a:ext cx="12700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/>
            </a:lvl1pPr>
          </a:lstStyle>
          <a:p>
            <a:pPr/>
            <a:r>
              <a:t>k</a:t>
            </a:r>
          </a:p>
        </p:txBody>
      </p:sp>
      <p:sp>
        <p:nvSpPr>
          <p:cNvPr id="1153" name="3"/>
          <p:cNvSpPr txBox="1"/>
          <p:nvPr/>
        </p:nvSpPr>
        <p:spPr>
          <a:xfrm>
            <a:off x="3193565" y="3307312"/>
            <a:ext cx="12700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/>
            </a:lvl1pPr>
          </a:lstStyle>
          <a:p>
            <a:pPr/>
            <a:r>
              <a:t>3</a:t>
            </a:r>
          </a:p>
        </p:txBody>
      </p:sp>
      <p:sp>
        <p:nvSpPr>
          <p:cNvPr id="1154" name="I"/>
          <p:cNvSpPr txBox="1"/>
          <p:nvPr/>
        </p:nvSpPr>
        <p:spPr>
          <a:xfrm>
            <a:off x="5549147" y="2968844"/>
            <a:ext cx="1270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1155" name="E"/>
          <p:cNvSpPr txBox="1"/>
          <p:nvPr/>
        </p:nvSpPr>
        <p:spPr>
          <a:xfrm>
            <a:off x="6247814" y="2968844"/>
            <a:ext cx="1270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156" name="N"/>
          <p:cNvSpPr txBox="1"/>
          <p:nvPr/>
        </p:nvSpPr>
        <p:spPr>
          <a:xfrm>
            <a:off x="6889325" y="2968844"/>
            <a:ext cx="14557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N</a:t>
            </a:r>
          </a:p>
        </p:txBody>
      </p:sp>
      <p:pic>
        <p:nvPicPr>
          <p:cNvPr id="1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21867" y="3762472"/>
            <a:ext cx="843939" cy="430156"/>
          </a:xfrm>
          <a:prstGeom prst="rect">
            <a:avLst/>
          </a:prstGeom>
          <a:ln w="12700">
            <a:miter lim="400000"/>
          </a:ln>
        </p:spPr>
      </p:pic>
      <p:sp>
        <p:nvSpPr>
          <p:cNvPr id="1158" name="Title 4"/>
          <p:cNvSpPr txBox="1"/>
          <p:nvPr/>
        </p:nvSpPr>
        <p:spPr>
          <a:xfrm>
            <a:off x="1473243" y="2099603"/>
            <a:ext cx="7700221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007533">
              <a:spcBef>
                <a:spcPts val="1000"/>
              </a:spcBef>
              <a:defRPr b="1" spc="-1" sz="3200"/>
            </a:lvl1pPr>
          </a:lstStyle>
          <a:p>
            <a:pPr/>
            <a:r>
              <a:t>Monitors: Quick examples</a:t>
            </a:r>
          </a:p>
        </p:txBody>
      </p:sp>
      <p:pic>
        <p:nvPicPr>
          <p:cNvPr id="1159" name="image180.png" descr="image18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218" y="1107121"/>
            <a:ext cx="9762584" cy="5670605"/>
          </a:xfrm>
          <a:prstGeom prst="rect">
            <a:avLst/>
          </a:prstGeom>
          <a:ln w="12700">
            <a:miter lim="400000"/>
          </a:ln>
        </p:spPr>
      </p:pic>
      <p:sp>
        <p:nvSpPr>
          <p:cNvPr id="1160" name="Oval"/>
          <p:cNvSpPr/>
          <p:nvPr/>
        </p:nvSpPr>
        <p:spPr>
          <a:xfrm>
            <a:off x="3719575" y="1895689"/>
            <a:ext cx="6382071" cy="893056"/>
          </a:xfrm>
          <a:prstGeom prst="ellipse">
            <a:avLst/>
          </a:prstGeom>
          <a:ln w="50800">
            <a:solidFill>
              <a:srgbClr val="DC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61" name="Statistics computed on the fly"/>
          <p:cNvSpPr txBox="1"/>
          <p:nvPr/>
        </p:nvSpPr>
        <p:spPr>
          <a:xfrm>
            <a:off x="1174069" y="1359856"/>
            <a:ext cx="2765496" cy="524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>
            <a:lvl1pPr defTabSz="1007533">
              <a:spcBef>
                <a:spcPts val="1000"/>
              </a:spcBef>
              <a:defRPr b="1" spc="0" sz="1600">
                <a:solidFill>
                  <a:srgbClr val="CE181E"/>
                </a:solidFill>
              </a:defRPr>
            </a:lvl1pPr>
          </a:lstStyle>
          <a:p>
            <a:pPr/>
            <a:r>
              <a:t>Statistics computed on the fly</a:t>
            </a:r>
          </a:p>
        </p:txBody>
      </p:sp>
      <p:sp>
        <p:nvSpPr>
          <p:cNvPr id="1162" name="Intensity / n/s"/>
          <p:cNvSpPr txBox="1"/>
          <p:nvPr/>
        </p:nvSpPr>
        <p:spPr>
          <a:xfrm>
            <a:off x="4220579" y="3384114"/>
            <a:ext cx="1284809" cy="524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>
            <a:lvl1pPr defTabSz="1007533">
              <a:spcBef>
                <a:spcPts val="1000"/>
              </a:spcBef>
              <a:defRPr b="1" spc="0" sz="1600">
                <a:solidFill>
                  <a:srgbClr val="CE181E"/>
                </a:solidFill>
              </a:defRPr>
            </a:lvl1pPr>
          </a:lstStyle>
          <a:p>
            <a:pPr/>
            <a:r>
              <a:t>Intensity / n/s</a:t>
            </a:r>
          </a:p>
        </p:txBody>
      </p:sp>
      <p:sp>
        <p:nvSpPr>
          <p:cNvPr id="1163" name="Estimated RMS MC error"/>
          <p:cNvSpPr txBox="1"/>
          <p:nvPr/>
        </p:nvSpPr>
        <p:spPr>
          <a:xfrm>
            <a:off x="4125319" y="4455781"/>
            <a:ext cx="3404328" cy="296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>
            <a:lvl1pPr defTabSz="1007533">
              <a:spcBef>
                <a:spcPts val="1000"/>
              </a:spcBef>
              <a:defRPr b="1" spc="0" sz="1600">
                <a:solidFill>
                  <a:srgbClr val="CE181E"/>
                </a:solidFill>
              </a:defRPr>
            </a:lvl1pPr>
          </a:lstStyle>
          <a:p>
            <a:pPr/>
            <a:r>
              <a:t>Estimated RMS MC error</a:t>
            </a:r>
          </a:p>
        </p:txBody>
      </p:sp>
      <p:sp>
        <p:nvSpPr>
          <p:cNvPr id="1164" name="# Events"/>
          <p:cNvSpPr txBox="1"/>
          <p:nvPr/>
        </p:nvSpPr>
        <p:spPr>
          <a:xfrm>
            <a:off x="6618730" y="3335889"/>
            <a:ext cx="851380" cy="524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>
            <a:lvl1pPr defTabSz="1007533">
              <a:spcBef>
                <a:spcPts val="1000"/>
              </a:spcBef>
              <a:defRPr b="1" spc="0" sz="1600">
                <a:solidFill>
                  <a:srgbClr val="CE181E"/>
                </a:solidFill>
              </a:defRPr>
            </a:lvl1pPr>
          </a:lstStyle>
          <a:p>
            <a:pPr/>
            <a:r>
              <a:t># Events</a:t>
            </a:r>
          </a:p>
        </p:txBody>
      </p:sp>
      <p:sp>
        <p:nvSpPr>
          <p:cNvPr id="1165" name="1st and 2nd moments of data"/>
          <p:cNvSpPr txBox="1"/>
          <p:nvPr/>
        </p:nvSpPr>
        <p:spPr>
          <a:xfrm>
            <a:off x="7306383" y="3924115"/>
            <a:ext cx="2522287" cy="32455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/>
          <a:p>
            <a:pPr defTabSz="1007533">
              <a:spcBef>
                <a:spcPts val="1000"/>
              </a:spcBef>
              <a:defRPr b="1" spc="0" sz="1600">
                <a:solidFill>
                  <a:srgbClr val="CE181E"/>
                </a:solidFill>
              </a:defRPr>
            </a:pPr>
            <a:r>
              <a:t>1</a:t>
            </a:r>
            <a:r>
              <a:rPr baseline="15746000"/>
              <a:t>st</a:t>
            </a:r>
            <a:r>
              <a:t> and 2</a:t>
            </a:r>
            <a:r>
              <a:rPr baseline="15746000"/>
              <a:t>nd</a:t>
            </a:r>
            <a:r>
              <a:t> moments of data</a:t>
            </a:r>
          </a:p>
        </p:txBody>
      </p:sp>
      <p:sp>
        <p:nvSpPr>
          <p:cNvPr id="1166" name="Line"/>
          <p:cNvSpPr/>
          <p:nvPr/>
        </p:nvSpPr>
        <p:spPr>
          <a:xfrm flipV="1">
            <a:off x="4768617" y="2491059"/>
            <a:ext cx="1" cy="893056"/>
          </a:xfrm>
          <a:prstGeom prst="line">
            <a:avLst/>
          </a:prstGeom>
          <a:ln w="25400">
            <a:solidFill>
              <a:srgbClr val="DC0000"/>
            </a:solidFill>
            <a:tailEnd type="triangle"/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67" name="Line"/>
          <p:cNvSpPr/>
          <p:nvPr/>
        </p:nvSpPr>
        <p:spPr>
          <a:xfrm flipV="1">
            <a:off x="6078431" y="2431522"/>
            <a:ext cx="1" cy="1905186"/>
          </a:xfrm>
          <a:prstGeom prst="line">
            <a:avLst/>
          </a:prstGeom>
          <a:ln w="25400">
            <a:solidFill>
              <a:srgbClr val="DC0000"/>
            </a:solidFill>
            <a:tailEnd type="triangle"/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68" name="Line"/>
          <p:cNvSpPr/>
          <p:nvPr/>
        </p:nvSpPr>
        <p:spPr>
          <a:xfrm flipV="1">
            <a:off x="7031023" y="2431522"/>
            <a:ext cx="1" cy="904369"/>
          </a:xfrm>
          <a:prstGeom prst="line">
            <a:avLst/>
          </a:prstGeom>
          <a:ln w="25400">
            <a:solidFill>
              <a:srgbClr val="DC0000"/>
            </a:solidFill>
            <a:tailEnd type="triangle"/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69" name="Line"/>
          <p:cNvSpPr/>
          <p:nvPr/>
        </p:nvSpPr>
        <p:spPr>
          <a:xfrm flipV="1">
            <a:off x="7566857" y="2491059"/>
            <a:ext cx="357223" cy="1369353"/>
          </a:xfrm>
          <a:prstGeom prst="line">
            <a:avLst/>
          </a:prstGeom>
          <a:ln w="25400">
            <a:solidFill>
              <a:srgbClr val="DC0000"/>
            </a:solidFill>
            <a:tailEnd type="triangle"/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70" name="Line"/>
          <p:cNvSpPr/>
          <p:nvPr/>
        </p:nvSpPr>
        <p:spPr>
          <a:xfrm flipV="1">
            <a:off x="8102690" y="2431522"/>
            <a:ext cx="952593" cy="1428890"/>
          </a:xfrm>
          <a:prstGeom prst="line">
            <a:avLst/>
          </a:prstGeom>
          <a:ln w="25400">
            <a:solidFill>
              <a:srgbClr val="DC0000"/>
            </a:solidFill>
            <a:tailEnd type="triangle"/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Imagine a histogram, e.g. I(λ)…"/>
          <p:cNvSpPr txBox="1"/>
          <p:nvPr/>
        </p:nvSpPr>
        <p:spPr>
          <a:xfrm>
            <a:off x="1468480" y="2252613"/>
            <a:ext cx="7700221" cy="253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76040" indent="-175679" defTabSz="1007533">
              <a:spcBef>
                <a:spcPts val="400"/>
              </a:spcBef>
              <a:buClr>
                <a:srgbClr val="000000"/>
              </a:buClr>
              <a:buSzPct val="100000"/>
              <a:buChar char=""/>
              <a:defRPr spc="0" sz="1600">
                <a:latin typeface="Verdana"/>
                <a:ea typeface="Verdana"/>
                <a:cs typeface="Verdana"/>
                <a:sym typeface="Verdana"/>
              </a:defRPr>
            </a:pPr>
            <a:r>
              <a:t>Imagine a histogram, e.g. </a:t>
            </a:r>
            <a:r>
              <a:rPr b="1"/>
              <a:t>I</a:t>
            </a:r>
            <a:r>
              <a:t>(λ)</a:t>
            </a:r>
          </a:p>
          <a:p>
            <a:pPr defTabSz="1007533">
              <a:spcBef>
                <a:spcPts val="400"/>
              </a:spcBef>
              <a:defRPr spc="0" sz="1600"/>
            </a:pPr>
          </a:p>
          <a:p>
            <a:pPr defTabSz="1007533">
              <a:spcBef>
                <a:spcPts val="400"/>
              </a:spcBef>
              <a:defRPr spc="0" sz="1600"/>
            </a:pPr>
          </a:p>
          <a:p>
            <a:pPr defTabSz="1007533">
              <a:spcBef>
                <a:spcPts val="400"/>
              </a:spcBef>
              <a:defRPr spc="0" sz="1600"/>
            </a:pPr>
          </a:p>
          <a:p>
            <a:pPr defTabSz="1007533">
              <a:spcBef>
                <a:spcPts val="400"/>
              </a:spcBef>
              <a:defRPr spc="0" sz="1600"/>
            </a:pPr>
          </a:p>
          <a:p>
            <a:pPr defTabSz="1007533">
              <a:spcBef>
                <a:spcPts val="400"/>
              </a:spcBef>
              <a:defRPr spc="0" sz="1600"/>
            </a:pPr>
          </a:p>
          <a:p>
            <a:pPr defTabSz="1007533">
              <a:spcBef>
                <a:spcPts val="400"/>
              </a:spcBef>
              <a:defRPr spc="0" sz="1600"/>
            </a:pPr>
          </a:p>
          <a:p>
            <a:pPr defTabSz="1007533">
              <a:spcBef>
                <a:spcPts val="400"/>
              </a:spcBef>
              <a:defRPr spc="0" sz="1600"/>
            </a:pPr>
          </a:p>
          <a:p>
            <a:pPr marL="176040" indent="-175679" defTabSz="1007533">
              <a:spcBef>
                <a:spcPts val="400"/>
              </a:spcBef>
              <a:buClr>
                <a:srgbClr val="000000"/>
              </a:buClr>
              <a:buSzPct val="100000"/>
              <a:buChar char=""/>
              <a:defRPr spc="0" sz="1600">
                <a:latin typeface="Verdana"/>
                <a:ea typeface="Verdana"/>
                <a:cs typeface="Verdana"/>
                <a:sym typeface="Verdana"/>
              </a:defRPr>
            </a:pPr>
            <a:r>
              <a:t>The RMS variance over that set becomes our statistical error bar </a:t>
            </a:r>
            <a:r>
              <a:rPr i="1"/>
              <a:t>E</a:t>
            </a:r>
          </a:p>
        </p:txBody>
      </p:sp>
      <p:sp>
        <p:nvSpPr>
          <p:cNvPr id="1173" name="In a histogram sense"/>
          <p:cNvSpPr txBox="1"/>
          <p:nvPr/>
        </p:nvSpPr>
        <p:spPr>
          <a:xfrm>
            <a:off x="1467587" y="2099306"/>
            <a:ext cx="7700221" cy="456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007533">
              <a:spcBef>
                <a:spcPts val="1000"/>
              </a:spcBef>
              <a:defRPr b="1" spc="-1" sz="3200"/>
            </a:lvl1pPr>
          </a:lstStyle>
          <a:p>
            <a:pPr/>
            <a:r>
              <a:t>In a histogram sense</a:t>
            </a:r>
          </a:p>
        </p:txBody>
      </p:sp>
      <p:sp>
        <p:nvSpPr>
          <p:cNvPr id="1174" name="Rectangle"/>
          <p:cNvSpPr/>
          <p:nvPr/>
        </p:nvSpPr>
        <p:spPr>
          <a:xfrm>
            <a:off x="2953929" y="3162934"/>
            <a:ext cx="1901018" cy="134257"/>
          </a:xfrm>
          <a:prstGeom prst="rect">
            <a:avLst/>
          </a:prstGeom>
          <a:solidFill>
            <a:srgbClr val="FFFFFF"/>
          </a:solidFill>
          <a:ln w="3175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75" name="Rectangle"/>
          <p:cNvSpPr/>
          <p:nvPr/>
        </p:nvSpPr>
        <p:spPr>
          <a:xfrm>
            <a:off x="2953929" y="3163530"/>
            <a:ext cx="114907" cy="133066"/>
          </a:xfrm>
          <a:prstGeom prst="rect">
            <a:avLst/>
          </a:prstGeom>
          <a:solidFill>
            <a:srgbClr val="FFFFFF"/>
          </a:solidFill>
          <a:ln w="3175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76" name="Rectangle"/>
          <p:cNvSpPr/>
          <p:nvPr/>
        </p:nvSpPr>
        <p:spPr>
          <a:xfrm>
            <a:off x="3068240" y="3163530"/>
            <a:ext cx="114907" cy="133066"/>
          </a:xfrm>
          <a:prstGeom prst="rect">
            <a:avLst/>
          </a:prstGeom>
          <a:solidFill>
            <a:srgbClr val="FFFFFF"/>
          </a:solidFill>
          <a:ln w="3175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77" name="Rectangle"/>
          <p:cNvSpPr/>
          <p:nvPr/>
        </p:nvSpPr>
        <p:spPr>
          <a:xfrm>
            <a:off x="3182848" y="3163530"/>
            <a:ext cx="114908" cy="133066"/>
          </a:xfrm>
          <a:prstGeom prst="rect">
            <a:avLst/>
          </a:prstGeom>
          <a:solidFill>
            <a:srgbClr val="FFFFFF"/>
          </a:solidFill>
          <a:ln w="3175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78" name="Rectangle"/>
          <p:cNvSpPr/>
          <p:nvPr/>
        </p:nvSpPr>
        <p:spPr>
          <a:xfrm>
            <a:off x="3805308" y="3163530"/>
            <a:ext cx="114907" cy="133066"/>
          </a:xfrm>
          <a:prstGeom prst="rect">
            <a:avLst/>
          </a:prstGeom>
          <a:solidFill>
            <a:srgbClr val="FFFFFF"/>
          </a:solidFill>
          <a:ln w="3175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79" name="Rectangle"/>
          <p:cNvSpPr/>
          <p:nvPr/>
        </p:nvSpPr>
        <p:spPr>
          <a:xfrm>
            <a:off x="4635552" y="3163530"/>
            <a:ext cx="114907" cy="133066"/>
          </a:xfrm>
          <a:prstGeom prst="rect">
            <a:avLst/>
          </a:prstGeom>
          <a:solidFill>
            <a:srgbClr val="FFFFFF"/>
          </a:solidFill>
          <a:ln w="3175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80" name="Rectangle"/>
          <p:cNvSpPr/>
          <p:nvPr/>
        </p:nvSpPr>
        <p:spPr>
          <a:xfrm>
            <a:off x="4749863" y="3163530"/>
            <a:ext cx="114907" cy="133066"/>
          </a:xfrm>
          <a:prstGeom prst="rect">
            <a:avLst/>
          </a:prstGeom>
          <a:solidFill>
            <a:srgbClr val="FFFFFF"/>
          </a:solidFill>
          <a:ln w="3175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81" name="…"/>
          <p:cNvSpPr txBox="1"/>
          <p:nvPr/>
        </p:nvSpPr>
        <p:spPr>
          <a:xfrm>
            <a:off x="4188727" y="3092681"/>
            <a:ext cx="190374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/>
            </a:lvl1pPr>
          </a:lstStyle>
          <a:p>
            <a:pPr/>
            <a:r>
              <a:t>…</a:t>
            </a:r>
          </a:p>
        </p:txBody>
      </p:sp>
      <p:sp>
        <p:nvSpPr>
          <p:cNvPr id="1182" name="…"/>
          <p:cNvSpPr txBox="1"/>
          <p:nvPr/>
        </p:nvSpPr>
        <p:spPr>
          <a:xfrm>
            <a:off x="3458803" y="3092681"/>
            <a:ext cx="190374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/>
            </a:lvl1pPr>
          </a:lstStyle>
          <a:p>
            <a:pPr/>
            <a:r>
              <a:t>…</a:t>
            </a:r>
          </a:p>
        </p:txBody>
      </p:sp>
      <p:sp>
        <p:nvSpPr>
          <p:cNvPr id="1183" name="Connection Line"/>
          <p:cNvSpPr/>
          <p:nvPr/>
        </p:nvSpPr>
        <p:spPr>
          <a:xfrm>
            <a:off x="3917237" y="3426386"/>
            <a:ext cx="1755153" cy="259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7" fill="norm" stroke="1" extrusionOk="0">
                <a:moveTo>
                  <a:pt x="21600" y="2963"/>
                </a:moveTo>
                <a:cubicBezTo>
                  <a:pt x="13103" y="21600"/>
                  <a:pt x="5903" y="20612"/>
                  <a:pt x="0" y="0"/>
                </a:cubicBezTo>
              </a:path>
            </a:pathLst>
          </a:custGeom>
          <a:ln w="3175">
            <a:solidFill>
              <a:srgbClr val="990000"/>
            </a:solidFill>
            <a:headEnd type="triangle"/>
          </a:ln>
          <a:effectLst>
            <a:outerShdw sx="100000" sy="100000" kx="0" ky="0" algn="b" rotWithShape="0" blurRad="0" dist="0" dir="0">
              <a:srgbClr val="000000">
                <a:alpha val="38000"/>
              </a:srgbClr>
            </a:outerShdw>
          </a:effectLst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84" name="In bin i, N events each carrying a fractional intensity pj so that"/>
          <p:cNvSpPr txBox="1"/>
          <p:nvPr/>
        </p:nvSpPr>
        <p:spPr>
          <a:xfrm>
            <a:off x="5893569" y="3064401"/>
            <a:ext cx="1848923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1007533">
              <a:spcBef>
                <a:spcPts val="900"/>
              </a:spcBef>
              <a:defRPr spc="-1" sz="1400">
                <a:latin typeface="Verdana"/>
                <a:ea typeface="Verdana"/>
                <a:cs typeface="Verdana"/>
                <a:sym typeface="Verdana"/>
              </a:defRPr>
            </a:pPr>
            <a:r>
              <a:t>In bin </a:t>
            </a:r>
            <a:r>
              <a:rPr i="1"/>
              <a:t>i,</a:t>
            </a:r>
            <a:r>
              <a:t> </a:t>
            </a:r>
            <a:r>
              <a:rPr i="1"/>
              <a:t>N </a:t>
            </a:r>
            <a:r>
              <a:t>events each carrying a fractional intensity </a:t>
            </a:r>
            <a:r>
              <a:rPr i="1"/>
              <a:t>p</a:t>
            </a:r>
            <a:r>
              <a:rPr baseline="-5000" i="1"/>
              <a:t>j</a:t>
            </a:r>
            <a:r>
              <a:rPr i="1"/>
              <a:t> </a:t>
            </a:r>
            <a:r>
              <a:t>so that</a:t>
            </a:r>
            <a:br/>
            <a:br/>
          </a:p>
        </p:txBody>
      </p:sp>
      <p:sp>
        <p:nvSpPr>
          <p:cNvPr id="1185" name="1"/>
          <p:cNvSpPr txBox="1"/>
          <p:nvPr/>
        </p:nvSpPr>
        <p:spPr>
          <a:xfrm>
            <a:off x="2957203" y="3307312"/>
            <a:ext cx="12700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/>
            </a:lvl1pPr>
          </a:lstStyle>
          <a:p>
            <a:pPr/>
            <a:r>
              <a:t>1</a:t>
            </a:r>
          </a:p>
        </p:txBody>
      </p:sp>
      <p:sp>
        <p:nvSpPr>
          <p:cNvPr id="1186" name="2"/>
          <p:cNvSpPr txBox="1"/>
          <p:nvPr/>
        </p:nvSpPr>
        <p:spPr>
          <a:xfrm>
            <a:off x="3071812" y="3307312"/>
            <a:ext cx="12700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/>
            </a:lvl1pPr>
          </a:lstStyle>
          <a:p>
            <a:pPr/>
            <a:r>
              <a:t>2</a:t>
            </a:r>
          </a:p>
        </p:txBody>
      </p:sp>
      <p:sp>
        <p:nvSpPr>
          <p:cNvPr id="1187" name="i"/>
          <p:cNvSpPr txBox="1"/>
          <p:nvPr/>
        </p:nvSpPr>
        <p:spPr>
          <a:xfrm>
            <a:off x="3847579" y="3307312"/>
            <a:ext cx="12700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/>
            </a:lvl1pPr>
          </a:lstStyle>
          <a:p>
            <a:pPr/>
            <a:r>
              <a:t>i</a:t>
            </a:r>
          </a:p>
        </p:txBody>
      </p:sp>
      <p:sp>
        <p:nvSpPr>
          <p:cNvPr id="1188" name="k"/>
          <p:cNvSpPr txBox="1"/>
          <p:nvPr/>
        </p:nvSpPr>
        <p:spPr>
          <a:xfrm>
            <a:off x="4764152" y="3307312"/>
            <a:ext cx="12700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/>
            </a:lvl1pPr>
          </a:lstStyle>
          <a:p>
            <a:pPr/>
            <a:r>
              <a:t>k</a:t>
            </a:r>
          </a:p>
        </p:txBody>
      </p:sp>
      <p:sp>
        <p:nvSpPr>
          <p:cNvPr id="1189" name="3"/>
          <p:cNvSpPr txBox="1"/>
          <p:nvPr/>
        </p:nvSpPr>
        <p:spPr>
          <a:xfrm>
            <a:off x="3193565" y="3307312"/>
            <a:ext cx="12700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/>
            </a:lvl1pPr>
          </a:lstStyle>
          <a:p>
            <a:pPr/>
            <a:r>
              <a:t>3</a:t>
            </a:r>
          </a:p>
        </p:txBody>
      </p:sp>
      <p:sp>
        <p:nvSpPr>
          <p:cNvPr id="1190" name="I"/>
          <p:cNvSpPr txBox="1"/>
          <p:nvPr/>
        </p:nvSpPr>
        <p:spPr>
          <a:xfrm>
            <a:off x="5549147" y="2968844"/>
            <a:ext cx="1270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1191" name="E"/>
          <p:cNvSpPr txBox="1"/>
          <p:nvPr/>
        </p:nvSpPr>
        <p:spPr>
          <a:xfrm>
            <a:off x="6247814" y="2968844"/>
            <a:ext cx="1270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192" name="N"/>
          <p:cNvSpPr txBox="1"/>
          <p:nvPr/>
        </p:nvSpPr>
        <p:spPr>
          <a:xfrm>
            <a:off x="6889325" y="2968844"/>
            <a:ext cx="14557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900"/>
              </a:spcBef>
              <a:defRPr spc="-1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N</a:t>
            </a:r>
          </a:p>
        </p:txBody>
      </p:sp>
      <p:pic>
        <p:nvPicPr>
          <p:cNvPr id="11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21867" y="3762472"/>
            <a:ext cx="843939" cy="430156"/>
          </a:xfrm>
          <a:prstGeom prst="rect">
            <a:avLst/>
          </a:prstGeom>
          <a:ln w="12700">
            <a:miter lim="400000"/>
          </a:ln>
        </p:spPr>
      </p:pic>
      <p:sp>
        <p:nvSpPr>
          <p:cNvPr id="1194" name="Title 4"/>
          <p:cNvSpPr txBox="1"/>
          <p:nvPr/>
        </p:nvSpPr>
        <p:spPr>
          <a:xfrm>
            <a:off x="1473243" y="2099603"/>
            <a:ext cx="7700221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007533">
              <a:spcBef>
                <a:spcPts val="1000"/>
              </a:spcBef>
              <a:defRPr b="1" spc="-1" sz="3200"/>
            </a:lvl1pPr>
          </a:lstStyle>
          <a:p>
            <a:pPr/>
            <a:r>
              <a:t>Monitors: Quick examples</a:t>
            </a:r>
          </a:p>
        </p:txBody>
      </p:sp>
      <p:pic>
        <p:nvPicPr>
          <p:cNvPr id="1195" name="image180.png" descr="image18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218" y="1107121"/>
            <a:ext cx="9762584" cy="5670605"/>
          </a:xfrm>
          <a:prstGeom prst="rect">
            <a:avLst/>
          </a:prstGeom>
          <a:ln w="12700">
            <a:miter lim="400000"/>
          </a:ln>
        </p:spPr>
      </p:pic>
      <p:sp>
        <p:nvSpPr>
          <p:cNvPr id="1196" name="Oval"/>
          <p:cNvSpPr/>
          <p:nvPr/>
        </p:nvSpPr>
        <p:spPr>
          <a:xfrm>
            <a:off x="3719575" y="1895689"/>
            <a:ext cx="6382071" cy="893056"/>
          </a:xfrm>
          <a:prstGeom prst="ellipse">
            <a:avLst/>
          </a:prstGeom>
          <a:ln w="50800">
            <a:solidFill>
              <a:srgbClr val="DC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197" name="Statistics computed on the fly"/>
          <p:cNvSpPr txBox="1"/>
          <p:nvPr/>
        </p:nvSpPr>
        <p:spPr>
          <a:xfrm>
            <a:off x="1174069" y="1359856"/>
            <a:ext cx="2765496" cy="524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>
            <a:lvl1pPr defTabSz="1007533">
              <a:spcBef>
                <a:spcPts val="1000"/>
              </a:spcBef>
              <a:defRPr b="1" spc="0" sz="1600">
                <a:solidFill>
                  <a:srgbClr val="CE181E"/>
                </a:solidFill>
              </a:defRPr>
            </a:lvl1pPr>
          </a:lstStyle>
          <a:p>
            <a:pPr/>
            <a:r>
              <a:t>Statistics computed on the fly</a:t>
            </a:r>
          </a:p>
        </p:txBody>
      </p:sp>
      <p:sp>
        <p:nvSpPr>
          <p:cNvPr id="1198" name="Intensity / n/s"/>
          <p:cNvSpPr txBox="1"/>
          <p:nvPr/>
        </p:nvSpPr>
        <p:spPr>
          <a:xfrm>
            <a:off x="4220579" y="3384114"/>
            <a:ext cx="1284809" cy="524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>
            <a:lvl1pPr defTabSz="1007533">
              <a:spcBef>
                <a:spcPts val="1000"/>
              </a:spcBef>
              <a:defRPr b="1" spc="0" sz="1600">
                <a:solidFill>
                  <a:srgbClr val="CE181E"/>
                </a:solidFill>
              </a:defRPr>
            </a:lvl1pPr>
          </a:lstStyle>
          <a:p>
            <a:pPr/>
            <a:r>
              <a:t>Intensity / n/s</a:t>
            </a:r>
          </a:p>
        </p:txBody>
      </p:sp>
      <p:sp>
        <p:nvSpPr>
          <p:cNvPr id="1199" name="Estimated RMS MC error"/>
          <p:cNvSpPr txBox="1"/>
          <p:nvPr/>
        </p:nvSpPr>
        <p:spPr>
          <a:xfrm>
            <a:off x="4125319" y="4455781"/>
            <a:ext cx="3404328" cy="296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>
            <a:lvl1pPr defTabSz="1007533">
              <a:spcBef>
                <a:spcPts val="1000"/>
              </a:spcBef>
              <a:defRPr b="1" spc="0" sz="1600">
                <a:solidFill>
                  <a:srgbClr val="CE181E"/>
                </a:solidFill>
              </a:defRPr>
            </a:lvl1pPr>
          </a:lstStyle>
          <a:p>
            <a:pPr/>
            <a:r>
              <a:t>Estimated RMS MC error</a:t>
            </a:r>
          </a:p>
        </p:txBody>
      </p:sp>
      <p:sp>
        <p:nvSpPr>
          <p:cNvPr id="1200" name="# Events"/>
          <p:cNvSpPr txBox="1"/>
          <p:nvPr/>
        </p:nvSpPr>
        <p:spPr>
          <a:xfrm>
            <a:off x="6618730" y="3335889"/>
            <a:ext cx="851380" cy="524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>
            <a:lvl1pPr defTabSz="1007533">
              <a:spcBef>
                <a:spcPts val="1000"/>
              </a:spcBef>
              <a:defRPr b="1" spc="0" sz="1600">
                <a:solidFill>
                  <a:srgbClr val="CE181E"/>
                </a:solidFill>
              </a:defRPr>
            </a:lvl1pPr>
          </a:lstStyle>
          <a:p>
            <a:pPr/>
            <a:r>
              <a:t># Events</a:t>
            </a:r>
          </a:p>
        </p:txBody>
      </p:sp>
      <p:sp>
        <p:nvSpPr>
          <p:cNvPr id="1201" name="1st and 2nd moments of data"/>
          <p:cNvSpPr txBox="1"/>
          <p:nvPr/>
        </p:nvSpPr>
        <p:spPr>
          <a:xfrm>
            <a:off x="7306383" y="3924115"/>
            <a:ext cx="2522287" cy="32455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/>
          <a:p>
            <a:pPr defTabSz="1007533">
              <a:spcBef>
                <a:spcPts val="1000"/>
              </a:spcBef>
              <a:defRPr b="1" spc="0" sz="1600">
                <a:solidFill>
                  <a:srgbClr val="CE181E"/>
                </a:solidFill>
              </a:defRPr>
            </a:pPr>
            <a:r>
              <a:t>1</a:t>
            </a:r>
            <a:r>
              <a:rPr baseline="15746000"/>
              <a:t>st</a:t>
            </a:r>
            <a:r>
              <a:t> and 2</a:t>
            </a:r>
            <a:r>
              <a:rPr baseline="15746000"/>
              <a:t>nd</a:t>
            </a:r>
            <a:r>
              <a:t> moments of data</a:t>
            </a:r>
          </a:p>
        </p:txBody>
      </p:sp>
      <p:sp>
        <p:nvSpPr>
          <p:cNvPr id="1202" name="Line"/>
          <p:cNvSpPr/>
          <p:nvPr/>
        </p:nvSpPr>
        <p:spPr>
          <a:xfrm flipV="1">
            <a:off x="4768617" y="2491059"/>
            <a:ext cx="1" cy="893056"/>
          </a:xfrm>
          <a:prstGeom prst="line">
            <a:avLst/>
          </a:prstGeom>
          <a:ln w="25400">
            <a:solidFill>
              <a:srgbClr val="DC0000"/>
            </a:solidFill>
            <a:tailEnd type="triangle"/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203" name="Line"/>
          <p:cNvSpPr/>
          <p:nvPr/>
        </p:nvSpPr>
        <p:spPr>
          <a:xfrm flipV="1">
            <a:off x="6078431" y="2431522"/>
            <a:ext cx="1" cy="1905186"/>
          </a:xfrm>
          <a:prstGeom prst="line">
            <a:avLst/>
          </a:prstGeom>
          <a:ln w="25400">
            <a:solidFill>
              <a:srgbClr val="DC0000"/>
            </a:solidFill>
            <a:tailEnd type="triangle"/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204" name="Line"/>
          <p:cNvSpPr/>
          <p:nvPr/>
        </p:nvSpPr>
        <p:spPr>
          <a:xfrm flipV="1">
            <a:off x="7031023" y="2431522"/>
            <a:ext cx="1" cy="904369"/>
          </a:xfrm>
          <a:prstGeom prst="line">
            <a:avLst/>
          </a:prstGeom>
          <a:ln w="25400">
            <a:solidFill>
              <a:srgbClr val="DC0000"/>
            </a:solidFill>
            <a:tailEnd type="triangle"/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205" name="Line"/>
          <p:cNvSpPr/>
          <p:nvPr/>
        </p:nvSpPr>
        <p:spPr>
          <a:xfrm flipV="1">
            <a:off x="7566857" y="2491059"/>
            <a:ext cx="357223" cy="1369353"/>
          </a:xfrm>
          <a:prstGeom prst="line">
            <a:avLst/>
          </a:prstGeom>
          <a:ln w="25400">
            <a:solidFill>
              <a:srgbClr val="DC0000"/>
            </a:solidFill>
            <a:tailEnd type="triangle"/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206" name="Line"/>
          <p:cNvSpPr/>
          <p:nvPr/>
        </p:nvSpPr>
        <p:spPr>
          <a:xfrm flipV="1">
            <a:off x="8102690" y="2431522"/>
            <a:ext cx="952593" cy="1428890"/>
          </a:xfrm>
          <a:prstGeom prst="line">
            <a:avLst/>
          </a:prstGeom>
          <a:ln w="25400">
            <a:solidFill>
              <a:srgbClr val="DC0000"/>
            </a:solidFill>
            <a:tailEnd type="triangle"/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207" name="Statistics also available per bin (inside data file)"/>
          <p:cNvSpPr txBox="1"/>
          <p:nvPr/>
        </p:nvSpPr>
        <p:spPr>
          <a:xfrm>
            <a:off x="1347024" y="5348538"/>
            <a:ext cx="5700671" cy="29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>
            <a:lvl1pPr defTabSz="1007533">
              <a:spcBef>
                <a:spcPts val="1000"/>
              </a:spcBef>
              <a:defRPr b="1" spc="0" sz="1600">
                <a:solidFill>
                  <a:srgbClr val="008400"/>
                </a:solidFill>
              </a:defRPr>
            </a:lvl1pPr>
          </a:lstStyle>
          <a:p>
            <a:pPr/>
            <a:r>
              <a:t>Statistics also available per bin (inside data file) </a:t>
            </a:r>
          </a:p>
        </p:txBody>
      </p:sp>
      <p:sp>
        <p:nvSpPr>
          <p:cNvPr id="1208" name="Line"/>
          <p:cNvSpPr/>
          <p:nvPr/>
        </p:nvSpPr>
        <p:spPr>
          <a:xfrm flipH="1" flipV="1">
            <a:off x="1131203" y="2669373"/>
            <a:ext cx="1250278" cy="2619630"/>
          </a:xfrm>
          <a:prstGeom prst="line">
            <a:avLst/>
          </a:prstGeom>
          <a:ln w="25400">
            <a:solidFill>
              <a:srgbClr val="008400"/>
            </a:solidFill>
            <a:tailEnd type="triangle"/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Rectangle"/>
          <p:cNvSpPr/>
          <p:nvPr/>
        </p:nvSpPr>
        <p:spPr>
          <a:xfrm>
            <a:off x="1684222" y="2252726"/>
            <a:ext cx="7027049" cy="2484937"/>
          </a:xfrm>
          <a:prstGeom prst="rect">
            <a:avLst/>
          </a:prstGeom>
          <a:ln w="12700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pic>
        <p:nvPicPr>
          <p:cNvPr id="4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3803" y="2697213"/>
            <a:ext cx="6022778" cy="1741280"/>
          </a:xfrm>
          <a:prstGeom prst="rect">
            <a:avLst/>
          </a:prstGeom>
          <a:ln w="12700">
            <a:miter lim="400000"/>
          </a:ln>
        </p:spPr>
      </p:pic>
      <p:sp>
        <p:nvSpPr>
          <p:cNvPr id="433" name="Rectangle"/>
          <p:cNvSpPr/>
          <p:nvPr/>
        </p:nvSpPr>
        <p:spPr>
          <a:xfrm>
            <a:off x="2174349" y="3252663"/>
            <a:ext cx="1046931" cy="1273789"/>
          </a:xfrm>
          <a:prstGeom prst="rect">
            <a:avLst/>
          </a:prstGeom>
          <a:ln w="12700">
            <a:solidFill>
              <a:srgbClr val="2F3EEA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400"/>
            </a:pPr>
          </a:p>
        </p:txBody>
      </p:sp>
      <p:sp>
        <p:nvSpPr>
          <p:cNvPr id="434" name="Rectangle"/>
          <p:cNvSpPr/>
          <p:nvPr/>
        </p:nvSpPr>
        <p:spPr>
          <a:xfrm>
            <a:off x="4900947" y="3471803"/>
            <a:ext cx="1153650" cy="835509"/>
          </a:xfrm>
          <a:prstGeom prst="rect">
            <a:avLst/>
          </a:prstGeom>
          <a:ln w="12700">
            <a:solidFill>
              <a:srgbClr val="2F3EEA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400"/>
            </a:pPr>
          </a:p>
        </p:txBody>
      </p:sp>
      <p:sp>
        <p:nvSpPr>
          <p:cNvPr id="435" name="Component"/>
          <p:cNvSpPr/>
          <p:nvPr/>
        </p:nvSpPr>
        <p:spPr>
          <a:xfrm>
            <a:off x="4957131" y="4233568"/>
            <a:ext cx="1046932" cy="298758"/>
          </a:xfrm>
          <a:prstGeom prst="rect">
            <a:avLst/>
          </a:prstGeom>
          <a:solidFill>
            <a:srgbClr val="FFFFFF"/>
          </a:solidFill>
          <a:ln w="12700">
            <a:solidFill>
              <a:srgbClr val="2F3EE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400"/>
            </a:lvl1pPr>
          </a:lstStyle>
          <a:p>
            <a:pPr/>
            <a:r>
              <a:t>Component</a:t>
            </a:r>
          </a:p>
        </p:txBody>
      </p:sp>
      <p:sp>
        <p:nvSpPr>
          <p:cNvPr id="436" name="Rectangle"/>
          <p:cNvSpPr/>
          <p:nvPr/>
        </p:nvSpPr>
        <p:spPr>
          <a:xfrm>
            <a:off x="6248177" y="3360495"/>
            <a:ext cx="816712" cy="1179313"/>
          </a:xfrm>
          <a:prstGeom prst="rect">
            <a:avLst/>
          </a:prstGeom>
          <a:ln w="12700">
            <a:solidFill>
              <a:srgbClr val="2F3EEA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400"/>
            </a:pPr>
          </a:p>
        </p:txBody>
      </p:sp>
      <p:sp>
        <p:nvSpPr>
          <p:cNvPr id="437" name="The instrument defines our “lab coordinate system”"/>
          <p:cNvSpPr txBox="1"/>
          <p:nvPr/>
        </p:nvSpPr>
        <p:spPr>
          <a:xfrm>
            <a:off x="2081416" y="5303348"/>
            <a:ext cx="459809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>
                <a:solidFill>
                  <a:srgbClr val="990000"/>
                </a:solidFill>
              </a:defRPr>
            </a:lvl1pPr>
          </a:lstStyle>
          <a:p>
            <a:pPr/>
            <a:r>
              <a:t>The instrument defines our “lab coordinate system”</a:t>
            </a:r>
          </a:p>
        </p:txBody>
      </p:sp>
      <p:sp>
        <p:nvSpPr>
          <p:cNvPr id="438" name="The components define devices or features available in our instrument"/>
          <p:cNvSpPr txBox="1"/>
          <p:nvPr/>
        </p:nvSpPr>
        <p:spPr>
          <a:xfrm>
            <a:off x="2081416" y="5513381"/>
            <a:ext cx="6337995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>
                <a:solidFill>
                  <a:srgbClr val="2F3EEA"/>
                </a:solidFill>
              </a:defRPr>
            </a:lvl1pPr>
          </a:lstStyle>
          <a:p>
            <a:pPr/>
            <a:r>
              <a:t>The components define devices or features available in our instrument</a:t>
            </a:r>
          </a:p>
        </p:txBody>
      </p:sp>
      <p:sp>
        <p:nvSpPr>
          <p:cNvPr id="439" name="Instrument"/>
          <p:cNvSpPr/>
          <p:nvPr/>
        </p:nvSpPr>
        <p:spPr>
          <a:xfrm>
            <a:off x="1892647" y="2127671"/>
            <a:ext cx="1120020" cy="298757"/>
          </a:xfrm>
          <a:prstGeom prst="rect">
            <a:avLst/>
          </a:prstGeom>
          <a:solidFill>
            <a:srgbClr val="FFFFFF"/>
          </a:solidFill>
          <a:ln w="12700">
            <a:solidFill>
              <a:srgbClr val="99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Instrument</a:t>
            </a:r>
          </a:p>
        </p:txBody>
      </p:sp>
      <p:sp>
        <p:nvSpPr>
          <p:cNvPr id="440" name="Component"/>
          <p:cNvSpPr/>
          <p:nvPr/>
        </p:nvSpPr>
        <p:spPr>
          <a:xfrm>
            <a:off x="2175831" y="4360568"/>
            <a:ext cx="1046932" cy="298758"/>
          </a:xfrm>
          <a:prstGeom prst="rect">
            <a:avLst/>
          </a:prstGeom>
          <a:solidFill>
            <a:srgbClr val="FFFFFF"/>
          </a:solidFill>
          <a:ln w="12700">
            <a:solidFill>
              <a:srgbClr val="2F3EE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400"/>
            </a:lvl1pPr>
          </a:lstStyle>
          <a:p>
            <a:pPr/>
            <a:r>
              <a:t>Component</a:t>
            </a:r>
          </a:p>
        </p:txBody>
      </p:sp>
      <p:sp>
        <p:nvSpPr>
          <p:cNvPr id="441" name="Component"/>
          <p:cNvSpPr/>
          <p:nvPr/>
        </p:nvSpPr>
        <p:spPr>
          <a:xfrm>
            <a:off x="6100131" y="4487568"/>
            <a:ext cx="1046932" cy="298758"/>
          </a:xfrm>
          <a:prstGeom prst="rect">
            <a:avLst/>
          </a:prstGeom>
          <a:solidFill>
            <a:srgbClr val="FFFFFF"/>
          </a:solidFill>
          <a:ln w="12700">
            <a:solidFill>
              <a:srgbClr val="2F3EE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400"/>
            </a:lvl1pPr>
          </a:lstStyle>
          <a:p>
            <a:pPr/>
            <a:r>
              <a:t>Component</a:t>
            </a:r>
          </a:p>
        </p:txBody>
      </p:sp>
      <p:sp>
        <p:nvSpPr>
          <p:cNvPr id="442" name="In the big picture, McXtrace is thi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the big picture, McXtrace is this…</a:t>
            </a:r>
          </a:p>
        </p:txBody>
      </p:sp>
      <p:sp>
        <p:nvSpPr>
          <p:cNvPr id="4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Title 4"/>
          <p:cNvSpPr txBox="1"/>
          <p:nvPr/>
        </p:nvSpPr>
        <p:spPr>
          <a:xfrm>
            <a:off x="1467587" y="2099306"/>
            <a:ext cx="7700221" cy="456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007533">
              <a:spcBef>
                <a:spcPts val="1000"/>
              </a:spcBef>
              <a:defRPr b="1" spc="-1" sz="3200"/>
            </a:lvl1pPr>
          </a:lstStyle>
          <a:p>
            <a:pPr/>
            <a:r>
              <a:t>Monitors: Quick examples</a:t>
            </a:r>
          </a:p>
        </p:txBody>
      </p:sp>
      <p:pic>
        <p:nvPicPr>
          <p:cNvPr id="1211" name="image183.png" descr="image18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073" y="1070506"/>
            <a:ext cx="9762584" cy="5290163"/>
          </a:xfrm>
          <a:prstGeom prst="rect">
            <a:avLst/>
          </a:prstGeom>
          <a:ln w="12700">
            <a:miter lim="400000"/>
          </a:ln>
        </p:spPr>
      </p:pic>
      <p:sp>
        <p:nvSpPr>
          <p:cNvPr id="1212" name="In 2D"/>
          <p:cNvSpPr txBox="1"/>
          <p:nvPr/>
        </p:nvSpPr>
        <p:spPr>
          <a:xfrm>
            <a:off x="1067200" y="3930962"/>
            <a:ext cx="2765496" cy="296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>
            <a:lvl1pPr defTabSz="1007533">
              <a:spcBef>
                <a:spcPts val="1000"/>
              </a:spcBef>
              <a:defRPr b="1" spc="0" sz="1600">
                <a:solidFill>
                  <a:srgbClr val="CE181E"/>
                </a:solidFill>
              </a:defRPr>
            </a:lvl1pPr>
          </a:lstStyle>
          <a:p>
            <a:pPr/>
            <a:r>
              <a:t>In 2D</a:t>
            </a:r>
          </a:p>
        </p:txBody>
      </p:sp>
      <p:sp>
        <p:nvSpPr>
          <p:cNvPr id="1213" name="1st and 2nd moments"/>
          <p:cNvSpPr txBox="1"/>
          <p:nvPr/>
        </p:nvSpPr>
        <p:spPr>
          <a:xfrm>
            <a:off x="7264111" y="3983354"/>
            <a:ext cx="2522287" cy="32227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/>
          <a:p>
            <a:pPr defTabSz="1007533">
              <a:spcBef>
                <a:spcPts val="1000"/>
              </a:spcBef>
              <a:defRPr b="1" spc="0" sz="1600">
                <a:solidFill>
                  <a:srgbClr val="FFFFFE"/>
                </a:solidFill>
              </a:defRPr>
            </a:pPr>
            <a:r>
              <a:t>1</a:t>
            </a:r>
            <a:r>
              <a:rPr baseline="15746000"/>
              <a:t>st</a:t>
            </a:r>
            <a:r>
              <a:rPr>
                <a:solidFill>
                  <a:srgbClr val="CE181E"/>
                </a:solidFill>
              </a:rPr>
              <a:t> and </a:t>
            </a:r>
            <a:r>
              <a:rPr>
                <a:solidFill>
                  <a:srgbClr val="72E400"/>
                </a:solidFill>
              </a:rPr>
              <a:t>2</a:t>
            </a:r>
            <a:r>
              <a:rPr baseline="15746000">
                <a:solidFill>
                  <a:srgbClr val="72E400"/>
                </a:solidFill>
              </a:rPr>
              <a:t>nd</a:t>
            </a:r>
            <a:r>
              <a:rPr>
                <a:solidFill>
                  <a:srgbClr val="72E400"/>
                </a:solidFill>
              </a:rPr>
              <a:t> </a:t>
            </a:r>
            <a:r>
              <a:rPr>
                <a:solidFill>
                  <a:srgbClr val="CE181E"/>
                </a:solidFill>
              </a:rPr>
              <a:t>moments</a:t>
            </a:r>
          </a:p>
        </p:txBody>
      </p:sp>
      <p:sp>
        <p:nvSpPr>
          <p:cNvPr id="1214" name="Line"/>
          <p:cNvSpPr/>
          <p:nvPr/>
        </p:nvSpPr>
        <p:spPr>
          <a:xfrm flipV="1">
            <a:off x="7561201" y="2490762"/>
            <a:ext cx="357223" cy="1369352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215" name="Line"/>
          <p:cNvSpPr/>
          <p:nvPr/>
        </p:nvSpPr>
        <p:spPr>
          <a:xfrm flipV="1">
            <a:off x="8097034" y="2431224"/>
            <a:ext cx="535834" cy="1428890"/>
          </a:xfrm>
          <a:prstGeom prst="line">
            <a:avLst/>
          </a:prstGeom>
          <a:ln w="25400">
            <a:solidFill>
              <a:srgbClr val="72E400"/>
            </a:solidFill>
            <a:tailEnd type="triangle"/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216" name="Line"/>
          <p:cNvSpPr/>
          <p:nvPr/>
        </p:nvSpPr>
        <p:spPr>
          <a:xfrm flipH="1" flipV="1">
            <a:off x="5894164" y="2371687"/>
            <a:ext cx="1428890" cy="1547964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1217" name="Line"/>
          <p:cNvSpPr/>
          <p:nvPr/>
        </p:nvSpPr>
        <p:spPr>
          <a:xfrm flipH="1" flipV="1">
            <a:off x="6965831" y="2371687"/>
            <a:ext cx="952593" cy="1496464"/>
          </a:xfrm>
          <a:prstGeom prst="line">
            <a:avLst/>
          </a:prstGeom>
          <a:ln w="25400">
            <a:solidFill>
              <a:srgbClr val="72E400"/>
            </a:solidFill>
            <a:tailEnd type="triangle"/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From &quot;Virtual experiments - the ultimate aim of neutron ray-tracing simulations&quot;, K. Lefmann et al., Journal of Neutron Research 16, 97-111 (2008)"/>
          <p:cNvSpPr txBox="1"/>
          <p:nvPr/>
        </p:nvSpPr>
        <p:spPr>
          <a:xfrm>
            <a:off x="1487837" y="1883303"/>
            <a:ext cx="7700221" cy="981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007533">
              <a:spcBef>
                <a:spcPts val="1000"/>
              </a:spcBef>
              <a:defRPr b="1" spc="-1" sz="2200"/>
            </a:lvl1pPr>
          </a:lstStyle>
          <a:p>
            <a:pPr/>
            <a:r>
              <a:t>From "Virtual experiments - the ultimate aim of neutron ray-tracing simulations", K. Lefmann et al., Journal of Neutron Research 16, 97-111 (2008)</a:t>
            </a:r>
          </a:p>
        </p:txBody>
      </p:sp>
      <p:grpSp>
        <p:nvGrpSpPr>
          <p:cNvPr id="1223" name="Group"/>
          <p:cNvGrpSpPr/>
          <p:nvPr/>
        </p:nvGrpSpPr>
        <p:grpSpPr>
          <a:xfrm>
            <a:off x="2724711" y="2561313"/>
            <a:ext cx="4961221" cy="3002155"/>
            <a:chOff x="0" y="0"/>
            <a:chExt cx="4961220" cy="3002154"/>
          </a:xfrm>
        </p:grpSpPr>
        <p:pic>
          <p:nvPicPr>
            <p:cNvPr id="1220" name="PreviewScreenSnapz011.png" descr="PreviewScreenSnapz01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225" r="0" b="868"/>
            <a:stretch>
              <a:fillRect/>
            </a:stretch>
          </p:blipFill>
          <p:spPr>
            <a:xfrm>
              <a:off x="0" y="0"/>
              <a:ext cx="4961220" cy="27997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21" name="Oval"/>
            <p:cNvSpPr/>
            <p:nvPr/>
          </p:nvSpPr>
          <p:spPr>
            <a:xfrm>
              <a:off x="1947455" y="401279"/>
              <a:ext cx="1066309" cy="520355"/>
            </a:xfrm>
            <a:prstGeom prst="ellipse">
              <a:avLst/>
            </a:prstGeom>
            <a:noFill/>
            <a:ln w="3175" cap="flat">
              <a:solidFill>
                <a:srgbClr val="990000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1222" name="Oval"/>
            <p:cNvSpPr/>
            <p:nvPr/>
          </p:nvSpPr>
          <p:spPr>
            <a:xfrm>
              <a:off x="1947455" y="2481800"/>
              <a:ext cx="1066309" cy="520355"/>
            </a:xfrm>
            <a:prstGeom prst="ellipse">
              <a:avLst/>
            </a:prstGeom>
            <a:noFill/>
            <a:ln w="3175" cap="flat">
              <a:solidFill>
                <a:srgbClr val="990000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From &quot;Virtual experiments - the ultimate aim of neutron ray-tracing simulations&quot;, K. Lefmann et al., Journal of Neutron Research 16, 97-111 (2008)"/>
          <p:cNvSpPr txBox="1"/>
          <p:nvPr/>
        </p:nvSpPr>
        <p:spPr>
          <a:xfrm>
            <a:off x="1503011" y="1823947"/>
            <a:ext cx="7700222" cy="981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007533">
              <a:spcBef>
                <a:spcPts val="1000"/>
              </a:spcBef>
              <a:defRPr b="1" spc="-1" sz="2200"/>
            </a:lvl1pPr>
          </a:lstStyle>
          <a:p>
            <a:pPr/>
            <a:r>
              <a:t>From "Virtual experiments - the ultimate aim of neutron ray-tracing simulations", K. Lefmann et al., Journal of Neutron Research 16, 97-111 (2008)</a:t>
            </a:r>
          </a:p>
        </p:txBody>
      </p:sp>
      <p:grpSp>
        <p:nvGrpSpPr>
          <p:cNvPr id="1228" name="Group"/>
          <p:cNvGrpSpPr/>
          <p:nvPr/>
        </p:nvGrpSpPr>
        <p:grpSpPr>
          <a:xfrm>
            <a:off x="2974767" y="2419913"/>
            <a:ext cx="4756711" cy="3260248"/>
            <a:chOff x="0" y="0"/>
            <a:chExt cx="4756710" cy="3260247"/>
          </a:xfrm>
        </p:grpSpPr>
        <p:pic>
          <p:nvPicPr>
            <p:cNvPr id="1226" name="PreviewScreenSnapz012.png" descr="PreviewScreenSnapz012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756711" cy="32206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27" name="Oval"/>
            <p:cNvSpPr/>
            <p:nvPr/>
          </p:nvSpPr>
          <p:spPr>
            <a:xfrm>
              <a:off x="1854578" y="2749122"/>
              <a:ext cx="1047554" cy="511126"/>
            </a:xfrm>
            <a:prstGeom prst="ellipse">
              <a:avLst/>
            </a:prstGeom>
            <a:noFill/>
            <a:ln w="3175" cap="flat">
              <a:solidFill>
                <a:srgbClr val="990000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On a given McStas histogram…"/>
          <p:cNvSpPr txBox="1"/>
          <p:nvPr/>
        </p:nvSpPr>
        <p:spPr>
          <a:xfrm>
            <a:off x="1467587" y="2247141"/>
            <a:ext cx="7700221" cy="4899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66774" indent="-366414" defTabSz="1007533">
              <a:spcBef>
                <a:spcPts val="400"/>
              </a:spcBef>
              <a:buClr>
                <a:srgbClr val="000000"/>
              </a:buClr>
              <a:buSzPct val="100000"/>
              <a:buAutoNum type="arabicPeriod" startAt="1"/>
              <a:defRPr spc="-1" sz="2400">
                <a:latin typeface="Verdana"/>
                <a:ea typeface="Verdana"/>
                <a:cs typeface="Verdana"/>
                <a:sym typeface="Verdana"/>
              </a:defRPr>
            </a:pPr>
            <a:r>
              <a:t>On a given McXtrace histogram</a:t>
            </a:r>
            <a:br/>
            <a:r>
              <a:t> </a:t>
            </a:r>
          </a:p>
          <a:p>
            <a:pPr marL="366774" indent="-366414" defTabSz="1007533">
              <a:spcBef>
                <a:spcPts val="400"/>
              </a:spcBef>
              <a:buClr>
                <a:srgbClr val="000000"/>
              </a:buClr>
              <a:buSzPct val="100000"/>
              <a:buAutoNum type="arabicPeriod" startAt="1"/>
              <a:defRPr spc="-1" sz="2400">
                <a:latin typeface="Verdana"/>
                <a:ea typeface="Verdana"/>
                <a:cs typeface="Verdana"/>
                <a:sym typeface="Verdana"/>
              </a:defRPr>
            </a:pPr>
            <a:r>
              <a:t>For the non-zero bins, calculate</a:t>
            </a:r>
            <a:br/>
            <a:br/>
            <a:br/>
            <a:br/>
            <a:br/>
            <a:r>
              <a:t>The </a:t>
            </a:r>
            <a:r>
              <a:rPr i="1"/>
              <a:t>smallest </a:t>
            </a:r>
            <a:r>
              <a:t>      defines the “maximal counting time” allowed by your statistics</a:t>
            </a:r>
            <a:br/>
            <a:r>
              <a:t> </a:t>
            </a:r>
          </a:p>
          <a:p>
            <a:pPr marL="366774" indent="-366414" defTabSz="1007533">
              <a:spcBef>
                <a:spcPts val="400"/>
              </a:spcBef>
              <a:buClr>
                <a:srgbClr val="000000"/>
              </a:buClr>
              <a:buSzPct val="100000"/>
              <a:buAutoNum type="arabicPeriod" startAt="1"/>
              <a:defRPr spc="-1" sz="2400">
                <a:latin typeface="Verdana"/>
                <a:ea typeface="Verdana"/>
                <a:cs typeface="Verdana"/>
                <a:sym typeface="Verdana"/>
              </a:defRPr>
            </a:pPr>
            <a:r>
              <a:t>Preferably a “background” should be added - use a “known experimental value” or an estimate…</a:t>
            </a:r>
          </a:p>
        </p:txBody>
      </p:sp>
      <p:pic>
        <p:nvPicPr>
          <p:cNvPr id="1231" name="PreviewScreenSnapz012.png" descr="PreviewScreenSnapz012.png"/>
          <p:cNvPicPr>
            <a:picLocks noChangeAspect="1"/>
          </p:cNvPicPr>
          <p:nvPr/>
        </p:nvPicPr>
        <p:blipFill>
          <a:blip r:embed="rId2">
            <a:extLst/>
          </a:blip>
          <a:srcRect l="39804" t="86592" r="39804" b="0"/>
          <a:stretch>
            <a:fillRect/>
          </a:stretch>
        </p:blipFill>
        <p:spPr>
          <a:xfrm>
            <a:off x="3759914" y="3682384"/>
            <a:ext cx="1932159" cy="859989"/>
          </a:xfrm>
          <a:prstGeom prst="rect">
            <a:avLst/>
          </a:prstGeom>
          <a:ln w="12700">
            <a:miter lim="400000"/>
          </a:ln>
        </p:spPr>
      </p:pic>
      <p:sp>
        <p:nvSpPr>
          <p:cNvPr id="1232" name="Sketch of an algorithm…"/>
          <p:cNvSpPr txBox="1"/>
          <p:nvPr/>
        </p:nvSpPr>
        <p:spPr>
          <a:xfrm>
            <a:off x="1467587" y="1823947"/>
            <a:ext cx="7700221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007533">
              <a:spcBef>
                <a:spcPts val="1000"/>
              </a:spcBef>
              <a:defRPr b="1" spc="-1" sz="3200"/>
            </a:lvl1pPr>
          </a:lstStyle>
          <a:p>
            <a:pPr/>
            <a:r>
              <a:t>Sketch of an algorithm…</a:t>
            </a:r>
          </a:p>
        </p:txBody>
      </p:sp>
      <p:pic>
        <p:nvPicPr>
          <p:cNvPr id="123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80621" y="4929465"/>
            <a:ext cx="339659" cy="1857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Sketch of an algorithm…"/>
          <p:cNvSpPr txBox="1"/>
          <p:nvPr/>
        </p:nvSpPr>
        <p:spPr>
          <a:xfrm>
            <a:off x="1428888" y="1823947"/>
            <a:ext cx="7700221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007533">
              <a:spcBef>
                <a:spcPts val="1000"/>
              </a:spcBef>
              <a:defRPr b="1" spc="-1" sz="3200"/>
            </a:lvl1pPr>
          </a:lstStyle>
          <a:p>
            <a:pPr/>
            <a:r>
              <a:t>Monitor_nD</a:t>
            </a:r>
          </a:p>
        </p:txBody>
      </p:sp>
      <p:sp>
        <p:nvSpPr>
          <p:cNvPr id="1236" name="CustomShape 5"/>
          <p:cNvSpPr/>
          <p:nvPr/>
        </p:nvSpPr>
        <p:spPr>
          <a:xfrm>
            <a:off x="6085356" y="1385834"/>
            <a:ext cx="3655402" cy="296374"/>
          </a:xfrm>
          <a:prstGeom prst="rect">
            <a:avLst/>
          </a:prstGeom>
          <a:solidFill>
            <a:srgbClr val="00F900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7210" tIns="37210" rIns="37210" bIns="37210" anchor="ctr">
            <a:spAutoFit/>
          </a:bodyPr>
          <a:lstStyle>
            <a:lvl1pPr defTabSz="1007533">
              <a:spcBef>
                <a:spcPts val="1000"/>
              </a:spcBef>
              <a:defRPr i="1" spc="0" sz="1600">
                <a:solidFill>
                  <a:srgbClr val="444444"/>
                </a:solidFill>
              </a:defRPr>
            </a:lvl1pPr>
          </a:lstStyle>
          <a:p>
            <a:pPr/>
            <a:r>
              <a:t>A general monitor for 0D/1D/2D records</a:t>
            </a:r>
          </a:p>
        </p:txBody>
      </p:sp>
      <p:sp>
        <p:nvSpPr>
          <p:cNvPr id="1237" name="CustomShape 6"/>
          <p:cNvSpPr txBox="1"/>
          <p:nvPr/>
        </p:nvSpPr>
        <p:spPr>
          <a:xfrm>
            <a:off x="1939418" y="2371687"/>
            <a:ext cx="7056666" cy="469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7210" tIns="37210" rIns="37210" bIns="37210">
            <a:spAutoFit/>
          </a:bodyPr>
          <a:lstStyle>
            <a:lvl1pPr defTabSz="1007533">
              <a:spcBef>
                <a:spcPts val="1000"/>
              </a:spcBef>
              <a:defRPr i="1" spc="-1" sz="2800"/>
            </a:lvl1pPr>
          </a:lstStyle>
          <a:p>
            <a:pPr/>
            <a:r>
              <a:t>The all-in-one , swiss-army-knife of monitors</a:t>
            </a:r>
          </a:p>
        </p:txBody>
      </p:sp>
      <p:sp>
        <p:nvSpPr>
          <p:cNvPr id="1238" name="CustomShape 7"/>
          <p:cNvSpPr txBox="1"/>
          <p:nvPr/>
        </p:nvSpPr>
        <p:spPr>
          <a:xfrm>
            <a:off x="1921854" y="2853044"/>
            <a:ext cx="7537090" cy="14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/>
          <a:p>
            <a:pPr defTabSz="1007533">
              <a:spcBef>
                <a:spcPts val="1000"/>
              </a:spcBef>
              <a:defRPr b="1" i="1" spc="-1" sz="2800"/>
            </a:pPr>
            <a:r>
              <a:t>Monitor_nD</a:t>
            </a:r>
            <a:r>
              <a:rPr b="0"/>
              <a:t> can have almost any shape, and record </a:t>
            </a:r>
          </a:p>
          <a:p>
            <a:pPr defTabSz="1007533">
              <a:spcBef>
                <a:spcPts val="1000"/>
              </a:spcBef>
              <a:defRPr i="1" spc="-1" sz="2800"/>
            </a:pPr>
            <a:r>
              <a:t>any requested standard quantities</a:t>
            </a:r>
          </a:p>
        </p:txBody>
      </p:sp>
      <p:pic>
        <p:nvPicPr>
          <p:cNvPr id="12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39906" y="4327894"/>
            <a:ext cx="2278185" cy="24463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Sketch of an algorithm…"/>
          <p:cNvSpPr txBox="1"/>
          <p:nvPr/>
        </p:nvSpPr>
        <p:spPr>
          <a:xfrm>
            <a:off x="1346086" y="1841090"/>
            <a:ext cx="7700221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007533">
              <a:spcBef>
                <a:spcPts val="1000"/>
              </a:spcBef>
              <a:defRPr b="1" spc="-1" sz="3200"/>
            </a:lvl1pPr>
          </a:lstStyle>
          <a:p>
            <a:pPr/>
            <a:r>
              <a:t>Monitor_nD</a:t>
            </a:r>
          </a:p>
        </p:txBody>
      </p:sp>
      <p:sp>
        <p:nvSpPr>
          <p:cNvPr id="1242" name="CustomShape 4"/>
          <p:cNvSpPr/>
          <p:nvPr/>
        </p:nvSpPr>
        <p:spPr>
          <a:xfrm>
            <a:off x="6549667" y="1449519"/>
            <a:ext cx="3655402" cy="296375"/>
          </a:xfrm>
          <a:prstGeom prst="rect">
            <a:avLst/>
          </a:prstGeom>
          <a:solidFill>
            <a:srgbClr val="00F900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7210" tIns="37210" rIns="37210" bIns="37210" anchor="ctr">
            <a:spAutoFit/>
          </a:bodyPr>
          <a:lstStyle>
            <a:lvl1pPr defTabSz="1007533">
              <a:spcBef>
                <a:spcPts val="1000"/>
              </a:spcBef>
              <a:defRPr i="1" spc="0" sz="1600">
                <a:solidFill>
                  <a:srgbClr val="444444"/>
                </a:solidFill>
              </a:defRPr>
            </a:lvl1pPr>
          </a:lstStyle>
          <a:p>
            <a:pPr/>
            <a:r>
              <a:t>A general monitor for 0D/1D/2D records</a:t>
            </a:r>
          </a:p>
        </p:txBody>
      </p:sp>
      <p:sp>
        <p:nvSpPr>
          <p:cNvPr id="1243" name="CustomShape 5"/>
          <p:cNvSpPr txBox="1"/>
          <p:nvPr/>
        </p:nvSpPr>
        <p:spPr>
          <a:xfrm>
            <a:off x="1681134" y="2523101"/>
            <a:ext cx="7699924" cy="1620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/>
          <a:p>
            <a:pPr defTabSz="1007533">
              <a:spcBef>
                <a:spcPts val="1000"/>
              </a:spcBef>
              <a:defRPr spc="0" sz="1600"/>
            </a:pPr>
          </a:p>
          <a:p>
            <a:pPr defTabSz="1007533">
              <a:spcBef>
                <a:spcPts val="1000"/>
              </a:spcBef>
              <a:defRPr b="1" spc="-1" sz="1600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 </a:t>
            </a:r>
            <a:r>
              <a:rPr>
                <a:solidFill>
                  <a:srgbClr val="000000"/>
                </a:solidFill>
              </a:rPr>
              <a:t>MyMon = </a:t>
            </a:r>
            <a:r>
              <a:t>Monitor_nD</a:t>
            </a:r>
            <a:r>
              <a:rPr>
                <a:solidFill>
                  <a:srgbClr val="000000"/>
                </a:solidFill>
              </a:rPr>
              <a:t>( </a:t>
            </a:r>
            <a:r>
              <a:rPr>
                <a:solidFill>
                  <a:srgbClr val="0061FF"/>
                </a:solidFill>
              </a:rPr>
              <a:t>xwidth = 0.1, yheight = 0.1,          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      zdepth = 0,</a:t>
            </a:r>
          </a:p>
          <a:p>
            <a:pPr defTabSz="1007533">
              <a:spcBef>
                <a:spcPts val="1000"/>
              </a:spcBef>
              <a:defRPr b="1" spc="-1" sz="1600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</a:t>
            </a:r>
            <a:r>
              <a:rPr u="sng"/>
              <a:t>options = "intensity per cm2 angle,limits=[-5 5],</a:t>
            </a:r>
            <a:r>
              <a:t>       </a:t>
            </a:r>
          </a:p>
          <a:p>
            <a:pPr defTabSz="1007533">
              <a:spcBef>
                <a:spcPts val="1000"/>
              </a:spcBef>
              <a:defRPr b="1" spc="-1" sz="1600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</a:t>
            </a:r>
            <a:r>
              <a:rPr u="sng"/>
              <a:t>bins=10,with borders, file = mon1"</a:t>
            </a:r>
            <a:r>
              <a:t>)</a:t>
            </a:r>
          </a:p>
        </p:txBody>
      </p:sp>
      <p:sp>
        <p:nvSpPr>
          <p:cNvPr id="1244" name="CustomShape 7"/>
          <p:cNvSpPr txBox="1"/>
          <p:nvPr/>
        </p:nvSpPr>
        <p:spPr>
          <a:xfrm>
            <a:off x="1913577" y="6298209"/>
            <a:ext cx="6243946" cy="531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/>
          <a:p>
            <a:pPr defTabSz="1007533">
              <a:spcBef>
                <a:spcPts val="1000"/>
              </a:spcBef>
              <a:defRPr b="1" i="1" spc="-1" sz="1600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 u="sng"/>
              <a:t>options = "banana, theta limits=[10,130], bins=120, y"</a:t>
            </a:r>
          </a:p>
        </p:txBody>
      </p:sp>
      <p:sp>
        <p:nvSpPr>
          <p:cNvPr id="1245" name="CustomShape 9"/>
          <p:cNvSpPr txBox="1"/>
          <p:nvPr/>
        </p:nvSpPr>
        <p:spPr>
          <a:xfrm>
            <a:off x="1786962" y="5149344"/>
            <a:ext cx="7488269" cy="531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>
            <a:lvl1pPr defTabSz="1007533">
              <a:spcBef>
                <a:spcPts val="1000"/>
              </a:spcBef>
              <a:defRPr b="1" i="1" spc="-1" sz="1600" u="sng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options = "multiple kx ky kz, auto abs log t, and list all neutrons"</a:t>
            </a:r>
          </a:p>
        </p:txBody>
      </p:sp>
      <p:sp>
        <p:nvSpPr>
          <p:cNvPr id="1246" name="CustomShape 10"/>
          <p:cNvSpPr txBox="1"/>
          <p:nvPr/>
        </p:nvSpPr>
        <p:spPr>
          <a:xfrm>
            <a:off x="1369946" y="2371687"/>
            <a:ext cx="2031404" cy="29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>
            <a:lvl1pPr defTabSz="1007533">
              <a:spcBef>
                <a:spcPts val="1000"/>
              </a:spcBef>
              <a:defRPr b="1" spc="0" sz="1600">
                <a:solidFill>
                  <a:srgbClr val="00A3D7"/>
                </a:solidFill>
              </a:defRPr>
            </a:lvl1pPr>
          </a:lstStyle>
          <a:p>
            <a:pPr/>
            <a:r>
              <a:t>Examples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Sketch of an algorithm…"/>
          <p:cNvSpPr txBox="1"/>
          <p:nvPr/>
        </p:nvSpPr>
        <p:spPr>
          <a:xfrm>
            <a:off x="1467587" y="2099306"/>
            <a:ext cx="7700221" cy="456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007533">
              <a:spcBef>
                <a:spcPts val="1000"/>
              </a:spcBef>
              <a:defRPr b="1" spc="-1" sz="3200"/>
            </a:lvl1pPr>
          </a:lstStyle>
          <a:p>
            <a:pPr/>
            <a:r>
              <a:t>Monitor_nD</a:t>
            </a:r>
          </a:p>
        </p:txBody>
      </p:sp>
      <p:sp>
        <p:nvSpPr>
          <p:cNvPr id="1249" name="CustomShape 8"/>
          <p:cNvSpPr txBox="1"/>
          <p:nvPr/>
        </p:nvSpPr>
        <p:spPr>
          <a:xfrm>
            <a:off x="1612262" y="3443354"/>
            <a:ext cx="7317696" cy="102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/>
          <a:p>
            <a:pPr defTabSz="1007533">
              <a:spcBef>
                <a:spcPts val="1000"/>
              </a:spcBef>
              <a:defRPr b="1" i="1" spc="-1" sz="1600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MyMon = </a:t>
            </a:r>
            <a:r>
              <a:t>Monitor_nD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xwidth = 0.1, yheight = 0.1,</a:t>
            </a:r>
          </a:p>
          <a:p>
            <a:pPr defTabSz="1007533">
              <a:spcBef>
                <a:spcPts val="1000"/>
              </a:spcBef>
              <a:defRPr b="1" i="1" spc="-1" sz="1600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user1=age, username1="Age of the Captain [years]",</a:t>
            </a:r>
          </a:p>
          <a:p>
            <a:pPr defTabSz="1007533">
              <a:spcBef>
                <a:spcPts val="1000"/>
              </a:spcBef>
              <a:defRPr b="1" i="1" spc="-1" sz="1600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options="user1, auto")</a:t>
            </a:r>
          </a:p>
        </p:txBody>
      </p:sp>
      <p:sp>
        <p:nvSpPr>
          <p:cNvPr id="1250" name="… or monitor just about anything:"/>
          <p:cNvSpPr txBox="1"/>
          <p:nvPr/>
        </p:nvSpPr>
        <p:spPr>
          <a:xfrm>
            <a:off x="1823321" y="2550298"/>
            <a:ext cx="4093171" cy="29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7210" tIns="37210" rIns="37210" bIns="37210">
            <a:spAutoFit/>
          </a:bodyPr>
          <a:lstStyle>
            <a:lvl1pPr defTabSz="1007533">
              <a:spcBef>
                <a:spcPts val="1000"/>
              </a:spcBef>
              <a:defRPr spc="0" sz="1600"/>
            </a:lvl1pPr>
          </a:lstStyle>
          <a:p>
            <a:pPr/>
            <a:r>
              <a:t>… or monitor just about anything: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Rectangle"/>
          <p:cNvSpPr/>
          <p:nvPr/>
        </p:nvSpPr>
        <p:spPr>
          <a:xfrm>
            <a:off x="1684222" y="2252726"/>
            <a:ext cx="7027049" cy="2484937"/>
          </a:xfrm>
          <a:prstGeom prst="rect">
            <a:avLst/>
          </a:prstGeom>
          <a:ln w="12700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pic>
        <p:nvPicPr>
          <p:cNvPr id="44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3803" y="2697213"/>
            <a:ext cx="6022778" cy="1741280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Rectangle"/>
          <p:cNvSpPr/>
          <p:nvPr/>
        </p:nvSpPr>
        <p:spPr>
          <a:xfrm>
            <a:off x="2174349" y="3252663"/>
            <a:ext cx="1046931" cy="1273789"/>
          </a:xfrm>
          <a:prstGeom prst="rect">
            <a:avLst/>
          </a:prstGeom>
          <a:ln w="12700">
            <a:solidFill>
              <a:srgbClr val="2F3EEA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400"/>
            </a:pPr>
          </a:p>
        </p:txBody>
      </p:sp>
      <p:sp>
        <p:nvSpPr>
          <p:cNvPr id="448" name="Rectangle"/>
          <p:cNvSpPr/>
          <p:nvPr/>
        </p:nvSpPr>
        <p:spPr>
          <a:xfrm>
            <a:off x="4900947" y="3471803"/>
            <a:ext cx="1153650" cy="835509"/>
          </a:xfrm>
          <a:prstGeom prst="rect">
            <a:avLst/>
          </a:prstGeom>
          <a:ln w="12700">
            <a:solidFill>
              <a:srgbClr val="2F3EEA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400"/>
            </a:pPr>
          </a:p>
        </p:txBody>
      </p:sp>
      <p:sp>
        <p:nvSpPr>
          <p:cNvPr id="449" name="Rectangle"/>
          <p:cNvSpPr/>
          <p:nvPr/>
        </p:nvSpPr>
        <p:spPr>
          <a:xfrm>
            <a:off x="6248177" y="3360495"/>
            <a:ext cx="816712" cy="1179313"/>
          </a:xfrm>
          <a:prstGeom prst="rect">
            <a:avLst/>
          </a:prstGeom>
          <a:ln w="12700">
            <a:solidFill>
              <a:srgbClr val="2F3EEA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400"/>
            </a:pPr>
          </a:p>
        </p:txBody>
      </p:sp>
      <p:sp>
        <p:nvSpPr>
          <p:cNvPr id="450" name="The instrument defines our “lab coordinate system”"/>
          <p:cNvSpPr txBox="1"/>
          <p:nvPr/>
        </p:nvSpPr>
        <p:spPr>
          <a:xfrm>
            <a:off x="2081416" y="5303348"/>
            <a:ext cx="459809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>
                <a:solidFill>
                  <a:srgbClr val="990000"/>
                </a:solidFill>
              </a:defRPr>
            </a:lvl1pPr>
          </a:lstStyle>
          <a:p>
            <a:pPr/>
            <a:r>
              <a:t>The instrument defines our “lab coordinate system”</a:t>
            </a:r>
          </a:p>
        </p:txBody>
      </p:sp>
      <p:sp>
        <p:nvSpPr>
          <p:cNvPr id="451" name="The components define devices or features available in our instrument  - they have different function"/>
          <p:cNvSpPr txBox="1"/>
          <p:nvPr/>
        </p:nvSpPr>
        <p:spPr>
          <a:xfrm>
            <a:off x="2081416" y="5513381"/>
            <a:ext cx="6394451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007533">
              <a:spcBef>
                <a:spcPts val="1000"/>
              </a:spcBef>
              <a:defRPr sz="1600">
                <a:solidFill>
                  <a:srgbClr val="2F3EEA"/>
                </a:solidFill>
              </a:defRPr>
            </a:pPr>
            <a:r>
              <a:t>The components define devices or features available in our instrument </a:t>
            </a:r>
            <a:br/>
            <a:r>
              <a:t>- they have different function</a:t>
            </a:r>
          </a:p>
        </p:txBody>
      </p:sp>
      <p:sp>
        <p:nvSpPr>
          <p:cNvPr id="452" name="Sample"/>
          <p:cNvSpPr/>
          <p:nvPr/>
        </p:nvSpPr>
        <p:spPr>
          <a:xfrm>
            <a:off x="4957131" y="4233568"/>
            <a:ext cx="1046932" cy="298758"/>
          </a:xfrm>
          <a:prstGeom prst="rect">
            <a:avLst/>
          </a:prstGeom>
          <a:solidFill>
            <a:srgbClr val="FFFFFF"/>
          </a:solidFill>
          <a:ln w="12700">
            <a:solidFill>
              <a:srgbClr val="2F3EE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400"/>
            </a:lvl1pPr>
          </a:lstStyle>
          <a:p>
            <a:pPr/>
            <a:r>
              <a:t>Sample</a:t>
            </a:r>
          </a:p>
        </p:txBody>
      </p:sp>
      <p:sp>
        <p:nvSpPr>
          <p:cNvPr id="453" name="Source"/>
          <p:cNvSpPr/>
          <p:nvPr/>
        </p:nvSpPr>
        <p:spPr>
          <a:xfrm>
            <a:off x="2175831" y="4360568"/>
            <a:ext cx="1046932" cy="298758"/>
          </a:xfrm>
          <a:prstGeom prst="rect">
            <a:avLst/>
          </a:prstGeom>
          <a:solidFill>
            <a:srgbClr val="FFFFFF"/>
          </a:solidFill>
          <a:ln w="12700">
            <a:solidFill>
              <a:srgbClr val="2F3EE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400"/>
            </a:lvl1pPr>
          </a:lstStyle>
          <a:p>
            <a:pPr/>
            <a:r>
              <a:t>Source</a:t>
            </a:r>
          </a:p>
        </p:txBody>
      </p:sp>
      <p:sp>
        <p:nvSpPr>
          <p:cNvPr id="454" name="Monitor"/>
          <p:cNvSpPr/>
          <p:nvPr/>
        </p:nvSpPr>
        <p:spPr>
          <a:xfrm>
            <a:off x="6100131" y="4487568"/>
            <a:ext cx="1046932" cy="298758"/>
          </a:xfrm>
          <a:prstGeom prst="rect">
            <a:avLst/>
          </a:prstGeom>
          <a:solidFill>
            <a:srgbClr val="FFFFFF"/>
          </a:solidFill>
          <a:ln w="12700">
            <a:solidFill>
              <a:srgbClr val="2F3EE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400"/>
            </a:lvl1pPr>
          </a:lstStyle>
          <a:p>
            <a:pPr/>
            <a:r>
              <a:t>Monitor</a:t>
            </a:r>
          </a:p>
        </p:txBody>
      </p:sp>
      <p:sp>
        <p:nvSpPr>
          <p:cNvPr id="455" name="Instrument"/>
          <p:cNvSpPr/>
          <p:nvPr/>
        </p:nvSpPr>
        <p:spPr>
          <a:xfrm>
            <a:off x="1892647" y="2127671"/>
            <a:ext cx="1120020" cy="298757"/>
          </a:xfrm>
          <a:prstGeom prst="rect">
            <a:avLst/>
          </a:prstGeom>
          <a:solidFill>
            <a:srgbClr val="FFFFFF"/>
          </a:solidFill>
          <a:ln w="12700">
            <a:solidFill>
              <a:srgbClr val="99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Instrument</a:t>
            </a:r>
          </a:p>
        </p:txBody>
      </p:sp>
      <p:sp>
        <p:nvSpPr>
          <p:cNvPr id="456" name="In the big picture, McXtrace is thi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the big picture, McXtrace is this…</a:t>
            </a:r>
          </a:p>
        </p:txBody>
      </p:sp>
      <p:sp>
        <p:nvSpPr>
          <p:cNvPr id="4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Rectangle"/>
          <p:cNvSpPr/>
          <p:nvPr/>
        </p:nvSpPr>
        <p:spPr>
          <a:xfrm>
            <a:off x="1684222" y="2252726"/>
            <a:ext cx="7027049" cy="2484937"/>
          </a:xfrm>
          <a:prstGeom prst="rect">
            <a:avLst/>
          </a:prstGeom>
          <a:ln w="12700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pic>
        <p:nvPicPr>
          <p:cNvPr id="4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3803" y="2697213"/>
            <a:ext cx="6022778" cy="1741280"/>
          </a:xfrm>
          <a:prstGeom prst="rect">
            <a:avLst/>
          </a:prstGeom>
          <a:ln w="12700">
            <a:miter lim="400000"/>
          </a:ln>
        </p:spPr>
      </p:pic>
      <p:sp>
        <p:nvSpPr>
          <p:cNvPr id="461" name="Rectangle"/>
          <p:cNvSpPr/>
          <p:nvPr/>
        </p:nvSpPr>
        <p:spPr>
          <a:xfrm>
            <a:off x="2174349" y="3252663"/>
            <a:ext cx="1046931" cy="1273789"/>
          </a:xfrm>
          <a:prstGeom prst="rect">
            <a:avLst/>
          </a:prstGeom>
          <a:ln w="12700">
            <a:solidFill>
              <a:srgbClr val="2F3EEA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400"/>
            </a:pPr>
          </a:p>
        </p:txBody>
      </p:sp>
      <p:sp>
        <p:nvSpPr>
          <p:cNvPr id="462" name="Rectangle"/>
          <p:cNvSpPr/>
          <p:nvPr/>
        </p:nvSpPr>
        <p:spPr>
          <a:xfrm>
            <a:off x="4900947" y="3471803"/>
            <a:ext cx="1153650" cy="835509"/>
          </a:xfrm>
          <a:prstGeom prst="rect">
            <a:avLst/>
          </a:prstGeom>
          <a:ln w="12700">
            <a:solidFill>
              <a:srgbClr val="2F3EEA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400"/>
            </a:pPr>
          </a:p>
        </p:txBody>
      </p:sp>
      <p:sp>
        <p:nvSpPr>
          <p:cNvPr id="463" name="Rectangle"/>
          <p:cNvSpPr/>
          <p:nvPr/>
        </p:nvSpPr>
        <p:spPr>
          <a:xfrm>
            <a:off x="6248177" y="3360495"/>
            <a:ext cx="816712" cy="1179313"/>
          </a:xfrm>
          <a:prstGeom prst="rect">
            <a:avLst/>
          </a:prstGeom>
          <a:ln w="12700">
            <a:solidFill>
              <a:srgbClr val="2F3EEA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400"/>
            </a:pPr>
          </a:p>
        </p:txBody>
      </p:sp>
      <p:sp>
        <p:nvSpPr>
          <p:cNvPr id="464" name="X-rays"/>
          <p:cNvSpPr/>
          <p:nvPr/>
        </p:nvSpPr>
        <p:spPr>
          <a:xfrm>
            <a:off x="5014402" y="4904690"/>
            <a:ext cx="1046932" cy="352528"/>
          </a:xfrm>
          <a:prstGeom prst="rect">
            <a:avLst/>
          </a:prstGeom>
          <a:solidFill>
            <a:srgbClr val="FFFFFF"/>
          </a:solidFill>
          <a:ln w="12700">
            <a:solidFill>
              <a:srgbClr val="19A66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X-rays</a:t>
            </a:r>
          </a:p>
        </p:txBody>
      </p:sp>
      <p:sp>
        <p:nvSpPr>
          <p:cNvPr id="465" name="The instrument defines our “lab coordinate system”"/>
          <p:cNvSpPr txBox="1"/>
          <p:nvPr/>
        </p:nvSpPr>
        <p:spPr>
          <a:xfrm>
            <a:off x="2081416" y="5303348"/>
            <a:ext cx="459809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>
                <a:solidFill>
                  <a:srgbClr val="990000"/>
                </a:solidFill>
              </a:defRPr>
            </a:lvl1pPr>
          </a:lstStyle>
          <a:p>
            <a:pPr/>
            <a:r>
              <a:t>The instrument defines our “lab coordinate system”</a:t>
            </a:r>
          </a:p>
        </p:txBody>
      </p:sp>
      <p:sp>
        <p:nvSpPr>
          <p:cNvPr id="466" name="The components define devices or features available in our instrument  - they have different function"/>
          <p:cNvSpPr txBox="1"/>
          <p:nvPr/>
        </p:nvSpPr>
        <p:spPr>
          <a:xfrm>
            <a:off x="2081416" y="5513381"/>
            <a:ext cx="6394451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007533">
              <a:spcBef>
                <a:spcPts val="1000"/>
              </a:spcBef>
              <a:defRPr sz="1600">
                <a:solidFill>
                  <a:srgbClr val="2F3EEA"/>
                </a:solidFill>
              </a:defRPr>
            </a:pPr>
            <a:r>
              <a:t>The components define devices or features available in our instrument </a:t>
            </a:r>
            <a:br/>
            <a:r>
              <a:t>- they have different function</a:t>
            </a:r>
          </a:p>
        </p:txBody>
      </p:sp>
      <p:sp>
        <p:nvSpPr>
          <p:cNvPr id="467" name="X-ray photons particles are passed on from one component to the next,  changing state under way"/>
          <p:cNvSpPr txBox="1"/>
          <p:nvPr/>
        </p:nvSpPr>
        <p:spPr>
          <a:xfrm>
            <a:off x="2081416" y="5977415"/>
            <a:ext cx="6473627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007533">
              <a:spcBef>
                <a:spcPts val="1000"/>
              </a:spcBef>
              <a:defRPr sz="1600">
                <a:solidFill>
                  <a:srgbClr val="19A668"/>
                </a:solidFill>
              </a:defRPr>
            </a:pPr>
            <a:r>
              <a:t>X-ray photons particles are passed on from one component to the next, </a:t>
            </a:r>
            <a:br/>
            <a:r>
              <a:t>changing state under way</a:t>
            </a:r>
          </a:p>
        </p:txBody>
      </p:sp>
      <p:sp>
        <p:nvSpPr>
          <p:cNvPr id="468" name="Sample"/>
          <p:cNvSpPr/>
          <p:nvPr/>
        </p:nvSpPr>
        <p:spPr>
          <a:xfrm>
            <a:off x="4957131" y="4233568"/>
            <a:ext cx="1046932" cy="298758"/>
          </a:xfrm>
          <a:prstGeom prst="rect">
            <a:avLst/>
          </a:prstGeom>
          <a:solidFill>
            <a:srgbClr val="FFFFFF"/>
          </a:solidFill>
          <a:ln w="12700">
            <a:solidFill>
              <a:srgbClr val="2F3EE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400"/>
            </a:lvl1pPr>
          </a:lstStyle>
          <a:p>
            <a:pPr/>
            <a:r>
              <a:t>Sample</a:t>
            </a:r>
          </a:p>
        </p:txBody>
      </p:sp>
      <p:sp>
        <p:nvSpPr>
          <p:cNvPr id="469" name="Source"/>
          <p:cNvSpPr/>
          <p:nvPr/>
        </p:nvSpPr>
        <p:spPr>
          <a:xfrm>
            <a:off x="2175831" y="4360568"/>
            <a:ext cx="1046932" cy="298758"/>
          </a:xfrm>
          <a:prstGeom prst="rect">
            <a:avLst/>
          </a:prstGeom>
          <a:solidFill>
            <a:srgbClr val="FFFFFF"/>
          </a:solidFill>
          <a:ln w="12700">
            <a:solidFill>
              <a:srgbClr val="2F3EE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400"/>
            </a:lvl1pPr>
          </a:lstStyle>
          <a:p>
            <a:pPr/>
            <a:r>
              <a:t>Source</a:t>
            </a:r>
          </a:p>
        </p:txBody>
      </p:sp>
      <p:sp>
        <p:nvSpPr>
          <p:cNvPr id="470" name="Monitor"/>
          <p:cNvSpPr/>
          <p:nvPr/>
        </p:nvSpPr>
        <p:spPr>
          <a:xfrm>
            <a:off x="6100131" y="4487568"/>
            <a:ext cx="1046932" cy="298758"/>
          </a:xfrm>
          <a:prstGeom prst="rect">
            <a:avLst/>
          </a:prstGeom>
          <a:solidFill>
            <a:srgbClr val="FFFFFF"/>
          </a:solidFill>
          <a:ln w="12700">
            <a:solidFill>
              <a:srgbClr val="2F3EE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400"/>
            </a:lvl1pPr>
          </a:lstStyle>
          <a:p>
            <a:pPr/>
            <a:r>
              <a:t>Monitor</a:t>
            </a:r>
          </a:p>
        </p:txBody>
      </p:sp>
      <p:sp>
        <p:nvSpPr>
          <p:cNvPr id="471" name="Instrument"/>
          <p:cNvSpPr/>
          <p:nvPr/>
        </p:nvSpPr>
        <p:spPr>
          <a:xfrm>
            <a:off x="1892647" y="2127671"/>
            <a:ext cx="1120020" cy="298757"/>
          </a:xfrm>
          <a:prstGeom prst="rect">
            <a:avLst/>
          </a:prstGeom>
          <a:solidFill>
            <a:srgbClr val="FFFFFF"/>
          </a:solidFill>
          <a:ln w="12700">
            <a:solidFill>
              <a:srgbClr val="99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Instrument</a:t>
            </a:r>
          </a:p>
        </p:txBody>
      </p:sp>
      <p:sp>
        <p:nvSpPr>
          <p:cNvPr id="472" name="Line"/>
          <p:cNvSpPr/>
          <p:nvPr/>
        </p:nvSpPr>
        <p:spPr>
          <a:xfrm flipH="1" flipV="1">
            <a:off x="3400846" y="4120214"/>
            <a:ext cx="1798145" cy="789989"/>
          </a:xfrm>
          <a:prstGeom prst="line">
            <a:avLst/>
          </a:prstGeom>
          <a:ln w="12700">
            <a:solidFill>
              <a:srgbClr val="19A668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73" name="Line"/>
          <p:cNvSpPr/>
          <p:nvPr/>
        </p:nvSpPr>
        <p:spPr>
          <a:xfrm flipV="1">
            <a:off x="5422758" y="4050253"/>
            <a:ext cx="1" cy="848633"/>
          </a:xfrm>
          <a:prstGeom prst="line">
            <a:avLst/>
          </a:prstGeom>
          <a:ln w="12700">
            <a:solidFill>
              <a:srgbClr val="19A668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74" name="Line"/>
          <p:cNvSpPr/>
          <p:nvPr/>
        </p:nvSpPr>
        <p:spPr>
          <a:xfrm flipV="1">
            <a:off x="5725309" y="4046071"/>
            <a:ext cx="474322" cy="851888"/>
          </a:xfrm>
          <a:prstGeom prst="line">
            <a:avLst/>
          </a:prstGeom>
          <a:ln w="12700">
            <a:solidFill>
              <a:srgbClr val="19A668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75" name="In the big picture, McXtrace is thi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the big picture, McXtrace is this…</a:t>
            </a:r>
          </a:p>
        </p:txBody>
      </p:sp>
      <p:sp>
        <p:nvSpPr>
          <p:cNvPr id="4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ing components - sour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Placing components - source</a:t>
            </a:r>
          </a:p>
        </p:txBody>
      </p:sp>
      <p:sp>
        <p:nvSpPr>
          <p:cNvPr id="479" name="One of the first components in your instrument is typically a source, which has a coordinate system like this…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8959" indent="-171719" defTabSz="484631">
              <a:spcBef>
                <a:spcPts val="700"/>
              </a:spcBef>
              <a:defRPr spc="0" sz="1695"/>
            </a:pPr>
            <a:r>
              <a:t>One of the first components in your instrument is typically a source, which has a coordinate system like this….</a:t>
            </a: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  <a:r>
              <a:t>z is along X-ray beam direction</a:t>
            </a:r>
          </a:p>
          <a:p>
            <a:pPr marL="228959" indent="-171719" defTabSz="484631">
              <a:spcBef>
                <a:spcPts val="700"/>
              </a:spcBef>
              <a:defRPr spc="0" sz="1695"/>
            </a:pPr>
            <a:r>
              <a:t>y is vertical</a:t>
            </a:r>
          </a:p>
          <a:p>
            <a:pPr marL="228959" indent="-171719" defTabSz="484631">
              <a:spcBef>
                <a:spcPts val="700"/>
              </a:spcBef>
              <a:defRPr spc="0" sz="1695"/>
            </a:pPr>
            <a:r>
              <a:t>x at an angle of 90° wrt. z,y </a:t>
            </a:r>
          </a:p>
        </p:txBody>
      </p:sp>
      <p:sp>
        <p:nvSpPr>
          <p:cNvPr id="4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1" name="Oval"/>
          <p:cNvSpPr/>
          <p:nvPr/>
        </p:nvSpPr>
        <p:spPr>
          <a:xfrm>
            <a:off x="2672653" y="3612213"/>
            <a:ext cx="235432" cy="12419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82" name="Line"/>
          <p:cNvSpPr/>
          <p:nvPr/>
        </p:nvSpPr>
        <p:spPr>
          <a:xfrm flipV="1">
            <a:off x="2790369" y="3092781"/>
            <a:ext cx="1" cy="1150650"/>
          </a:xfrm>
          <a:prstGeom prst="line">
            <a:avLst/>
          </a:prstGeom>
          <a:ln w="12700">
            <a:solidFill>
              <a:srgbClr val="19A668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83" name="Line"/>
          <p:cNvSpPr/>
          <p:nvPr/>
        </p:nvSpPr>
        <p:spPr>
          <a:xfrm>
            <a:off x="2789896" y="4233255"/>
            <a:ext cx="941281" cy="1"/>
          </a:xfrm>
          <a:prstGeom prst="line">
            <a:avLst/>
          </a:prstGeom>
          <a:ln w="12700">
            <a:solidFill>
              <a:srgbClr val="2632BB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84" name="Line"/>
          <p:cNvSpPr/>
          <p:nvPr/>
        </p:nvSpPr>
        <p:spPr>
          <a:xfrm flipV="1">
            <a:off x="2783218" y="3659946"/>
            <a:ext cx="562143" cy="566632"/>
          </a:xfrm>
          <a:prstGeom prst="line">
            <a:avLst/>
          </a:prstGeom>
          <a:ln w="12700">
            <a:solidFill>
              <a:srgbClr val="7A0000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85" name="Line"/>
          <p:cNvSpPr/>
          <p:nvPr/>
        </p:nvSpPr>
        <p:spPr>
          <a:xfrm>
            <a:off x="2844820" y="4157072"/>
            <a:ext cx="105017" cy="1"/>
          </a:xfrm>
          <a:prstGeom prst="line">
            <a:avLst/>
          </a:prstGeom>
          <a:ln w="12700">
            <a:solidFill>
              <a:srgbClr val="7A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86" name="Line"/>
          <p:cNvSpPr/>
          <p:nvPr/>
        </p:nvSpPr>
        <p:spPr>
          <a:xfrm flipV="1">
            <a:off x="2863987" y="4151938"/>
            <a:ext cx="87687" cy="87844"/>
          </a:xfrm>
          <a:prstGeom prst="line">
            <a:avLst/>
          </a:prstGeom>
          <a:ln w="12700">
            <a:solidFill>
              <a:srgbClr val="7A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87" name="Line"/>
          <p:cNvSpPr/>
          <p:nvPr/>
        </p:nvSpPr>
        <p:spPr>
          <a:xfrm flipV="1">
            <a:off x="2786446" y="4036035"/>
            <a:ext cx="87687" cy="87844"/>
          </a:xfrm>
          <a:prstGeom prst="line">
            <a:avLst/>
          </a:prstGeom>
          <a:ln w="12700">
            <a:solidFill>
              <a:srgbClr val="19A668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88" name="Line"/>
          <p:cNvSpPr/>
          <p:nvPr/>
        </p:nvSpPr>
        <p:spPr>
          <a:xfrm flipV="1">
            <a:off x="2863739" y="4038138"/>
            <a:ext cx="1" cy="83638"/>
          </a:xfrm>
          <a:prstGeom prst="line">
            <a:avLst/>
          </a:prstGeom>
          <a:ln w="12700">
            <a:solidFill>
              <a:srgbClr val="19A668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89" name="Rectangle"/>
          <p:cNvSpPr/>
          <p:nvPr/>
        </p:nvSpPr>
        <p:spPr>
          <a:xfrm>
            <a:off x="2788282" y="4133247"/>
            <a:ext cx="84015" cy="103453"/>
          </a:xfrm>
          <a:prstGeom prst="rect">
            <a:avLst/>
          </a:prstGeom>
          <a:ln w="12700">
            <a:solidFill>
              <a:srgbClr val="2632BB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90" name="x"/>
          <p:cNvSpPr txBox="1"/>
          <p:nvPr/>
        </p:nvSpPr>
        <p:spPr>
          <a:xfrm>
            <a:off x="3300089" y="3345195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x</a:t>
            </a:r>
          </a:p>
        </p:txBody>
      </p:sp>
      <p:sp>
        <p:nvSpPr>
          <p:cNvPr id="491" name="y"/>
          <p:cNvSpPr txBox="1"/>
          <p:nvPr/>
        </p:nvSpPr>
        <p:spPr>
          <a:xfrm>
            <a:off x="2636129" y="2972881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y</a:t>
            </a:r>
          </a:p>
        </p:txBody>
      </p:sp>
      <p:sp>
        <p:nvSpPr>
          <p:cNvPr id="492" name="z"/>
          <p:cNvSpPr txBox="1"/>
          <p:nvPr/>
        </p:nvSpPr>
        <p:spPr>
          <a:xfrm>
            <a:off x="3529683" y="4282186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z</a:t>
            </a:r>
          </a:p>
        </p:txBody>
      </p:sp>
      <p:pic>
        <p:nvPicPr>
          <p:cNvPr id="493" name="Right Handed.PNG" descr="Right Hand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25780" y="2808215"/>
            <a:ext cx="2502303" cy="2471024"/>
          </a:xfrm>
          <a:prstGeom prst="rect">
            <a:avLst/>
          </a:prstGeom>
          <a:ln w="12700">
            <a:miter lim="400000"/>
          </a:ln>
        </p:spPr>
      </p:pic>
      <p:sp>
        <p:nvSpPr>
          <p:cNvPr id="494" name="Right-handed…"/>
          <p:cNvSpPr txBox="1"/>
          <p:nvPr/>
        </p:nvSpPr>
        <p:spPr>
          <a:xfrm>
            <a:off x="7030818" y="5314305"/>
            <a:ext cx="1661618" cy="58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007533">
              <a:spcBef>
                <a:spcPts val="1000"/>
              </a:spcBef>
              <a:defRPr sz="1600"/>
            </a:pPr>
            <a:r>
              <a:t>Right-handed</a:t>
            </a:r>
          </a:p>
          <a:p>
            <a:pPr defTabSz="1007533">
              <a:spcBef>
                <a:spcPts val="1000"/>
              </a:spcBef>
              <a:defRPr sz="1600"/>
            </a:pPr>
            <a:r>
              <a:t>coordinate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ing components - sour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Placing components - source</a:t>
            </a:r>
          </a:p>
        </p:txBody>
      </p:sp>
      <p:sp>
        <p:nvSpPr>
          <p:cNvPr id="497" name="Often the source coordinate system coincides with the “lab” coordinate system, denoted ABSOLUTE in McXtrace language, i.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8959" indent="-171719" defTabSz="484631">
              <a:spcBef>
                <a:spcPts val="700"/>
              </a:spcBef>
              <a:defRPr spc="0" sz="1695"/>
            </a:pPr>
            <a:r>
              <a:t>Often the source coordinate system coincides with the “lab” coordinate system, denoted</a:t>
            </a:r>
            <a:br/>
            <a:r>
              <a:t>ABSOLUTE in McXtrace language, i.e. </a:t>
            </a: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  <a:r>
              <a:t>COMPONENT Source = Source_flat(…)</a:t>
            </a:r>
            <a:br/>
            <a:r>
              <a:t>AT (0,0,0) ABSOLUTE</a:t>
            </a:r>
          </a:p>
        </p:txBody>
      </p:sp>
      <p:sp>
        <p:nvSpPr>
          <p:cNvPr id="4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9" name="Oval"/>
          <p:cNvSpPr/>
          <p:nvPr/>
        </p:nvSpPr>
        <p:spPr>
          <a:xfrm>
            <a:off x="2672653" y="3612213"/>
            <a:ext cx="235432" cy="12419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00" name="Line"/>
          <p:cNvSpPr/>
          <p:nvPr/>
        </p:nvSpPr>
        <p:spPr>
          <a:xfrm flipV="1">
            <a:off x="2790369" y="3092781"/>
            <a:ext cx="1" cy="1150650"/>
          </a:xfrm>
          <a:prstGeom prst="line">
            <a:avLst/>
          </a:prstGeom>
          <a:ln w="12700">
            <a:solidFill>
              <a:srgbClr val="19A668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01" name="Line"/>
          <p:cNvSpPr/>
          <p:nvPr/>
        </p:nvSpPr>
        <p:spPr>
          <a:xfrm>
            <a:off x="2789896" y="4233255"/>
            <a:ext cx="941281" cy="1"/>
          </a:xfrm>
          <a:prstGeom prst="line">
            <a:avLst/>
          </a:prstGeom>
          <a:ln w="12700">
            <a:solidFill>
              <a:srgbClr val="2632BB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02" name="Line"/>
          <p:cNvSpPr/>
          <p:nvPr/>
        </p:nvSpPr>
        <p:spPr>
          <a:xfrm flipV="1">
            <a:off x="2783218" y="3659946"/>
            <a:ext cx="562143" cy="566632"/>
          </a:xfrm>
          <a:prstGeom prst="line">
            <a:avLst/>
          </a:prstGeom>
          <a:ln w="12700">
            <a:solidFill>
              <a:srgbClr val="7A0000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03" name="Line"/>
          <p:cNvSpPr/>
          <p:nvPr/>
        </p:nvSpPr>
        <p:spPr>
          <a:xfrm>
            <a:off x="2844820" y="4157072"/>
            <a:ext cx="105017" cy="1"/>
          </a:xfrm>
          <a:prstGeom prst="line">
            <a:avLst/>
          </a:prstGeom>
          <a:ln w="12700">
            <a:solidFill>
              <a:srgbClr val="7A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04" name="Line"/>
          <p:cNvSpPr/>
          <p:nvPr/>
        </p:nvSpPr>
        <p:spPr>
          <a:xfrm flipV="1">
            <a:off x="2863987" y="4151938"/>
            <a:ext cx="87687" cy="87844"/>
          </a:xfrm>
          <a:prstGeom prst="line">
            <a:avLst/>
          </a:prstGeom>
          <a:ln w="12700">
            <a:solidFill>
              <a:srgbClr val="7A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05" name="Line"/>
          <p:cNvSpPr/>
          <p:nvPr/>
        </p:nvSpPr>
        <p:spPr>
          <a:xfrm flipV="1">
            <a:off x="2786446" y="4036035"/>
            <a:ext cx="87687" cy="87844"/>
          </a:xfrm>
          <a:prstGeom prst="line">
            <a:avLst/>
          </a:prstGeom>
          <a:ln w="12700">
            <a:solidFill>
              <a:srgbClr val="19A668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06" name="Line"/>
          <p:cNvSpPr/>
          <p:nvPr/>
        </p:nvSpPr>
        <p:spPr>
          <a:xfrm flipV="1">
            <a:off x="2863739" y="4038138"/>
            <a:ext cx="1" cy="83638"/>
          </a:xfrm>
          <a:prstGeom prst="line">
            <a:avLst/>
          </a:prstGeom>
          <a:ln w="12700">
            <a:solidFill>
              <a:srgbClr val="19A668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07" name="Rectangle"/>
          <p:cNvSpPr/>
          <p:nvPr/>
        </p:nvSpPr>
        <p:spPr>
          <a:xfrm>
            <a:off x="2788282" y="4133247"/>
            <a:ext cx="84015" cy="103453"/>
          </a:xfrm>
          <a:prstGeom prst="rect">
            <a:avLst/>
          </a:prstGeom>
          <a:ln w="12700">
            <a:solidFill>
              <a:srgbClr val="2632BB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08" name="x"/>
          <p:cNvSpPr txBox="1"/>
          <p:nvPr/>
        </p:nvSpPr>
        <p:spPr>
          <a:xfrm>
            <a:off x="3300089" y="3345195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x</a:t>
            </a:r>
          </a:p>
        </p:txBody>
      </p:sp>
      <p:sp>
        <p:nvSpPr>
          <p:cNvPr id="509" name="y"/>
          <p:cNvSpPr txBox="1"/>
          <p:nvPr/>
        </p:nvSpPr>
        <p:spPr>
          <a:xfrm>
            <a:off x="2636129" y="2972881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y</a:t>
            </a:r>
          </a:p>
        </p:txBody>
      </p:sp>
      <p:sp>
        <p:nvSpPr>
          <p:cNvPr id="510" name="z"/>
          <p:cNvSpPr txBox="1"/>
          <p:nvPr/>
        </p:nvSpPr>
        <p:spPr>
          <a:xfrm>
            <a:off x="3529683" y="4282186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Rectangle"/>
          <p:cNvSpPr/>
          <p:nvPr/>
        </p:nvSpPr>
        <p:spPr>
          <a:xfrm>
            <a:off x="6350792" y="3873387"/>
            <a:ext cx="4699295" cy="43532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13" name="Placing further components - RELAT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Placing further components - RELATIVE</a:t>
            </a:r>
          </a:p>
        </p:txBody>
      </p:sp>
      <p:sp>
        <p:nvSpPr>
          <p:cNvPr id="514" name="Placing further components is done by order of  1. Location, i.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  <a:r>
              <a:t>Placing further components is done by order of </a:t>
            </a:r>
            <a:br/>
            <a:r>
              <a:t>1. </a:t>
            </a:r>
            <a:r>
              <a:rPr b="1"/>
              <a:t>Location, i.e</a:t>
            </a:r>
            <a:endParaRPr b="1"/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  <a:r>
              <a:t>COMPONENT Source = Source_flat(…)</a:t>
            </a:r>
            <a:br/>
            <a:r>
              <a:t>AT (0,0,0) ABSOLUTE</a:t>
            </a:r>
          </a:p>
        </p:txBody>
      </p:sp>
      <p:sp>
        <p:nvSpPr>
          <p:cNvPr id="5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6" name="Oval"/>
          <p:cNvSpPr/>
          <p:nvPr/>
        </p:nvSpPr>
        <p:spPr>
          <a:xfrm>
            <a:off x="2672653" y="3612213"/>
            <a:ext cx="235432" cy="12419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17" name="Line"/>
          <p:cNvSpPr/>
          <p:nvPr/>
        </p:nvSpPr>
        <p:spPr>
          <a:xfrm flipV="1">
            <a:off x="2790369" y="3092781"/>
            <a:ext cx="1" cy="1150650"/>
          </a:xfrm>
          <a:prstGeom prst="line">
            <a:avLst/>
          </a:prstGeom>
          <a:ln w="12700">
            <a:solidFill>
              <a:srgbClr val="19A668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18" name="Line"/>
          <p:cNvSpPr/>
          <p:nvPr/>
        </p:nvSpPr>
        <p:spPr>
          <a:xfrm>
            <a:off x="2789896" y="4233255"/>
            <a:ext cx="941281" cy="1"/>
          </a:xfrm>
          <a:prstGeom prst="line">
            <a:avLst/>
          </a:prstGeom>
          <a:ln w="12700">
            <a:solidFill>
              <a:srgbClr val="2632BB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19" name="Line"/>
          <p:cNvSpPr/>
          <p:nvPr/>
        </p:nvSpPr>
        <p:spPr>
          <a:xfrm flipV="1">
            <a:off x="2783218" y="3659946"/>
            <a:ext cx="562143" cy="566632"/>
          </a:xfrm>
          <a:prstGeom prst="line">
            <a:avLst/>
          </a:prstGeom>
          <a:ln w="12700">
            <a:solidFill>
              <a:srgbClr val="7A0000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20" name="Line"/>
          <p:cNvSpPr/>
          <p:nvPr/>
        </p:nvSpPr>
        <p:spPr>
          <a:xfrm>
            <a:off x="2844820" y="4157072"/>
            <a:ext cx="105017" cy="1"/>
          </a:xfrm>
          <a:prstGeom prst="line">
            <a:avLst/>
          </a:prstGeom>
          <a:ln w="12700">
            <a:solidFill>
              <a:srgbClr val="7A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21" name="Line"/>
          <p:cNvSpPr/>
          <p:nvPr/>
        </p:nvSpPr>
        <p:spPr>
          <a:xfrm flipV="1">
            <a:off x="2863987" y="4151938"/>
            <a:ext cx="87687" cy="87844"/>
          </a:xfrm>
          <a:prstGeom prst="line">
            <a:avLst/>
          </a:prstGeom>
          <a:ln w="12700">
            <a:solidFill>
              <a:srgbClr val="7A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22" name="Line"/>
          <p:cNvSpPr/>
          <p:nvPr/>
        </p:nvSpPr>
        <p:spPr>
          <a:xfrm flipV="1">
            <a:off x="2786446" y="4036035"/>
            <a:ext cx="87687" cy="87844"/>
          </a:xfrm>
          <a:prstGeom prst="line">
            <a:avLst/>
          </a:prstGeom>
          <a:ln w="12700">
            <a:solidFill>
              <a:srgbClr val="19A668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23" name="Line"/>
          <p:cNvSpPr/>
          <p:nvPr/>
        </p:nvSpPr>
        <p:spPr>
          <a:xfrm flipV="1">
            <a:off x="2863739" y="4038138"/>
            <a:ext cx="1" cy="83638"/>
          </a:xfrm>
          <a:prstGeom prst="line">
            <a:avLst/>
          </a:prstGeom>
          <a:ln w="12700">
            <a:solidFill>
              <a:srgbClr val="19A668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24" name="Rectangle"/>
          <p:cNvSpPr/>
          <p:nvPr/>
        </p:nvSpPr>
        <p:spPr>
          <a:xfrm>
            <a:off x="2788282" y="4133247"/>
            <a:ext cx="84015" cy="103453"/>
          </a:xfrm>
          <a:prstGeom prst="rect">
            <a:avLst/>
          </a:prstGeom>
          <a:ln w="12700">
            <a:solidFill>
              <a:srgbClr val="2632BB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25" name="x"/>
          <p:cNvSpPr txBox="1"/>
          <p:nvPr/>
        </p:nvSpPr>
        <p:spPr>
          <a:xfrm>
            <a:off x="3300089" y="3345195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x</a:t>
            </a:r>
          </a:p>
        </p:txBody>
      </p:sp>
      <p:sp>
        <p:nvSpPr>
          <p:cNvPr id="526" name="y"/>
          <p:cNvSpPr txBox="1"/>
          <p:nvPr/>
        </p:nvSpPr>
        <p:spPr>
          <a:xfrm>
            <a:off x="2636129" y="2972881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y</a:t>
            </a:r>
          </a:p>
        </p:txBody>
      </p:sp>
      <p:sp>
        <p:nvSpPr>
          <p:cNvPr id="527" name="z"/>
          <p:cNvSpPr txBox="1"/>
          <p:nvPr/>
        </p:nvSpPr>
        <p:spPr>
          <a:xfrm>
            <a:off x="3529683" y="4282186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z</a:t>
            </a:r>
          </a:p>
        </p:txBody>
      </p:sp>
      <p:sp>
        <p:nvSpPr>
          <p:cNvPr id="528" name="Rectangle"/>
          <p:cNvSpPr/>
          <p:nvPr/>
        </p:nvSpPr>
        <p:spPr>
          <a:xfrm>
            <a:off x="6182766" y="4041859"/>
            <a:ext cx="4699295" cy="435322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29" name="Line"/>
          <p:cNvSpPr/>
          <p:nvPr/>
        </p:nvSpPr>
        <p:spPr>
          <a:xfrm flipV="1">
            <a:off x="6186148" y="3874643"/>
            <a:ext cx="168683" cy="168682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30" name="Line"/>
          <p:cNvSpPr/>
          <p:nvPr/>
        </p:nvSpPr>
        <p:spPr>
          <a:xfrm flipV="1">
            <a:off x="6186148" y="4300753"/>
            <a:ext cx="168683" cy="168683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grpSp>
        <p:nvGrpSpPr>
          <p:cNvPr id="542" name="Group"/>
          <p:cNvGrpSpPr/>
          <p:nvPr/>
        </p:nvGrpSpPr>
        <p:grpSpPr>
          <a:xfrm>
            <a:off x="6101679" y="2983382"/>
            <a:ext cx="2163556" cy="2579306"/>
            <a:chOff x="0" y="0"/>
            <a:chExt cx="2163554" cy="2579305"/>
          </a:xfrm>
        </p:grpSpPr>
        <p:sp>
          <p:nvSpPr>
            <p:cNvPr id="531" name="Line"/>
            <p:cNvSpPr/>
            <p:nvPr/>
          </p:nvSpPr>
          <p:spPr>
            <a:xfrm flipV="1">
              <a:off x="154239" y="119900"/>
              <a:ext cx="1" cy="1150650"/>
            </a:xfrm>
            <a:prstGeom prst="line">
              <a:avLst/>
            </a:prstGeom>
            <a:noFill/>
            <a:ln w="12700" cap="flat">
              <a:solidFill>
                <a:srgbClr val="19A668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32" name="Line"/>
            <p:cNvSpPr/>
            <p:nvPr/>
          </p:nvSpPr>
          <p:spPr>
            <a:xfrm>
              <a:off x="153767" y="1260374"/>
              <a:ext cx="941282" cy="1"/>
            </a:xfrm>
            <a:prstGeom prst="line">
              <a:avLst/>
            </a:prstGeom>
            <a:noFill/>
            <a:ln w="12700" cap="flat">
              <a:solidFill>
                <a:srgbClr val="2632BB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33" name="Line"/>
            <p:cNvSpPr/>
            <p:nvPr/>
          </p:nvSpPr>
          <p:spPr>
            <a:xfrm flipV="1">
              <a:off x="147089" y="687065"/>
              <a:ext cx="562143" cy="566633"/>
            </a:xfrm>
            <a:prstGeom prst="line">
              <a:avLst/>
            </a:prstGeom>
            <a:noFill/>
            <a:ln w="12700" cap="flat">
              <a:solidFill>
                <a:srgbClr val="7A000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34" name="Line"/>
            <p:cNvSpPr/>
            <p:nvPr/>
          </p:nvSpPr>
          <p:spPr>
            <a:xfrm>
              <a:off x="208691" y="1184191"/>
              <a:ext cx="105017" cy="1"/>
            </a:xfrm>
            <a:prstGeom prst="line">
              <a:avLst/>
            </a:prstGeom>
            <a:noFill/>
            <a:ln w="12700" cap="flat">
              <a:solidFill>
                <a:srgbClr val="7A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35" name="Line"/>
            <p:cNvSpPr/>
            <p:nvPr/>
          </p:nvSpPr>
          <p:spPr>
            <a:xfrm flipV="1">
              <a:off x="227858" y="1179057"/>
              <a:ext cx="87686" cy="87844"/>
            </a:xfrm>
            <a:prstGeom prst="line">
              <a:avLst/>
            </a:prstGeom>
            <a:noFill/>
            <a:ln w="12700" cap="flat">
              <a:solidFill>
                <a:srgbClr val="7A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36" name="Line"/>
            <p:cNvSpPr/>
            <p:nvPr/>
          </p:nvSpPr>
          <p:spPr>
            <a:xfrm flipV="1">
              <a:off x="150317" y="1063154"/>
              <a:ext cx="87687" cy="87843"/>
            </a:xfrm>
            <a:prstGeom prst="line">
              <a:avLst/>
            </a:prstGeom>
            <a:noFill/>
            <a:ln w="12700" cap="flat">
              <a:solidFill>
                <a:srgbClr val="19A668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37" name="Line"/>
            <p:cNvSpPr/>
            <p:nvPr/>
          </p:nvSpPr>
          <p:spPr>
            <a:xfrm flipV="1">
              <a:off x="227610" y="1065256"/>
              <a:ext cx="1" cy="83638"/>
            </a:xfrm>
            <a:prstGeom prst="line">
              <a:avLst/>
            </a:prstGeom>
            <a:noFill/>
            <a:ln w="12700" cap="flat">
              <a:solidFill>
                <a:srgbClr val="19A668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38" name="Rectangle"/>
            <p:cNvSpPr/>
            <p:nvPr/>
          </p:nvSpPr>
          <p:spPr>
            <a:xfrm>
              <a:off x="152153" y="1160366"/>
              <a:ext cx="84015" cy="103452"/>
            </a:xfrm>
            <a:prstGeom prst="rect">
              <a:avLst/>
            </a:prstGeom>
            <a:noFill/>
            <a:ln w="12700" cap="flat">
              <a:solidFill>
                <a:srgbClr val="2632BB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39" name="x´"/>
            <p:cNvSpPr/>
            <p:nvPr/>
          </p:nvSpPr>
          <p:spPr>
            <a:xfrm>
              <a:off x="663960" y="372314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x´</a:t>
              </a:r>
            </a:p>
          </p:txBody>
        </p:sp>
        <p:sp>
          <p:nvSpPr>
            <p:cNvPr id="540" name="y´"/>
            <p:cNvSpPr/>
            <p:nvPr/>
          </p:nvSpPr>
          <p:spPr>
            <a:xfrm>
              <a:off x="0" y="0"/>
              <a:ext cx="1270000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y´</a:t>
              </a:r>
            </a:p>
          </p:txBody>
        </p:sp>
        <p:sp>
          <p:nvSpPr>
            <p:cNvPr id="541" name="z’"/>
            <p:cNvSpPr/>
            <p:nvPr/>
          </p:nvSpPr>
          <p:spPr>
            <a:xfrm>
              <a:off x="893554" y="130930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z’</a:t>
              </a:r>
            </a:p>
          </p:txBody>
        </p:sp>
      </p:grpSp>
      <p:sp>
        <p:nvSpPr>
          <p:cNvPr id="543" name="Line"/>
          <p:cNvSpPr/>
          <p:nvPr/>
        </p:nvSpPr>
        <p:spPr>
          <a:xfrm flipV="1">
            <a:off x="3735202" y="4238037"/>
            <a:ext cx="2505298" cy="1738"/>
          </a:xfrm>
          <a:prstGeom prst="line">
            <a:avLst/>
          </a:prstGeom>
          <a:ln w="12700">
            <a:solidFill>
              <a:srgbClr val="A7A7A7"/>
            </a:solidFill>
            <a:prstDash val="sysDot"/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44" name="COMPONENT Capillary = Capillary(…) AT (0,0,1) RELATIVE Source"/>
          <p:cNvSpPr txBox="1"/>
          <p:nvPr/>
        </p:nvSpPr>
        <p:spPr>
          <a:xfrm>
            <a:off x="5908920" y="5157267"/>
            <a:ext cx="3977929" cy="5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007533">
              <a:spcBef>
                <a:spcPts val="400"/>
              </a:spcBef>
            </a:pPr>
            <a:r>
              <a:t>COMPONENT Capillary = Capillary(…)</a:t>
            </a:r>
            <a:br/>
            <a:r>
              <a:rPr b="1"/>
              <a:t>AT (0,0,1) RELATIVE Source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