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i="1" sz="1200">
        <a:latin typeface="+mj-lt"/>
        <a:ea typeface="+mj-ea"/>
        <a:cs typeface="+mj-cs"/>
        <a:sym typeface="Arial"/>
      </a:defRPr>
    </a:lvl1pPr>
    <a:lvl2pPr indent="228600" latinLnBrk="0">
      <a:defRPr i="1" sz="1200">
        <a:latin typeface="+mj-lt"/>
        <a:ea typeface="+mj-ea"/>
        <a:cs typeface="+mj-cs"/>
        <a:sym typeface="Arial"/>
      </a:defRPr>
    </a:lvl2pPr>
    <a:lvl3pPr indent="457200" latinLnBrk="0">
      <a:defRPr i="1" sz="1200">
        <a:latin typeface="+mj-lt"/>
        <a:ea typeface="+mj-ea"/>
        <a:cs typeface="+mj-cs"/>
        <a:sym typeface="Arial"/>
      </a:defRPr>
    </a:lvl3pPr>
    <a:lvl4pPr indent="685800" latinLnBrk="0">
      <a:defRPr i="1" sz="1200">
        <a:latin typeface="+mj-lt"/>
        <a:ea typeface="+mj-ea"/>
        <a:cs typeface="+mj-cs"/>
        <a:sym typeface="Arial"/>
      </a:defRPr>
    </a:lvl4pPr>
    <a:lvl5pPr indent="914400" latinLnBrk="0">
      <a:defRPr i="1" sz="1200">
        <a:latin typeface="+mj-lt"/>
        <a:ea typeface="+mj-ea"/>
        <a:cs typeface="+mj-cs"/>
        <a:sym typeface="Arial"/>
      </a:defRPr>
    </a:lvl5pPr>
    <a:lvl6pPr indent="1143000" latinLnBrk="0">
      <a:defRPr i="1" sz="1200">
        <a:latin typeface="+mj-lt"/>
        <a:ea typeface="+mj-ea"/>
        <a:cs typeface="+mj-cs"/>
        <a:sym typeface="Arial"/>
      </a:defRPr>
    </a:lvl6pPr>
    <a:lvl7pPr indent="1371600" latinLnBrk="0">
      <a:defRPr i="1" sz="1200">
        <a:latin typeface="+mj-lt"/>
        <a:ea typeface="+mj-ea"/>
        <a:cs typeface="+mj-cs"/>
        <a:sym typeface="Arial"/>
      </a:defRPr>
    </a:lvl7pPr>
    <a:lvl8pPr indent="1600200" latinLnBrk="0">
      <a:defRPr i="1" sz="1200">
        <a:latin typeface="+mj-lt"/>
        <a:ea typeface="+mj-ea"/>
        <a:cs typeface="+mj-cs"/>
        <a:sym typeface="Arial"/>
      </a:defRPr>
    </a:lvl8pPr>
    <a:lvl9pPr indent="1828800" latinLnBrk="0">
      <a:defRPr i="1"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tif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"/>
          <p:cNvSpPr/>
          <p:nvPr/>
        </p:nvSpPr>
        <p:spPr>
          <a:xfrm>
            <a:off x="8540750" y="69220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4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107999" y="193319"/>
            <a:ext cx="9071281" cy="7963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163079" y="1440781"/>
            <a:ext cx="8961121" cy="55778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68399" y="7211439"/>
            <a:ext cx="356974" cy="34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39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47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45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4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4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6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48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/>
          <p:nvPr>
            <p:ph type="body" idx="1"/>
          </p:nvPr>
        </p:nvSpPr>
        <p:spPr>
          <a:xfrm>
            <a:off x="941206" y="1799096"/>
            <a:ext cx="8032500" cy="5792826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5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58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0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61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69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67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8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0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Body Level One…"/>
          <p:cNvSpPr txBox="1"/>
          <p:nvPr>
            <p:ph type="body" idx="1"/>
          </p:nvPr>
        </p:nvSpPr>
        <p:spPr>
          <a:xfrm>
            <a:off x="941206" y="1763675"/>
            <a:ext cx="8032500" cy="5792825"/>
          </a:xfrm>
          <a:prstGeom prst="rect">
            <a:avLst/>
          </a:prstGeom>
          <a:ln>
            <a:round/>
          </a:ln>
        </p:spPr>
        <p:txBody>
          <a:bodyPr/>
          <a:lstStyle>
            <a:lvl1pPr marL="10341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843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65364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40896" indent="-97971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17789" indent="-103414" defTabSz="1003597">
              <a:lnSpc>
                <a:spcPct val="100000"/>
              </a:lnSpc>
              <a:spcBef>
                <a:spcPts val="400"/>
              </a:spcBef>
              <a:buClr>
                <a:srgbClr val="AD4642"/>
              </a:buClr>
              <a:buSzPct val="100000"/>
              <a:buFontTx/>
              <a:buChar char="•"/>
              <a:defRPr sz="16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378746" y="6980907"/>
            <a:ext cx="8634298" cy="533361"/>
            <a:chOff x="-819517" y="0"/>
            <a:chExt cx="8634296" cy="533360"/>
          </a:xfrm>
        </p:grpSpPr>
        <p:pic>
          <p:nvPicPr>
            <p:cNvPr id="80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61324" y="103311"/>
              <a:ext cx="553455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2536" y="81206"/>
              <a:ext cx="388004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02589" y="177283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8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073709" y="59035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63307" y="59035"/>
              <a:ext cx="284252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" name="droppedImage.pdf" descr="dropped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25934" y="59380"/>
              <a:ext cx="77654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droppedImage.png" descr="dropped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02473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" name="ORNL McStas workshop, October 18th-19th 2018"/>
            <p:cNvSpPr txBox="1"/>
            <p:nvPr/>
          </p:nvSpPr>
          <p:spPr>
            <a:xfrm>
              <a:off x="-819518" y="269106"/>
              <a:ext cx="346430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ORNL McStas workshop, October 18th-19th 2018</a:t>
              </a:r>
            </a:p>
          </p:txBody>
        </p:sp>
      </p:grpSp>
      <p:sp>
        <p:nvSpPr>
          <p:cNvPr id="89" name="Title Text"/>
          <p:cNvSpPr txBox="1"/>
          <p:nvPr>
            <p:ph type="title"/>
          </p:nvPr>
        </p:nvSpPr>
        <p:spPr>
          <a:xfrm>
            <a:off x="941206" y="0"/>
            <a:ext cx="8032500" cy="1596584"/>
          </a:xfrm>
          <a:prstGeom prst="rect">
            <a:avLst/>
          </a:prstGeom>
          <a:ln>
            <a:round/>
          </a:ln>
        </p:spPr>
        <p:txBody>
          <a:bodyPr anchor="b"/>
          <a:lstStyle>
            <a:lvl1pPr defTabSz="1003597">
              <a:lnSpc>
                <a:spcPct val="100000"/>
              </a:lnSpc>
              <a:defRPr b="1" sz="2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79206" y="7340456"/>
            <a:ext cx="158031" cy="139701"/>
          </a:xfrm>
          <a:prstGeom prst="rect">
            <a:avLst/>
          </a:prstGeom>
          <a:ln>
            <a:round/>
          </a:ln>
        </p:spPr>
        <p:txBody>
          <a:bodyPr lIns="0" tIns="0" rIns="0" bIns="0"/>
          <a:lstStyle>
            <a:lvl1pPr defTabSz="501798">
              <a:buClr>
                <a:srgbClr val="9A9A9A"/>
              </a:buClr>
              <a:defRPr sz="9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5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93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91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2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4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96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tif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22135" y="2475731"/>
            <a:ext cx="7683387" cy="4360069"/>
          </a:xfrm>
          <a:prstGeom prst="rect">
            <a:avLst/>
          </a:prstGeom>
          <a:solidFill>
            <a:srgbClr val="FFFFFF"/>
          </a:solidFill>
          <a:ln w="889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9BBE05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186479" y="1127879"/>
            <a:ext cx="8869682" cy="1"/>
          </a:xfrm>
          <a:prstGeom prst="line">
            <a:avLst/>
          </a:prstGeom>
          <a:ln w="54720">
            <a:solidFill>
              <a:srgbClr val="2A85D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5699" y="7211439"/>
            <a:ext cx="356974" cy="349223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5" name="Rectangle"/>
          <p:cNvSpPr/>
          <p:nvPr/>
        </p:nvSpPr>
        <p:spPr>
          <a:xfrm>
            <a:off x="8540750" y="6909330"/>
            <a:ext cx="1472757" cy="615421"/>
          </a:xfrm>
          <a:prstGeom prst="rect">
            <a:avLst/>
          </a:prstGeom>
          <a:solidFill>
            <a:srgbClr val="FFFFFF"/>
          </a:solidFill>
          <a:ln w="25400">
            <a:solidFill>
              <a:srgbClr val="2A85D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" name="Group"/>
          <p:cNvGrpSpPr/>
          <p:nvPr/>
        </p:nvGrpSpPr>
        <p:grpSpPr>
          <a:xfrm>
            <a:off x="8678450" y="7004463"/>
            <a:ext cx="1197356" cy="450555"/>
            <a:chOff x="0" y="0"/>
            <a:chExt cx="1197354" cy="450554"/>
          </a:xfrm>
        </p:grpSpPr>
        <p:pic>
          <p:nvPicPr>
            <p:cNvPr id="6" name="image5.png" descr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05882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0026" y="0"/>
              <a:ext cx="837329" cy="4505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4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2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0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5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alk / material title…"/>
          <p:cNvSpPr txBox="1"/>
          <p:nvPr/>
        </p:nvSpPr>
        <p:spPr>
          <a:xfrm>
            <a:off x="2988840" y="2701219"/>
            <a:ext cx="2949976" cy="1261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Talk / material title</a:t>
            </a:r>
          </a:p>
          <a:p>
            <a:pPr>
              <a:defRPr sz="2700"/>
            </a:pPr>
          </a:p>
          <a:p>
            <a:pPr>
              <a:defRPr sz="2700"/>
            </a:pPr>
            <a:r>
              <a:t>Presenter: </a:t>
            </a:r>
          </a:p>
        </p:txBody>
      </p:sp>
      <p:sp>
        <p:nvSpPr>
          <p:cNvPr id="17" name="… Date and time"/>
          <p:cNvSpPr txBox="1"/>
          <p:nvPr/>
        </p:nvSpPr>
        <p:spPr>
          <a:xfrm>
            <a:off x="263178" y="538459"/>
            <a:ext cx="181942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 Date and time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503555" y="101453"/>
            <a:ext cx="9063991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3555" y="1763183"/>
            <a:ext cx="9063991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18457" marR="0" indent="-261257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373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75000"/>
        <a:buFont typeface="Helvetica Neue"/>
        <a:buChar char="-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945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517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08960" marR="0" indent="-3657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45000"/>
        <a:buFont typeface="Helvetica Neue"/>
        <a:buChar char="l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•"/>
        <a:tabLst/>
        <a:defRPr b="0" baseline="0" cap="none" i="1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tif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cStasMcXtrace/McCode/wiki/McStas-and-Mantid#mantidplot-view-of-mcstas-event-data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3.tif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2.tif"/><Relationship Id="rId13" Type="http://schemas.openxmlformats.org/officeDocument/2006/relationships/image" Target="../media/image4.tif"/><Relationship Id="rId14" Type="http://schemas.openxmlformats.org/officeDocument/2006/relationships/image" Target="../media/image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cStasMcXtrace/McCode/wiki/McStas-and-Mantid#isis-sans2d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3.tif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2.tif"/><Relationship Id="rId13" Type="http://schemas.openxmlformats.org/officeDocument/2006/relationships/image" Target="../media/image6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tif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297774" y="-369850"/>
            <a:ext cx="8032501" cy="1596584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Mantid – McStas </a:t>
            </a:r>
            <a:r>
              <a:t>Exercise</a:t>
            </a:r>
          </a:p>
        </p:txBody>
      </p:sp>
      <p:grpSp>
        <p:nvGrpSpPr>
          <p:cNvPr id="113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106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0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08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09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17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15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8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20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angle 3"/>
          <p:cNvSpPr txBox="1"/>
          <p:nvPr/>
        </p:nvSpPr>
        <p:spPr>
          <a:xfrm>
            <a:off x="2517775" y="6554058"/>
            <a:ext cx="5035550" cy="561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1600">
                <a:solidFill>
                  <a:srgbClr val="FFFFFF"/>
                </a:solidFill>
              </a:defRPr>
            </a:pPr>
            <a:r>
              <a:t>www.europeanspallationsource.se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15 October,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213849" y="1051306"/>
            <a:ext cx="8032500" cy="5792825"/>
          </a:xfrm>
          <a:prstGeom prst="rect">
            <a:avLst/>
          </a:prstGeom>
        </p:spPr>
        <p:txBody>
          <a:bodyPr/>
          <a:lstStyle/>
          <a:p>
            <a:pPr marL="377190" indent="-377190">
              <a:spcBef>
                <a:spcPts val="0"/>
              </a:spcBef>
              <a:defRPr sz="2200"/>
            </a:pPr>
            <a:r>
              <a:t>Reproduce the SANS results shown on the wiki page in section 8: ”MantidPlot view of McStas event data” and section 9: “Mantid reduction of McStas event data”</a:t>
            </a:r>
          </a:p>
          <a:p>
            <a:pPr marL="377190" indent="-377190">
              <a:spcBef>
                <a:spcPts val="0"/>
              </a:spcBef>
              <a:defRPr sz="2200"/>
            </a:pPr>
          </a:p>
          <a:p>
            <a:pPr marL="377190" indent="-377190">
              <a:spcBef>
                <a:spcPts val="0"/>
              </a:spcBef>
              <a:defRPr sz="2200"/>
            </a:pPr>
            <a:r>
              <a:t>Go to the wiki-page: </a:t>
            </a:r>
          </a:p>
          <a:p>
            <a:pPr marL="377190" indent="-377190">
              <a:spcBef>
                <a:spcPts val="0"/>
              </a:spcBef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https://github.com/McStasMcXtrace/McCode/wiki/McStas-and-Mantid</a:t>
            </a:r>
          </a:p>
          <a:p>
            <a:pPr marL="377190" indent="-377190">
              <a:spcBef>
                <a:spcPts val="0"/>
              </a:spcBef>
              <a:defRPr sz="2200"/>
            </a:pPr>
          </a:p>
          <a:p>
            <a:pPr marL="377190" indent="-377190">
              <a:spcBef>
                <a:spcPts val="0"/>
              </a:spcBef>
              <a:defRPr sz="2200"/>
            </a:pPr>
            <a:r>
              <a:t>Reproduce data shown in Figure 4 and Figure 5: </a:t>
            </a:r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717404" y="-951160"/>
            <a:ext cx="8032500" cy="1596585"/>
          </a:xfrm>
          <a:prstGeom prst="rect">
            <a:avLst/>
          </a:prstGeom>
        </p:spPr>
        <p:txBody>
          <a:bodyPr/>
          <a:lstStyle/>
          <a:p>
            <a:pPr/>
            <a:r>
              <a:t>Exercise 1</a:t>
            </a:r>
          </a:p>
        </p:txBody>
      </p:sp>
      <p:sp>
        <p:nvSpPr>
          <p:cNvPr id="125" name="Slide Number Placeholder 3"/>
          <p:cNvSpPr txBox="1"/>
          <p:nvPr>
            <p:ph type="sldNum" sz="quarter" idx="2"/>
          </p:nvPr>
        </p:nvSpPr>
        <p:spPr>
          <a:xfrm>
            <a:off x="179206" y="734045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126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27" name="logoill.pdf" descr="logoill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28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29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DTU_logo.png" descr="DTU_logo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droppedImage.png" descr="dropped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37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35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8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40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4" descr="Picture 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8403" y="4919583"/>
            <a:ext cx="3741987" cy="257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209774" y="4919583"/>
            <a:ext cx="3741989" cy="257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311762" y="1952960"/>
            <a:ext cx="8032501" cy="579282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Reproduce the SANS results shown on the wiki page in section 10: ” ISIS SANS2D”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Go to the wiki-page: </a:t>
            </a:r>
            <a:r>
              <a: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https://github.com/McStasMcXtrace/McCode/wiki/McStas-and-Mantid#isis-sans2d</a:t>
            </a:r>
            <a:endParaRPr sz="1800"/>
          </a:p>
          <a:p>
            <a:pPr marL="342900" indent="-342900">
              <a:spcBef>
                <a:spcPts val="0"/>
              </a:spcBef>
              <a:defRPr sz="1800"/>
            </a:pPr>
          </a:p>
          <a:p>
            <a:pPr marL="342900" indent="-342900">
              <a:spcBef>
                <a:spcPts val="0"/>
              </a:spcBef>
              <a:defRPr sz="1800"/>
            </a:pPr>
          </a:p>
          <a:p>
            <a:pPr>
              <a:spcBef>
                <a:spcPts val="0"/>
              </a:spcBef>
            </a:pPr>
            <a:r>
              <a:t>Reproduce data shown in Figure 8: </a:t>
            </a:r>
          </a:p>
        </p:txBody>
      </p:sp>
      <p:sp>
        <p:nvSpPr>
          <p:cNvPr id="145" name="Title 1"/>
          <p:cNvSpPr txBox="1"/>
          <p:nvPr>
            <p:ph type="title"/>
          </p:nvPr>
        </p:nvSpPr>
        <p:spPr>
          <a:xfrm>
            <a:off x="535564" y="-167852"/>
            <a:ext cx="8032501" cy="1596584"/>
          </a:xfrm>
          <a:prstGeom prst="rect">
            <a:avLst/>
          </a:prstGeom>
        </p:spPr>
        <p:txBody>
          <a:bodyPr/>
          <a:lstStyle/>
          <a:p>
            <a:pPr/>
            <a:r>
              <a:t>Exercise 2</a:t>
            </a:r>
          </a:p>
        </p:txBody>
      </p:sp>
      <p:sp>
        <p:nvSpPr>
          <p:cNvPr id="146" name="Slide Number Placeholder 3"/>
          <p:cNvSpPr txBox="1"/>
          <p:nvPr>
            <p:ph type="sldNum" sz="quarter" idx="2"/>
          </p:nvPr>
        </p:nvSpPr>
        <p:spPr>
          <a:xfrm>
            <a:off x="179206" y="734045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147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48" name="logoill.pdf" descr="logoill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4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5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DTU_logo.png" descr="DTU_logo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droppedImage.png" descr="dropped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58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56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7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9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5" descr="Picture 5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302038" y="3876983"/>
            <a:ext cx="4946599" cy="3454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pen challenge:   Add a Mantid backend to an instrument of your liking!"/>
          <p:cNvSpPr txBox="1"/>
          <p:nvPr>
            <p:ph type="body" idx="1"/>
          </p:nvPr>
        </p:nvSpPr>
        <p:spPr>
          <a:xfrm>
            <a:off x="381700" y="1701182"/>
            <a:ext cx="8032501" cy="5792826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t> Open challenge:</a:t>
            </a:r>
            <a:br/>
            <a:br/>
            <a:br/>
            <a:r>
              <a:t>Add a Mantid backend to an instrument of your liking! </a:t>
            </a:r>
          </a:p>
        </p:txBody>
      </p:sp>
      <p:sp>
        <p:nvSpPr>
          <p:cNvPr id="165" name="Exercise 3"/>
          <p:cNvSpPr txBox="1"/>
          <p:nvPr>
            <p:ph type="title"/>
          </p:nvPr>
        </p:nvSpPr>
        <p:spPr>
          <a:xfrm>
            <a:off x="507589" y="-271937"/>
            <a:ext cx="8032501" cy="1596585"/>
          </a:xfrm>
          <a:prstGeom prst="rect">
            <a:avLst/>
          </a:prstGeom>
        </p:spPr>
        <p:txBody>
          <a:bodyPr/>
          <a:lstStyle/>
          <a:p>
            <a:pPr/>
            <a:r>
              <a:t>Exercise 3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79206" y="734045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4" name="Group"/>
          <p:cNvGrpSpPr/>
          <p:nvPr/>
        </p:nvGrpSpPr>
        <p:grpSpPr>
          <a:xfrm>
            <a:off x="6365644" y="7014373"/>
            <a:ext cx="3311546" cy="464903"/>
            <a:chOff x="0" y="0"/>
            <a:chExt cx="3311544" cy="464901"/>
          </a:xfrm>
        </p:grpSpPr>
        <p:pic>
          <p:nvPicPr>
            <p:cNvPr id="167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58089" y="69845"/>
              <a:ext cx="553456" cy="32521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6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09301" y="47740"/>
              <a:ext cx="388005" cy="3708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69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99354" y="143818"/>
              <a:ext cx="484492" cy="17737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170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70475" y="25569"/>
              <a:ext cx="304150" cy="41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7494" y="26084"/>
              <a:ext cx="284253" cy="4127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4902" cy="464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6476" y="47008"/>
              <a:ext cx="689270" cy="370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ORNL McStas workshop, October 18th-19th 2018"/>
          <p:cNvSpPr txBox="1"/>
          <p:nvPr/>
        </p:nvSpPr>
        <p:spPr>
          <a:xfrm>
            <a:off x="378747" y="7250013"/>
            <a:ext cx="346430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8881953" y="38100"/>
            <a:ext cx="1181533" cy="976511"/>
            <a:chOff x="0" y="0"/>
            <a:chExt cx="1181531" cy="976510"/>
          </a:xfrm>
        </p:grpSpPr>
        <p:grpSp>
          <p:nvGrpSpPr>
            <p:cNvPr id="178" name="Group"/>
            <p:cNvGrpSpPr/>
            <p:nvPr/>
          </p:nvGrpSpPr>
          <p:grpSpPr>
            <a:xfrm>
              <a:off x="6565" y="0"/>
              <a:ext cx="1168401" cy="673100"/>
              <a:chOff x="0" y="0"/>
              <a:chExt cx="1168400" cy="673100"/>
            </a:xfrm>
          </p:grpSpPr>
          <p:pic>
            <p:nvPicPr>
              <p:cNvPr id="176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1684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355600"/>
                <a:ext cx="1155700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9" name="October 2018"/>
            <p:cNvSpPr txBox="1"/>
            <p:nvPr/>
          </p:nvSpPr>
          <p:spPr>
            <a:xfrm>
              <a:off x="0" y="687687"/>
              <a:ext cx="1181532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181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8398693" y="1366639"/>
            <a:ext cx="1672542" cy="520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