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1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1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33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2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3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4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5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1"/>
          <p:cNvSpPr txBox="1"/>
          <p:nvPr/>
        </p:nvSpPr>
        <p:spPr>
          <a:xfrm>
            <a:off x="3770755" y="2926148"/>
            <a:ext cx="4047149" cy="3190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Moving Optics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Velocity selector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Disk Chopper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Fermi Chopper</a:t>
            </a:r>
          </a:p>
        </p:txBody>
      </p:sp>
      <p:sp>
        <p:nvSpPr>
          <p:cNvPr id="159" name="Rounded Rectangle 2"/>
          <p:cNvSpPr/>
          <p:nvPr/>
        </p:nvSpPr>
        <p:spPr>
          <a:xfrm>
            <a:off x="2044069" y="2228221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0" name="Rounded Rectangle 3"/>
          <p:cNvSpPr/>
          <p:nvPr/>
        </p:nvSpPr>
        <p:spPr>
          <a:xfrm>
            <a:off x="6923697" y="2228221"/>
            <a:ext cx="2461131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1" name="Rounded Rectangle 4"/>
          <p:cNvSpPr/>
          <p:nvPr/>
        </p:nvSpPr>
        <p:spPr>
          <a:xfrm>
            <a:off x="4164285" y="2228221"/>
            <a:ext cx="166574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2" name="Rounded Rectangle 5"/>
          <p:cNvSpPr/>
          <p:nvPr/>
        </p:nvSpPr>
        <p:spPr>
          <a:xfrm>
            <a:off x="5144466" y="2228221"/>
            <a:ext cx="360230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3" name="Rectangle 6"/>
          <p:cNvSpPr/>
          <p:nvPr/>
        </p:nvSpPr>
        <p:spPr>
          <a:xfrm flipH="1">
            <a:off x="3542968" y="1777500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Title 1"/>
          <p:cNvSpPr txBox="1"/>
          <p:nvPr/>
        </p:nvSpPr>
        <p:spPr>
          <a:xfrm>
            <a:off x="1519571" y="110814"/>
            <a:ext cx="8232759" cy="42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DISK CHOPPER</a:t>
            </a:r>
          </a:p>
        </p:txBody>
      </p:sp>
      <p:pic>
        <p:nvPicPr>
          <p:cNvPr id="231" name="Screenshot 2022-03-16 at 21.09.23.png" descr="Screenshot 2022-03-16 at 21.09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316" y="1065600"/>
            <a:ext cx="10350501" cy="542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Shape 83"/>
          <p:cNvSpPr txBox="1"/>
          <p:nvPr/>
        </p:nvSpPr>
        <p:spPr>
          <a:xfrm>
            <a:off x="1796196" y="161364"/>
            <a:ext cx="7745507" cy="86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04" tIns="46104" rIns="46104" bIns="46104">
            <a:spAutoFit/>
          </a:bodyPr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Multiple </a:t>
            </a:r>
            <a:r>
              <a:t>DISK CHOPPER s or MultiDiskChopper</a:t>
            </a:r>
          </a:p>
        </p:txBody>
      </p:sp>
      <p:pic>
        <p:nvPicPr>
          <p:cNvPr id="235" name="DiskChop2.pdf" descr="DiskChop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660" y="2189949"/>
            <a:ext cx="7295991" cy="3849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Shape 125"/>
          <p:cNvSpPr txBox="1"/>
          <p:nvPr/>
        </p:nvSpPr>
        <p:spPr>
          <a:xfrm>
            <a:off x="1911456" y="207468"/>
            <a:ext cx="7538038" cy="51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04" tIns="46104" rIns="46104" bIns="46104">
            <a:spAutoFit/>
          </a:bodyPr>
          <a:lstStyle>
            <a:lvl1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FERMI CHOPPER</a:t>
            </a:r>
          </a:p>
        </p:txBody>
      </p:sp>
      <p:pic>
        <p:nvPicPr>
          <p:cNvPr id="239" name="FermiChop.pdf" descr="FermiCho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7722" y="1267865"/>
            <a:ext cx="7388199" cy="411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"/>
          <p:cNvSpPr txBox="1"/>
          <p:nvPr/>
        </p:nvSpPr>
        <p:spPr>
          <a:xfrm>
            <a:off x="5756985" y="2807262"/>
            <a:ext cx="5766874" cy="261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/>
          <a:p>
            <a:pPr marR="36882" indent="40639" defTabSz="407733">
              <a:lnSpc>
                <a:spcPct val="93000"/>
              </a:lnSpc>
              <a:defRPr b="1"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Velocity Selectors</a:t>
            </a: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</a:t>
            </a: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 the neutron energy you want</a:t>
            </a:r>
          </a:p>
        </p:txBody>
      </p:sp>
      <p:sp>
        <p:nvSpPr>
          <p:cNvPr id="167" name="Rounded Rectangle 2"/>
          <p:cNvSpPr/>
          <p:nvPr/>
        </p:nvSpPr>
        <p:spPr>
          <a:xfrm>
            <a:off x="2044069" y="2059143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8" name="Rounded Rectangle 3"/>
          <p:cNvSpPr/>
          <p:nvPr/>
        </p:nvSpPr>
        <p:spPr>
          <a:xfrm>
            <a:off x="3681617" y="2059143"/>
            <a:ext cx="5156060" cy="518619"/>
          </a:xfrm>
          <a:prstGeom prst="roundRect">
            <a:avLst>
              <a:gd name="adj" fmla="val 16667"/>
            </a:avLst>
          </a:prstGeom>
          <a:solidFill>
            <a:srgbClr val="E41962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69" name="Rectangle 6"/>
          <p:cNvSpPr/>
          <p:nvPr/>
        </p:nvSpPr>
        <p:spPr>
          <a:xfrm flipH="1">
            <a:off x="3542968" y="1608422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70" name="Title 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3814411" y="2131054"/>
            <a:ext cx="3570043" cy="1788248"/>
            <a:chOff x="0" y="0"/>
            <a:chExt cx="3570042" cy="1788246"/>
          </a:xfrm>
        </p:grpSpPr>
        <p:sp>
          <p:nvSpPr>
            <p:cNvPr id="173" name="Shape 45"/>
            <p:cNvSpPr/>
            <p:nvPr/>
          </p:nvSpPr>
          <p:spPr>
            <a:xfrm>
              <a:off x="1169389" y="-1"/>
              <a:ext cx="2394467" cy="1788248"/>
            </a:xfrm>
            <a:prstGeom prst="rect">
              <a:avLst/>
            </a:prstGeom>
            <a:solidFill>
              <a:srgbClr val="00C5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74" name="Shape 52"/>
            <p:cNvSpPr/>
            <p:nvPr/>
          </p:nvSpPr>
          <p:spPr>
            <a:xfrm>
              <a:off x="0" y="847064"/>
              <a:ext cx="1033271" cy="112943"/>
            </a:xfrm>
            <a:prstGeom prst="rightArrow">
              <a:avLst>
                <a:gd name="adj1" fmla="val 32000"/>
                <a:gd name="adj2" fmla="val 366667"/>
              </a:avLst>
            </a:prstGeom>
            <a:solidFill>
              <a:srgbClr val="00800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>
                <a:defRPr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75" name="Shape 53"/>
            <p:cNvSpPr/>
            <p:nvPr/>
          </p:nvSpPr>
          <p:spPr>
            <a:xfrm>
              <a:off x="1169389" y="696475"/>
              <a:ext cx="2394467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6" name="Shape 54"/>
            <p:cNvSpPr/>
            <p:nvPr/>
          </p:nvSpPr>
          <p:spPr>
            <a:xfrm>
              <a:off x="1175577" y="894123"/>
              <a:ext cx="2394466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7" name="Shape 55"/>
            <p:cNvSpPr/>
            <p:nvPr/>
          </p:nvSpPr>
          <p:spPr>
            <a:xfrm>
              <a:off x="1175577" y="517650"/>
              <a:ext cx="2394466" cy="47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8" name="Shape 56"/>
            <p:cNvSpPr/>
            <p:nvPr/>
          </p:nvSpPr>
          <p:spPr>
            <a:xfrm>
              <a:off x="1175577" y="329413"/>
              <a:ext cx="2394466" cy="47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6" y="20329"/>
                    <a:pt x="6276" y="18635"/>
                    <a:pt x="6276" y="18635"/>
                  </a:cubicBezTo>
                  <a:lnTo>
                    <a:pt x="10270" y="15388"/>
                  </a:lnTo>
                  <a:lnTo>
                    <a:pt x="14835" y="10588"/>
                  </a:lnTo>
                  <a:lnTo>
                    <a:pt x="18666" y="494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 defTabSz="530198">
                <a:defRPr sz="3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80" name="TextBox 8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sp>
        <p:nvSpPr>
          <p:cNvPr id="181" name="TextBox 9"/>
          <p:cNvSpPr txBox="1"/>
          <p:nvPr/>
        </p:nvSpPr>
        <p:spPr>
          <a:xfrm>
            <a:off x="7626851" y="4427590"/>
            <a:ext cx="1585875" cy="22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absorbing blades</a:t>
            </a:r>
          </a:p>
        </p:txBody>
      </p:sp>
      <p:sp>
        <p:nvSpPr>
          <p:cNvPr id="182" name="Straight Arrow Connector 12"/>
          <p:cNvSpPr/>
          <p:nvPr/>
        </p:nvSpPr>
        <p:spPr>
          <a:xfrm flipH="1" flipV="1">
            <a:off x="7174460" y="3119296"/>
            <a:ext cx="1421802" cy="1275978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8020" y="2300014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extBox 2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0" name="Picture 11" descr="Picture 11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8478" y="2900740"/>
            <a:ext cx="3688337" cy="207469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extBox 3"/>
          <p:cNvSpPr txBox="1"/>
          <p:nvPr/>
        </p:nvSpPr>
        <p:spPr>
          <a:xfrm>
            <a:off x="1725575" y="4817646"/>
            <a:ext cx="1067929" cy="241054"/>
          </a:xfrm>
          <a:prstGeom prst="rect">
            <a:avLst/>
          </a:prstGeom>
          <a:solidFill>
            <a:srgbClr val="0D1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10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ILL.FR</a:t>
            </a:r>
          </a:p>
        </p:txBody>
      </p:sp>
      <p:sp>
        <p:nvSpPr>
          <p:cNvPr id="192" name="TextBox 8"/>
          <p:cNvSpPr txBox="1"/>
          <p:nvPr/>
        </p:nvSpPr>
        <p:spPr>
          <a:xfrm>
            <a:off x="3167593" y="1892739"/>
            <a:ext cx="4834644" cy="389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/>
          <a:p>
            <a:pPr>
              <a:defRPr sz="20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‘broad’ monochromatization </a:t>
            </a:r>
            <a:r>
              <a:rPr>
                <a:uFillTx/>
              </a:rPr>
              <a:t>δλ/λ </a:t>
            </a:r>
            <a:r>
              <a:rPr>
                <a:uFillTx/>
              </a:rPr>
              <a:t> ≈ 10 %</a:t>
            </a:r>
          </a:p>
        </p:txBody>
      </p:sp>
      <p:sp>
        <p:nvSpPr>
          <p:cNvPr id="193" name="TextBox 9"/>
          <p:cNvSpPr txBox="1"/>
          <p:nvPr/>
        </p:nvSpPr>
        <p:spPr>
          <a:xfrm>
            <a:off x="3834891" y="497359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grpSp>
        <p:nvGrpSpPr>
          <p:cNvPr id="198" name="Group 10"/>
          <p:cNvGrpSpPr/>
          <p:nvPr/>
        </p:nvGrpSpPr>
        <p:grpSpPr>
          <a:xfrm>
            <a:off x="6322091" y="2900740"/>
            <a:ext cx="2637399" cy="2104134"/>
            <a:chOff x="0" y="0"/>
            <a:chExt cx="2637398" cy="2104133"/>
          </a:xfrm>
        </p:grpSpPr>
        <p:grpSp>
          <p:nvGrpSpPr>
            <p:cNvPr id="196" name="Group 7"/>
            <p:cNvGrpSpPr/>
            <p:nvPr/>
          </p:nvGrpSpPr>
          <p:grpSpPr>
            <a:xfrm>
              <a:off x="0" y="-1"/>
              <a:ext cx="2637399" cy="2104135"/>
              <a:chOff x="0" y="0"/>
              <a:chExt cx="2637398" cy="2104133"/>
            </a:xfrm>
          </p:grpSpPr>
          <p:pic>
            <p:nvPicPr>
              <p:cNvPr id="194" name="Picture 5" descr="Picture 5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-1"/>
                <a:ext cx="2637399" cy="10569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5" name="Picture 6" descr="Picture 6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1047178"/>
                <a:ext cx="2637399" cy="1056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97" name="TextBox 2"/>
            <p:cNvSpPr/>
            <p:nvPr/>
          </p:nvSpPr>
          <p:spPr>
            <a:xfrm>
              <a:off x="0" y="1855023"/>
              <a:ext cx="8704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Astrium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2125" y="941083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extBox 16"/>
          <p:cNvSpPr txBox="1"/>
          <p:nvPr/>
        </p:nvSpPr>
        <p:spPr>
          <a:xfrm>
            <a:off x="3929283" y="249660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pic>
        <p:nvPicPr>
          <p:cNvPr id="203" name="Screenshot 2022-03-16 at 21.00.35.png" descr="Screenshot 2022-03-16 at 21.00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0" y="2665399"/>
            <a:ext cx="10795001" cy="410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Screenshot 2022-03-16 at 21.00.52.png" descr="Screenshot 2022-03-16 at 21.00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602" y="2180309"/>
            <a:ext cx="11189848" cy="528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2125" y="941083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TextBox 16"/>
          <p:cNvSpPr txBox="1"/>
          <p:nvPr/>
        </p:nvSpPr>
        <p:spPr>
          <a:xfrm>
            <a:off x="3929283" y="249660"/>
            <a:ext cx="4548486" cy="56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32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VELOCITY SELECTORS</a:t>
            </a:r>
          </a:p>
        </p:txBody>
      </p:sp>
      <p:pic>
        <p:nvPicPr>
          <p:cNvPr id="209" name="Screenshot 2022-03-16 at 21.00.35.png" descr="Screenshot 2022-03-16 at 21.00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960" y="2665399"/>
            <a:ext cx="10795001" cy="410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Screenshot 2022-03-16 at 21.00.52.png" descr="Screenshot 2022-03-16 at 21.00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602" y="2180309"/>
            <a:ext cx="11189848" cy="528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Screenshot 2022-03-16 at 21.07.17.png" descr="Screenshot 2022-03-16 at 21.07.1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86117" y="-62827"/>
            <a:ext cx="6363663" cy="603450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Line"/>
          <p:cNvSpPr/>
          <p:nvPr/>
        </p:nvSpPr>
        <p:spPr>
          <a:xfrm flipV="1">
            <a:off x="3897458" y="2204524"/>
            <a:ext cx="6656537" cy="200847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>
            <a:off x="10557066" y="1749653"/>
            <a:ext cx="133880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 len="sm"/>
            <a:tailEnd type="triangle" len="sm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ounded Rectangle 3"/>
          <p:cNvSpPr/>
          <p:nvPr/>
        </p:nvSpPr>
        <p:spPr>
          <a:xfrm>
            <a:off x="2044069" y="2228221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DISK CHOPPER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Rounded Rectangle 12"/>
          <p:cNvSpPr/>
          <p:nvPr/>
        </p:nvSpPr>
        <p:spPr>
          <a:xfrm>
            <a:off x="6923697" y="2228221"/>
            <a:ext cx="2461131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19" name="Rounded Rectangle 13"/>
          <p:cNvSpPr/>
          <p:nvPr/>
        </p:nvSpPr>
        <p:spPr>
          <a:xfrm>
            <a:off x="4164285" y="2228221"/>
            <a:ext cx="166574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20" name="Rounded Rectangle 14"/>
          <p:cNvSpPr/>
          <p:nvPr/>
        </p:nvSpPr>
        <p:spPr>
          <a:xfrm>
            <a:off x="5144466" y="2228221"/>
            <a:ext cx="360230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21" name="Rectangle 15"/>
          <p:cNvSpPr/>
          <p:nvPr/>
        </p:nvSpPr>
        <p:spPr>
          <a:xfrm flipH="1">
            <a:off x="3542968" y="1777500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22" name="TextBox 16"/>
          <p:cNvSpPr txBox="1"/>
          <p:nvPr/>
        </p:nvSpPr>
        <p:spPr>
          <a:xfrm>
            <a:off x="3167567" y="3932046"/>
            <a:ext cx="4035807" cy="1577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Define time structure of the beam 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Time Of Flight (TOF) measurements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5" name="DiskChop1.pdf" descr="DiskChop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9571" y="1234240"/>
            <a:ext cx="4377473" cy="418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r&amp;d2-2.jpg" descr="r&amp;d2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7248" y="1543508"/>
            <a:ext cx="3826649" cy="2869988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Title 1"/>
          <p:cNvSpPr txBox="1"/>
          <p:nvPr/>
        </p:nvSpPr>
        <p:spPr>
          <a:xfrm>
            <a:off x="1519571" y="110814"/>
            <a:ext cx="8232759" cy="42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DISK CHOPPER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