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.tif"/><Relationship Id="rId8" Type="http://schemas.openxmlformats.org/officeDocument/2006/relationships/image" Target="../media/image14.png"/><Relationship Id="rId9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2.tif"/><Relationship Id="rId9" Type="http://schemas.openxmlformats.org/officeDocument/2006/relationships/image" Target="../media/image7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tif"/><Relationship Id="rId8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laceHolder 3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9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7654200" y="7092979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18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7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39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0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1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42" name="PlaceHolder 7"/>
          <p:cNvSpPr/>
          <p:nvPr>
            <p:ph type="body" sz="quarter" idx="13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24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24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>
            <a:noAutofit/>
          </a:bodyPr>
          <a:lstStyle>
            <a:lvl1pPr marL="103414" indent="-103414" defTabSz="1003597">
              <a:spcBef>
                <a:spcPts val="400"/>
              </a:spcBef>
              <a:buClr>
                <a:srgbClr val="AD4642"/>
              </a:buClr>
              <a:buSzPct val="100000"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pc="0"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9" name="mcstas-logo.pdf" descr="mcstas-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1196" y="7065319"/>
            <a:ext cx="629663" cy="369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</p:pic>
      <p:pic>
        <p:nvPicPr>
          <p:cNvPr id="260" name="DTU_logo.png" descr="DTU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5485" y="7015533"/>
            <a:ext cx="323392" cy="469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7429" y="6948368"/>
            <a:ext cx="528916" cy="528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cStas and McXtrace: simulation tools for neutron- and X-ray instruments"/>
          <p:cNvSpPr txBox="1"/>
          <p:nvPr/>
        </p:nvSpPr>
        <p:spPr>
          <a:xfrm>
            <a:off x="774468" y="7133836"/>
            <a:ext cx="5338109" cy="1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138" tIns="22138" rIns="22138" bIns="22138"/>
          <a:lstStyle>
            <a:lvl1pPr defTabSz="501798">
              <a:buClr>
                <a:srgbClr val="000000"/>
              </a:buClr>
              <a:defRPr b="1" sz="9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McStas and McXtrace: simulation tools for neutron- and X-ray instruments</a:t>
            </a:r>
          </a:p>
        </p:txBody>
      </p:sp>
      <p:sp>
        <p:nvSpPr>
          <p:cNvPr id="263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algn="l" defTabSz="1003597">
              <a:defRPr b="1" spc="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xfrm>
            <a:off x="941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/>
          <a:lstStyle>
            <a:lvl1pPr algn="l" defTabSz="501798">
              <a:buClr>
                <a:srgbClr val="9A9A9A"/>
              </a:buClr>
              <a:defRPr spc="0"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5" name="mcxtrace-logo-1.pdf" descr="mcxtrace-logo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28018" y="7065905"/>
            <a:ext cx="629663" cy="369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oleil-logo.png" descr="soleil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27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7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1467526" y="1295165"/>
            <a:ext cx="7700431" cy="80434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 defTabSz="1007533">
              <a:defRPr b="1" spc="0" sz="3200"/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467587" y="2353826"/>
            <a:ext cx="7700432" cy="3758754"/>
          </a:xfrm>
          <a:prstGeom prst="rect">
            <a:avLst/>
          </a:prstGeom>
        </p:spPr>
        <p:txBody>
          <a:bodyPr/>
          <a:lstStyle>
            <a:lvl1pPr marL="198000" indent="-198000" defTabSz="1007533">
              <a:spcBef>
                <a:spcPts val="400"/>
              </a:spcBef>
              <a:buClrTx/>
              <a:buSzPct val="100000"/>
              <a:buChar char="•"/>
              <a:defRPr spc="0" sz="1800"/>
            </a:lvl1pPr>
            <a:lvl2pPr marL="414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2pPr>
            <a:lvl3pPr marL="615600" indent="-198000" defTabSz="1007533">
              <a:spcBef>
                <a:spcPts val="400"/>
              </a:spcBef>
              <a:buClrTx/>
              <a:buSzPct val="100000"/>
              <a:buFontTx/>
              <a:buChar char="•"/>
              <a:defRPr spc="0" sz="1800"/>
            </a:lvl3pPr>
            <a:lvl4pPr marL="828000" indent="-198000" defTabSz="1007533">
              <a:spcBef>
                <a:spcPts val="400"/>
              </a:spcBef>
              <a:buClrTx/>
              <a:buSzPct val="100000"/>
              <a:buFontTx/>
              <a:buChar char="–"/>
              <a:defRPr spc="0" sz="1800"/>
            </a:lvl4pPr>
            <a:lvl5pPr marL="1025999" indent="-198000" defTabSz="1007533">
              <a:spcBef>
                <a:spcPts val="400"/>
              </a:spcBef>
              <a:buClrTx/>
              <a:buSzPct val="100000"/>
              <a:buFontTx/>
              <a:buChar char="»"/>
              <a:defRPr spc="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0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287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281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82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3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4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6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8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291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0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1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2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03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Group"/>
          <p:cNvGrpSpPr/>
          <p:nvPr/>
        </p:nvGrpSpPr>
        <p:grpSpPr>
          <a:xfrm>
            <a:off x="245451" y="1760413"/>
            <a:ext cx="837715" cy="4566628"/>
            <a:chOff x="0" y="0"/>
            <a:chExt cx="837713" cy="4566627"/>
          </a:xfrm>
        </p:grpSpPr>
        <p:grpSp>
          <p:nvGrpSpPr>
            <p:cNvPr id="312" name="Group"/>
            <p:cNvGrpSpPr/>
            <p:nvPr/>
          </p:nvGrpSpPr>
          <p:grpSpPr>
            <a:xfrm>
              <a:off x="53622" y="3760433"/>
              <a:ext cx="772264" cy="806195"/>
              <a:chOff x="0" y="0"/>
              <a:chExt cx="772262" cy="806193"/>
            </a:xfrm>
          </p:grpSpPr>
          <p:sp>
            <p:nvSpPr>
              <p:cNvPr id="306" name="Logo color"/>
              <p:cNvSpPr/>
              <p:nvPr/>
            </p:nvSpPr>
            <p:spPr>
              <a:xfrm>
                <a:off x="2668" y="481780"/>
                <a:ext cx="124506" cy="18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0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17792" y="489026"/>
                <a:ext cx="174811" cy="167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72263" cy="4537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87662" y="533281"/>
                <a:ext cx="217591" cy="79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9405" y="480174"/>
                <a:ext cx="136598" cy="1855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8684" y="646279"/>
                <a:ext cx="297192" cy="159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804141" cy="2933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" name="2019 CSNS McStas School"/>
            <p:cNvSpPr txBox="1"/>
            <p:nvPr/>
          </p:nvSpPr>
          <p:spPr>
            <a:xfrm>
              <a:off x="8585" y="3027419"/>
              <a:ext cx="829129" cy="595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16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ogo color"/>
          <p:cNvSpPr/>
          <p:nvPr/>
        </p:nvSpPr>
        <p:spPr>
          <a:xfrm>
            <a:off x="208379" y="1151179"/>
            <a:ext cx="346979" cy="50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/>
          <a:lstStyle/>
          <a:p>
            <a:pPr defTabSz="1007533">
              <a:spcBef>
                <a:spcPts val="1000"/>
              </a:spcBef>
              <a:defRPr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24" name="Bottom bar"/>
          <p:cNvSpPr/>
          <p:nvPr/>
        </p:nvSpPr>
        <p:spPr>
          <a:xfrm>
            <a:off x="-1" y="6351737"/>
            <a:ext cx="10082595" cy="26196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5" name="UserProfile.Offices.Workarea_{{DocumentLanguage}}text"/>
          <p:cNvSpPr txBox="1"/>
          <p:nvPr/>
        </p:nvSpPr>
        <p:spPr>
          <a:xfrm>
            <a:off x="1467526" y="6419218"/>
            <a:ext cx="280904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07533"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26" name="Form.Datedate"/>
          <p:cNvSpPr txBox="1"/>
          <p:nvPr/>
        </p:nvSpPr>
        <p:spPr>
          <a:xfrm>
            <a:off x="207852" y="6419218"/>
            <a:ext cx="9129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1007533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27" name="Top bar"/>
          <p:cNvSpPr/>
          <p:nvPr/>
        </p:nvSpPr>
        <p:spPr>
          <a:xfrm>
            <a:off x="-1" y="942799"/>
            <a:ext cx="10082595" cy="4167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algn="ctr" defTabSz="1007533">
              <a:spcBef>
                <a:spcPts val="400"/>
              </a:spcBef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28" name="Title Text"/>
          <p:cNvSpPr txBox="1"/>
          <p:nvPr>
            <p:ph type="title"/>
          </p:nvPr>
        </p:nvSpPr>
        <p:spPr>
          <a:xfrm>
            <a:off x="206609" y="3874267"/>
            <a:ext cx="8963653" cy="223797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 defTabSz="1007533">
              <a:lnSpc>
                <a:spcPct val="93000"/>
              </a:lnSpc>
              <a:defRPr b="1" spc="0" sz="8800"/>
            </a:lvl1pPr>
          </a:lstStyle>
          <a:p>
            <a:pPr/>
            <a:r>
              <a:t>Title Text</a:t>
            </a:r>
          </a:p>
        </p:txBody>
      </p:sp>
      <p:sp>
        <p:nvSpPr>
          <p:cNvPr id="329" name="Body Level One…"/>
          <p:cNvSpPr txBox="1"/>
          <p:nvPr>
            <p:ph type="body" sz="quarter" idx="1"/>
          </p:nvPr>
        </p:nvSpPr>
        <p:spPr>
          <a:xfrm>
            <a:off x="204304" y="2352648"/>
            <a:ext cx="8963653" cy="1373201"/>
          </a:xfrm>
          <a:prstGeom prst="rect">
            <a:avLst/>
          </a:prstGeom>
        </p:spPr>
        <p:txBody>
          <a:bodyPr anchor="b"/>
          <a:lstStyle>
            <a:lvl1pPr marL="0" indent="0" defTabSz="1007533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pc="0"/>
            </a:lvl1pPr>
            <a:lvl2pPr marL="568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2pPr>
            <a:lvl3pPr marL="7696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•"/>
              <a:defRPr spc="0"/>
            </a:lvl3pPr>
            <a:lvl4pPr marL="982000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–"/>
              <a:defRPr spc="0"/>
            </a:lvl4pPr>
            <a:lvl5pPr marL="1179999" indent="-352000" defTabSz="1007533">
              <a:lnSpc>
                <a:spcPct val="110000"/>
              </a:lnSpc>
              <a:spcBef>
                <a:spcPts val="0"/>
              </a:spcBef>
              <a:buClrTx/>
              <a:buSzPct val="100000"/>
              <a:buFontTx/>
              <a:buChar char="»"/>
              <a:defRPr spc="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9514718" y="6419218"/>
            <a:ext cx="127001" cy="127001"/>
          </a:xfrm>
          <a:prstGeom prst="rect">
            <a:avLst/>
          </a:prstGeom>
        </p:spPr>
        <p:txBody>
          <a:bodyPr anchor="ctr"/>
          <a:lstStyle>
            <a:lvl1pPr algn="l" defTabSz="1007533">
              <a:spcBef>
                <a:spcPts val="400"/>
              </a:spcBef>
              <a:defRPr b="1" spc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45" y="1151179"/>
            <a:ext cx="941282" cy="506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9110771" y="1132057"/>
            <a:ext cx="951027" cy="5184330"/>
            <a:chOff x="0" y="0"/>
            <a:chExt cx="951026" cy="5184329"/>
          </a:xfrm>
        </p:grpSpPr>
        <p:grpSp>
          <p:nvGrpSpPr>
            <p:cNvPr id="338" name="Group"/>
            <p:cNvGrpSpPr/>
            <p:nvPr/>
          </p:nvGrpSpPr>
          <p:grpSpPr>
            <a:xfrm>
              <a:off x="60875" y="4269085"/>
              <a:ext cx="876723" cy="915245"/>
              <a:chOff x="0" y="0"/>
              <a:chExt cx="876722" cy="915243"/>
            </a:xfrm>
          </p:grpSpPr>
          <p:sp>
            <p:nvSpPr>
              <p:cNvPr id="332" name="Logo color"/>
              <p:cNvSpPr/>
              <p:nvPr/>
            </p:nvSpPr>
            <p:spPr>
              <a:xfrm>
                <a:off x="3029" y="546947"/>
                <a:ext cx="141347" cy="206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699" tIns="38699" rIns="38699" bIns="38699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33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87831" y="555173"/>
                <a:ext cx="198457" cy="189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4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876723" cy="5151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26572" y="605415"/>
                <a:ext cx="247024" cy="904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8262" y="545125"/>
                <a:ext cx="155075" cy="2106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7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9617" y="733698"/>
                <a:ext cx="337391" cy="1815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12912" cy="3329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2019 CSNS McStas School"/>
            <p:cNvSpPr txBox="1"/>
            <p:nvPr/>
          </p:nvSpPr>
          <p:spPr>
            <a:xfrm>
              <a:off x="9746" y="3436921"/>
              <a:ext cx="941281" cy="676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3013">
                <a:lnSpc>
                  <a:spcPct val="110000"/>
                </a:lnSpc>
                <a:defRPr b="1" i="1" sz="160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342" name="soleil-logo.png" descr="soleil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7667927" y="7202520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5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7661063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PlaceHolder 3"/>
          <p:cNvSpPr/>
          <p:nvPr>
            <p:ph type="body" sz="half" idx="13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7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7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7633610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7654200" y="7079252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4002" cy="25146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11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1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7654200" y="708611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32" name="PlaceHolder 4"/>
          <p:cNvSpPr/>
          <p:nvPr>
            <p:ph type="body" sz="quarter" idx="13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3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33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647336" y="7087225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54" name="PlaceHolder 4"/>
          <p:cNvSpPr/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7654200" y="7106705"/>
            <a:ext cx="234992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0" y="36000"/>
            <a:ext cx="360000" cy="5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881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1439999" y="-38161"/>
            <a:ext cx="5904002" cy="542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6" name="PlaceHolder 4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grpSp>
        <p:nvGrpSpPr>
          <p:cNvPr id="182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177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64825"/>
            <a:ext cx="1132719" cy="7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7661063" y="7099842"/>
            <a:ext cx="2349925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3.xml"/><Relationship Id="rId22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881" cy="692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35999" y="-1"/>
            <a:ext cx="1643042" cy="548281"/>
            <a:chOff x="0" y="0"/>
            <a:chExt cx="1643039" cy="548279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6000"/>
              <a:ext cx="36000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60" y="0"/>
              <a:ext cx="371880" cy="50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72865" y="22407"/>
              <a:ext cx="885376" cy="45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Logo color"/>
            <p:cNvSpPr/>
            <p:nvPr/>
          </p:nvSpPr>
          <p:spPr>
            <a:xfrm>
              <a:off x="7219" y="35999"/>
              <a:ext cx="345562" cy="50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spcBef>
                  <a:spcPts val="900"/>
                </a:spcBef>
                <a:defRPr sz="16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40" y="27720"/>
              <a:ext cx="383134" cy="520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41066"/>
            <a:ext cx="1132719" cy="66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810" y="772103"/>
            <a:ext cx="1134941" cy="54828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64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1.png"/><Relationship Id="rId7" Type="http://schemas.openxmlformats.org/officeDocument/2006/relationships/image" Target="../media/image1.gif"/><Relationship Id="rId8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1.png"/><Relationship Id="rId7" Type="http://schemas.openxmlformats.org/officeDocument/2006/relationships/image" Target="../media/image1.gif"/><Relationship Id="rId8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2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921" cy="2781002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CustomShape 2"/>
          <p:cNvSpPr txBox="1"/>
          <p:nvPr/>
        </p:nvSpPr>
        <p:spPr>
          <a:xfrm>
            <a:off x="866519" y="5049360"/>
            <a:ext cx="8347321" cy="466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pc="-1" sz="2000"/>
            </a:lvl1pPr>
          </a:lstStyle>
          <a:p>
            <a:pPr/>
            <a:r>
              <a:t>McXtrace components and instruments</a:t>
            </a:r>
          </a:p>
        </p:txBody>
      </p:sp>
      <p:pic>
        <p:nvPicPr>
          <p:cNvPr id="35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5440" y="3018959"/>
            <a:ext cx="3129121" cy="148896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extShape 3"/>
          <p:cNvSpPr txBox="1"/>
          <p:nvPr/>
        </p:nvSpPr>
        <p:spPr>
          <a:xfrm>
            <a:off x="2492999" y="6552000"/>
            <a:ext cx="509400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/>
            <a:r>
              <a:t>Peter Willendrup (pkwi@fysik.dtu.dk)</a:t>
            </a:r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7350" y="107660"/>
            <a:ext cx="4407090" cy="2997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486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9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0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1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2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3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4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5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6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7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98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99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500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501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2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03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518" name="Group"/>
          <p:cNvGrpSpPr/>
          <p:nvPr/>
        </p:nvGrpSpPr>
        <p:grpSpPr>
          <a:xfrm>
            <a:off x="6092432" y="2983382"/>
            <a:ext cx="2293029" cy="2579306"/>
            <a:chOff x="0" y="0"/>
            <a:chExt cx="2293027" cy="2579305"/>
          </a:xfrm>
        </p:grpSpPr>
        <p:sp>
          <p:nvSpPr>
            <p:cNvPr id="504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0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1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2" name="x´"/>
            <p:cNvSpPr/>
            <p:nvPr/>
          </p:nvSpPr>
          <p:spPr>
            <a:xfrm>
              <a:off x="752003" y="60345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513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514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  <p:sp>
          <p:nvSpPr>
            <p:cNvPr id="515" name="Line"/>
            <p:cNvSpPr/>
            <p:nvPr/>
          </p:nvSpPr>
          <p:spPr>
            <a:xfrm flipV="1">
              <a:off x="122721" y="617364"/>
              <a:ext cx="447906" cy="646116"/>
            </a:xfrm>
            <a:prstGeom prst="line">
              <a:avLst/>
            </a:prstGeom>
            <a:noFill/>
            <a:ln w="12700" cap="flat">
              <a:solidFill>
                <a:srgbClr val="A7A7A7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16" name="x”"/>
            <p:cNvSpPr/>
            <p:nvPr/>
          </p:nvSpPr>
          <p:spPr>
            <a:xfrm>
              <a:off x="586080" y="4834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x”</a:t>
              </a:r>
            </a:p>
          </p:txBody>
        </p:sp>
        <p:sp>
          <p:nvSpPr>
            <p:cNvPr id="517" name="z”"/>
            <p:cNvSpPr/>
            <p:nvPr/>
          </p:nvSpPr>
          <p:spPr>
            <a:xfrm>
              <a:off x="1023027" y="8823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z”</a:t>
              </a:r>
            </a:p>
          </p:txBody>
        </p:sp>
      </p:grpSp>
      <p:sp>
        <p:nvSpPr>
          <p:cNvPr id="519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0" name="COMPONENT Capillary = Capillary(…) AT (0,0,1) RELATIVE Source…"/>
          <p:cNvSpPr txBox="1"/>
          <p:nvPr/>
        </p:nvSpPr>
        <p:spPr>
          <a:xfrm>
            <a:off x="5908920" y="5157267"/>
            <a:ext cx="4013871" cy="85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t>AT (0,0,1) RELATIVE Source</a:t>
            </a:r>
          </a:p>
          <a:p>
            <a:pPr defTabSz="1007533">
              <a:spcBef>
                <a:spcPts val="400"/>
              </a:spcBef>
              <a:defRPr b="1"/>
            </a:pPr>
            <a:r>
              <a:t>ROTATED (0,0.1,0) RELATIVE Source</a:t>
            </a:r>
          </a:p>
        </p:txBody>
      </p:sp>
      <p:sp>
        <p:nvSpPr>
          <p:cNvPr id="521" name="Line"/>
          <p:cNvSpPr/>
          <p:nvPr/>
        </p:nvSpPr>
        <p:spPr>
          <a:xfrm flipV="1">
            <a:off x="6252761" y="4013492"/>
            <a:ext cx="938747" cy="227179"/>
          </a:xfrm>
          <a:prstGeom prst="line">
            <a:avLst/>
          </a:prstGeom>
          <a:ln w="12700">
            <a:solidFill>
              <a:srgbClr val="A7A7A7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24" name="Connection Line"/>
          <p:cNvSpPr/>
          <p:nvPr/>
        </p:nvSpPr>
        <p:spPr>
          <a:xfrm>
            <a:off x="6966774" y="4062676"/>
            <a:ext cx="79196" cy="16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1095" y="0"/>
                </a:moveTo>
                <a:cubicBezTo>
                  <a:pt x="21600" y="7808"/>
                  <a:pt x="21235" y="15008"/>
                  <a:pt x="0" y="2160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23" name="(Reference labels can also be PREVIOUS or PREVIOUS+1 etc.)"/>
          <p:cNvSpPr txBox="1"/>
          <p:nvPr/>
        </p:nvSpPr>
        <p:spPr>
          <a:xfrm>
            <a:off x="4163838" y="6210379"/>
            <a:ext cx="583465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(Reference labels can also be PREVIOUS or PREVIOUS+1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omponents often have their origin at the centre of mass, i.e. for samples … but not  for e.g. Capillary"/>
          <p:cNvSpPr txBox="1"/>
          <p:nvPr>
            <p:ph type="title"/>
          </p:nvPr>
        </p:nvSpPr>
        <p:spPr>
          <a:xfrm>
            <a:off x="2779856" y="973440"/>
            <a:ext cx="5904001" cy="542160"/>
          </a:xfrm>
          <a:prstGeom prst="rect">
            <a:avLst/>
          </a:prstGeom>
        </p:spPr>
        <p:txBody>
          <a:bodyPr/>
          <a:lstStyle/>
          <a:p>
            <a:pPr defTabSz="685800">
              <a:defRPr spc="0" sz="1800"/>
            </a:pPr>
            <a:r>
              <a:t>Components often have their origin at the centre of mass, i.e. for </a:t>
            </a:r>
            <a:r>
              <a:rPr>
                <a:solidFill>
                  <a:srgbClr val="979FF5"/>
                </a:solidFill>
              </a:rPr>
              <a:t>samples</a:t>
            </a:r>
            <a:r>
              <a:t> … but not  for e.g. </a:t>
            </a:r>
            <a:r>
              <a:rPr>
                <a:solidFill>
                  <a:srgbClr val="FC7634"/>
                </a:solidFill>
              </a:rPr>
              <a:t>Capillary</a:t>
            </a:r>
          </a:p>
        </p:txBody>
      </p:sp>
      <p:sp>
        <p:nvSpPr>
          <p:cNvPr id="527" name="Placing further components is done by order of  2. Rot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2. </a:t>
            </a:r>
            <a:r>
              <a:rPr b="1"/>
              <a:t>Rotation,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Sample = Some_sample(…)</a:t>
            </a:r>
            <a:br/>
            <a:r>
              <a:t>AT (0,0,0) </a:t>
            </a:r>
            <a:r>
              <a:rPr>
                <a:solidFill>
                  <a:srgbClr val="A7A7A7"/>
                </a:solidFill>
              </a:rPr>
              <a:t>[RELATIVE]</a:t>
            </a:r>
            <a:r>
              <a:t> ABSOLUTE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5" name="Group"/>
          <p:cNvGrpSpPr/>
          <p:nvPr/>
        </p:nvGrpSpPr>
        <p:grpSpPr>
          <a:xfrm>
            <a:off x="7172856" y="2412091"/>
            <a:ext cx="6254382" cy="2732318"/>
            <a:chOff x="0" y="0"/>
            <a:chExt cx="6254381" cy="2732317"/>
          </a:xfrm>
        </p:grpSpPr>
        <p:sp>
          <p:nvSpPr>
            <p:cNvPr id="529" name="Rectangle"/>
            <p:cNvSpPr/>
            <p:nvPr/>
          </p:nvSpPr>
          <p:spPr>
            <a:xfrm>
              <a:off x="325936" y="1627914"/>
              <a:ext cx="5928446" cy="7962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0" name="Rectangle"/>
            <p:cNvSpPr/>
            <p:nvPr/>
          </p:nvSpPr>
          <p:spPr>
            <a:xfrm>
              <a:off x="113960" y="1936068"/>
              <a:ext cx="5928446" cy="79625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118228" y="1630211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18228" y="2409613"/>
              <a:ext cx="212803" cy="3085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544" name="Group"/>
            <p:cNvGrpSpPr/>
            <p:nvPr/>
          </p:nvGrpSpPr>
          <p:grpSpPr>
            <a:xfrm>
              <a:off x="0" y="-1"/>
              <a:ext cx="1381470" cy="2730564"/>
              <a:chOff x="0" y="0"/>
              <a:chExt cx="1381469" cy="2730562"/>
            </a:xfrm>
          </p:grpSpPr>
          <p:sp>
            <p:nvSpPr>
              <p:cNvPr id="533" name="Line"/>
              <p:cNvSpPr/>
              <p:nvPr/>
            </p:nvSpPr>
            <p:spPr>
              <a:xfrm flipV="1">
                <a:off x="194582" y="219311"/>
                <a:ext cx="1" cy="2104663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4" name="Line"/>
              <p:cNvSpPr/>
              <p:nvPr/>
            </p:nvSpPr>
            <p:spPr>
              <a:xfrm>
                <a:off x="193987" y="2305361"/>
                <a:ext cx="1187483" cy="1"/>
              </a:xfrm>
              <a:prstGeom prst="line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5" name="Line"/>
              <p:cNvSpPr/>
              <p:nvPr/>
            </p:nvSpPr>
            <p:spPr>
              <a:xfrm flipV="1">
                <a:off x="185562" y="1256716"/>
                <a:ext cx="709177" cy="1036432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6" name="Line"/>
              <p:cNvSpPr/>
              <p:nvPr/>
            </p:nvSpPr>
            <p:spPr>
              <a:xfrm>
                <a:off x="263276" y="2166014"/>
                <a:ext cx="132486" cy="1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7" name="Line"/>
              <p:cNvSpPr/>
              <p:nvPr/>
            </p:nvSpPr>
            <p:spPr>
              <a:xfrm flipV="1">
                <a:off x="287457" y="2156623"/>
                <a:ext cx="110621" cy="160675"/>
              </a:xfrm>
              <a:prstGeom prst="line">
                <a:avLst/>
              </a:prstGeom>
              <a:noFill/>
              <a:ln w="12700" cap="flat">
                <a:solidFill>
                  <a:srgbClr val="7A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8" name="Line"/>
              <p:cNvSpPr/>
              <p:nvPr/>
            </p:nvSpPr>
            <p:spPr>
              <a:xfrm flipV="1">
                <a:off x="189634" y="1944623"/>
                <a:ext cx="110622" cy="160676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39" name="Line"/>
              <p:cNvSpPr/>
              <p:nvPr/>
            </p:nvSpPr>
            <p:spPr>
              <a:xfrm flipV="1">
                <a:off x="287144" y="1948470"/>
                <a:ext cx="1" cy="152982"/>
              </a:xfrm>
              <a:prstGeom prst="line">
                <a:avLst/>
              </a:prstGeom>
              <a:noFill/>
              <a:ln w="12700" cap="flat">
                <a:solidFill>
                  <a:srgbClr val="19A668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40" name="Rectangle"/>
              <p:cNvSpPr/>
              <p:nvPr/>
            </p:nvSpPr>
            <p:spPr>
              <a:xfrm>
                <a:off x="191951" y="2122435"/>
                <a:ext cx="105989" cy="189225"/>
              </a:xfrm>
              <a:prstGeom prst="rect">
                <a:avLst/>
              </a:prstGeom>
              <a:noFill/>
              <a:ln w="12700" cap="flat">
                <a:solidFill>
                  <a:srgbClr val="2632BB"/>
                </a:solidFill>
                <a:prstDash val="solid"/>
                <a:round/>
              </a:ln>
              <a:effectLst/>
            </p:spPr>
            <p:txBody>
              <a:bodyPr wrap="square" lIns="38699" tIns="38699" rIns="38699" bIns="38699" numCol="1" anchor="ctr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541" name="x´"/>
              <p:cNvSpPr txBox="1"/>
              <p:nvPr/>
            </p:nvSpPr>
            <p:spPr>
              <a:xfrm>
                <a:off x="948697" y="1103791"/>
                <a:ext cx="189827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x´</a:t>
                </a:r>
              </a:p>
            </p:txBody>
          </p:sp>
          <p:sp>
            <p:nvSpPr>
              <p:cNvPr id="542" name="y´"/>
              <p:cNvSpPr txBox="1"/>
              <p:nvPr/>
            </p:nvSpPr>
            <p:spPr>
              <a:xfrm>
                <a:off x="0" y="0"/>
                <a:ext cx="189827" cy="335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y´</a:t>
                </a:r>
              </a:p>
            </p:txBody>
          </p:sp>
          <p:sp>
            <p:nvSpPr>
              <p:cNvPr id="543" name="z’"/>
              <p:cNvSpPr txBox="1"/>
              <p:nvPr/>
            </p:nvSpPr>
            <p:spPr>
              <a:xfrm>
                <a:off x="1127273" y="2394860"/>
                <a:ext cx="166332" cy="33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1007533">
                  <a:spcBef>
                    <a:spcPts val="1000"/>
                  </a:spcBef>
                  <a:defRPr sz="1600"/>
                </a:lvl1pPr>
              </a:lstStyle>
              <a:p>
                <a:pPr/>
                <a:r>
                  <a:t>z’</a:t>
                </a:r>
              </a:p>
            </p:txBody>
          </p:sp>
        </p:grpSp>
      </p:grpSp>
      <p:grpSp>
        <p:nvGrpSpPr>
          <p:cNvPr id="561" name="Group"/>
          <p:cNvGrpSpPr/>
          <p:nvPr/>
        </p:nvGrpSpPr>
        <p:grpSpPr>
          <a:xfrm>
            <a:off x="2501388" y="2630227"/>
            <a:ext cx="1965467" cy="2657513"/>
            <a:chOff x="0" y="0"/>
            <a:chExt cx="1965465" cy="2657512"/>
          </a:xfrm>
        </p:grpSpPr>
        <p:sp>
          <p:nvSpPr>
            <p:cNvPr id="546" name="Oval"/>
            <p:cNvSpPr/>
            <p:nvPr/>
          </p:nvSpPr>
          <p:spPr>
            <a:xfrm>
              <a:off x="-1" y="2360560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393059" y="187138"/>
              <a:ext cx="1" cy="179590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392269" y="1967163"/>
              <a:ext cx="1573197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49" name="Line"/>
            <p:cNvSpPr/>
            <p:nvPr/>
          </p:nvSpPr>
          <p:spPr>
            <a:xfrm flipV="1">
              <a:off x="381108" y="1072355"/>
              <a:ext cx="939530" cy="884387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484065" y="1848258"/>
              <a:ext cx="175519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1" name="Line"/>
            <p:cNvSpPr/>
            <p:nvPr/>
          </p:nvSpPr>
          <p:spPr>
            <a:xfrm flipV="1">
              <a:off x="516100" y="1840245"/>
              <a:ext cx="146553" cy="13710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386502" y="1659346"/>
              <a:ext cx="146554" cy="137104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3" name="Line"/>
            <p:cNvSpPr/>
            <p:nvPr/>
          </p:nvSpPr>
          <p:spPr>
            <a:xfrm flipV="1">
              <a:off x="515685" y="1662628"/>
              <a:ext cx="1" cy="13054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4" name="Rectangle"/>
            <p:cNvSpPr/>
            <p:nvPr/>
          </p:nvSpPr>
          <p:spPr>
            <a:xfrm>
              <a:off x="389571" y="1811073"/>
              <a:ext cx="140416" cy="161465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5" name="x"/>
            <p:cNvSpPr txBox="1"/>
            <p:nvPr/>
          </p:nvSpPr>
          <p:spPr>
            <a:xfrm>
              <a:off x="1244973" y="581099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556" name="y"/>
            <p:cNvSpPr txBox="1"/>
            <p:nvPr/>
          </p:nvSpPr>
          <p:spPr>
            <a:xfrm>
              <a:off x="135272" y="0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557" name="z"/>
            <p:cNvSpPr txBox="1"/>
            <p:nvPr/>
          </p:nvSpPr>
          <p:spPr>
            <a:xfrm>
              <a:off x="1628702" y="2043533"/>
              <a:ext cx="175519" cy="286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558" name="Oval"/>
            <p:cNvSpPr/>
            <p:nvPr/>
          </p:nvSpPr>
          <p:spPr>
            <a:xfrm>
              <a:off x="-1" y="1032908"/>
              <a:ext cx="786120" cy="2969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59" name="Line"/>
            <p:cNvSpPr/>
            <p:nvPr/>
          </p:nvSpPr>
          <p:spPr>
            <a:xfrm flipV="1">
              <a:off x="7778" y="120500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560" name="Line"/>
            <p:cNvSpPr/>
            <p:nvPr/>
          </p:nvSpPr>
          <p:spPr>
            <a:xfrm flipV="1">
              <a:off x="780058" y="1221399"/>
              <a:ext cx="1" cy="13192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sp>
        <p:nvSpPr>
          <p:cNvPr id="562" name="Line"/>
          <p:cNvSpPr/>
          <p:nvPr/>
        </p:nvSpPr>
        <p:spPr>
          <a:xfrm flipH="1">
            <a:off x="3081466" y="2133678"/>
            <a:ext cx="904324" cy="1287788"/>
          </a:xfrm>
          <a:prstGeom prst="line">
            <a:avLst/>
          </a:prstGeom>
          <a:ln w="12700">
            <a:solidFill>
              <a:srgbClr val="979FF5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3" name="Line"/>
          <p:cNvSpPr/>
          <p:nvPr/>
        </p:nvSpPr>
        <p:spPr>
          <a:xfrm>
            <a:off x="7711795" y="2218706"/>
            <a:ext cx="1" cy="1433244"/>
          </a:xfrm>
          <a:prstGeom prst="line">
            <a:avLst/>
          </a:prstGeom>
          <a:ln w="12700">
            <a:solidFill>
              <a:srgbClr val="FC7634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64" name="Generally speaking, the component author can choose…"/>
          <p:cNvSpPr txBox="1"/>
          <p:nvPr/>
        </p:nvSpPr>
        <p:spPr>
          <a:xfrm>
            <a:off x="2287278" y="6213453"/>
            <a:ext cx="7232686" cy="1192927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Generally speaking, the component author can choose </a:t>
            </a:r>
          </a:p>
          <a:p>
            <a:pPr defTabSz="1007533">
              <a:spcBef>
                <a:spcPts val="400"/>
              </a:spcBef>
              <a:defRPr b="1"/>
            </a:pPr>
            <a:r>
              <a:t>the meaningful coordinate system for the given problem!</a:t>
            </a:r>
          </a:p>
          <a:p>
            <a:pPr defTabSz="1007533">
              <a:spcBef>
                <a:spcPts val="400"/>
              </a:spcBef>
            </a:pPr>
            <a:r>
              <a:t>- The McXtrace system takes care of the transformation between them….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omponent geometries are typically simple objects… But some have polygon-description of the surface"/>
          <p:cNvSpPr txBox="1"/>
          <p:nvPr>
            <p:ph type="title"/>
          </p:nvPr>
        </p:nvSpPr>
        <p:spPr>
          <a:xfrm>
            <a:off x="1764158" y="235574"/>
            <a:ext cx="5904001" cy="542161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Component geometries are typically simple objects… But some have polygon-description of the surface</a:t>
            </a:r>
          </a:p>
        </p:txBody>
      </p:sp>
      <p:sp>
        <p:nvSpPr>
          <p:cNvPr id="56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Rectangle"/>
          <p:cNvSpPr/>
          <p:nvPr/>
        </p:nvSpPr>
        <p:spPr>
          <a:xfrm>
            <a:off x="1773807" y="2885355"/>
            <a:ext cx="1774514" cy="7833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0" name="Oval"/>
          <p:cNvSpPr/>
          <p:nvPr/>
        </p:nvSpPr>
        <p:spPr>
          <a:xfrm>
            <a:off x="3960200" y="2885355"/>
            <a:ext cx="816711" cy="7833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1" name="Rectangle"/>
          <p:cNvSpPr/>
          <p:nvPr/>
        </p:nvSpPr>
        <p:spPr>
          <a:xfrm>
            <a:off x="1773807" y="4775656"/>
            <a:ext cx="1774514" cy="783339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2" name="Line"/>
          <p:cNvSpPr/>
          <p:nvPr/>
        </p:nvSpPr>
        <p:spPr>
          <a:xfrm flipV="1">
            <a:off x="1768916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3" name="Line"/>
          <p:cNvSpPr/>
          <p:nvPr/>
        </p:nvSpPr>
        <p:spPr>
          <a:xfrm flipV="1">
            <a:off x="3548181" y="5348929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4" name="Line"/>
          <p:cNvSpPr/>
          <p:nvPr/>
        </p:nvSpPr>
        <p:spPr>
          <a:xfrm flipV="1">
            <a:off x="3548181" y="4576995"/>
            <a:ext cx="202446" cy="202446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5" name="Line"/>
          <p:cNvSpPr/>
          <p:nvPr/>
        </p:nvSpPr>
        <p:spPr>
          <a:xfrm flipV="1">
            <a:off x="3740093" y="4595738"/>
            <a:ext cx="1" cy="758250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6" name="Line"/>
          <p:cNvSpPr/>
          <p:nvPr/>
        </p:nvSpPr>
        <p:spPr>
          <a:xfrm flipH="1">
            <a:off x="1955646" y="4580631"/>
            <a:ext cx="1795517" cy="1"/>
          </a:xfrm>
          <a:prstGeom prst="line">
            <a:avLst/>
          </a:prstGeom>
          <a:ln w="12700">
            <a:solidFill>
              <a:srgbClr val="99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77" name="Oval"/>
          <p:cNvSpPr/>
          <p:nvPr/>
        </p:nvSpPr>
        <p:spPr>
          <a:xfrm>
            <a:off x="3960200" y="4583193"/>
            <a:ext cx="816711" cy="78333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7" name="Connection Line"/>
          <p:cNvSpPr/>
          <p:nvPr/>
        </p:nvSpPr>
        <p:spPr>
          <a:xfrm>
            <a:off x="3957503" y="5017446"/>
            <a:ext cx="820757" cy="119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12700">
            <a:solidFill>
              <a:srgbClr val="99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79" name="2D"/>
          <p:cNvSpPr txBox="1"/>
          <p:nvPr/>
        </p:nvSpPr>
        <p:spPr>
          <a:xfrm>
            <a:off x="2012388" y="2547519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2D</a:t>
            </a:r>
          </a:p>
        </p:txBody>
      </p:sp>
      <p:sp>
        <p:nvSpPr>
          <p:cNvPr id="580" name="3D"/>
          <p:cNvSpPr txBox="1"/>
          <p:nvPr/>
        </p:nvSpPr>
        <p:spPr>
          <a:xfrm>
            <a:off x="2012388" y="4294095"/>
            <a:ext cx="27245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3D</a:t>
            </a:r>
          </a:p>
        </p:txBody>
      </p:sp>
      <p:sp>
        <p:nvSpPr>
          <p:cNvPr id="581" name="Oval"/>
          <p:cNvSpPr/>
          <p:nvPr/>
        </p:nvSpPr>
        <p:spPr>
          <a:xfrm>
            <a:off x="5123103" y="5378279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2" name="Oval"/>
          <p:cNvSpPr/>
          <p:nvPr/>
        </p:nvSpPr>
        <p:spPr>
          <a:xfrm>
            <a:off x="5123103" y="4206066"/>
            <a:ext cx="830670" cy="262186"/>
          </a:xfrm>
          <a:prstGeom prst="ellipse">
            <a:avLst/>
          </a:prstGeom>
          <a:ln w="12700">
            <a:solidFill>
              <a:srgbClr val="7A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3" name="Line"/>
          <p:cNvSpPr/>
          <p:nvPr/>
        </p:nvSpPr>
        <p:spPr>
          <a:xfrm flipV="1">
            <a:off x="5120820" y="4358016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4" name="Line"/>
          <p:cNvSpPr/>
          <p:nvPr/>
        </p:nvSpPr>
        <p:spPr>
          <a:xfrm flipV="1">
            <a:off x="5957871" y="4361987"/>
            <a:ext cx="1" cy="1164824"/>
          </a:xfrm>
          <a:prstGeom prst="line">
            <a:avLst/>
          </a:prstGeom>
          <a:ln w="12700">
            <a:solidFill>
              <a:srgbClr val="7A0000"/>
            </a:solidFill>
          </a:ln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585" name="Rectangle"/>
          <p:cNvSpPr/>
          <p:nvPr/>
        </p:nvSpPr>
        <p:spPr>
          <a:xfrm>
            <a:off x="5134101" y="5113615"/>
            <a:ext cx="808673" cy="3820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5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204" y="2547519"/>
            <a:ext cx="2710397" cy="278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0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Sources - these define MC starting conditions / “inject” ray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rays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59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595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01" name="Paraboloidal_xray_optic.jpg" descr="Paraboloidal_xray_opt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22" y="3017947"/>
            <a:ext cx="1643041" cy="725465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ources - these define MC starting conditions / “inject” neutrons to our simulation…"/>
          <p:cNvSpPr txBox="1"/>
          <p:nvPr>
            <p:ph type="body" idx="1"/>
          </p:nvPr>
        </p:nvSpPr>
        <p:spPr>
          <a:xfrm>
            <a:off x="499729" y="1747429"/>
            <a:ext cx="9071642" cy="4384441"/>
          </a:xfrm>
          <a:prstGeom prst="rect">
            <a:avLst/>
          </a:prstGeom>
        </p:spPr>
        <p:txBody>
          <a:bodyPr/>
          <a:lstStyle/>
          <a:p>
            <a:pPr marL="233279" indent="-174959" defTabSz="493776">
              <a:spcBef>
                <a:spcPts val="700"/>
              </a:spcBef>
              <a:defRPr spc="0" sz="1728"/>
            </a:pPr>
            <a:r>
              <a:t>Sources - these define MC starting conditions / “inject” neutrons to our simulation</a:t>
            </a:r>
          </a:p>
          <a:p>
            <a:pPr marL="233279" indent="-174959" defTabSz="493776">
              <a:spcBef>
                <a:spcPts val="700"/>
              </a:spcBef>
              <a:defRPr spc="0" sz="1728"/>
            </a:pPr>
          </a:p>
          <a:p>
            <a:pPr marL="233279" indent="-174959" defTabSz="493776">
              <a:spcBef>
                <a:spcPts val="700"/>
              </a:spcBef>
              <a:defRPr spc="0" sz="1728"/>
            </a:pPr>
            <a:r>
              <a:t>Optics - used to tailor properties of the X-ray beam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Examples are mirrors, capillaries, lenses, zone-plates, choppers, collimators, slits, 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Samples - “matter” of some form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Powders, single crystals, liquids, micelles in solution, reflecting surfaces…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Monitors - may probe the state of the X-ray beam and store histograms / event lists</a:t>
            </a: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</a:p>
          <a:p>
            <a:pPr marL="233279" indent="-174959" defTabSz="493776">
              <a:spcBef>
                <a:spcPts val="700"/>
              </a:spcBef>
              <a:buChar char="•"/>
              <a:defRPr spc="0" sz="1728"/>
            </a:pPr>
            <a:r>
              <a:t>Misc, obsolete</a:t>
            </a:r>
          </a:p>
          <a:p>
            <a:pPr lvl="1" marL="491554" indent="-199954" defTabSz="493776">
              <a:spcBef>
                <a:spcPts val="700"/>
              </a:spcBef>
              <a:buFontTx/>
              <a:buChar char="•"/>
              <a:defRPr spc="0" sz="1728"/>
            </a:pPr>
            <a:r>
              <a:t>“Other stuff” and “Old stuff”</a:t>
            </a:r>
          </a:p>
        </p:txBody>
      </p:sp>
      <p:pic>
        <p:nvPicPr>
          <p:cNvPr id="60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0196" y="4976413"/>
            <a:ext cx="1556093" cy="111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images.jpeg" descr="image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9148" y="3795552"/>
            <a:ext cx="775091" cy="77509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Component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classes</a:t>
            </a:r>
          </a:p>
        </p:txBody>
      </p:sp>
      <p:pic>
        <p:nvPicPr>
          <p:cNvPr id="606" name="Unknown.jpeg" descr="Unknown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81" y="6199215"/>
            <a:ext cx="1099772" cy="61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4872" y="6164103"/>
            <a:ext cx="1031020" cy="686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b004136j-f1.gif" descr="b004136j-f1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7921" y="1163888"/>
            <a:ext cx="877553" cy="91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5503" y="2124653"/>
            <a:ext cx="877554" cy="5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Common to all components:…"/>
          <p:cNvSpPr txBox="1"/>
          <p:nvPr/>
        </p:nvSpPr>
        <p:spPr>
          <a:xfrm>
            <a:off x="1875893" y="5462652"/>
            <a:ext cx="7155062" cy="1715881"/>
          </a:xfrm>
          <a:prstGeom prst="rect">
            <a:avLst/>
          </a:prstGeom>
          <a:solidFill>
            <a:srgbClr val="FFFFFF"/>
          </a:solidFill>
          <a:ln w="50800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3200"/>
            </a:pPr>
            <a:r>
              <a:t>Common to all components: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They set, manipulate/interact with</a:t>
            </a:r>
          </a:p>
          <a:p>
            <a:pPr defTabSz="1007533">
              <a:spcBef>
                <a:spcPts val="1000"/>
              </a:spcBef>
              <a:defRPr sz="3200"/>
            </a:pPr>
            <a:r>
              <a:t>or measure the </a:t>
            </a:r>
            <a:r>
              <a:rPr b="1"/>
              <a:t>state of the X-ray </a:t>
            </a:r>
            <a:r>
              <a:t>(ray)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3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15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16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17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18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19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0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1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22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23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6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7" name="Generally we are intersted in sending the input to an aperture, characterised by a certain solid angle    , often corresponding to a rectangle       x       at a distance         from the source"/>
          <p:cNvSpPr txBox="1"/>
          <p:nvPr/>
        </p:nvSpPr>
        <p:spPr>
          <a:xfrm>
            <a:off x="499729" y="2698295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</a:p>
          <a:p>
            <a:pPr marL="362879" indent="-272159" defTabSz="768095">
              <a:spcBef>
                <a:spcPts val="1100"/>
              </a:spcBef>
              <a:buClr>
                <a:srgbClr val="000000"/>
              </a:buClr>
              <a:buSzPct val="45000"/>
              <a:buChar char="●"/>
              <a:defRPr spc="0" sz="2688"/>
            </a:pPr>
            <a:r>
              <a:t>Generally we are intersted in sending the input to an aperture, characterised by a certain solid angle    , often corresponding to a rectangle       x       at a distance         from the source</a:t>
            </a:r>
          </a:p>
        </p:txBody>
      </p:sp>
      <p:sp>
        <p:nvSpPr>
          <p:cNvPr id="628" name="To first order emit uniformly into       steradia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first order emit uniformly into       steradian</a:t>
            </a:r>
          </a:p>
        </p:txBody>
      </p:sp>
      <p:sp>
        <p:nvSpPr>
          <p:cNvPr id="629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30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1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2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3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4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5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36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37" name="4_pi.pdf" descr="4_p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121" y="1869057"/>
            <a:ext cx="371881" cy="2544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2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38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39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40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41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43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dist.pdf" descr="dist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latex-image.pdf" descr="latex-image.pdf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7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49" name="Omega.pdf" descr="Omeg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20069" y="5866472"/>
            <a:ext cx="226132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xw.pdf" descr="xw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8011" y="6330377"/>
            <a:ext cx="404750" cy="1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yh.pdf" descr="y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3564" y="6279632"/>
            <a:ext cx="292943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dist.pdf" descr="dist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20387" y="6314066"/>
            <a:ext cx="421010" cy="18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5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6" name="The emmission intensity into our chosen solid angle     can be a function of wavelength, time (pulsed sources) and possibly point of origin on the source surface (e.g. for partially coherent descriptions).…"/>
          <p:cNvSpPr txBox="1"/>
          <p:nvPr>
            <p:ph type="body" idx="1"/>
          </p:nvPr>
        </p:nvSpPr>
        <p:spPr>
          <a:xfrm>
            <a:off x="504000" y="1603940"/>
            <a:ext cx="9071641" cy="4973245"/>
          </a:xfrm>
          <a:prstGeom prst="rect">
            <a:avLst/>
          </a:prstGeom>
        </p:spPr>
        <p:txBody>
          <a:bodyPr/>
          <a:lstStyle/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emmission intensity into our chosen solid angle     can be a function of wavelength, time (pulsed sources) and possibly point of origin on the source surface (e.g. for partially coherent descriptions).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emission of particles into the solid angle     is in fact an </a:t>
            </a:r>
            <a:br/>
            <a:r>
              <a:t>integration and leads to a simulated “intensity” of               . 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In McXtrace, that integrated intensity is partitioned over a given set of particle </a:t>
            </a:r>
            <a:r>
              <a:rPr i="1"/>
              <a:t>rays</a:t>
            </a:r>
            <a:r>
              <a:t> referred to as </a:t>
            </a:r>
            <a:r>
              <a:rPr b="1"/>
              <a:t>ncount</a:t>
            </a:r>
            <a:r>
              <a:t>, -</a:t>
            </a:r>
            <a:r>
              <a:rPr b="1"/>
              <a:t>n</a:t>
            </a:r>
            <a:r>
              <a:t> or </a:t>
            </a:r>
            <a:r>
              <a:rPr b="1"/>
              <a:t>--ncount</a:t>
            </a:r>
          </a:p>
          <a:p>
            <a:pPr marL="285119" indent="-213839" defTabSz="603504">
              <a:spcBef>
                <a:spcPts val="900"/>
              </a:spcBef>
              <a:defRPr spc="0" sz="2112"/>
            </a:pPr>
            <a:r>
              <a:t>The default </a:t>
            </a:r>
            <a:r>
              <a:rPr b="1"/>
              <a:t>ncount</a:t>
            </a:r>
            <a:r>
              <a:t> is 1e6 rays</a:t>
            </a:r>
          </a:p>
        </p:txBody>
      </p:sp>
      <p:sp>
        <p:nvSpPr>
          <p:cNvPr id="657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58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59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0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1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2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3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64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669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65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6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7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68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70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676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50533" y="16186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1533" y="4755579"/>
            <a:ext cx="226131" cy="254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0" t="0" r="75014" b="0"/>
          <a:stretch>
            <a:fillRect/>
          </a:stretch>
        </p:blipFill>
        <p:spPr>
          <a:xfrm>
            <a:off x="7574971" y="6272253"/>
            <a:ext cx="780557" cy="77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I_Omega_n∕s.pdf" descr="I_Omega_n∕s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42857" y="5064722"/>
            <a:ext cx="838477" cy="25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I(_lambda)_&amp;&amp;_n∕.pdf" descr="I(_lambda)_&amp;&amp;_n∕.pdf"/>
          <p:cNvPicPr>
            <a:picLocks noChangeAspect="1"/>
          </p:cNvPicPr>
          <p:nvPr/>
        </p:nvPicPr>
        <p:blipFill>
          <a:blip r:embed="rId7">
            <a:extLst/>
          </a:blip>
          <a:srcRect l="72305" t="0" r="0" b="0"/>
          <a:stretch>
            <a:fillRect/>
          </a:stretch>
        </p:blipFill>
        <p:spPr>
          <a:xfrm>
            <a:off x="8227425" y="6272253"/>
            <a:ext cx="865170" cy="770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3" name="Our rays are emitted randomly, sampling     and all variables of the source “spectrum”, i.e. wavelength, time and area…"/>
          <p:cNvSpPr txBox="1"/>
          <p:nvPr>
            <p:ph type="body" idx="1"/>
          </p:nvPr>
        </p:nvSpPr>
        <p:spPr>
          <a:xfrm>
            <a:off x="424761" y="1570197"/>
            <a:ext cx="9071641" cy="4384441"/>
          </a:xfrm>
          <a:prstGeom prst="rect">
            <a:avLst/>
          </a:prstGeom>
        </p:spPr>
        <p:txBody>
          <a:bodyPr/>
          <a:lstStyle/>
          <a:p>
            <a:pPr marL="349919" indent="-262439" defTabSz="740663">
              <a:spcBef>
                <a:spcPts val="1100"/>
              </a:spcBef>
              <a:defRPr spc="0" sz="2592"/>
            </a:pPr>
            <a:r>
              <a:t>Our rays are emitted randomly, sampling     and all variables of the source “spectrum”, i.e. wavelength, time and area</a:t>
            </a: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</a:p>
          <a:p>
            <a:pPr marL="349919" indent="-262439" defTabSz="740663">
              <a:spcBef>
                <a:spcPts val="1100"/>
              </a:spcBef>
              <a:defRPr spc="0" sz="2592"/>
            </a:pPr>
            <a:r>
              <a:t>assigning ray weights       such that</a:t>
            </a:r>
          </a:p>
        </p:txBody>
      </p:sp>
      <p:sp>
        <p:nvSpPr>
          <p:cNvPr id="684" name="Shape"/>
          <p:cNvSpPr/>
          <p:nvPr/>
        </p:nvSpPr>
        <p:spPr>
          <a:xfrm rot="16198665">
            <a:off x="1912886" y="3188072"/>
            <a:ext cx="1517057" cy="920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5" name="Sources, e.g. rotating a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Sources, e.g. rotating anode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2861704" y="3192157"/>
            <a:ext cx="1010220" cy="36478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7" name="Line"/>
          <p:cNvSpPr/>
          <p:nvPr/>
        </p:nvSpPr>
        <p:spPr>
          <a:xfrm>
            <a:off x="2746186" y="3816972"/>
            <a:ext cx="834891" cy="23040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8" name="Line"/>
          <p:cNvSpPr/>
          <p:nvPr/>
        </p:nvSpPr>
        <p:spPr>
          <a:xfrm>
            <a:off x="2750703" y="3982022"/>
            <a:ext cx="151671" cy="700775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89" name="Line"/>
          <p:cNvSpPr/>
          <p:nvPr/>
        </p:nvSpPr>
        <p:spPr>
          <a:xfrm flipH="1">
            <a:off x="1739598" y="3580268"/>
            <a:ext cx="831246" cy="610198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0" name="Line"/>
          <p:cNvSpPr/>
          <p:nvPr/>
        </p:nvSpPr>
        <p:spPr>
          <a:xfrm flipH="1" flipV="1">
            <a:off x="2004817" y="3012581"/>
            <a:ext cx="616924" cy="478657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1" name="Line"/>
          <p:cNvSpPr/>
          <p:nvPr/>
        </p:nvSpPr>
        <p:spPr>
          <a:xfrm flipV="1">
            <a:off x="2736730" y="2542340"/>
            <a:ext cx="697470" cy="821846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692" name="Line"/>
          <p:cNvSpPr/>
          <p:nvPr/>
        </p:nvSpPr>
        <p:spPr>
          <a:xfrm flipH="1">
            <a:off x="2286171" y="3648255"/>
            <a:ext cx="361723" cy="780194"/>
          </a:xfrm>
          <a:prstGeom prst="line">
            <a:avLst/>
          </a:prstGeom>
          <a:ln w="12700">
            <a:solidFill>
              <a:srgbClr val="636EEF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697" name="Group"/>
          <p:cNvGrpSpPr/>
          <p:nvPr/>
        </p:nvGrpSpPr>
        <p:grpSpPr>
          <a:xfrm>
            <a:off x="8965202" y="3165083"/>
            <a:ext cx="256014" cy="964411"/>
            <a:chOff x="0" y="8857"/>
            <a:chExt cx="256013" cy="964409"/>
          </a:xfrm>
        </p:grpSpPr>
        <p:sp>
          <p:nvSpPr>
            <p:cNvPr id="693" name="Line"/>
            <p:cNvSpPr/>
            <p:nvPr/>
          </p:nvSpPr>
          <p:spPr>
            <a:xfrm flipV="1">
              <a:off x="10436" y="8857"/>
              <a:ext cx="1" cy="741687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4" name="Line"/>
            <p:cNvSpPr/>
            <p:nvPr/>
          </p:nvSpPr>
          <p:spPr>
            <a:xfrm flipV="1">
              <a:off x="250474" y="231580"/>
              <a:ext cx="1" cy="741688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5" name="Line"/>
            <p:cNvSpPr/>
            <p:nvPr/>
          </p:nvSpPr>
          <p:spPr>
            <a:xfrm flipH="1" flipV="1">
              <a:off x="-1" y="8857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696" name="Line"/>
            <p:cNvSpPr/>
            <p:nvPr/>
          </p:nvSpPr>
          <p:spPr>
            <a:xfrm flipH="1" flipV="1">
              <a:off x="10436" y="744812"/>
              <a:ext cx="245578" cy="227863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</p:grpSp>
      <p:pic>
        <p:nvPicPr>
          <p:cNvPr id="698" name="xw.pdf" descr="x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339" y="4130091"/>
            <a:ext cx="247107" cy="9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yh.pdf" descr="y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025" y="3562456"/>
            <a:ext cx="194690" cy="169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dist.pdf" descr="dis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56415">
            <a:off x="5685830" y="3961458"/>
            <a:ext cx="342920" cy="15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latex-image.pdf" descr="latex-image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38934">
            <a:off x="5766601" y="452558"/>
            <a:ext cx="326339" cy="66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8027" y="3396167"/>
            <a:ext cx="150288" cy="169074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Line"/>
          <p:cNvSpPr/>
          <p:nvPr/>
        </p:nvSpPr>
        <p:spPr>
          <a:xfrm>
            <a:off x="7556161" y="3480702"/>
            <a:ext cx="421010" cy="1"/>
          </a:xfrm>
          <a:prstGeom prst="line">
            <a:avLst/>
          </a:prstGeom>
          <a:ln w="127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704" name="Omega.pdf" descr="Omeg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1172" y="1595296"/>
            <a:ext cx="247107" cy="277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.pdf" descr="p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9332" y="5473631"/>
            <a:ext cx="194690" cy="233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sum_j=1^textrm_n.pdf" descr="sum_j=1^textrm_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75575" y="5871077"/>
            <a:ext cx="3162490" cy="76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_Omega_(_lambda.pdf" descr="I_Omega_(_lambda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10228" y="2533622"/>
            <a:ext cx="2147544" cy="341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0" name="The starting point on the surface, i.e.     (in the code variables x,y,z)…"/>
          <p:cNvSpPr txBox="1"/>
          <p:nvPr>
            <p:ph type="body" idx="1"/>
          </p:nvPr>
        </p:nvSpPr>
        <p:spPr>
          <a:xfrm>
            <a:off x="504000" y="1769040"/>
            <a:ext cx="9071641" cy="4749513"/>
          </a:xfrm>
          <a:prstGeom prst="rect">
            <a:avLst/>
          </a:prstGeom>
        </p:spPr>
        <p:txBody>
          <a:bodyPr/>
          <a:lstStyle/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point</a:t>
            </a:r>
            <a:r>
              <a:t> on the surface, i.e.  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x,y,z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direction</a:t>
            </a:r>
            <a:r>
              <a:t> into     and our    / k   (in the code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kx,ky,kz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</a:t>
            </a:r>
            <a:r>
              <a:rPr b="1"/>
              <a:t>starting time</a:t>
            </a:r>
            <a:r>
              <a:t>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The initial </a:t>
            </a:r>
            <a:r>
              <a:rPr b="1"/>
              <a:t>intensity</a:t>
            </a:r>
            <a:r>
              <a:t> / weight of the neutron ray (in the code the variable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)</a:t>
            </a:r>
          </a:p>
          <a:p>
            <a:pPr marL="237600" indent="-178199" defTabSz="502920">
              <a:spcBef>
                <a:spcPts val="700"/>
              </a:spcBef>
              <a:defRPr spc="0" sz="1760"/>
            </a:pPr>
          </a:p>
          <a:p>
            <a:pPr marL="237600" indent="-178199" defTabSz="502920">
              <a:spcBef>
                <a:spcPts val="700"/>
              </a:spcBef>
              <a:defRPr spc="0" sz="1760"/>
            </a:pPr>
            <a:r>
              <a:t>If needed the initial 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rPr b="1"/>
              <a:t>Electric field polarisation</a:t>
            </a:r>
            <a:r>
              <a:t> (in the code the variables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Ex,Ey,Ez</a:t>
            </a:r>
            <a:r>
              <a:t>)</a:t>
            </a:r>
          </a:p>
          <a:p>
            <a:pPr lvl="1" marL="475200" indent="-178199" defTabSz="502920">
              <a:spcBef>
                <a:spcPts val="700"/>
              </a:spcBef>
              <a:buSzPct val="45000"/>
              <a:buFontTx/>
              <a:buChar char="●"/>
              <a:defRPr spc="0" sz="1760"/>
            </a:pPr>
            <a:r>
              <a:t>X-ray phase (in the code the variable phi)</a:t>
            </a:r>
          </a:p>
        </p:txBody>
      </p:sp>
      <p:sp>
        <p:nvSpPr>
          <p:cNvPr id="711" name="X-ray (rays) in McXtrace - what are they?"/>
          <p:cNvSpPr txBox="1"/>
          <p:nvPr>
            <p:ph type="title"/>
          </p:nvPr>
        </p:nvSpPr>
        <p:spPr>
          <a:xfrm>
            <a:off x="1850600" y="16920"/>
            <a:ext cx="5904002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(rays) in McXtrace - what are they?</a:t>
            </a:r>
          </a:p>
        </p:txBody>
      </p:sp>
      <p:pic>
        <p:nvPicPr>
          <p:cNvPr id="712" name="vec_r.pdf" descr="vec_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9216" y="2534661"/>
            <a:ext cx="150288" cy="18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Omega.pdf" descr="Omeg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025" y="3273459"/>
            <a:ext cx="150287" cy="16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lambda.pdf" descr="lambd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1964" y="3280664"/>
            <a:ext cx="113023" cy="154662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Defining the ray starting conditions imply setting:"/>
          <p:cNvSpPr txBox="1"/>
          <p:nvPr/>
        </p:nvSpPr>
        <p:spPr>
          <a:xfrm>
            <a:off x="521180" y="1186847"/>
            <a:ext cx="511533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198000" indent="-198000" defTabSz="1007533">
              <a:spcBef>
                <a:spcPts val="400"/>
              </a:spcBef>
              <a:buSzPct val="100000"/>
              <a:buChar char="•"/>
            </a:lvl1pPr>
          </a:lstStyle>
          <a:p>
            <a:pPr/>
            <a:r>
              <a:t>Defining the ray starting conditions imply setting:</a:t>
            </a:r>
          </a:p>
        </p:txBody>
      </p:sp>
      <p:sp>
        <p:nvSpPr>
          <p:cNvPr id="716" name="X-ray package:…"/>
          <p:cNvSpPr txBox="1"/>
          <p:nvPr/>
        </p:nvSpPr>
        <p:spPr>
          <a:xfrm>
            <a:off x="6770656" y="572041"/>
            <a:ext cx="3229050" cy="1815009"/>
          </a:xfrm>
          <a:prstGeom prst="rect">
            <a:avLst/>
          </a:prstGeom>
          <a:solidFill>
            <a:srgbClr val="FFFFFF"/>
          </a:solidFill>
          <a:ln w="63500">
            <a:solidFill>
              <a:srgbClr val="FF37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X-ray package: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Weight (p), # photons (left) in the package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Coordinates (x,y,z)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Wavevector (k</a:t>
            </a:r>
            <a:r>
              <a:rPr baseline="-5999"/>
              <a:t>x</a:t>
            </a:r>
            <a:r>
              <a:t>,k</a:t>
            </a:r>
            <a:r>
              <a:rPr baseline="-5999"/>
              <a:t>y</a:t>
            </a:r>
            <a:r>
              <a:t>,k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Polarization (E</a:t>
            </a:r>
            <a:r>
              <a:rPr baseline="-5999"/>
              <a:t>x</a:t>
            </a:r>
            <a:r>
              <a:t>,E</a:t>
            </a:r>
            <a:r>
              <a:rPr baseline="-5999"/>
              <a:t>y</a:t>
            </a:r>
            <a:r>
              <a:t>,E</a:t>
            </a:r>
            <a:r>
              <a:rPr baseline="-5999"/>
              <a:t>z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Phase (</a:t>
            </a:r>
            <a:r>
              <a:t>)</a:t>
            </a:r>
          </a:p>
          <a:p>
            <a:pPr defTabSz="863600">
              <a:defRPr sz="1400">
                <a:latin typeface="Gill Sans"/>
                <a:ea typeface="Gill Sans"/>
                <a:cs typeface="Gill Sans"/>
                <a:sym typeface="Gill Sans"/>
              </a:defRPr>
            </a:pPr>
            <a:r>
              <a:t>Time(t)</a:t>
            </a:r>
          </a:p>
        </p:txBody>
      </p:sp>
      <p:pic>
        <p:nvPicPr>
          <p:cNvPr id="7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656" y="572041"/>
            <a:ext cx="113042" cy="186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359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20" name="1 starting situ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starting situation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2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22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31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27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23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4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5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28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29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30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33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34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35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38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36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37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41" name="2. Propagate to the mirror surfac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Propagate to the mirror surface</a:t>
            </a:r>
          </a:p>
        </p:txBody>
      </p:sp>
      <p:sp>
        <p:nvSpPr>
          <p:cNvPr id="7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3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43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52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48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44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5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6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47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49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50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51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54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55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56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57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58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760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61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64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762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63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67" name="3. Checks (are we on surface, what is probability of reflection etc.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Checks (are we on surface, what is probability of reflection etc.)</a:t>
            </a:r>
          </a:p>
        </p:txBody>
      </p:sp>
      <p:sp>
        <p:nvSpPr>
          <p:cNvPr id="7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9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69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774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70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1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2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73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775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76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777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780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81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782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783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84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786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787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790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788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789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X-ray / matter interaction 1: reflecting surface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X-ray / matter interaction 1: reflecting surface</a:t>
            </a:r>
          </a:p>
        </p:txBody>
      </p:sp>
      <p:sp>
        <p:nvSpPr>
          <p:cNvPr id="793" name="4. Refl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Reflect</a:t>
            </a:r>
          </a:p>
        </p:txBody>
      </p:sp>
      <p:sp>
        <p:nvSpPr>
          <p:cNvPr id="7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05" name="Group"/>
          <p:cNvGrpSpPr/>
          <p:nvPr/>
        </p:nvGrpSpPr>
        <p:grpSpPr>
          <a:xfrm>
            <a:off x="4966050" y="2866480"/>
            <a:ext cx="1820964" cy="1683339"/>
            <a:chOff x="0" y="380476"/>
            <a:chExt cx="1820962" cy="1683337"/>
          </a:xfrm>
        </p:grpSpPr>
        <p:sp>
          <p:nvSpPr>
            <p:cNvPr id="795" name="Line"/>
            <p:cNvSpPr/>
            <p:nvPr/>
          </p:nvSpPr>
          <p:spPr>
            <a:xfrm flipH="1">
              <a:off x="1169912" y="1320979"/>
              <a:ext cx="102574" cy="54311"/>
            </a:xfrm>
            <a:prstGeom prst="line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0" y="380476"/>
              <a:ext cx="1820963" cy="1683338"/>
              <a:chOff x="0" y="380476"/>
              <a:chExt cx="1820962" cy="1683337"/>
            </a:xfrm>
          </p:grpSpPr>
          <p:grpSp>
            <p:nvGrpSpPr>
              <p:cNvPr id="800" name="Group"/>
              <p:cNvGrpSpPr/>
              <p:nvPr/>
            </p:nvGrpSpPr>
            <p:grpSpPr>
              <a:xfrm>
                <a:off x="642438" y="380476"/>
                <a:ext cx="1178525" cy="1683338"/>
                <a:chOff x="0" y="380476"/>
                <a:chExt cx="1178524" cy="1683337"/>
              </a:xfrm>
            </p:grpSpPr>
            <p:sp>
              <p:nvSpPr>
                <p:cNvPr id="796" name="Line"/>
                <p:cNvSpPr/>
                <p:nvPr/>
              </p:nvSpPr>
              <p:spPr>
                <a:xfrm flipV="1">
                  <a:off x="21003" y="385367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 flipV="1">
                  <a:off x="1152420" y="772992"/>
                  <a:ext cx="1" cy="1290822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H="1" flipV="1">
                  <a:off x="-1" y="380476"/>
                  <a:ext cx="1157523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 flipH="1" flipV="1">
                  <a:off x="21003" y="1666214"/>
                  <a:ext cx="1157522" cy="396569"/>
                </a:xfrm>
                <a:prstGeom prst="line">
                  <a:avLst/>
                </a:prstGeom>
                <a:noFill/>
                <a:ln w="12700" cap="flat">
                  <a:solidFill>
                    <a:srgbClr val="990000"/>
                  </a:solidFill>
                  <a:prstDash val="solid"/>
                  <a:round/>
                </a:ln>
                <a:effectLst>
                  <a:outerShdw sx="100000" sy="100000" kx="0" ky="0" algn="b" rotWithShape="0" blurRad="25400" dist="127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37806" tIns="37806" rIns="37806" bIns="37806" numCol="1" anchor="t">
                  <a:noAutofit/>
                </a:bodyPr>
                <a:lstStyle/>
                <a:p>
                  <a:pPr defTabSz="1007533">
                    <a:spcBef>
                      <a:spcPts val="1000"/>
                    </a:spcBef>
                    <a:defRPr sz="1600"/>
                  </a:pPr>
                </a:p>
              </p:txBody>
            </p:sp>
          </p:grpSp>
          <p:sp>
            <p:nvSpPr>
              <p:cNvPr id="801" name="Line"/>
              <p:cNvSpPr/>
              <p:nvPr/>
            </p:nvSpPr>
            <p:spPr>
              <a:xfrm flipH="1">
                <a:off x="0" y="1230605"/>
                <a:ext cx="1173684" cy="62153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02" name="Line"/>
              <p:cNvSpPr/>
              <p:nvPr/>
            </p:nvSpPr>
            <p:spPr>
              <a:xfrm flipH="1" flipV="1">
                <a:off x="1169912" y="1227820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  <p:sp>
            <p:nvSpPr>
              <p:cNvPr id="803" name="Line"/>
              <p:cNvSpPr/>
              <p:nvPr/>
            </p:nvSpPr>
            <p:spPr>
              <a:xfrm flipH="1" flipV="1">
                <a:off x="1085899" y="1280328"/>
                <a:ext cx="90166" cy="90166"/>
              </a:xfrm>
              <a:prstGeom prst="line">
                <a:avLst/>
              </a:prstGeom>
              <a:noFill/>
              <a:ln w="12700" cap="flat">
                <a:solidFill>
                  <a:srgbClr val="990000"/>
                </a:solidFill>
                <a:prstDash val="solid"/>
                <a:round/>
              </a:ln>
              <a:effectLst>
                <a:outerShdw sx="100000" sy="100000" kx="0" ky="0" algn="b" rotWithShape="0" blurRad="25400" dist="127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37806" tIns="37806" rIns="37806" bIns="37806" numCol="1" anchor="t">
                <a:noAutofit/>
              </a:bodyPr>
              <a:lstStyle/>
              <a:p>
                <a:pPr defTabSz="1007533">
                  <a:spcBef>
                    <a:spcPts val="1000"/>
                  </a:spcBef>
                  <a:defRPr sz="1600"/>
                </a:pPr>
              </a:p>
            </p:txBody>
          </p:sp>
        </p:grpSp>
      </p:grpSp>
      <p:sp>
        <p:nvSpPr>
          <p:cNvPr id="806" name="Line"/>
          <p:cNvSpPr/>
          <p:nvPr/>
        </p:nvSpPr>
        <p:spPr>
          <a:xfrm flipV="1">
            <a:off x="1726740" y="4257633"/>
            <a:ext cx="1065222" cy="165862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07" name="X-ray (ray)"/>
          <p:cNvSpPr txBox="1"/>
          <p:nvPr/>
        </p:nvSpPr>
        <p:spPr>
          <a:xfrm>
            <a:off x="1723029" y="3576339"/>
            <a:ext cx="972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 (ray)</a:t>
            </a:r>
          </a:p>
        </p:txBody>
      </p:sp>
      <p:sp>
        <p:nvSpPr>
          <p:cNvPr id="808" name="Mirror surface"/>
          <p:cNvSpPr txBox="1"/>
          <p:nvPr/>
        </p:nvSpPr>
        <p:spPr>
          <a:xfrm>
            <a:off x="5927283" y="2724601"/>
            <a:ext cx="126593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Mirror surface</a:t>
            </a:r>
          </a:p>
        </p:txBody>
      </p:sp>
      <p:grpSp>
        <p:nvGrpSpPr>
          <p:cNvPr id="811" name="Group"/>
          <p:cNvGrpSpPr/>
          <p:nvPr/>
        </p:nvGrpSpPr>
        <p:grpSpPr>
          <a:xfrm>
            <a:off x="898078" y="4485991"/>
            <a:ext cx="4328120" cy="504001"/>
            <a:chOff x="0" y="0"/>
            <a:chExt cx="4328119" cy="504000"/>
          </a:xfrm>
        </p:grpSpPr>
        <p:sp>
          <p:nvSpPr>
            <p:cNvPr id="809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0" name="0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0</a:t>
              </a:r>
            </a:p>
          </p:txBody>
        </p:sp>
      </p:grpSp>
      <p:sp>
        <p:nvSpPr>
          <p:cNvPr id="812" name="Line"/>
          <p:cNvSpPr/>
          <p:nvPr/>
        </p:nvSpPr>
        <p:spPr>
          <a:xfrm flipV="1">
            <a:off x="2798116" y="3735556"/>
            <a:ext cx="3304946" cy="523749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13" name="Line"/>
          <p:cNvSpPr/>
          <p:nvPr/>
        </p:nvSpPr>
        <p:spPr>
          <a:xfrm flipV="1">
            <a:off x="6131562" y="3557780"/>
            <a:ext cx="1065222" cy="165863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816" name="Group"/>
          <p:cNvGrpSpPr/>
          <p:nvPr/>
        </p:nvGrpSpPr>
        <p:grpSpPr>
          <a:xfrm>
            <a:off x="5851078" y="3088991"/>
            <a:ext cx="4328120" cy="504001"/>
            <a:chOff x="0" y="0"/>
            <a:chExt cx="4328119" cy="504000"/>
          </a:xfrm>
        </p:grpSpPr>
        <p:sp>
          <p:nvSpPr>
            <p:cNvPr id="814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5" name="1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1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5596291" y="5846687"/>
            <a:ext cx="4328120" cy="504001"/>
            <a:chOff x="0" y="0"/>
            <a:chExt cx="4328119" cy="504000"/>
          </a:xfrm>
        </p:grpSpPr>
        <p:sp>
          <p:nvSpPr>
            <p:cNvPr id="817" name="(x,y,z,kx,ky,kz,t,Ex,Ey,Ez,phi,p)"/>
            <p:cNvSpPr txBox="1"/>
            <p:nvPr/>
          </p:nvSpPr>
          <p:spPr>
            <a:xfrm>
              <a:off x="0" y="0"/>
              <a:ext cx="4328120" cy="50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  <a:r>
                <a:t>(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x,y,z,kx,ky,kz,t,Ex,Ey,Ez,phi,p)</a:t>
              </a:r>
            </a:p>
          </p:txBody>
        </p:sp>
        <p:sp>
          <p:nvSpPr>
            <p:cNvPr id="818" name="2"/>
            <p:cNvSpPr txBox="1"/>
            <p:nvPr/>
          </p:nvSpPr>
          <p:spPr>
            <a:xfrm>
              <a:off x="3932232" y="115419"/>
              <a:ext cx="123731" cy="205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007533">
                <a:spcBef>
                  <a:spcPts val="1000"/>
                </a:spcBef>
                <a:defRPr baseline="-5999"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baseline="0">
                  <a:latin typeface="Arial"/>
                  <a:ea typeface="Arial"/>
                  <a:cs typeface="Arial"/>
                  <a:sym typeface="Arial"/>
                </a:defRPr>
              </a:pPr>
              <a:r>
                <a:rPr baseline="-5999">
                  <a:latin typeface="Courier"/>
                  <a:ea typeface="Courier"/>
                  <a:cs typeface="Courier"/>
                  <a:sym typeface="Courier"/>
                </a:rPr>
                <a:t>2</a:t>
              </a:r>
            </a:p>
          </p:txBody>
        </p:sp>
      </p:grpSp>
      <p:sp>
        <p:nvSpPr>
          <p:cNvPr id="823" name="Connection Line"/>
          <p:cNvSpPr/>
          <p:nvPr/>
        </p:nvSpPr>
        <p:spPr>
          <a:xfrm>
            <a:off x="5232234" y="3872649"/>
            <a:ext cx="482205" cy="407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600"/>
                </a:moveTo>
                <a:cubicBezTo>
                  <a:pt x="6932" y="21214"/>
                  <a:pt x="-200" y="14014"/>
                  <a:pt x="4" y="0"/>
                </a:cubicBezTo>
              </a:path>
            </a:pathLst>
          </a:custGeom>
          <a:ln w="12700">
            <a:solidFill>
              <a:srgbClr val="A7A7A7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21" name="Line"/>
          <p:cNvSpPr/>
          <p:nvPr/>
        </p:nvSpPr>
        <p:spPr>
          <a:xfrm flipH="1">
            <a:off x="5456275" y="3723641"/>
            <a:ext cx="675288" cy="90786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822" name="Weight of final ray is adjusted according to reflectivity, see next slide"/>
          <p:cNvSpPr txBox="1"/>
          <p:nvPr/>
        </p:nvSpPr>
        <p:spPr>
          <a:xfrm>
            <a:off x="704373" y="5404807"/>
            <a:ext cx="9162915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b="1" sz="2200"/>
            </a:lvl1pPr>
          </a:lstStyle>
          <a:p>
            <a:pPr/>
            <a:r>
              <a:t>Weight of final ray is adjusted according to reflectivity, see next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roup"/>
          <p:cNvGrpSpPr/>
          <p:nvPr/>
        </p:nvGrpSpPr>
        <p:grpSpPr>
          <a:xfrm>
            <a:off x="1290041" y="1584327"/>
            <a:ext cx="8024698" cy="4702052"/>
            <a:chOff x="0" y="0"/>
            <a:chExt cx="8024697" cy="4702050"/>
          </a:xfrm>
        </p:grpSpPr>
        <p:grpSp>
          <p:nvGrpSpPr>
            <p:cNvPr id="845" name="Group 2"/>
            <p:cNvGrpSpPr/>
            <p:nvPr/>
          </p:nvGrpSpPr>
          <p:grpSpPr>
            <a:xfrm>
              <a:off x="287297" y="-1"/>
              <a:ext cx="6918184" cy="3212610"/>
              <a:chOff x="0" y="0"/>
              <a:chExt cx="6918184" cy="3212608"/>
            </a:xfrm>
          </p:grpSpPr>
          <p:sp>
            <p:nvSpPr>
              <p:cNvPr id="825" name="CustomShape 3"/>
              <p:cNvSpPr/>
              <p:nvPr/>
            </p:nvSpPr>
            <p:spPr>
              <a:xfrm>
                <a:off x="2873459" y="1077733"/>
                <a:ext cx="875038" cy="2134875"/>
              </a:xfrm>
              <a:prstGeom prst="rect">
                <a:avLst/>
              </a:prstGeom>
              <a:solidFill>
                <a:srgbClr val="76D6FF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6" name="Line 4"/>
              <p:cNvSpPr/>
              <p:nvPr/>
            </p:nvSpPr>
            <p:spPr>
              <a:xfrm flipH="1" flipV="1">
                <a:off x="2729" y="1644386"/>
                <a:ext cx="6913720" cy="1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7" name="Line 5"/>
              <p:cNvSpPr/>
              <p:nvPr/>
            </p:nvSpPr>
            <p:spPr>
              <a:xfrm flipH="1" flipV="1">
                <a:off x="2729" y="1515376"/>
                <a:ext cx="3206902" cy="1241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8" name="Line 6"/>
              <p:cNvSpPr/>
              <p:nvPr/>
            </p:nvSpPr>
            <p:spPr>
              <a:xfrm flipH="1" flipV="1">
                <a:off x="2729" y="1384877"/>
                <a:ext cx="3608075" cy="173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29" name="Line 7"/>
              <p:cNvSpPr/>
              <p:nvPr/>
            </p:nvSpPr>
            <p:spPr>
              <a:xfrm flipH="1">
                <a:off x="0" y="2875443"/>
                <a:ext cx="3430933" cy="5956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0" name="Line 8"/>
              <p:cNvSpPr/>
              <p:nvPr/>
            </p:nvSpPr>
            <p:spPr>
              <a:xfrm flipH="1" flipV="1">
                <a:off x="2729" y="2557135"/>
                <a:ext cx="3059284" cy="744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1" name="Line 9"/>
              <p:cNvSpPr/>
              <p:nvPr/>
            </p:nvSpPr>
            <p:spPr>
              <a:xfrm flipH="1">
                <a:off x="2729" y="3063005"/>
                <a:ext cx="3505363" cy="2234"/>
              </a:xfrm>
              <a:prstGeom prst="line">
                <a:avLst/>
              </a:prstGeom>
              <a:noFill/>
              <a:ln w="12700" cap="flat">
                <a:solidFill>
                  <a:srgbClr val="FF4013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2" name="Line 10"/>
              <p:cNvSpPr/>
              <p:nvPr/>
            </p:nvSpPr>
            <p:spPr>
              <a:xfrm flipH="1">
                <a:off x="3503625" y="959142"/>
                <a:ext cx="2935981" cy="1895214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3" name="Line 11"/>
              <p:cNvSpPr/>
              <p:nvPr/>
            </p:nvSpPr>
            <p:spPr>
              <a:xfrm>
                <a:off x="280101" y="-1"/>
                <a:ext cx="3319539" cy="1348657"/>
              </a:xfrm>
              <a:prstGeom prst="line">
                <a:avLst/>
              </a:prstGeom>
              <a:noFill/>
              <a:ln w="12700" cap="flat">
                <a:solidFill>
                  <a:srgbClr val="9929BD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4" name="Line 12"/>
              <p:cNvSpPr/>
              <p:nvPr/>
            </p:nvSpPr>
            <p:spPr>
              <a:xfrm flipH="1">
                <a:off x="2729" y="1786794"/>
                <a:ext cx="6913719" cy="1463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5" name="Line 13"/>
              <p:cNvSpPr/>
              <p:nvPr/>
            </p:nvSpPr>
            <p:spPr>
              <a:xfrm flipH="1">
                <a:off x="2729" y="1926721"/>
                <a:ext cx="6913720" cy="14142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6" name="Line 14"/>
              <p:cNvSpPr/>
              <p:nvPr/>
            </p:nvSpPr>
            <p:spPr>
              <a:xfrm flipH="1">
                <a:off x="2729" y="2109816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7" name="CustomShape 15"/>
              <p:cNvSpPr/>
              <p:nvPr/>
            </p:nvSpPr>
            <p:spPr>
              <a:xfrm>
                <a:off x="3197474" y="1462779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8" name="CustomShape 16"/>
              <p:cNvSpPr/>
              <p:nvPr/>
            </p:nvSpPr>
            <p:spPr>
              <a:xfrm>
                <a:off x="3057547" y="252165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39" name="CustomShape 17"/>
              <p:cNvSpPr/>
              <p:nvPr/>
            </p:nvSpPr>
            <p:spPr>
              <a:xfrm>
                <a:off x="3425475" y="282830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0" name="CustomShape 18"/>
              <p:cNvSpPr/>
              <p:nvPr/>
            </p:nvSpPr>
            <p:spPr>
              <a:xfrm>
                <a:off x="3495438" y="3012145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1" name="CustomShape 19"/>
              <p:cNvSpPr/>
              <p:nvPr/>
            </p:nvSpPr>
            <p:spPr>
              <a:xfrm>
                <a:off x="3565153" y="1340467"/>
                <a:ext cx="87331" cy="96015"/>
              </a:xfrm>
              <a:prstGeom prst="ellipse">
                <a:avLst/>
              </a:pr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2" name="Line 20"/>
              <p:cNvSpPr/>
              <p:nvPr/>
            </p:nvSpPr>
            <p:spPr>
              <a:xfrm flipH="1">
                <a:off x="2729" y="2696814"/>
                <a:ext cx="6915456" cy="9677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3" name="Line 21"/>
              <p:cNvSpPr/>
              <p:nvPr/>
            </p:nvSpPr>
            <p:spPr>
              <a:xfrm flipH="1">
                <a:off x="2729" y="2407781"/>
                <a:ext cx="6913719" cy="9428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  <p:sp>
            <p:nvSpPr>
              <p:cNvPr id="844" name="Line 22"/>
              <p:cNvSpPr/>
              <p:nvPr/>
            </p:nvSpPr>
            <p:spPr>
              <a:xfrm flipH="1">
                <a:off x="2729" y="1235274"/>
                <a:ext cx="6915456" cy="9429"/>
              </a:xfrm>
              <a:prstGeom prst="line">
                <a:avLst/>
              </a:prstGeom>
              <a:noFill/>
              <a:ln w="12700" cap="flat">
                <a:solidFill>
                  <a:srgbClr val="77BB41"/>
                </a:solidFill>
                <a:prstDash val="solid"/>
                <a:miter lim="800000"/>
                <a:head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11200">
                  <a:defRPr sz="1200"/>
                </a:pPr>
              </a:p>
            </p:txBody>
          </p:sp>
        </p:grpSp>
        <p:sp>
          <p:nvSpPr>
            <p:cNvPr id="846" name="CustomShape 23"/>
            <p:cNvSpPr txBox="1"/>
            <p:nvPr/>
          </p:nvSpPr>
          <p:spPr>
            <a:xfrm>
              <a:off x="0" y="4061728"/>
              <a:ext cx="8024698" cy="640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hitting a sample can be:</a:t>
              </a:r>
            </a:p>
            <a:p>
              <a:pPr algn="ctr" defTabSz="711200">
                <a:defRPr spc="0" sz="2200">
                  <a:solidFill>
                    <a:srgbClr val="FF4013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absorbed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rPr>
                  <a:solidFill>
                    <a:srgbClr val="77BB41"/>
                  </a:solidFill>
                </a:rPr>
                <a:t>transmitted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</a:p>
          </p:txBody>
        </p:sp>
      </p:grpSp>
      <p:sp>
        <p:nvSpPr>
          <p:cNvPr id="848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942" y="3350686"/>
            <a:ext cx="3013905" cy="310154"/>
          </a:xfrm>
          <a:prstGeom prst="rect">
            <a:avLst/>
          </a:prstGeom>
          <a:ln w="12700">
            <a:solidFill>
              <a:srgbClr val="BE38F3"/>
            </a:solidFill>
            <a:miter/>
          </a:ln>
        </p:spPr>
      </p:pic>
      <p:pic>
        <p:nvPicPr>
          <p:cNvPr id="852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6233" y="2759589"/>
            <a:ext cx="3050678" cy="310153"/>
          </a:xfrm>
          <a:prstGeom prst="rect">
            <a:avLst/>
          </a:prstGeom>
          <a:ln w="12700">
            <a:solidFill>
              <a:srgbClr val="FF4013"/>
            </a:solidFill>
            <a:miter/>
          </a:ln>
        </p:spPr>
      </p:pic>
      <p:pic>
        <p:nvPicPr>
          <p:cNvPr id="853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6233" y="3941364"/>
            <a:ext cx="3050678" cy="295234"/>
          </a:xfrm>
          <a:prstGeom prst="rect">
            <a:avLst/>
          </a:prstGeom>
          <a:ln w="12700">
            <a:solidFill>
              <a:srgbClr val="77BB41"/>
            </a:solidFill>
            <a:miter/>
          </a:ln>
        </p:spPr>
      </p:pic>
      <p:sp>
        <p:nvSpPr>
          <p:cNvPr id="854" name="CustomShape 1"/>
          <p:cNvSpPr txBox="1"/>
          <p:nvPr/>
        </p:nvSpPr>
        <p:spPr>
          <a:xfrm>
            <a:off x="1145471" y="1691098"/>
            <a:ext cx="6774193" cy="69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628" tIns="29628" rIns="29628" bIns="29628" anchor="ctr">
            <a:spAutoFit/>
          </a:bodyPr>
          <a:lstStyle/>
          <a:p>
            <a:pPr algn="ctr" defTabSz="711200">
              <a:defRPr spc="0" sz="2200">
                <a:latin typeface="Gill Sans"/>
                <a:ea typeface="Gill Sans"/>
                <a:cs typeface="Gill Sans"/>
                <a:sym typeface="Gill Sans"/>
              </a:defRPr>
            </a:pPr>
            <a:r>
              <a:t>For a </a:t>
            </a:r>
            <a:r>
              <a:rPr b="1"/>
              <a:t>non-thin</a:t>
            </a:r>
            <a:r>
              <a:t> sample the probabilities for </a:t>
            </a:r>
            <a:r>
              <a:rPr>
                <a:solidFill>
                  <a:srgbClr val="FF4013"/>
                </a:solidFill>
              </a:rPr>
              <a:t>absorption</a:t>
            </a:r>
            <a:r>
              <a:t>, </a:t>
            </a:r>
            <a:r>
              <a:rPr>
                <a:solidFill>
                  <a:srgbClr val="77BB41"/>
                </a:solidFill>
              </a:rPr>
              <a:t>transmission</a:t>
            </a:r>
            <a:r>
              <a:t> or </a:t>
            </a:r>
            <a:r>
              <a:rPr>
                <a:solidFill>
                  <a:srgbClr val="7B219F"/>
                </a:solidFill>
              </a:rPr>
              <a:t>scattering </a:t>
            </a:r>
            <a:r>
              <a:t>are given by</a:t>
            </a:r>
          </a:p>
        </p:txBody>
      </p:sp>
      <p:sp>
        <p:nvSpPr>
          <p:cNvPr id="855" name="CustomShape 2"/>
          <p:cNvSpPr txBox="1"/>
          <p:nvPr/>
        </p:nvSpPr>
        <p:spPr>
          <a:xfrm>
            <a:off x="4097264" y="4563289"/>
            <a:ext cx="1798754" cy="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b="1"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t = </a:t>
            </a:r>
            <a:r>
              <a:rPr b="0"/>
              <a:t>sample thickness</a:t>
            </a:r>
          </a:p>
        </p:txBody>
      </p:sp>
      <p:sp>
        <p:nvSpPr>
          <p:cNvPr id="856" name="Line 3"/>
          <p:cNvSpPr/>
          <p:nvPr/>
        </p:nvSpPr>
        <p:spPr>
          <a:xfrm>
            <a:off x="5434027" y="5242703"/>
            <a:ext cx="691541" cy="31057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pic>
        <p:nvPicPr>
          <p:cNvPr id="857" name="droppedImage.pdf" descr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3989" y="4982981"/>
            <a:ext cx="1065363" cy="251107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CustomShape 4"/>
          <p:cNvSpPr txBox="1"/>
          <p:nvPr/>
        </p:nvSpPr>
        <p:spPr>
          <a:xfrm>
            <a:off x="5112978" y="5447090"/>
            <a:ext cx="3091803" cy="54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microscopic cross section [barn/fm</a:t>
            </a:r>
            <a:r>
              <a:rPr baseline="31999"/>
              <a:t>2</a:t>
            </a:r>
            <a:r>
              <a:t>]</a:t>
            </a:r>
          </a:p>
        </p:txBody>
      </p:sp>
      <p:sp>
        <p:nvSpPr>
          <p:cNvPr id="859" name="Line 5"/>
          <p:cNvSpPr/>
          <p:nvPr/>
        </p:nvSpPr>
        <p:spPr>
          <a:xfrm flipH="1">
            <a:off x="4836836" y="5320241"/>
            <a:ext cx="331797" cy="519444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860" name="CustomShape 6"/>
          <p:cNvSpPr txBox="1"/>
          <p:nvPr/>
        </p:nvSpPr>
        <p:spPr>
          <a:xfrm>
            <a:off x="3503721" y="5830403"/>
            <a:ext cx="2409032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number density [atoms/cm</a:t>
            </a:r>
            <a:r>
              <a:rPr baseline="30500"/>
              <a:t>3</a:t>
            </a:r>
            <a:r>
              <a:t>]</a:t>
            </a:r>
          </a:p>
        </p:txBody>
      </p:sp>
      <p:sp>
        <p:nvSpPr>
          <p:cNvPr id="861" name="CustomShape 7"/>
          <p:cNvSpPr txBox="1"/>
          <p:nvPr/>
        </p:nvSpPr>
        <p:spPr>
          <a:xfrm>
            <a:off x="1659117" y="5468558"/>
            <a:ext cx="2788891" cy="30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628" tIns="29628" rIns="29628" bIns="29628" anchor="ctr">
            <a:spAutoFit/>
          </a:bodyPr>
          <a:lstStyle/>
          <a:p>
            <a:pPr algn="ctr" defTabSz="711200">
              <a:defRPr spc="0" sz="1600">
                <a:latin typeface="Gill Sans"/>
                <a:ea typeface="Gill Sans"/>
                <a:cs typeface="Gill Sans"/>
                <a:sym typeface="Gill Sans"/>
              </a:defRPr>
            </a:pPr>
            <a:r>
              <a:t>macroscopic cross section [cm</a:t>
            </a:r>
            <a:r>
              <a:rPr baseline="30500"/>
              <a:t>-1</a:t>
            </a:r>
            <a:r>
              <a:t>]</a:t>
            </a:r>
          </a:p>
        </p:txBody>
      </p:sp>
      <p:sp>
        <p:nvSpPr>
          <p:cNvPr id="862" name="Line 8"/>
          <p:cNvSpPr/>
          <p:nvPr/>
        </p:nvSpPr>
        <p:spPr>
          <a:xfrm flipH="1">
            <a:off x="3745417" y="5211813"/>
            <a:ext cx="723061" cy="283257"/>
          </a:xfrm>
          <a:prstGeom prst="line">
            <a:avLst/>
          </a:prstGeom>
          <a:ln w="12700">
            <a:solidFill>
              <a:srgbClr val="000000"/>
            </a:solidFill>
            <a:miter/>
            <a:headEnd type="stealth"/>
          </a:ln>
        </p:spPr>
        <p:txBody>
          <a:bodyPr lIns="0" tIns="0" rIns="0" bIns="0"/>
          <a:lstStyle/>
          <a:p>
            <a:pPr defTabSz="711200">
              <a:defRPr sz="1200"/>
            </a:pPr>
          </a:p>
        </p:txBody>
      </p:sp>
      <p:sp>
        <p:nvSpPr>
          <p:cNvPr id="863" name="TextShape 9"/>
          <p:cNvSpPr txBox="1"/>
          <p:nvPr/>
        </p:nvSpPr>
        <p:spPr>
          <a:xfrm>
            <a:off x="1858406" y="1175909"/>
            <a:ext cx="6813487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</a:t>
            </a:r>
          </a:p>
        </p:txBody>
      </p:sp>
      <p:sp>
        <p:nvSpPr>
          <p:cNvPr id="864" name="X-ray / matter interaction in general"/>
          <p:cNvSpPr txBox="1"/>
          <p:nvPr>
            <p:ph type="title"/>
          </p:nvPr>
        </p:nvSpPr>
        <p:spPr>
          <a:xfrm>
            <a:off x="1965857" y="16920"/>
            <a:ext cx="5904001" cy="542160"/>
          </a:xfrm>
          <a:prstGeom prst="rect">
            <a:avLst/>
          </a:prstGeom>
        </p:spPr>
        <p:txBody>
          <a:bodyPr/>
          <a:lstStyle/>
          <a:p>
            <a:pPr/>
            <a:r>
              <a:t>X-ray / matter interaction in general</a:t>
            </a:r>
          </a:p>
        </p:txBody>
      </p:sp>
      <p:sp>
        <p:nvSpPr>
          <p:cNvPr id="8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9" name="TextShape 1"/>
          <p:cNvSpPr txBox="1"/>
          <p:nvPr/>
        </p:nvSpPr>
        <p:spPr>
          <a:xfrm>
            <a:off x="2054689" y="940959"/>
            <a:ext cx="6813488" cy="92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711200">
              <a:defRPr spc="0" sz="3200"/>
            </a:lvl1pPr>
          </a:lstStyle>
          <a:p>
            <a:pPr/>
            <a:r>
              <a:t>Samples/Matter interaction in General in McXtrace</a:t>
            </a:r>
          </a:p>
        </p:txBody>
      </p:sp>
      <p:grpSp>
        <p:nvGrpSpPr>
          <p:cNvPr id="872" name="Group"/>
          <p:cNvGrpSpPr/>
          <p:nvPr/>
        </p:nvGrpSpPr>
        <p:grpSpPr>
          <a:xfrm>
            <a:off x="1532104" y="1545828"/>
            <a:ext cx="8216803" cy="4244557"/>
            <a:chOff x="0" y="0"/>
            <a:chExt cx="8216802" cy="4244556"/>
          </a:xfrm>
        </p:grpSpPr>
        <p:sp>
          <p:nvSpPr>
            <p:cNvPr id="870" name="CustomShape 2"/>
            <p:cNvSpPr txBox="1"/>
            <p:nvPr/>
          </p:nvSpPr>
          <p:spPr>
            <a:xfrm>
              <a:off x="0" y="3588904"/>
              <a:ext cx="8216803" cy="655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628" tIns="29628" rIns="29628" bIns="29628" numCol="1" anchor="ctr">
              <a:noAutofit/>
            </a:bodyPr>
            <a:lstStyle/>
            <a:p>
              <a:pPr algn="ctr" defTabSz="711200">
                <a:defRPr spc="0" sz="22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A photon ray hitting a sample can be:</a:t>
              </a:r>
            </a:p>
            <a:p>
              <a:pPr algn="ctr" defTabSz="711200">
                <a:defRPr spc="0" sz="2200">
                  <a:solidFill>
                    <a:srgbClr val="77BB4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transmitted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  <a:r>
                <a:rPr>
                  <a:solidFill>
                    <a:srgbClr val="000000"/>
                  </a:solidFill>
                </a:rPr>
                <a:t>, or </a:t>
              </a:r>
              <a:r>
                <a:rPr>
                  <a:solidFill>
                    <a:srgbClr val="7B219F"/>
                  </a:solidFill>
                </a:rPr>
                <a:t>scattered</a:t>
              </a:r>
              <a:r>
                <a:rPr>
                  <a:solidFill>
                    <a:srgbClr val="000000"/>
                  </a:solidFill>
                </a:rPr>
                <a:t>+</a:t>
              </a:r>
              <a:r>
                <a:rPr>
                  <a:solidFill>
                    <a:srgbClr val="FF0000"/>
                  </a:solidFill>
                </a:rPr>
                <a:t>absorption</a:t>
              </a:r>
            </a:p>
          </p:txBody>
        </p:sp>
        <p:pic>
          <p:nvPicPr>
            <p:cNvPr id="871" name="image39.png" descr="image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1151" y="0"/>
              <a:ext cx="6943321" cy="323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roup"/>
          <p:cNvGrpSpPr/>
          <p:nvPr/>
        </p:nvGrpSpPr>
        <p:grpSpPr>
          <a:xfrm>
            <a:off x="1684222" y="2127671"/>
            <a:ext cx="7027049" cy="2658655"/>
            <a:chOff x="0" y="0"/>
            <a:chExt cx="7027048" cy="2658654"/>
          </a:xfrm>
        </p:grpSpPr>
        <p:sp>
          <p:nvSpPr>
            <p:cNvPr id="874" name="Rectangle"/>
            <p:cNvSpPr/>
            <p:nvPr/>
          </p:nvSpPr>
          <p:spPr>
            <a:xfrm>
              <a:off x="0" y="125054"/>
              <a:ext cx="7027049" cy="2484938"/>
            </a:xfrm>
            <a:prstGeom prst="rect">
              <a:avLst/>
            </a:prstGeom>
            <a:noFill/>
            <a:ln w="1270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pic>
          <p:nvPicPr>
            <p:cNvPr id="87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581" y="569542"/>
              <a:ext cx="6022778" cy="17412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6" name="Rectangle"/>
            <p:cNvSpPr/>
            <p:nvPr/>
          </p:nvSpPr>
          <p:spPr>
            <a:xfrm>
              <a:off x="490127" y="1124992"/>
              <a:ext cx="1046931" cy="127378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77" name="Rectangle"/>
            <p:cNvSpPr/>
            <p:nvPr/>
          </p:nvSpPr>
          <p:spPr>
            <a:xfrm>
              <a:off x="3216725" y="1344132"/>
              <a:ext cx="1153649" cy="835509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78" name="Rectangle"/>
            <p:cNvSpPr/>
            <p:nvPr/>
          </p:nvSpPr>
          <p:spPr>
            <a:xfrm>
              <a:off x="4563955" y="1232824"/>
              <a:ext cx="816712" cy="1179313"/>
            </a:xfrm>
            <a:prstGeom prst="rect">
              <a:avLst/>
            </a:prstGeom>
            <a:noFill/>
            <a:ln w="12700" cap="flat">
              <a:solidFill>
                <a:srgbClr val="2F3EEA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400"/>
              </a:pPr>
            </a:p>
          </p:txBody>
        </p:sp>
        <p:sp>
          <p:nvSpPr>
            <p:cNvPr id="879" name="Sample"/>
            <p:cNvSpPr/>
            <p:nvPr/>
          </p:nvSpPr>
          <p:spPr>
            <a:xfrm>
              <a:off x="3272909" y="2105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Sample</a:t>
              </a:r>
            </a:p>
          </p:txBody>
        </p:sp>
        <p:sp>
          <p:nvSpPr>
            <p:cNvPr id="880" name="Source"/>
            <p:cNvSpPr/>
            <p:nvPr/>
          </p:nvSpPr>
          <p:spPr>
            <a:xfrm>
              <a:off x="491609" y="2232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881" name="Monitor"/>
            <p:cNvSpPr/>
            <p:nvPr/>
          </p:nvSpPr>
          <p:spPr>
            <a:xfrm>
              <a:off x="4415909" y="2359897"/>
              <a:ext cx="1046931" cy="2987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F3EE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400"/>
              </a:lvl1pPr>
            </a:lstStyle>
            <a:p>
              <a:pPr/>
              <a:r>
                <a:t>Monitor</a:t>
              </a:r>
            </a:p>
          </p:txBody>
        </p:sp>
        <p:sp>
          <p:nvSpPr>
            <p:cNvPr id="882" name="Instrument"/>
            <p:cNvSpPr/>
            <p:nvPr/>
          </p:nvSpPr>
          <p:spPr>
            <a:xfrm>
              <a:off x="208425" y="0"/>
              <a:ext cx="1120019" cy="2987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99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699" tIns="38699" rIns="38699" bIns="38699" numCol="1" anchor="ctr">
              <a:no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Instrument</a:t>
              </a:r>
            </a:p>
          </p:txBody>
        </p:sp>
      </p:grpSp>
      <p:sp>
        <p:nvSpPr>
          <p:cNvPr id="884" name="The weight multiplier of the  j’th component,      , is calculated by the probability rule where Pb is the physical probability for the event ”b“, and           is the probability that the  Monte Carlo simulation selects this event.…"/>
          <p:cNvSpPr txBox="1"/>
          <p:nvPr/>
        </p:nvSpPr>
        <p:spPr>
          <a:xfrm>
            <a:off x="181607" y="5442594"/>
            <a:ext cx="9009026" cy="195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rPr sz="1800"/>
              <a:t>The weight multiplier of the  j’th component,      , is calculated by the probability rule</a:t>
            </a:r>
            <a:br>
              <a:rPr sz="1800"/>
            </a:br>
            <a:r>
              <a:rPr sz="1800"/>
              <a:t>where Pb is the physical probability for the event ”b“, and           is the probability that the </a:t>
            </a:r>
            <a:br>
              <a:rPr sz="1800"/>
            </a:br>
            <a:r>
              <a:rPr sz="1800"/>
              <a:t>Monte Carlo simulation selects this event.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rPr sz="1800"/>
              <a:t>In case of “branching”, i.e. multiple outcomes, it is clear that </a:t>
            </a:r>
            <a:endParaRPr sz="1800"/>
          </a:p>
          <a:p>
            <a:pPr defTabSz="1007533">
              <a:spcBef>
                <a:spcPts val="1000"/>
              </a:spcBef>
              <a:defRPr sz="1600"/>
            </a:pPr>
            <a:endParaRPr sz="1800"/>
          </a:p>
          <a:p>
            <a:pPr defTabSz="1007533">
              <a:spcBef>
                <a:spcPts val="1000"/>
              </a:spcBef>
              <a:defRPr sz="1600"/>
            </a:pPr>
            <a:r>
              <a:t> </a:t>
            </a:r>
          </a:p>
        </p:txBody>
      </p:sp>
      <p:sp>
        <p:nvSpPr>
          <p:cNvPr id="885" name="Transport of weight through the instrument…"/>
          <p:cNvSpPr txBox="1"/>
          <p:nvPr>
            <p:ph type="title"/>
          </p:nvPr>
        </p:nvSpPr>
        <p:spPr>
          <a:xfrm>
            <a:off x="2083549" y="16920"/>
            <a:ext cx="5904002" cy="542160"/>
          </a:xfrm>
          <a:prstGeom prst="rect">
            <a:avLst/>
          </a:prstGeom>
        </p:spPr>
        <p:txBody>
          <a:bodyPr/>
          <a:lstStyle>
            <a:lvl1pPr defTabSz="886968">
              <a:defRPr spc="0" sz="2328"/>
            </a:lvl1pPr>
          </a:lstStyle>
          <a:p>
            <a:pPr/>
            <a:r>
              <a:t>Transport of weight through the instrument…</a:t>
            </a:r>
          </a:p>
        </p:txBody>
      </p:sp>
      <p:sp>
        <p:nvSpPr>
          <p:cNvPr id="8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87" name="p_0.pdf" descr="p_0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386" y="4797190"/>
            <a:ext cx="304499" cy="214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8" name="p_j.pdf" descr="p_j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316" y="4780245"/>
            <a:ext cx="285696" cy="24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89" name="p_n.pdf" descr="p_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9318" y="4794069"/>
            <a:ext cx="331776" cy="22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14486" b="0"/>
          <a:stretch>
            <a:fillRect/>
          </a:stretch>
        </p:blipFill>
        <p:spPr>
          <a:xfrm>
            <a:off x="-64223" y="4606424"/>
            <a:ext cx="1843537" cy="729003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In a given component, the neutron intensity is adjusted by a multiplicative factor (probability)"/>
          <p:cNvSpPr txBox="1"/>
          <p:nvPr/>
        </p:nvSpPr>
        <p:spPr>
          <a:xfrm>
            <a:off x="515309" y="1659564"/>
            <a:ext cx="936487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</a:lvl1pPr>
          </a:lstStyle>
          <a:p>
            <a:pPr/>
            <a:r>
              <a:t>In a given component, the neutron intensity is adjusted by a multiplicative factor (probability) </a:t>
            </a:r>
          </a:p>
        </p:txBody>
      </p:sp>
      <p:pic>
        <p:nvPicPr>
          <p:cNvPr id="89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8793" y="5446914"/>
            <a:ext cx="1271534" cy="26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w_j.pdf" descr="w_j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00506" y="5507502"/>
            <a:ext cx="262543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f_MC,b.pdf" descr="f_MC,b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55341" y="5748690"/>
            <a:ext cx="468319" cy="19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10117" y="6354916"/>
            <a:ext cx="1182175" cy="485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_j_=_p_0_prod_k.pdf" descr="p_j_=_p_0_prod_k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38642" y="6411424"/>
            <a:ext cx="1645923" cy="80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0" name="Line"/>
          <p:cNvSpPr/>
          <p:nvPr/>
        </p:nvSpPr>
        <p:spPr>
          <a:xfrm flipH="1" flipV="1">
            <a:off x="2068434" y="3010656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 flipH="1" flipV="1">
            <a:off x="2068434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3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5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6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07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08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09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10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11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12" name="Starting at the source"/>
          <p:cNvSpPr txBox="1"/>
          <p:nvPr/>
        </p:nvSpPr>
        <p:spPr>
          <a:xfrm>
            <a:off x="2053673" y="5291330"/>
            <a:ext cx="200117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Starting at the source</a:t>
            </a:r>
          </a:p>
        </p:txBody>
      </p:sp>
      <p:sp>
        <p:nvSpPr>
          <p:cNvPr id="913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4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7" name="Line"/>
          <p:cNvSpPr/>
          <p:nvPr/>
        </p:nvSpPr>
        <p:spPr>
          <a:xfrm flipH="1" flipV="1">
            <a:off x="3921036" y="4413005"/>
            <a:ext cx="388824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8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1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2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23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24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25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26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27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28" name="Moving to first comp in the list"/>
          <p:cNvSpPr txBox="1"/>
          <p:nvPr/>
        </p:nvSpPr>
        <p:spPr>
          <a:xfrm>
            <a:off x="2053673" y="5291330"/>
            <a:ext cx="2772531" cy="2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Moving to first comp in the list</a:t>
            </a:r>
          </a:p>
        </p:txBody>
      </p:sp>
      <p:sp>
        <p:nvSpPr>
          <p:cNvPr id="929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0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1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66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67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5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6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7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8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9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0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41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42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43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44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45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46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7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8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neutron.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949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0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1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Line"/>
          <p:cNvSpPr/>
          <p:nvPr/>
        </p:nvSpPr>
        <p:spPr>
          <a:xfrm flipH="1" flipV="1">
            <a:off x="6548631" y="3010656"/>
            <a:ext cx="388823" cy="3471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5" name="Line"/>
          <p:cNvSpPr/>
          <p:nvPr/>
        </p:nvSpPr>
        <p:spPr>
          <a:xfrm flipH="1" flipV="1">
            <a:off x="6548631" y="4413005"/>
            <a:ext cx="388823" cy="3471"/>
          </a:xfrm>
          <a:prstGeom prst="line">
            <a:avLst/>
          </a:prstGeom>
          <a:ln w="15875">
            <a:solidFill>
              <a:srgbClr val="0061FF"/>
            </a:solidFill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6" name="Line"/>
          <p:cNvSpPr/>
          <p:nvPr/>
        </p:nvSpPr>
        <p:spPr>
          <a:xfrm>
            <a:off x="3928417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7" name="Line"/>
          <p:cNvSpPr/>
          <p:nvPr/>
        </p:nvSpPr>
        <p:spPr>
          <a:xfrm>
            <a:off x="3928417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8" name="Line"/>
          <p:cNvSpPr/>
          <p:nvPr/>
        </p:nvSpPr>
        <p:spPr>
          <a:xfrm>
            <a:off x="6556012" y="2767068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6556012" y="4169436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0" name="1"/>
          <p:cNvSpPr txBox="1"/>
          <p:nvPr/>
        </p:nvSpPr>
        <p:spPr>
          <a:xfrm>
            <a:off x="1935579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1" name="1"/>
          <p:cNvSpPr txBox="1"/>
          <p:nvPr/>
        </p:nvSpPr>
        <p:spPr>
          <a:xfrm>
            <a:off x="1935579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962" name="2"/>
          <p:cNvSpPr txBox="1"/>
          <p:nvPr/>
        </p:nvSpPr>
        <p:spPr>
          <a:xfrm>
            <a:off x="6482202" y="3446110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63" name="2"/>
          <p:cNvSpPr txBox="1"/>
          <p:nvPr/>
        </p:nvSpPr>
        <p:spPr>
          <a:xfrm>
            <a:off x="3854608" y="4826335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964" name="3"/>
          <p:cNvSpPr txBox="1"/>
          <p:nvPr/>
        </p:nvSpPr>
        <p:spPr>
          <a:xfrm>
            <a:off x="3854608" y="3446110"/>
            <a:ext cx="169996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65" name="3"/>
          <p:cNvSpPr txBox="1"/>
          <p:nvPr/>
        </p:nvSpPr>
        <p:spPr>
          <a:xfrm>
            <a:off x="6482202" y="4826335"/>
            <a:ext cx="169997" cy="26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>
            <a:lvl1pPr defTabSz="1007533">
              <a:spcBef>
                <a:spcPts val="1000"/>
              </a:spcBef>
              <a:buClr>
                <a:srgbClr val="000000"/>
              </a:buCl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966" name="Line"/>
          <p:cNvSpPr/>
          <p:nvPr/>
        </p:nvSpPr>
        <p:spPr>
          <a:xfrm flipH="1" flipV="1">
            <a:off x="3921036" y="3010638"/>
            <a:ext cx="388824" cy="3470"/>
          </a:xfrm>
          <a:prstGeom prst="line">
            <a:avLst/>
          </a:prstGeom>
          <a:ln w="15875" cap="rnd">
            <a:solidFill>
              <a:srgbClr val="B51A00"/>
            </a:solidFill>
            <a:custDash>
              <a:ds d="100000" sp="200000"/>
            </a:custDash>
            <a:miter lim="400000"/>
            <a:headEnd type="stealth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7" name="Line"/>
          <p:cNvSpPr/>
          <p:nvPr/>
        </p:nvSpPr>
        <p:spPr>
          <a:xfrm>
            <a:off x="4384821" y="3018019"/>
            <a:ext cx="2175228" cy="4002"/>
          </a:xfrm>
          <a:prstGeom prst="line">
            <a:avLst/>
          </a:prstGeom>
          <a:ln w="15875" cap="rnd">
            <a:solidFill>
              <a:srgbClr val="FF6A00"/>
            </a:solidFill>
            <a:custDash>
              <a:ds d="100000" sp="200000"/>
            </a:custDash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8" name="Moving to 3rd comp in list requires “moving back in time”.…"/>
          <p:cNvSpPr txBox="1"/>
          <p:nvPr/>
        </p:nvSpPr>
        <p:spPr>
          <a:xfrm>
            <a:off x="2053673" y="5291330"/>
            <a:ext cx="5243946" cy="135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142" tIns="22142" rIns="22142" bIns="22142">
            <a:spAutoFit/>
          </a:bodyPr>
          <a:lstStyle/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Moving to 3rd comp in list requires “moving back in time”.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Default behavior is to ABSORB this type of neutron.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monitors use restore_xray=1 in this case.</a:t>
            </a:r>
          </a:p>
          <a:p>
            <a:pPr defTabSz="1007533">
              <a:spcBef>
                <a:spcPts val="1000"/>
              </a:spcBef>
              <a:buClr>
                <a:srgbClr val="000000"/>
              </a:buClr>
              <a:defRPr sz="1600"/>
            </a:pPr>
            <a:r>
              <a:t>For homegrown comps use ALLOW_BACKPROP macro.</a:t>
            </a:r>
          </a:p>
        </p:txBody>
      </p:sp>
      <p:sp>
        <p:nvSpPr>
          <p:cNvPr id="969" name="The order of components is important,…"/>
          <p:cNvSpPr txBox="1"/>
          <p:nvPr/>
        </p:nvSpPr>
        <p:spPr>
          <a:xfrm>
            <a:off x="7584944" y="1898324"/>
            <a:ext cx="2296404" cy="375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007533">
              <a:defRPr b="1" sz="2900"/>
            </a:pPr>
            <a:r>
              <a:t>The order of components is important, </a:t>
            </a:r>
          </a:p>
          <a:p>
            <a:pPr defTabSz="1007533">
              <a:defRPr b="1" sz="2900"/>
            </a:pPr>
          </a:p>
          <a:p>
            <a:pPr defTabSz="1007533">
              <a:defRPr b="1" sz="2900"/>
            </a:pPr>
            <a:r>
              <a:t>and in general  overlaps should be avoided!</a:t>
            </a:r>
          </a:p>
        </p:txBody>
      </p:sp>
      <p:sp>
        <p:nvSpPr>
          <p:cNvPr id="970" name="Line"/>
          <p:cNvSpPr/>
          <p:nvPr/>
        </p:nvSpPr>
        <p:spPr>
          <a:xfrm>
            <a:off x="8626276" y="107623"/>
            <a:ext cx="1" cy="1432244"/>
          </a:xfrm>
          <a:prstGeom prst="line">
            <a:avLst/>
          </a:prstGeom>
          <a:ln w="50800">
            <a:solidFill>
              <a:srgbClr val="99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971" name="Line"/>
          <p:cNvSpPr/>
          <p:nvPr/>
        </p:nvSpPr>
        <p:spPr>
          <a:xfrm>
            <a:off x="2048618" y="2708021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2" name="Line"/>
          <p:cNvSpPr/>
          <p:nvPr/>
        </p:nvSpPr>
        <p:spPr>
          <a:xfrm>
            <a:off x="2048618" y="4110389"/>
            <a:ext cx="4499" cy="608924"/>
          </a:xfrm>
          <a:prstGeom prst="line">
            <a:avLst/>
          </a:prstGeom>
          <a:ln w="15875">
            <a:solidFill>
              <a:srgbClr val="99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35421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3" name="To first order, McXtrace is linear and follows sequence of components in your file…"/>
          <p:cNvSpPr txBox="1"/>
          <p:nvPr>
            <p:ph type="title"/>
          </p:nvPr>
        </p:nvSpPr>
        <p:spPr>
          <a:xfrm>
            <a:off x="1689960" y="16920"/>
            <a:ext cx="5904001" cy="542160"/>
          </a:xfrm>
          <a:prstGeom prst="rect">
            <a:avLst/>
          </a:prstGeom>
        </p:spPr>
        <p:txBody>
          <a:bodyPr/>
          <a:lstStyle>
            <a:lvl1pPr defTabSz="685800">
              <a:defRPr spc="0" sz="1800"/>
            </a:lvl1pPr>
          </a:lstStyle>
          <a:p>
            <a:pPr/>
            <a:r>
              <a:t>To first order, McXtrace is linear and follows sequence of components in your file…</a:t>
            </a: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3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4" name="Component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75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76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77" name="The components define devices or features available in our instrument"/>
          <p:cNvSpPr txBox="1"/>
          <p:nvPr/>
        </p:nvSpPr>
        <p:spPr>
          <a:xfrm>
            <a:off x="2081416" y="5513381"/>
            <a:ext cx="633799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lvl1pPr>
          </a:lstStyle>
          <a:p>
            <a:pPr/>
            <a:r>
              <a:t>The components define devices or features available in our instrument</a:t>
            </a:r>
          </a:p>
        </p:txBody>
      </p:sp>
      <p:sp>
        <p:nvSpPr>
          <p:cNvPr id="378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79" name="Component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80" name="Component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Component</a:t>
            </a:r>
          </a:p>
        </p:txBody>
      </p:sp>
      <p:sp>
        <p:nvSpPr>
          <p:cNvPr id="381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7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8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389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390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391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392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393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394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395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"/>
          <p:cNvSpPr/>
          <p:nvPr/>
        </p:nvSpPr>
        <p:spPr>
          <a:xfrm>
            <a:off x="1684222" y="2252726"/>
            <a:ext cx="7027049" cy="2484937"/>
          </a:xfrm>
          <a:prstGeom prst="rect">
            <a:avLst/>
          </a:prstGeom>
          <a:ln w="12700">
            <a:solidFill>
              <a:srgbClr val="99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803" y="2697213"/>
            <a:ext cx="6022778" cy="1741280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Rectangle"/>
          <p:cNvSpPr/>
          <p:nvPr/>
        </p:nvSpPr>
        <p:spPr>
          <a:xfrm>
            <a:off x="2174349" y="3252663"/>
            <a:ext cx="1046931" cy="127378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1" name="Rectangle"/>
          <p:cNvSpPr/>
          <p:nvPr/>
        </p:nvSpPr>
        <p:spPr>
          <a:xfrm>
            <a:off x="4900947" y="3471803"/>
            <a:ext cx="1153650" cy="835509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2" name="Rectangle"/>
          <p:cNvSpPr/>
          <p:nvPr/>
        </p:nvSpPr>
        <p:spPr>
          <a:xfrm>
            <a:off x="6248177" y="3360495"/>
            <a:ext cx="816712" cy="1179313"/>
          </a:xfrm>
          <a:prstGeom prst="rect">
            <a:avLst/>
          </a:prstGeom>
          <a:ln w="12700">
            <a:solidFill>
              <a:srgbClr val="2F3EEA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400"/>
            </a:pPr>
          </a:p>
        </p:txBody>
      </p:sp>
      <p:sp>
        <p:nvSpPr>
          <p:cNvPr id="403" name="X-rays"/>
          <p:cNvSpPr/>
          <p:nvPr/>
        </p:nvSpPr>
        <p:spPr>
          <a:xfrm>
            <a:off x="5014402" y="4904690"/>
            <a:ext cx="1046932" cy="352528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X-rays</a:t>
            </a:r>
          </a:p>
        </p:txBody>
      </p:sp>
      <p:sp>
        <p:nvSpPr>
          <p:cNvPr id="404" name="The instrument defines our “lab coordinate system”"/>
          <p:cNvSpPr txBox="1"/>
          <p:nvPr/>
        </p:nvSpPr>
        <p:spPr>
          <a:xfrm>
            <a:off x="2081416" y="5303348"/>
            <a:ext cx="45980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>
                <a:solidFill>
                  <a:srgbClr val="990000"/>
                </a:solidFill>
              </a:defRPr>
            </a:lvl1pPr>
          </a:lstStyle>
          <a:p>
            <a:pPr/>
            <a:r>
              <a:t>The instrument defines our “lab coordinate system”</a:t>
            </a:r>
          </a:p>
        </p:txBody>
      </p:sp>
      <p:sp>
        <p:nvSpPr>
          <p:cNvPr id="405" name="The components define devices or features available in our instrument  - they have different function"/>
          <p:cNvSpPr txBox="1"/>
          <p:nvPr/>
        </p:nvSpPr>
        <p:spPr>
          <a:xfrm>
            <a:off x="2081416" y="5513381"/>
            <a:ext cx="63944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2F3EEA"/>
                </a:solidFill>
              </a:defRPr>
            </a:pPr>
            <a:r>
              <a:t>The components define devices or features available in our instrument </a:t>
            </a:r>
            <a:br/>
            <a:r>
              <a:t>- they have different function</a:t>
            </a:r>
          </a:p>
        </p:txBody>
      </p:sp>
      <p:sp>
        <p:nvSpPr>
          <p:cNvPr id="406" name="X-ray photons particles are passed on from one component to the next,  changing state under way"/>
          <p:cNvSpPr txBox="1"/>
          <p:nvPr/>
        </p:nvSpPr>
        <p:spPr>
          <a:xfrm>
            <a:off x="2081416" y="5977415"/>
            <a:ext cx="6473627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>
                <a:solidFill>
                  <a:srgbClr val="19A668"/>
                </a:solidFill>
              </a:defRPr>
            </a:pPr>
            <a:r>
              <a:t>X-ray photons particles are passed on from one component to the next, </a:t>
            </a:r>
            <a:br/>
            <a:r>
              <a:t>changing state under way</a:t>
            </a:r>
          </a:p>
        </p:txBody>
      </p:sp>
      <p:sp>
        <p:nvSpPr>
          <p:cNvPr id="407" name="Sample"/>
          <p:cNvSpPr/>
          <p:nvPr/>
        </p:nvSpPr>
        <p:spPr>
          <a:xfrm>
            <a:off x="4957131" y="4233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Sample</a:t>
            </a:r>
          </a:p>
        </p:txBody>
      </p:sp>
      <p:sp>
        <p:nvSpPr>
          <p:cNvPr id="408" name="Source"/>
          <p:cNvSpPr/>
          <p:nvPr/>
        </p:nvSpPr>
        <p:spPr>
          <a:xfrm>
            <a:off x="2175831" y="4360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Source</a:t>
            </a:r>
          </a:p>
        </p:txBody>
      </p:sp>
      <p:sp>
        <p:nvSpPr>
          <p:cNvPr id="409" name="Monitor"/>
          <p:cNvSpPr/>
          <p:nvPr/>
        </p:nvSpPr>
        <p:spPr>
          <a:xfrm>
            <a:off x="6100131" y="4487568"/>
            <a:ext cx="1046932" cy="298758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400"/>
            </a:lvl1pPr>
          </a:lstStyle>
          <a:p>
            <a:pPr/>
            <a:r>
              <a:t>Monitor</a:t>
            </a:r>
          </a:p>
        </p:txBody>
      </p:sp>
      <p:sp>
        <p:nvSpPr>
          <p:cNvPr id="410" name="Instrument"/>
          <p:cNvSpPr/>
          <p:nvPr/>
        </p:nvSpPr>
        <p:spPr>
          <a:xfrm>
            <a:off x="1892647" y="2127671"/>
            <a:ext cx="1120020" cy="298757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699" tIns="38699" rIns="38699" bIns="38699" anchor="ctr"/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Instrument</a:t>
            </a:r>
          </a:p>
        </p:txBody>
      </p:sp>
      <p:sp>
        <p:nvSpPr>
          <p:cNvPr id="411" name="Line"/>
          <p:cNvSpPr/>
          <p:nvPr/>
        </p:nvSpPr>
        <p:spPr>
          <a:xfrm flipH="1" flipV="1">
            <a:off x="3400846" y="4120214"/>
            <a:ext cx="1798145" cy="789989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2" name="Line"/>
          <p:cNvSpPr/>
          <p:nvPr/>
        </p:nvSpPr>
        <p:spPr>
          <a:xfrm flipV="1">
            <a:off x="5422758" y="4050253"/>
            <a:ext cx="1" cy="848633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3" name="Line"/>
          <p:cNvSpPr/>
          <p:nvPr/>
        </p:nvSpPr>
        <p:spPr>
          <a:xfrm flipV="1">
            <a:off x="5725309" y="4046071"/>
            <a:ext cx="474322" cy="851888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14" name="In the big picture, McXtrace is th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big picture, McXtrace is this…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18" name="One of the first components in your instrument is typically a source, which has a coordinate system like this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One of the first components in your instrument is typically a source, which has a coordinate system like this….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z is along neutron beam direction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y is vertical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x at an angle of 90° wrt. z,y 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1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2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3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4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5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6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7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8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29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30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31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pic>
        <p:nvPicPr>
          <p:cNvPr id="432" name="Right Handed.PNG" descr="Right Hand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5780" y="2808215"/>
            <a:ext cx="2502303" cy="2471024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ight-handed…"/>
          <p:cNvSpPr txBox="1"/>
          <p:nvPr/>
        </p:nvSpPr>
        <p:spPr>
          <a:xfrm>
            <a:off x="7030818" y="5314305"/>
            <a:ext cx="1661618" cy="58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1000"/>
              </a:spcBef>
              <a:defRPr sz="1600"/>
            </a:pPr>
            <a:r>
              <a:t>Right-handed</a:t>
            </a:r>
          </a:p>
          <a:p>
            <a:pPr defTabSz="1007533">
              <a:spcBef>
                <a:spcPts val="1000"/>
              </a:spcBef>
              <a:defRPr sz="1600"/>
            </a:pPr>
            <a:r>
              <a:t>coordinate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ing components - sour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components - source</a:t>
            </a:r>
          </a:p>
        </p:txBody>
      </p:sp>
      <p:sp>
        <p:nvSpPr>
          <p:cNvPr id="436" name="Often the source coordinate system coincides with the “lab” coordinate system, denoted ABSOLUTE in McXtrace language,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959" indent="-171719" defTabSz="484631">
              <a:spcBef>
                <a:spcPts val="700"/>
              </a:spcBef>
              <a:defRPr spc="0" sz="1695"/>
            </a:pPr>
            <a:r>
              <a:t>Often the source coordinate system coincides with the “lab” coordinate system, denoted</a:t>
            </a:r>
            <a:br/>
            <a:r>
              <a:t>ABSOLUTE in McXtrace language, i.e. </a:t>
            </a: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</a:p>
          <a:p>
            <a:pPr marL="228959" indent="-171719" defTabSz="484631">
              <a:spcBef>
                <a:spcPts val="700"/>
              </a:spcBef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39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0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1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2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3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4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5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6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47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48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49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"/>
          <p:cNvSpPr/>
          <p:nvPr/>
        </p:nvSpPr>
        <p:spPr>
          <a:xfrm>
            <a:off x="6350792" y="3873387"/>
            <a:ext cx="4699295" cy="4353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2" name="Placing further components - 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Placing further components - RELATIVE</a:t>
            </a:r>
          </a:p>
        </p:txBody>
      </p:sp>
      <p:sp>
        <p:nvSpPr>
          <p:cNvPr id="453" name="Placing further components is done by order of  1. Location, i.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Placing further components is done by order of </a:t>
            </a:r>
            <a:br/>
            <a:r>
              <a:t>1. </a:t>
            </a:r>
            <a:r>
              <a:rPr b="1"/>
              <a:t>Location, i.e</a:t>
            </a:r>
            <a:endParaRPr b="1"/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</a:p>
          <a:p>
            <a:pPr marL="0" indent="0" defTabSz="484631">
              <a:spcBef>
                <a:spcPts val="700"/>
              </a:spcBef>
              <a:buClrTx/>
              <a:buSzTx/>
              <a:buNone/>
              <a:defRPr spc="0" sz="1695"/>
            </a:pPr>
            <a:r>
              <a:t>COMPONENT Source = Source_flat(…)</a:t>
            </a:r>
            <a:br/>
            <a:r>
              <a:t>AT (0,0,0) ABSOLUTE</a:t>
            </a: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Oval"/>
          <p:cNvSpPr/>
          <p:nvPr/>
        </p:nvSpPr>
        <p:spPr>
          <a:xfrm>
            <a:off x="2672653" y="3612213"/>
            <a:ext cx="235432" cy="12419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6" name="Line"/>
          <p:cNvSpPr/>
          <p:nvPr/>
        </p:nvSpPr>
        <p:spPr>
          <a:xfrm flipV="1">
            <a:off x="2790369" y="3092781"/>
            <a:ext cx="1" cy="1150650"/>
          </a:xfrm>
          <a:prstGeom prst="line">
            <a:avLst/>
          </a:prstGeom>
          <a:ln w="12700">
            <a:solidFill>
              <a:srgbClr val="19A668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7" name="Line"/>
          <p:cNvSpPr/>
          <p:nvPr/>
        </p:nvSpPr>
        <p:spPr>
          <a:xfrm>
            <a:off x="2789896" y="4233255"/>
            <a:ext cx="941281" cy="1"/>
          </a:xfrm>
          <a:prstGeom prst="line">
            <a:avLst/>
          </a:prstGeom>
          <a:ln w="12700">
            <a:solidFill>
              <a:srgbClr val="2632BB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8" name="Line"/>
          <p:cNvSpPr/>
          <p:nvPr/>
        </p:nvSpPr>
        <p:spPr>
          <a:xfrm flipV="1">
            <a:off x="2783218" y="3659946"/>
            <a:ext cx="562143" cy="566632"/>
          </a:xfrm>
          <a:prstGeom prst="line">
            <a:avLst/>
          </a:prstGeom>
          <a:ln w="12700">
            <a:solidFill>
              <a:srgbClr val="7A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59" name="Line"/>
          <p:cNvSpPr/>
          <p:nvPr/>
        </p:nvSpPr>
        <p:spPr>
          <a:xfrm>
            <a:off x="2844820" y="4157072"/>
            <a:ext cx="105017" cy="1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0" name="Line"/>
          <p:cNvSpPr/>
          <p:nvPr/>
        </p:nvSpPr>
        <p:spPr>
          <a:xfrm flipV="1">
            <a:off x="2863987" y="4151938"/>
            <a:ext cx="87687" cy="87844"/>
          </a:xfrm>
          <a:prstGeom prst="line">
            <a:avLst/>
          </a:prstGeom>
          <a:ln w="12700">
            <a:solidFill>
              <a:srgbClr val="7A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1" name="Line"/>
          <p:cNvSpPr/>
          <p:nvPr/>
        </p:nvSpPr>
        <p:spPr>
          <a:xfrm flipV="1">
            <a:off x="2786446" y="4036035"/>
            <a:ext cx="87687" cy="87844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2" name="Line"/>
          <p:cNvSpPr/>
          <p:nvPr/>
        </p:nvSpPr>
        <p:spPr>
          <a:xfrm flipV="1">
            <a:off x="2863739" y="4038138"/>
            <a:ext cx="1" cy="83638"/>
          </a:xfrm>
          <a:prstGeom prst="line">
            <a:avLst/>
          </a:prstGeom>
          <a:ln w="12700">
            <a:solidFill>
              <a:srgbClr val="19A668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3" name="Rectangle"/>
          <p:cNvSpPr/>
          <p:nvPr/>
        </p:nvSpPr>
        <p:spPr>
          <a:xfrm>
            <a:off x="2788282" y="4133247"/>
            <a:ext cx="84015" cy="103453"/>
          </a:xfrm>
          <a:prstGeom prst="rect">
            <a:avLst/>
          </a:prstGeom>
          <a:ln w="12700">
            <a:solidFill>
              <a:srgbClr val="2632BB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4" name="x"/>
          <p:cNvSpPr txBox="1"/>
          <p:nvPr/>
        </p:nvSpPr>
        <p:spPr>
          <a:xfrm>
            <a:off x="3300089" y="3345195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x</a:t>
            </a:r>
          </a:p>
        </p:txBody>
      </p:sp>
      <p:sp>
        <p:nvSpPr>
          <p:cNvPr id="465" name="y"/>
          <p:cNvSpPr txBox="1"/>
          <p:nvPr/>
        </p:nvSpPr>
        <p:spPr>
          <a:xfrm>
            <a:off x="2636129" y="2972881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y</a:t>
            </a:r>
          </a:p>
        </p:txBody>
      </p:sp>
      <p:sp>
        <p:nvSpPr>
          <p:cNvPr id="466" name="z"/>
          <p:cNvSpPr txBox="1"/>
          <p:nvPr/>
        </p:nvSpPr>
        <p:spPr>
          <a:xfrm>
            <a:off x="3529683" y="4282186"/>
            <a:ext cx="1270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07533">
              <a:spcBef>
                <a:spcPts val="1000"/>
              </a:spcBef>
              <a:defRPr sz="1600"/>
            </a:lvl1pPr>
          </a:lstStyle>
          <a:p>
            <a:pPr/>
            <a:r>
              <a:t>z</a:t>
            </a:r>
          </a:p>
        </p:txBody>
      </p:sp>
      <p:sp>
        <p:nvSpPr>
          <p:cNvPr id="467" name="Rectangle"/>
          <p:cNvSpPr/>
          <p:nvPr/>
        </p:nvSpPr>
        <p:spPr>
          <a:xfrm>
            <a:off x="6182766" y="4041859"/>
            <a:ext cx="4699295" cy="43532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8699" tIns="38699" rIns="38699" bIns="38699" anchor="ctr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8" name="Line"/>
          <p:cNvSpPr/>
          <p:nvPr/>
        </p:nvSpPr>
        <p:spPr>
          <a:xfrm flipV="1">
            <a:off x="6186148" y="3874643"/>
            <a:ext cx="168683" cy="168682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69" name="Line"/>
          <p:cNvSpPr/>
          <p:nvPr/>
        </p:nvSpPr>
        <p:spPr>
          <a:xfrm flipV="1">
            <a:off x="6186148" y="4300753"/>
            <a:ext cx="168683" cy="16868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grpSp>
        <p:nvGrpSpPr>
          <p:cNvPr id="481" name="Group"/>
          <p:cNvGrpSpPr/>
          <p:nvPr/>
        </p:nvGrpSpPr>
        <p:grpSpPr>
          <a:xfrm>
            <a:off x="6101679" y="2983382"/>
            <a:ext cx="2163556" cy="2579306"/>
            <a:chOff x="0" y="0"/>
            <a:chExt cx="2163554" cy="2579305"/>
          </a:xfrm>
        </p:grpSpPr>
        <p:sp>
          <p:nvSpPr>
            <p:cNvPr id="470" name="Line"/>
            <p:cNvSpPr/>
            <p:nvPr/>
          </p:nvSpPr>
          <p:spPr>
            <a:xfrm flipV="1">
              <a:off x="154239" y="119900"/>
              <a:ext cx="1" cy="1150650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153767" y="1260374"/>
              <a:ext cx="941282" cy="1"/>
            </a:xfrm>
            <a:prstGeom prst="line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147089" y="687065"/>
              <a:ext cx="562143" cy="566633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208691" y="1184191"/>
              <a:ext cx="105017" cy="1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4" name="Line"/>
            <p:cNvSpPr/>
            <p:nvPr/>
          </p:nvSpPr>
          <p:spPr>
            <a:xfrm flipV="1">
              <a:off x="227858" y="1179057"/>
              <a:ext cx="87686" cy="87844"/>
            </a:xfrm>
            <a:prstGeom prst="line">
              <a:avLst/>
            </a:prstGeom>
            <a:noFill/>
            <a:ln w="12700" cap="flat">
              <a:solidFill>
                <a:srgbClr val="7A0000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5" name="Line"/>
            <p:cNvSpPr/>
            <p:nvPr/>
          </p:nvSpPr>
          <p:spPr>
            <a:xfrm flipV="1">
              <a:off x="150317" y="1063154"/>
              <a:ext cx="87687" cy="87843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6" name="Line"/>
            <p:cNvSpPr/>
            <p:nvPr/>
          </p:nvSpPr>
          <p:spPr>
            <a:xfrm flipV="1">
              <a:off x="227610" y="1065256"/>
              <a:ext cx="1" cy="83638"/>
            </a:xfrm>
            <a:prstGeom prst="line">
              <a:avLst/>
            </a:prstGeom>
            <a:noFill/>
            <a:ln w="12700" cap="flat">
              <a:solidFill>
                <a:srgbClr val="19A668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37806" tIns="37806" rIns="37806" bIns="37806" numCol="1" anchor="t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7" name="Rectangle"/>
            <p:cNvSpPr/>
            <p:nvPr/>
          </p:nvSpPr>
          <p:spPr>
            <a:xfrm>
              <a:off x="152153" y="1160366"/>
              <a:ext cx="84015" cy="103452"/>
            </a:xfrm>
            <a:prstGeom prst="rect">
              <a:avLst/>
            </a:prstGeom>
            <a:noFill/>
            <a:ln w="12700" cap="flat">
              <a:solidFill>
                <a:srgbClr val="2632BB"/>
              </a:solidFill>
              <a:prstDash val="solid"/>
              <a:round/>
            </a:ln>
            <a:effectLst/>
          </p:spPr>
          <p:txBody>
            <a:bodyPr wrap="square" lIns="38699" tIns="38699" rIns="38699" bIns="38699" numCol="1" anchor="ctr">
              <a:noAutofit/>
            </a:bodyPr>
            <a:lstStyle/>
            <a:p>
              <a:pPr defTabSz="1007533">
                <a:spcBef>
                  <a:spcPts val="1000"/>
                </a:spcBef>
                <a:defRPr sz="1600"/>
              </a:pPr>
            </a:p>
          </p:txBody>
        </p:sp>
        <p:sp>
          <p:nvSpPr>
            <p:cNvPr id="478" name="x´"/>
            <p:cNvSpPr/>
            <p:nvPr/>
          </p:nvSpPr>
          <p:spPr>
            <a:xfrm>
              <a:off x="663960" y="3723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x´</a:t>
              </a:r>
            </a:p>
          </p:txBody>
        </p:sp>
        <p:sp>
          <p:nvSpPr>
            <p:cNvPr id="479" name="y´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y´</a:t>
              </a:r>
            </a:p>
          </p:txBody>
        </p:sp>
        <p:sp>
          <p:nvSpPr>
            <p:cNvPr id="480" name="z’"/>
            <p:cNvSpPr/>
            <p:nvPr/>
          </p:nvSpPr>
          <p:spPr>
            <a:xfrm>
              <a:off x="893554" y="130930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07533">
                <a:spcBef>
                  <a:spcPts val="1000"/>
                </a:spcBef>
                <a:defRPr sz="1600"/>
              </a:lvl1pPr>
            </a:lstStyle>
            <a:p>
              <a:pPr/>
              <a:r>
                <a:t>z’</a:t>
              </a:r>
            </a:p>
          </p:txBody>
        </p:sp>
      </p:grpSp>
      <p:sp>
        <p:nvSpPr>
          <p:cNvPr id="482" name="Line"/>
          <p:cNvSpPr/>
          <p:nvPr/>
        </p:nvSpPr>
        <p:spPr>
          <a:xfrm flipV="1">
            <a:off x="3735202" y="4238037"/>
            <a:ext cx="2505298" cy="1738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37806" tIns="37806" rIns="37806" bIns="37806"/>
          <a:lstStyle/>
          <a:p>
            <a:pPr defTabSz="1007533">
              <a:spcBef>
                <a:spcPts val="1000"/>
              </a:spcBef>
              <a:defRPr sz="1600"/>
            </a:pPr>
          </a:p>
        </p:txBody>
      </p:sp>
      <p:sp>
        <p:nvSpPr>
          <p:cNvPr id="483" name="COMPONENT Capillary = Capillary(…) AT (0,0,1) RELATIVE Source"/>
          <p:cNvSpPr txBox="1"/>
          <p:nvPr/>
        </p:nvSpPr>
        <p:spPr>
          <a:xfrm>
            <a:off x="5908920" y="5157267"/>
            <a:ext cx="3977929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007533">
              <a:spcBef>
                <a:spcPts val="400"/>
              </a:spcBef>
            </a:pPr>
            <a:r>
              <a:t>COMPONENT Capillary = Capillary(…)</a:t>
            </a:r>
            <a:br/>
            <a:r>
              <a:rPr b="1"/>
              <a:t>AT (0,0,1) RELATIVE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