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cStasMcXtrace/Schools/blob/master/2024/NECSA_October_2024/01_Monday_October_7th/02_McStas_sources_and_monitors/Exercise/README.md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/>
        </p:nvSpPr>
        <p:spPr>
          <a:xfrm>
            <a:off x="249839" y="3545280"/>
            <a:ext cx="10839602" cy="22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defRPr b="1" spc="-1" sz="8000"/>
            </a:pPr>
            <a:r>
              <a:t>Sources and Monitors</a:t>
            </a:r>
            <a:br/>
            <a:r>
              <a:t>part 2.</a:t>
            </a:r>
          </a:p>
        </p:txBody>
      </p:sp>
      <p:sp>
        <p:nvSpPr>
          <p:cNvPr id="159" name="Subtitle 4"/>
          <p:cNvSpPr txBox="1"/>
          <p:nvPr/>
        </p:nvSpPr>
        <p:spPr>
          <a:xfrm>
            <a:off x="250072" y="2957126"/>
            <a:ext cx="108396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pc="-1" sz="3000"/>
            </a:lvl1pPr>
          </a:lstStyle>
          <a:p>
            <a:pPr/>
            <a:r>
              <a:t>Peter Willendrup, DTU Physics + ESS DMSC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  <p:sp>
        <p:nvSpPr>
          <p:cNvPr id="2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CustomShape 3"/>
          <p:cNvSpPr txBox="1"/>
          <p:nvPr/>
        </p:nvSpPr>
        <p:spPr>
          <a:xfrm>
            <a:off x="2229480" y="2926439"/>
            <a:ext cx="32828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 u="sng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226" name="Line 6"/>
          <p:cNvSpPr/>
          <p:nvPr/>
        </p:nvSpPr>
        <p:spPr>
          <a:xfrm flipH="1">
            <a:off x="3893399" y="429840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Line 7"/>
          <p:cNvSpPr/>
          <p:nvPr/>
        </p:nvSpPr>
        <p:spPr>
          <a:xfrm flipV="1">
            <a:off x="3893400" y="401040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Line 8"/>
          <p:cNvSpPr/>
          <p:nvPr/>
        </p:nvSpPr>
        <p:spPr>
          <a:xfrm>
            <a:off x="3893399" y="473039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Line 9"/>
          <p:cNvSpPr/>
          <p:nvPr/>
        </p:nvSpPr>
        <p:spPr>
          <a:xfrm>
            <a:off x="2669400" y="386639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CustomShape 10"/>
          <p:cNvSpPr/>
          <p:nvPr/>
        </p:nvSpPr>
        <p:spPr>
          <a:xfrm>
            <a:off x="2849399" y="372239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1" name="TextShape 11"/>
          <p:cNvSpPr txBox="1"/>
          <p:nvPr/>
        </p:nvSpPr>
        <p:spPr>
          <a:xfrm>
            <a:off x="2878199" y="366407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235" name="Group 12"/>
          <p:cNvGrpSpPr/>
          <p:nvPr/>
        </p:nvGrpSpPr>
        <p:grpSpPr>
          <a:xfrm>
            <a:off x="3894840" y="5664691"/>
            <a:ext cx="604801" cy="431148"/>
            <a:chOff x="0" y="0"/>
            <a:chExt cx="604800" cy="431147"/>
          </a:xfrm>
        </p:grpSpPr>
        <p:sp>
          <p:nvSpPr>
            <p:cNvPr id="232" name="Line 13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CustomShape 14"/>
            <p:cNvSpPr/>
            <p:nvPr/>
          </p:nvSpPr>
          <p:spPr>
            <a:xfrm rot="19627200">
              <a:off x="127799" y="88468"/>
              <a:ext cx="287642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34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9" name="Group 16"/>
          <p:cNvGrpSpPr/>
          <p:nvPr/>
        </p:nvGrpSpPr>
        <p:grpSpPr>
          <a:xfrm>
            <a:off x="2235599" y="4694130"/>
            <a:ext cx="686882" cy="407972"/>
            <a:chOff x="0" y="0"/>
            <a:chExt cx="686880" cy="407971"/>
          </a:xfrm>
        </p:grpSpPr>
        <p:sp>
          <p:nvSpPr>
            <p:cNvPr id="236" name="Line 17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38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40" name="Line 20"/>
          <p:cNvSpPr/>
          <p:nvPr/>
        </p:nvSpPr>
        <p:spPr>
          <a:xfrm>
            <a:off x="3893399" y="4802400"/>
            <a:ext cx="216002" cy="93600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Line 21"/>
          <p:cNvSpPr/>
          <p:nvPr/>
        </p:nvSpPr>
        <p:spPr>
          <a:xfrm flipH="1">
            <a:off x="2758680" y="4730399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Line 22"/>
          <p:cNvSpPr/>
          <p:nvPr/>
        </p:nvSpPr>
        <p:spPr>
          <a:xfrm flipH="1" flipV="1">
            <a:off x="3137399" y="4010400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TextShape 23"/>
          <p:cNvSpPr txBox="1"/>
          <p:nvPr/>
        </p:nvSpPr>
        <p:spPr>
          <a:xfrm>
            <a:off x="2426399" y="40773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244" name="TextShape 24"/>
          <p:cNvSpPr txBox="1"/>
          <p:nvPr/>
        </p:nvSpPr>
        <p:spPr>
          <a:xfrm>
            <a:off x="2426399" y="504107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245" name="TextShape 25"/>
          <p:cNvSpPr txBox="1"/>
          <p:nvPr/>
        </p:nvSpPr>
        <p:spPr>
          <a:xfrm>
            <a:off x="4154399" y="516240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246" name="TextShape 27"/>
          <p:cNvSpPr txBox="1"/>
          <p:nvPr/>
        </p:nvSpPr>
        <p:spPr>
          <a:xfrm>
            <a:off x="4082400" y="480239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247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CustomShape 5"/>
          <p:cNvSpPr txBox="1"/>
          <p:nvPr/>
        </p:nvSpPr>
        <p:spPr>
          <a:xfrm>
            <a:off x="7480079" y="12204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MCPL_input.comp</a:t>
            </a:r>
          </a:p>
        </p:txBody>
      </p:sp>
      <p:sp>
        <p:nvSpPr>
          <p:cNvPr id="251" name="Line 26"/>
          <p:cNvSpPr/>
          <p:nvPr/>
        </p:nvSpPr>
        <p:spPr>
          <a:xfrm>
            <a:off x="6623640" y="1080000"/>
            <a:ext cx="360" cy="576000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Line 27"/>
          <p:cNvSpPr/>
          <p:nvPr/>
        </p:nvSpPr>
        <p:spPr>
          <a:xfrm flipH="1">
            <a:off x="8739359" y="269352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Line 28"/>
          <p:cNvSpPr/>
          <p:nvPr/>
        </p:nvSpPr>
        <p:spPr>
          <a:xfrm flipV="1">
            <a:off x="8739360" y="240551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Line 29"/>
          <p:cNvSpPr/>
          <p:nvPr/>
        </p:nvSpPr>
        <p:spPr>
          <a:xfrm>
            <a:off x="8739360" y="3125520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Line 30"/>
          <p:cNvSpPr/>
          <p:nvPr/>
        </p:nvSpPr>
        <p:spPr>
          <a:xfrm>
            <a:off x="7515359" y="226151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CustomShape 31"/>
          <p:cNvSpPr/>
          <p:nvPr/>
        </p:nvSpPr>
        <p:spPr>
          <a:xfrm>
            <a:off x="7695359" y="211751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57" name="TextShape 32"/>
          <p:cNvSpPr txBox="1"/>
          <p:nvPr/>
        </p:nvSpPr>
        <p:spPr>
          <a:xfrm>
            <a:off x="7724160" y="2059200"/>
            <a:ext cx="2304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261" name="Group 33"/>
          <p:cNvGrpSpPr/>
          <p:nvPr/>
        </p:nvGrpSpPr>
        <p:grpSpPr>
          <a:xfrm>
            <a:off x="8740440" y="4059811"/>
            <a:ext cx="604801" cy="431148"/>
            <a:chOff x="0" y="0"/>
            <a:chExt cx="604800" cy="431147"/>
          </a:xfrm>
        </p:grpSpPr>
        <p:sp>
          <p:nvSpPr>
            <p:cNvPr id="258" name="Line 34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CustomShape 35"/>
            <p:cNvSpPr/>
            <p:nvPr/>
          </p:nvSpPr>
          <p:spPr>
            <a:xfrm rot="19627200">
              <a:off x="128160" y="88468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0" name="TextShape 36"/>
            <p:cNvSpPr txBox="1"/>
            <p:nvPr/>
          </p:nvSpPr>
          <p:spPr>
            <a:xfrm rot="19627200">
              <a:off x="13168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65" name="Group 37"/>
          <p:cNvGrpSpPr/>
          <p:nvPr/>
        </p:nvGrpSpPr>
        <p:grpSpPr>
          <a:xfrm>
            <a:off x="7081559" y="3089250"/>
            <a:ext cx="686882" cy="407972"/>
            <a:chOff x="0" y="0"/>
            <a:chExt cx="686880" cy="407971"/>
          </a:xfrm>
        </p:grpSpPr>
        <p:sp>
          <p:nvSpPr>
            <p:cNvPr id="262" name="Line 38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CustomShape 39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4" name="TextShape 40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66" name="Line 41"/>
          <p:cNvSpPr/>
          <p:nvPr/>
        </p:nvSpPr>
        <p:spPr>
          <a:xfrm>
            <a:off x="8739360" y="3197520"/>
            <a:ext cx="216001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Line 42"/>
          <p:cNvSpPr/>
          <p:nvPr/>
        </p:nvSpPr>
        <p:spPr>
          <a:xfrm flipH="1">
            <a:off x="7604640" y="3125520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Line 43"/>
          <p:cNvSpPr/>
          <p:nvPr/>
        </p:nvSpPr>
        <p:spPr>
          <a:xfrm flipH="1" flipV="1">
            <a:off x="7983359" y="2405519"/>
            <a:ext cx="684001" cy="6480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TextShape 44"/>
          <p:cNvSpPr txBox="1"/>
          <p:nvPr/>
        </p:nvSpPr>
        <p:spPr>
          <a:xfrm>
            <a:off x="7272359" y="247248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270" name="TextShape 45"/>
          <p:cNvSpPr txBox="1"/>
          <p:nvPr/>
        </p:nvSpPr>
        <p:spPr>
          <a:xfrm>
            <a:off x="7272359" y="343619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271" name="TextShape 46"/>
          <p:cNvSpPr txBox="1"/>
          <p:nvPr/>
        </p:nvSpPr>
        <p:spPr>
          <a:xfrm>
            <a:off x="9000360" y="35575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272" name="Line 47"/>
          <p:cNvSpPr/>
          <p:nvPr/>
        </p:nvSpPr>
        <p:spPr>
          <a:xfrm flipH="1">
            <a:off x="7667999" y="5508359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Line 48"/>
          <p:cNvSpPr/>
          <p:nvPr/>
        </p:nvSpPr>
        <p:spPr>
          <a:xfrm flipV="1">
            <a:off x="7668000" y="5220360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Line 49"/>
          <p:cNvSpPr/>
          <p:nvPr/>
        </p:nvSpPr>
        <p:spPr>
          <a:xfrm>
            <a:off x="7668000" y="59403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extShape 50"/>
          <p:cNvSpPr txBox="1"/>
          <p:nvPr/>
        </p:nvSpPr>
        <p:spPr>
          <a:xfrm>
            <a:off x="8973000" y="3142800"/>
            <a:ext cx="1607760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IN</a:t>
            </a:r>
            <a:r>
              <a:t>,Y</a:t>
            </a:r>
            <a:r>
              <a:rPr baseline="-33000"/>
              <a:t>IN</a:t>
            </a:r>
            <a:r>
              <a:t>,Z</a:t>
            </a:r>
            <a:r>
              <a:rPr baseline="-33000"/>
              <a:t>IN</a:t>
            </a:r>
            <a:r>
              <a:t>)</a:t>
            </a:r>
          </a:p>
        </p:txBody>
      </p:sp>
      <p:sp>
        <p:nvSpPr>
          <p:cNvPr id="276" name="TextShape 52"/>
          <p:cNvSpPr txBox="1"/>
          <p:nvPr/>
        </p:nvSpPr>
        <p:spPr>
          <a:xfrm>
            <a:off x="7857000" y="60105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277" name="TextShape 54"/>
          <p:cNvSpPr txBox="1"/>
          <p:nvPr/>
        </p:nvSpPr>
        <p:spPr>
          <a:xfrm rot="19733401">
            <a:off x="5142420" y="2832307"/>
            <a:ext cx="178164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 BECOMES </a:t>
            </a:r>
          </a:p>
        </p:txBody>
      </p:sp>
      <p:sp>
        <p:nvSpPr>
          <p:cNvPr id="278" name="CustomShape 55"/>
          <p:cNvSpPr/>
          <p:nvPr/>
        </p:nvSpPr>
        <p:spPr>
          <a:xfrm>
            <a:off x="5723999" y="3384360"/>
            <a:ext cx="1079282" cy="14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87"/>
                </a:moveTo>
                <a:lnTo>
                  <a:pt x="16195" y="5387"/>
                </a:lnTo>
                <a:lnTo>
                  <a:pt x="16195" y="0"/>
                </a:lnTo>
                <a:lnTo>
                  <a:pt x="21600" y="10773"/>
                </a:lnTo>
                <a:lnTo>
                  <a:pt x="16195" y="21600"/>
                </a:lnTo>
                <a:lnTo>
                  <a:pt x="16195" y="16160"/>
                </a:lnTo>
                <a:lnTo>
                  <a:pt x="0" y="16160"/>
                </a:lnTo>
                <a:lnTo>
                  <a:pt x="0" y="5387"/>
                </a:lnTo>
              </a:path>
            </a:pathLst>
          </a:custGeom>
          <a:solidFill>
            <a:srgbClr val="FFFF00"/>
          </a:solidFill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79" name="CustomShape 3"/>
          <p:cNvSpPr txBox="1"/>
          <p:nvPr/>
        </p:nvSpPr>
        <p:spPr>
          <a:xfrm>
            <a:off x="1974239" y="2926800"/>
            <a:ext cx="328284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3B7600"/>
                </a:solidFill>
              </a:defRPr>
            </a:lvl1pPr>
          </a:lstStyle>
          <a:p>
            <a:pPr/>
            <a:r>
              <a:t>MCPL_output.comp</a:t>
            </a:r>
          </a:p>
        </p:txBody>
      </p:sp>
      <p:sp>
        <p:nvSpPr>
          <p:cNvPr id="280" name="Line 6"/>
          <p:cNvSpPr/>
          <p:nvPr/>
        </p:nvSpPr>
        <p:spPr>
          <a:xfrm flipH="1">
            <a:off x="3497400" y="4298760"/>
            <a:ext cx="432001" cy="432001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Line 7"/>
          <p:cNvSpPr/>
          <p:nvPr/>
        </p:nvSpPr>
        <p:spPr>
          <a:xfrm flipV="1">
            <a:off x="3497400" y="4010759"/>
            <a:ext cx="361" cy="720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Line 8"/>
          <p:cNvSpPr/>
          <p:nvPr/>
        </p:nvSpPr>
        <p:spPr>
          <a:xfrm>
            <a:off x="3497400" y="4730759"/>
            <a:ext cx="720001" cy="36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Line 9"/>
          <p:cNvSpPr/>
          <p:nvPr/>
        </p:nvSpPr>
        <p:spPr>
          <a:xfrm>
            <a:off x="2273400" y="3866759"/>
            <a:ext cx="720001" cy="361"/>
          </a:xfrm>
          <a:prstGeom prst="line">
            <a:avLst/>
          </a:prstGeom>
          <a:ln w="38160">
            <a:solidFill>
              <a:srgbClr val="0000B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CustomShape 10"/>
          <p:cNvSpPr/>
          <p:nvPr/>
        </p:nvSpPr>
        <p:spPr>
          <a:xfrm>
            <a:off x="2453400" y="3722759"/>
            <a:ext cx="287641" cy="287641"/>
          </a:xfrm>
          <a:prstGeom prst="ellipse">
            <a:avLst/>
          </a:prstGeom>
          <a:solidFill>
            <a:srgbClr val="0000B0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85" name="TextShape 11"/>
          <p:cNvSpPr txBox="1"/>
          <p:nvPr/>
        </p:nvSpPr>
        <p:spPr>
          <a:xfrm>
            <a:off x="2482200" y="3664439"/>
            <a:ext cx="230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0">
                <a:solidFill>
                  <a:srgbClr val="FFFF00"/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289" name="Group 12"/>
          <p:cNvGrpSpPr/>
          <p:nvPr/>
        </p:nvGrpSpPr>
        <p:grpSpPr>
          <a:xfrm>
            <a:off x="3498839" y="5665051"/>
            <a:ext cx="604801" cy="431148"/>
            <a:chOff x="0" y="0"/>
            <a:chExt cx="604800" cy="431147"/>
          </a:xfrm>
        </p:grpSpPr>
        <p:sp>
          <p:nvSpPr>
            <p:cNvPr id="286" name="Line 13"/>
            <p:cNvSpPr/>
            <p:nvPr/>
          </p:nvSpPr>
          <p:spPr>
            <a:xfrm flipV="1">
              <a:off x="0" y="17548"/>
              <a:ext cx="604800" cy="39096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CustomShape 14"/>
            <p:cNvSpPr/>
            <p:nvPr/>
          </p:nvSpPr>
          <p:spPr>
            <a:xfrm rot="19627200">
              <a:off x="127799" y="88468"/>
              <a:ext cx="287642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88" name="TextShape 15"/>
            <p:cNvSpPr txBox="1"/>
            <p:nvPr/>
          </p:nvSpPr>
          <p:spPr>
            <a:xfrm rot="19627200">
              <a:off x="131323" y="37554"/>
              <a:ext cx="230400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93" name="Group 16"/>
          <p:cNvGrpSpPr/>
          <p:nvPr/>
        </p:nvGrpSpPr>
        <p:grpSpPr>
          <a:xfrm>
            <a:off x="1839599" y="4694490"/>
            <a:ext cx="686881" cy="407972"/>
            <a:chOff x="0" y="0"/>
            <a:chExt cx="686880" cy="407971"/>
          </a:xfrm>
        </p:grpSpPr>
        <p:sp>
          <p:nvSpPr>
            <p:cNvPr id="290" name="Line 17"/>
            <p:cNvSpPr/>
            <p:nvPr/>
          </p:nvSpPr>
          <p:spPr>
            <a:xfrm>
              <a:off x="-1" y="130949"/>
              <a:ext cx="686882" cy="216001"/>
            </a:xfrm>
            <a:prstGeom prst="line">
              <a:avLst/>
            </a:prstGeom>
            <a:noFill/>
            <a:ln w="38160" cap="flat">
              <a:solidFill>
                <a:srgbClr val="0000B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CustomShape 18"/>
            <p:cNvSpPr/>
            <p:nvPr/>
          </p:nvSpPr>
          <p:spPr>
            <a:xfrm rot="1048200">
              <a:off x="164880" y="83789"/>
              <a:ext cx="287641" cy="287641"/>
            </a:xfrm>
            <a:prstGeom prst="ellipse">
              <a:avLst/>
            </a:prstGeom>
            <a:solidFill>
              <a:srgbClr val="0000B0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92" name="TextShape 19"/>
            <p:cNvSpPr txBox="1"/>
            <p:nvPr/>
          </p:nvSpPr>
          <p:spPr>
            <a:xfrm rot="1048200">
              <a:off x="207606" y="27389"/>
              <a:ext cx="230401" cy="31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i="1" spc="0">
                  <a:solidFill>
                    <a:srgbClr val="FFFF00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94" name="Line 20"/>
          <p:cNvSpPr/>
          <p:nvPr/>
        </p:nvSpPr>
        <p:spPr>
          <a:xfrm>
            <a:off x="3497399" y="4802760"/>
            <a:ext cx="216002" cy="936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Line 21"/>
          <p:cNvSpPr/>
          <p:nvPr/>
        </p:nvSpPr>
        <p:spPr>
          <a:xfrm flipH="1">
            <a:off x="2362679" y="4730759"/>
            <a:ext cx="1062721" cy="144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Line 22"/>
          <p:cNvSpPr/>
          <p:nvPr/>
        </p:nvSpPr>
        <p:spPr>
          <a:xfrm flipH="1" flipV="1">
            <a:off x="2741399" y="4010759"/>
            <a:ext cx="684001" cy="648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TextShape 23"/>
          <p:cNvSpPr txBox="1"/>
          <p:nvPr/>
        </p:nvSpPr>
        <p:spPr>
          <a:xfrm>
            <a:off x="2030399" y="407772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0</a:t>
            </a:r>
          </a:p>
        </p:txBody>
      </p:sp>
      <p:sp>
        <p:nvSpPr>
          <p:cNvPr id="298" name="TextShape 24"/>
          <p:cNvSpPr txBox="1"/>
          <p:nvPr/>
        </p:nvSpPr>
        <p:spPr>
          <a:xfrm>
            <a:off x="2030399" y="5041439"/>
            <a:ext cx="782281" cy="65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1</a:t>
            </a:r>
          </a:p>
        </p:txBody>
      </p:sp>
      <p:sp>
        <p:nvSpPr>
          <p:cNvPr id="299" name="TextShape 25"/>
          <p:cNvSpPr txBox="1"/>
          <p:nvPr/>
        </p:nvSpPr>
        <p:spPr>
          <a:xfrm>
            <a:off x="3758400" y="5162760"/>
            <a:ext cx="782281" cy="65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/>
            </a:pPr>
            <a:r>
              <a:t>(r</a:t>
            </a:r>
            <a:r>
              <a:rPr baseline="-33000"/>
              <a:t>x</a:t>
            </a:r>
            <a:r>
              <a:t>,r</a:t>
            </a:r>
            <a:r>
              <a:rPr baseline="-33000"/>
              <a:t>y</a:t>
            </a:r>
            <a:r>
              <a:t>,r</a:t>
            </a:r>
            <a:r>
              <a:rPr baseline="-33000"/>
              <a:t>z</a:t>
            </a:r>
            <a:r>
              <a:t>)</a:t>
            </a:r>
            <a:r>
              <a:rPr baseline="-33000"/>
              <a:t>2</a:t>
            </a:r>
          </a:p>
        </p:txBody>
      </p:sp>
      <p:sp>
        <p:nvSpPr>
          <p:cNvPr id="300" name="TextShape 27"/>
          <p:cNvSpPr txBox="1"/>
          <p:nvPr/>
        </p:nvSpPr>
        <p:spPr>
          <a:xfrm>
            <a:off x="3686399" y="4802759"/>
            <a:ext cx="1818361" cy="60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007FF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AT(X</a:t>
            </a:r>
            <a:r>
              <a:rPr baseline="-33000"/>
              <a:t>OUT</a:t>
            </a:r>
            <a:r>
              <a:t>,Y</a:t>
            </a:r>
            <a:r>
              <a:rPr baseline="-33000"/>
              <a:t>OUT</a:t>
            </a:r>
            <a:r>
              <a:t>,Z</a:t>
            </a:r>
            <a:r>
              <a:rPr baseline="-33000"/>
              <a:t>OUT</a:t>
            </a:r>
            <a:r>
              <a:t>)</a:t>
            </a:r>
          </a:p>
        </p:txBody>
      </p:sp>
      <p:sp>
        <p:nvSpPr>
          <p:cNvPr id="301" name="TextShape 28"/>
          <p:cNvSpPr txBox="1"/>
          <p:nvPr/>
        </p:nvSpPr>
        <p:spPr>
          <a:xfrm>
            <a:off x="1670399" y="1634400"/>
            <a:ext cx="3900601" cy="3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Can include an Implicit Translation: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302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3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06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309" name="Group"/>
          <p:cNvGrpSpPr/>
          <p:nvPr/>
        </p:nvGrpSpPr>
        <p:grpSpPr>
          <a:xfrm>
            <a:off x="2643479" y="4532040"/>
            <a:ext cx="6140521" cy="1714033"/>
            <a:chOff x="0" y="0"/>
            <a:chExt cx="6140520" cy="1714032"/>
          </a:xfrm>
        </p:grpSpPr>
        <p:sp>
          <p:nvSpPr>
            <p:cNvPr id="307" name="Rectangle"/>
            <p:cNvSpPr/>
            <p:nvPr/>
          </p:nvSpPr>
          <p:spPr>
            <a:xfrm>
              <a:off x="-1" y="0"/>
              <a:ext cx="6140522" cy="1659959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308" name="COMPONENT src = Source_simple(…"/>
            <p:cNvSpPr txBox="1"/>
            <p:nvPr/>
          </p:nvSpPr>
          <p:spPr>
            <a:xfrm>
              <a:off x="44999" y="0"/>
              <a:ext cx="6050522" cy="1714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15" name="Group"/>
          <p:cNvGrpSpPr/>
          <p:nvPr/>
        </p:nvGrpSpPr>
        <p:grpSpPr>
          <a:xfrm>
            <a:off x="2921061" y="4243104"/>
            <a:ext cx="6140521" cy="3116113"/>
            <a:chOff x="0" y="0"/>
            <a:chExt cx="6140520" cy="3116112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314" name="COMPONENT src = Source_simple(…"/>
            <p:cNvSpPr txBox="1"/>
            <p:nvPr/>
          </p:nvSpPr>
          <p:spPr>
            <a:xfrm>
              <a:off x="44999" y="0"/>
              <a:ext cx="6050522" cy="3116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316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317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"/>
          <p:cNvSpPr/>
          <p:nvPr/>
        </p:nvSpPr>
        <p:spPr>
          <a:xfrm>
            <a:off x="2926383" y="4287530"/>
            <a:ext cx="6129876" cy="28982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3" name="Group"/>
          <p:cNvGrpSpPr/>
          <p:nvPr/>
        </p:nvGrpSpPr>
        <p:grpSpPr>
          <a:xfrm>
            <a:off x="2921061" y="4243104"/>
            <a:ext cx="6140521" cy="3116113"/>
            <a:chOff x="0" y="0"/>
            <a:chExt cx="6140520" cy="3116112"/>
          </a:xfrm>
        </p:grpSpPr>
        <p:sp>
          <p:nvSpPr>
            <p:cNvPr id="321" name="Rectangle"/>
            <p:cNvSpPr/>
            <p:nvPr/>
          </p:nvSpPr>
          <p:spPr>
            <a:xfrm>
              <a:off x="0" y="0"/>
              <a:ext cx="6140521" cy="2423161"/>
            </a:xfrm>
            <a:prstGeom prst="rect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0"/>
              </a:pPr>
            </a:p>
          </p:txBody>
        </p:sp>
        <p:sp>
          <p:nvSpPr>
            <p:cNvPr id="322" name="COMPONENT src = Source_simple(…"/>
            <p:cNvSpPr txBox="1"/>
            <p:nvPr/>
          </p:nvSpPr>
          <p:spPr>
            <a:xfrm>
              <a:off x="44999" y="0"/>
              <a:ext cx="6050522" cy="3116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/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COMPONENT</a:t>
              </a:r>
              <a:r>
                <a:rPr>
                  <a:solidFill>
                    <a:srgbClr val="000000"/>
                  </a:solidFill>
                </a:rPr>
                <a:t> src = </a:t>
              </a:r>
              <a:r>
                <a:t>Source_simple</a:t>
              </a:r>
              <a:r>
                <a:rPr>
                  <a:solidFill>
                    <a:srgbClr val="000000"/>
                  </a:solidFill>
                </a:rPr>
                <a:t>(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7FFE"/>
                  </a:solidFill>
                </a:rPr>
                <a:t>radius=0.05, lambda0=2.5, dlambda=1.5,</a:t>
              </a:r>
            </a:p>
            <a:p>
              <a:pPr>
                <a:defRPr b="1" spc="0">
                  <a:solidFill>
                    <a:srgbClr val="007FFE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focus_xw=0.1, focus_yh=0.1, dist=5</a:t>
              </a:r>
              <a:r>
                <a:rPr>
                  <a:solidFill>
                    <a:srgbClr val="000000"/>
                  </a:solidFill>
                </a:rPr>
                <a:t> )</a:t>
              </a:r>
            </a:p>
            <a:p>
              <a:pPr>
                <a:defRPr b="1" spc="0">
                  <a:solidFill>
                    <a:srgbClr val="0084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AT</a:t>
              </a:r>
              <a:r>
                <a:rPr>
                  <a:solidFill>
                    <a:srgbClr val="000000"/>
                  </a:solidFill>
                </a:rPr>
                <a:t>(0,0,0) </a:t>
              </a:r>
              <a:r>
                <a:t>RELATIVE</a:t>
              </a:r>
              <a:r>
                <a:rPr>
                  <a:solidFill>
                    <a:srgbClr val="000000"/>
                  </a:solidFill>
                </a:rPr>
                <a:t> origin</a:t>
              </a:r>
            </a:p>
            <a:p>
              <a:pPr>
                <a:defRPr b="1" spc="0">
                  <a:solidFill>
                    <a:srgbClr val="579D1C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EXTEND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%{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	</a:t>
              </a:r>
              <a:r>
                <a:rPr>
                  <a:solidFill>
                    <a:srgbClr val="0084D1"/>
                  </a:solidFill>
                </a:rPr>
                <a:t>t=0</a:t>
              </a:r>
              <a:r>
                <a:t>;</a:t>
              </a:r>
            </a:p>
            <a:p>
              <a:pPr>
                <a:defRPr b="1" spc="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%}</a:t>
              </a:r>
            </a:p>
          </p:txBody>
        </p:sp>
      </p:grpSp>
      <p:sp>
        <p:nvSpPr>
          <p:cNvPr id="324" name="Title 4"/>
          <p:cNvSpPr txBox="1"/>
          <p:nvPr/>
        </p:nvSpPr>
        <p:spPr>
          <a:xfrm>
            <a:off x="1788480" y="843511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</a:t>
            </a:r>
          </a:p>
        </p:txBody>
      </p:sp>
      <p:sp>
        <p:nvSpPr>
          <p:cNvPr id="325" name="Simplest case:…"/>
          <p:cNvSpPr txBox="1"/>
          <p:nvPr/>
        </p:nvSpPr>
        <p:spPr>
          <a:xfrm>
            <a:off x="2133000" y="1471320"/>
            <a:ext cx="8334001" cy="2765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Simplest case: </a:t>
            </a:r>
          </a:p>
          <a:p>
            <a:pPr>
              <a:defRPr spc="0"/>
            </a:pPr>
            <a:r>
              <a:t>	Use a continuous source!</a:t>
            </a:r>
          </a:p>
          <a:p>
            <a:pPr>
              <a:defRPr spc="0"/>
            </a:pPr>
          </a:p>
          <a:p>
            <a:pPr>
              <a:defRPr spc="0"/>
            </a:pPr>
            <a:r>
              <a:t>	Model a source with given wavelength and spatial distribution </a:t>
            </a:r>
          </a:p>
          <a:p>
            <a:pPr>
              <a:defRPr spc="0"/>
            </a:pPr>
            <a:r>
              <a:t>	</a:t>
            </a:r>
          </a:p>
          <a:p>
            <a:pPr>
              <a:defRPr spc="0"/>
            </a:pPr>
            <a:r>
              <a:t>	</a:t>
            </a:r>
            <a:r>
              <a:rPr i="1"/>
              <a:t>and</a:t>
            </a:r>
          </a:p>
          <a:p>
            <a:pPr>
              <a:defRPr spc="0"/>
            </a:pPr>
          </a:p>
          <a:p>
            <a:pPr>
              <a:defRPr spc="0" u="sng"/>
            </a:pPr>
            <a:r>
              <a:t>	</a:t>
            </a:r>
            <a:r>
              <a:rPr u="none"/>
              <a:t>… an infinitely short pulse length. I.e. </a:t>
            </a:r>
            <a:r>
              <a:rPr b="1" i="1" u="none">
                <a:solidFill>
                  <a:srgbClr val="CE181E"/>
                </a:solidFill>
              </a:rPr>
              <a:t>t = 0</a:t>
            </a:r>
            <a:r>
              <a:rPr u="none"/>
              <a:t> for all neutron rays. 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4104138" y="2980499"/>
            <a:ext cx="3792684" cy="2350321"/>
            <a:chOff x="0" y="0"/>
            <a:chExt cx="3792682" cy="2350319"/>
          </a:xfrm>
        </p:grpSpPr>
        <p:sp>
          <p:nvSpPr>
            <p:cNvPr id="326" name="Rectangle"/>
            <p:cNvSpPr/>
            <p:nvPr/>
          </p:nvSpPr>
          <p:spPr>
            <a:xfrm rot="20697599">
              <a:off x="132341" y="432299"/>
              <a:ext cx="3528001" cy="1485721"/>
            </a:xfrm>
            <a:prstGeom prst="rect">
              <a:avLst/>
            </a:prstGeom>
            <a:solidFill>
              <a:srgbClr val="FFFFFE"/>
            </a:solidFill>
            <a:ln w="36000" cap="flat">
              <a:solidFill>
                <a:srgbClr val="E40072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400"/>
              </a:pPr>
            </a:p>
          </p:txBody>
        </p:sp>
        <p:sp>
          <p:nvSpPr>
            <p:cNvPr id="327" name="Or: Use a chopper…"/>
            <p:cNvSpPr txBox="1"/>
            <p:nvPr/>
          </p:nvSpPr>
          <p:spPr>
            <a:xfrm rot="20697599">
              <a:off x="175872" y="452869"/>
              <a:ext cx="3402001" cy="129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000" tIns="63000" rIns="63000" bIns="63000" numCol="1" anchor="t">
              <a:spAutoFit/>
            </a:bodyPr>
            <a:lstStyle/>
            <a:p>
              <a:pPr>
                <a:defRPr spc="0"/>
              </a:pPr>
            </a:p>
            <a:p>
              <a:pPr>
                <a:defRPr spc="-1" sz="2400"/>
              </a:pPr>
              <a:r>
                <a:t>Or: Use a chopper</a:t>
              </a:r>
            </a:p>
            <a:p>
              <a:pPr>
                <a:defRPr i="1" spc="-1" sz="2400"/>
              </a:pPr>
              <a:r>
                <a:t>(see later)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Moderator</a:t>
            </a:r>
          </a:p>
        </p:txBody>
      </p:sp>
      <p:sp>
        <p:nvSpPr>
          <p:cNvPr id="33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32" name="A flat pulsed source with uniform energy spectrum:"/>
          <p:cNvSpPr txBox="1"/>
          <p:nvPr/>
        </p:nvSpPr>
        <p:spPr>
          <a:xfrm>
            <a:off x="2060999" y="1800000"/>
            <a:ext cx="6246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 flat pulsed source with uniform energy spectrum:</a:t>
            </a:r>
          </a:p>
        </p:txBody>
      </p:sp>
      <p:sp>
        <p:nvSpPr>
          <p:cNvPr id="333" name="Text"/>
          <p:cNvSpPr txBox="1"/>
          <p:nvPr/>
        </p:nvSpPr>
        <p:spPr>
          <a:xfrm>
            <a:off x="2730599" y="2375999"/>
            <a:ext cx="4848481" cy="67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334" name="Text"/>
          <p:cNvSpPr txBox="1"/>
          <p:nvPr/>
        </p:nvSpPr>
        <p:spPr>
          <a:xfrm>
            <a:off x="2925720" y="3047400"/>
            <a:ext cx="2444401" cy="44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|"/>
                          <m:endChr m:val="|"/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</m:e>
                    <m:e/>
                  </m:eqArr>
                </m:oMath>
              </m:oMathPara>
            </a14:m>
          </a:p>
        </p:txBody>
      </p:sp>
      <p:sp>
        <p:nvSpPr>
          <p:cNvPr id="335" name="Time structure is given by energy dependent probability density function:"/>
          <p:cNvSpPr txBox="1"/>
          <p:nvPr/>
        </p:nvSpPr>
        <p:spPr>
          <a:xfrm>
            <a:off x="2133000" y="3600000"/>
            <a:ext cx="7470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Time structure is given by energy dependent probability density function:</a:t>
            </a:r>
          </a:p>
        </p:txBody>
      </p:sp>
      <p:sp>
        <p:nvSpPr>
          <p:cNvPr id="336" name="Text"/>
          <p:cNvSpPr txBox="1"/>
          <p:nvPr/>
        </p:nvSpPr>
        <p:spPr>
          <a:xfrm>
            <a:off x="2511359" y="4244040"/>
            <a:ext cx="1406161" cy="55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den>
                  </m:f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d>
                    <m:d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337" name="Text"/>
          <p:cNvSpPr txBox="1"/>
          <p:nvPr/>
        </p:nvSpPr>
        <p:spPr>
          <a:xfrm>
            <a:off x="2307960" y="4997160"/>
            <a:ext cx="2830321" cy="1130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m>
                        <m:m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xmlns:a="http://schemas.openxmlformats.org/drawingml/2006/mai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  <m:type m:val="bar"/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  <m:r>
                                              <a:rPr xmlns:a="http://schemas.openxmlformats.org/drawingml/2006/main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E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xmlns:a="http://schemas.openxmlformats.org/drawingml/2006/main" sz="16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xmlns:a="http://schemas.openxmlformats.org/drawingml/2006/main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/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</p:txBody>
      </p:sp>
      <p:pic>
        <p:nvPicPr>
          <p:cNvPr id="338" name="image136.png" descr="image1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3999" y="4132800"/>
            <a:ext cx="4032001" cy="24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34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42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2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ViewModISIS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Samples directly from tallies coming from e.g. MCNP target+moderator calculations.…"/>
          <p:cNvSpPr txBox="1"/>
          <p:nvPr/>
        </p:nvSpPr>
        <p:spPr>
          <a:xfrm>
            <a:off x="2636999" y="1944360"/>
            <a:ext cx="8783282" cy="101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Data file supplied for each beam port at ISIS.</a:t>
            </a:r>
          </a:p>
        </p:txBody>
      </p:sp>
      <p:pic>
        <p:nvPicPr>
          <p:cNvPr id="347" name="image143.png" descr="image1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439" y="1916279"/>
            <a:ext cx="7360921" cy="427572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ISIS T2: IMAT"/>
          <p:cNvSpPr txBox="1"/>
          <p:nvPr/>
        </p:nvSpPr>
        <p:spPr>
          <a:xfrm>
            <a:off x="4802649" y="2294880"/>
            <a:ext cx="2574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ISIS T2: IMAT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35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2" cy="171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Originally from SNS but also used extensively at J-PARC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Can be used (with the proper input files) to model CSNS, and likely also ISIS.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</a:t>
            </a:r>
          </a:p>
        </p:txBody>
      </p:sp>
      <p:sp>
        <p:nvSpPr>
          <p:cNvPr id="35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Samples directly from tallies coming from e.g. MCNP target+moderator calculations.…"/>
          <p:cNvSpPr txBox="1"/>
          <p:nvPr/>
        </p:nvSpPr>
        <p:spPr>
          <a:xfrm>
            <a:off x="2636999" y="1943999"/>
            <a:ext cx="8783282" cy="136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directly from tallies coming from e.g. MCNP target+moderator calculations.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  <a:p>
            <a:pPr>
              <a:defRPr i="1" spc="0">
                <a:solidFill>
                  <a:srgbClr val="008400"/>
                </a:solidFill>
              </a:defRPr>
            </a:pPr>
            <a:r>
              <a:t>Example (coming from you) is expected to be included in next release of McStas.</a:t>
            </a:r>
          </a:p>
        </p:txBody>
      </p:sp>
      <p:pic>
        <p:nvPicPr>
          <p:cNvPr id="357" name="image152.png" descr="image1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8000" y="1656000"/>
            <a:ext cx="8057520" cy="46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/>
        </p:nvSpPr>
        <p:spPr>
          <a:xfrm>
            <a:off x="2101322" y="518430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 model overview</a:t>
            </a:r>
          </a:p>
        </p:txBody>
      </p:sp>
      <p:sp>
        <p:nvSpPr>
          <p:cNvPr id="16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CustomShape 6"/>
          <p:cNvSpPr txBox="1"/>
          <p:nvPr/>
        </p:nvSpPr>
        <p:spPr>
          <a:xfrm>
            <a:off x="6444720" y="1511999"/>
            <a:ext cx="4070880" cy="163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</a:t>
            </a:r>
            <a:r>
              <a:rPr b="1"/>
              <a:t>Reactors</a:t>
            </a:r>
            <a:r>
              <a:t> :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Source_Maxwell_3.comp    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Source_gen.comp</a:t>
            </a:r>
          </a:p>
          <a:p>
            <a:pPr marL="710520" indent="-257279">
              <a:lnSpc>
                <a:spcPct val="93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Source_gen4.comp</a:t>
            </a:r>
          </a:p>
          <a:p>
            <a:pPr marL="710520" indent="-257279"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Source_multi_surfaces.comp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2266200" y="1288799"/>
            <a:ext cx="4317480" cy="4901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999" indent="-191999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Mathematical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Source_simple.comp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Source_div.comp</a:t>
            </a:r>
            <a:br/>
            <a:r>
              <a:t> </a:t>
            </a:r>
          </a:p>
          <a:p>
            <a:pPr marL="191999" indent="-191999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b="1" i="1" spc="0"/>
            </a:pPr>
            <a:r>
              <a:t>Pulsed sources</a:t>
            </a:r>
            <a:r>
              <a:rPr b="0"/>
              <a:t>: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ESS_butterfly.comp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ESS_moderator.comp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Moderator.comp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SNS_source_analytic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ViewModISIS (</a:t>
            </a:r>
            <a:r>
              <a:rPr b="1">
                <a:solidFill>
                  <a:srgbClr val="B00000"/>
                </a:solidFill>
              </a:rPr>
              <a:t>*</a:t>
            </a:r>
            <a:r>
              <a:t>)</a:t>
            </a:r>
          </a:p>
          <a:p>
            <a:pPr lvl="1" marL="407999" indent="-1920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ISIS_moderator.comp (</a:t>
            </a:r>
            <a:r>
              <a:rPr b="1">
                <a:solidFill>
                  <a:srgbClr val="E32400"/>
                </a:solidFill>
              </a:rPr>
              <a:t>*</a:t>
            </a:r>
            <a:r>
              <a:t>)</a:t>
            </a:r>
          </a:p>
        </p:txBody>
      </p:sp>
      <p:sp>
        <p:nvSpPr>
          <p:cNvPr id="166" name="CustomShape 6"/>
          <p:cNvSpPr txBox="1"/>
          <p:nvPr/>
        </p:nvSpPr>
        <p:spPr>
          <a:xfrm>
            <a:off x="6801119" y="3881159"/>
            <a:ext cx="4070880" cy="187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6320" indent="-305599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 I/O mechanisms:</a:t>
            </a:r>
          </a:p>
          <a:p>
            <a:pPr lvl="1" marL="306320" indent="-305599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b="1" i="1" spc="0"/>
            </a:pPr>
            <a:r>
              <a:t>MCPL_input/output.comp</a:t>
            </a:r>
          </a:p>
          <a:p>
            <a:pPr lvl="1" marL="407999" indent="-192000">
              <a:lnSpc>
                <a:spcPct val="115000"/>
              </a:lnSpc>
              <a:buClr>
                <a:srgbClr val="000000"/>
              </a:buClr>
              <a:buSzPct val="45000"/>
              <a:buChar char="➢"/>
              <a:defRPr i="1" spc="0"/>
            </a:pPr>
            <a:r>
              <a:t>Virtual_input/output.comp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Virtual_mcnp_ss_input/output.comp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Virtual_tripoli4_input/output.comp</a:t>
            </a:r>
          </a:p>
          <a:p>
            <a:pPr lvl="1" marL="407999" indent="-19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45000"/>
              <a:buChar char="➢"/>
              <a:defRPr i="1" spc="0"/>
            </a:pPr>
            <a:r>
              <a:t>Vitess_input/output.comp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Pulsed Sources: SNS_source_analytic</a:t>
            </a:r>
          </a:p>
        </p:txBody>
      </p:sp>
      <p:sp>
        <p:nvSpPr>
          <p:cNvPr id="36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61" name="Samples from fits of Padé-functions to tallies from SNS_source.…"/>
          <p:cNvSpPr txBox="1"/>
          <p:nvPr/>
        </p:nvSpPr>
        <p:spPr>
          <a:xfrm>
            <a:off x="2636999" y="1943999"/>
            <a:ext cx="6812641" cy="1942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Samples from fits of Padé-functions to tallies from SNS_source.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-  Requires a complex fitting campaign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+ Much  faster than SNS_source</a:t>
            </a:r>
            <a:br/>
            <a:r>
              <a:t>+ “Cleaner” distributions where statistics are sketchy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Can be used (with the proper input files) to model CSNS-source.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4"/>
          <p:cNvSpPr txBox="1"/>
          <p:nvPr/>
        </p:nvSpPr>
        <p:spPr>
          <a:xfrm>
            <a:off x="1845712" y="8794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 (some)</a:t>
            </a:r>
          </a:p>
        </p:txBody>
      </p:sp>
      <p:sp>
        <p:nvSpPr>
          <p:cNvPr id="3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65" name="1D…"/>
          <p:cNvSpPr txBox="1"/>
          <p:nvPr/>
        </p:nvSpPr>
        <p:spPr>
          <a:xfrm>
            <a:off x="1785240" y="1565639"/>
            <a:ext cx="2849761" cy="41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1D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L_monitor →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TOF_monitor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Hdiv_monitor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MeanPolLambda → </a:t>
            </a: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</a:p>
          <a:p>
            <a:pPr marL="191999" indent="-191999">
              <a:buSzPct val="100000"/>
              <a:buBlip>
                <a:blip r:embed="rId2"/>
              </a:buBlip>
              <a:defRPr spc="0"/>
            </a:pPr>
            <a:r>
              <a:t>E_monitor → </a:t>
            </a:r>
          </a:p>
        </p:txBody>
      </p:sp>
      <p:sp>
        <p:nvSpPr>
          <p:cNvPr id="366" name="2D…"/>
          <p:cNvSpPr txBox="1"/>
          <p:nvPr/>
        </p:nvSpPr>
        <p:spPr>
          <a:xfrm>
            <a:off x="5068439" y="1584000"/>
            <a:ext cx="2702521" cy="452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2D</a:t>
            </a:r>
          </a:p>
          <a:p>
            <a:pPr>
              <a:defRPr spc="-1" sz="280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 →	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PSD_monitor_4PI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PolLambda_monitor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Divergence_monitor → </a:t>
            </a: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</a:p>
          <a:p>
            <a:pPr marL="191999" indent="-191999">
              <a:buSzPct val="100000"/>
              <a:buBlip>
                <a:blip r:embed="rId3"/>
              </a:buBlip>
              <a:defRPr spc="0"/>
            </a:pPr>
            <a:r>
              <a:t>DivPos_monitor → </a:t>
            </a:r>
          </a:p>
        </p:txBody>
      </p:sp>
      <p:sp>
        <p:nvSpPr>
          <p:cNvPr id="367" name="nD…"/>
          <p:cNvSpPr txBox="1"/>
          <p:nvPr/>
        </p:nvSpPr>
        <p:spPr>
          <a:xfrm>
            <a:off x="9830520" y="1584000"/>
            <a:ext cx="1905481" cy="119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2800"/>
            </a:pPr>
            <a:r>
              <a:t>nD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 </a:t>
            </a:r>
          </a:p>
          <a:p>
            <a:pPr marL="191999" indent="-191999">
              <a:buSzPct val="100000"/>
              <a:buBlip>
                <a:blip r:embed="rId4"/>
              </a:buBlip>
              <a:defRPr spc="0"/>
            </a:pPr>
            <a:r>
              <a:t>Monitor_nD  → </a:t>
            </a:r>
          </a:p>
        </p:txBody>
      </p:sp>
      <p:sp>
        <p:nvSpPr>
          <p:cNvPr id="368" name="Text"/>
          <p:cNvSpPr txBox="1"/>
          <p:nvPr/>
        </p:nvSpPr>
        <p:spPr>
          <a:xfrm>
            <a:off x="3486239" y="2633726"/>
            <a:ext cx="62820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69" name="Text"/>
          <p:cNvSpPr txBox="1"/>
          <p:nvPr/>
        </p:nvSpPr>
        <p:spPr>
          <a:xfrm>
            <a:off x="3542724" y="3330192"/>
            <a:ext cx="360721" cy="32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</m:d>
                </m:oMath>
              </m:oMathPara>
            </a14:m>
          </a:p>
        </p:txBody>
      </p:sp>
      <p:sp>
        <p:nvSpPr>
          <p:cNvPr id="370" name="Text"/>
          <p:cNvSpPr txBox="1"/>
          <p:nvPr/>
        </p:nvSpPr>
        <p:spPr>
          <a:xfrm>
            <a:off x="3742569" y="4046651"/>
            <a:ext cx="680401" cy="36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371" name="Text"/>
          <p:cNvSpPr txBox="1"/>
          <p:nvPr/>
        </p:nvSpPr>
        <p:spPr>
          <a:xfrm>
            <a:off x="3967560" y="4746590"/>
            <a:ext cx="667441" cy="34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⟨"/>
                      <m:endChr m:val="⟩"/>
                    </m:dPr>
                    <m:e>
                      <m:limUpp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</m:e>
                  </m:d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72" name="Text"/>
          <p:cNvSpPr txBox="1"/>
          <p:nvPr/>
        </p:nvSpPr>
        <p:spPr>
          <a:xfrm>
            <a:off x="3739313" y="5470992"/>
            <a:ext cx="441001" cy="3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</m:d>
                </m:oMath>
              </m:oMathPara>
            </a14:m>
          </a:p>
        </p:txBody>
      </p:sp>
      <p:sp>
        <p:nvSpPr>
          <p:cNvPr id="373" name="Text"/>
          <p:cNvSpPr txBox="1"/>
          <p:nvPr/>
        </p:nvSpPr>
        <p:spPr>
          <a:xfrm>
            <a:off x="7141680" y="2560017"/>
            <a:ext cx="657361" cy="37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374" name="Text"/>
          <p:cNvSpPr txBox="1"/>
          <p:nvPr/>
        </p:nvSpPr>
        <p:spPr>
          <a:xfrm>
            <a:off x="7561691" y="3405923"/>
            <a:ext cx="636121" cy="344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</m:d>
                </m:oMath>
              </m:oMathPara>
            </a14:m>
          </a:p>
        </p:txBody>
      </p:sp>
      <p:sp>
        <p:nvSpPr>
          <p:cNvPr id="375" name="Text"/>
          <p:cNvSpPr txBox="1"/>
          <p:nvPr/>
        </p:nvSpPr>
        <p:spPr>
          <a:xfrm>
            <a:off x="7717067" y="4046651"/>
            <a:ext cx="695521" cy="37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Up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¯</m:t>
                          </m:r>
                        </m:lim>
                      </m:limUp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</m:oMath>
              </m:oMathPara>
            </a14:m>
          </a:p>
        </p:txBody>
      </p:sp>
      <p:sp>
        <p:nvSpPr>
          <p:cNvPr id="376" name="Text"/>
          <p:cNvSpPr txBox="1"/>
          <p:nvPr/>
        </p:nvSpPr>
        <p:spPr>
          <a:xfrm>
            <a:off x="10305719" y="2676239"/>
            <a:ext cx="456481" cy="32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  <p:sp>
        <p:nvSpPr>
          <p:cNvPr id="377" name="Text"/>
          <p:cNvSpPr txBox="1"/>
          <p:nvPr/>
        </p:nvSpPr>
        <p:spPr>
          <a:xfrm>
            <a:off x="10297439" y="3515759"/>
            <a:ext cx="724321" cy="3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d>
                </m:oMath>
              </m:oMathPara>
            </a14:m>
          </a:p>
        </p:txBody>
      </p:sp>
      <p:sp>
        <p:nvSpPr>
          <p:cNvPr id="378" name="Text"/>
          <p:cNvSpPr txBox="1"/>
          <p:nvPr/>
        </p:nvSpPr>
        <p:spPr>
          <a:xfrm>
            <a:off x="10233719" y="4140000"/>
            <a:ext cx="1024921" cy="356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d>
                    <m:dPr>
                      <m:ctrlP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</m:d>
                </m:oMath>
              </m:oMathPara>
            </a14:m>
          </a:p>
        </p:txBody>
      </p:sp>
      <p:sp>
        <p:nvSpPr>
          <p:cNvPr id="379" name="or"/>
          <p:cNvSpPr txBox="1"/>
          <p:nvPr/>
        </p:nvSpPr>
        <p:spPr>
          <a:xfrm>
            <a:off x="10413000" y="3060000"/>
            <a:ext cx="3420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380" name="or"/>
          <p:cNvSpPr txBox="1"/>
          <p:nvPr/>
        </p:nvSpPr>
        <p:spPr>
          <a:xfrm>
            <a:off x="10377000" y="3779999"/>
            <a:ext cx="342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</a:t>
            </a:r>
          </a:p>
        </p:txBody>
      </p:sp>
      <p:sp>
        <p:nvSpPr>
          <p:cNvPr id="381" name="Line"/>
          <p:cNvSpPr/>
          <p:nvPr/>
        </p:nvSpPr>
        <p:spPr>
          <a:xfrm>
            <a:off x="9215999" y="1979999"/>
            <a:ext cx="1" cy="2808002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H="1">
            <a:off x="4895999" y="1944000"/>
            <a:ext cx="1" cy="2880001"/>
          </a:xfrm>
          <a:prstGeom prst="line">
            <a:avLst/>
          </a:prstGeom>
          <a:ln w="3175"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or ..."/>
          <p:cNvSpPr txBox="1"/>
          <p:nvPr/>
        </p:nvSpPr>
        <p:spPr>
          <a:xfrm>
            <a:off x="10413000" y="4541759"/>
            <a:ext cx="11340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or ...</a:t>
            </a:r>
          </a:p>
        </p:txBody>
      </p:sp>
      <p:sp>
        <p:nvSpPr>
          <p:cNvPr id="384" name="Text"/>
          <p:cNvSpPr txBox="1"/>
          <p:nvPr/>
        </p:nvSpPr>
        <p:spPr>
          <a:xfrm>
            <a:off x="7599661" y="4725036"/>
            <a:ext cx="1200241" cy="3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385" name="Text"/>
          <p:cNvSpPr txBox="1"/>
          <p:nvPr/>
        </p:nvSpPr>
        <p:spPr>
          <a:xfrm>
            <a:off x="7422371" y="5442230"/>
            <a:ext cx="914761" cy="37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nor/>
                            </m:rP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div.</m:t>
                          </m:r>
                        </m:e>
                        <m:sub>
                          <m:r>
                            <a:rPr xmlns:a="http://schemas.openxmlformats.org/drawingml/2006/main"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38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CustomShape 7"/>
          <p:cNvSpPr txBox="1"/>
          <p:nvPr/>
        </p:nvSpPr>
        <p:spPr>
          <a:xfrm>
            <a:off x="2001240" y="2254839"/>
            <a:ext cx="8859240" cy="66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my_L_monitor </a:t>
            </a:r>
            <a:r>
              <a:t>= L_monitor(</a:t>
            </a:r>
            <a:r>
              <a:rPr>
                <a:solidFill>
                  <a:srgbClr val="0061FF"/>
                </a:solidFill>
              </a:rPr>
              <a:t>xwidth=0.2, yheight=0.2,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nL=20, filename="Output.L", Lmin=2, Lmax=10</a:t>
            </a:r>
            <a:r>
              <a:rPr>
                <a:solidFill>
                  <a:srgbClr val="38571A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Imagine a histogram, e.g. I(λ)…"/>
          <p:cNvSpPr txBox="1"/>
          <p:nvPr/>
        </p:nvSpPr>
        <p:spPr>
          <a:xfrm>
            <a:off x="1774800" y="1706399"/>
            <a:ext cx="931212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 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  <a:r>
              <a:t>The RMS variance over that set becomes our statistical error bar </a:t>
            </a:r>
            <a:r>
              <a:rPr b="1" i="1"/>
              <a:t>E</a:t>
            </a:r>
          </a:p>
        </p:txBody>
      </p:sp>
      <p:sp>
        <p:nvSpPr>
          <p:cNvPr id="393" name="In a histogram sense"/>
          <p:cNvSpPr txBox="1"/>
          <p:nvPr/>
        </p:nvSpPr>
        <p:spPr>
          <a:xfrm>
            <a:off x="1709495" y="111549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394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5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6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7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8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9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0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1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02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4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b="1" i="1"/>
              <a:t>N</a:t>
            </a:r>
            <a:r>
              <a:rPr i="1"/>
              <a:t>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405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406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407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408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409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pic>
        <p:nvPicPr>
          <p:cNvPr id="4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415" name="In a histogram sense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416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7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8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0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1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2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3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24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25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6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427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428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429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430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431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432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33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34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43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38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Oval"/>
          <p:cNvSpPr/>
          <p:nvPr/>
        </p:nvSpPr>
        <p:spPr>
          <a:xfrm>
            <a:off x="4498199" y="1152359"/>
            <a:ext cx="7718041" cy="1080001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0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441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442" name="Estimated RMS MC error"/>
          <p:cNvSpPr txBox="1"/>
          <p:nvPr/>
        </p:nvSpPr>
        <p:spPr>
          <a:xfrm>
            <a:off x="4988879" y="4248360"/>
            <a:ext cx="4116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443" name="# Events"/>
          <p:cNvSpPr txBox="1"/>
          <p:nvPr/>
        </p:nvSpPr>
        <p:spPr>
          <a:xfrm>
            <a:off x="8004240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444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445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9150839" y="1872359"/>
            <a:ext cx="432001" cy="1656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V="1">
            <a:off x="9798839" y="1800359"/>
            <a:ext cx="1152001" cy="1728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Imagine a histogram, e.g. I(λ)…"/>
          <p:cNvSpPr txBox="1"/>
          <p:nvPr/>
        </p:nvSpPr>
        <p:spPr>
          <a:xfrm>
            <a:off x="1775879" y="1583999"/>
            <a:ext cx="9312121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Imagine a histogram, e.g. </a:t>
            </a:r>
            <a:r>
              <a:rPr b="1"/>
              <a:t>I</a:t>
            </a:r>
            <a:r>
              <a:t>(λ)</a:t>
            </a: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>
              <a:spcBef>
                <a:spcPts val="400"/>
              </a:spcBef>
              <a:defRPr spc="0"/>
            </a:pPr>
          </a:p>
          <a:p>
            <a:pPr marL="176040" indent="-175679">
              <a:spcBef>
                <a:spcPts val="400"/>
              </a:spcBef>
              <a:buClr>
                <a:srgbClr val="000000"/>
              </a:buClr>
              <a:buSzPct val="100000"/>
              <a:buChar char=""/>
              <a:defRPr spc="0">
                <a:latin typeface="Verdana"/>
                <a:ea typeface="Verdana"/>
                <a:cs typeface="Verdana"/>
                <a:sym typeface="Verdana"/>
              </a:defRPr>
            </a:pPr>
            <a:r>
              <a:t>The RMS variance over that set becomes our statistical error bar </a:t>
            </a:r>
            <a:r>
              <a:rPr i="1"/>
              <a:t>E</a:t>
            </a:r>
          </a:p>
        </p:txBody>
      </p:sp>
      <p:sp>
        <p:nvSpPr>
          <p:cNvPr id="454" name="In a histogram sense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In a histogram sense</a:t>
            </a:r>
          </a:p>
        </p:txBody>
      </p:sp>
      <p:sp>
        <p:nvSpPr>
          <p:cNvPr id="455" name="Rectangle"/>
          <p:cNvSpPr/>
          <p:nvPr/>
        </p:nvSpPr>
        <p:spPr>
          <a:xfrm>
            <a:off x="3572280" y="2684879"/>
            <a:ext cx="2298961" cy="16236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6" name="Rectangle"/>
          <p:cNvSpPr/>
          <p:nvPr/>
        </p:nvSpPr>
        <p:spPr>
          <a:xfrm>
            <a:off x="357228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7" name="Rectangle"/>
          <p:cNvSpPr/>
          <p:nvPr/>
        </p:nvSpPr>
        <p:spPr>
          <a:xfrm>
            <a:off x="37105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8" name="Rectangle"/>
          <p:cNvSpPr/>
          <p:nvPr/>
        </p:nvSpPr>
        <p:spPr>
          <a:xfrm>
            <a:off x="3849120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9" name="Rectangle"/>
          <p:cNvSpPr/>
          <p:nvPr/>
        </p:nvSpPr>
        <p:spPr>
          <a:xfrm>
            <a:off x="460187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0" name="Rectangle"/>
          <p:cNvSpPr/>
          <p:nvPr/>
        </p:nvSpPr>
        <p:spPr>
          <a:xfrm>
            <a:off x="560591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1" name="Rectangle"/>
          <p:cNvSpPr/>
          <p:nvPr/>
        </p:nvSpPr>
        <p:spPr>
          <a:xfrm>
            <a:off x="5744159" y="2685600"/>
            <a:ext cx="138961" cy="160921"/>
          </a:xfrm>
          <a:prstGeom prst="rect">
            <a:avLst/>
          </a:prstGeom>
          <a:solidFill>
            <a:srgbClr val="FFFFFF"/>
          </a:solidFill>
          <a:ln w="126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2" name="…"/>
          <p:cNvSpPr txBox="1"/>
          <p:nvPr/>
        </p:nvSpPr>
        <p:spPr>
          <a:xfrm>
            <a:off x="506556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63" name="…"/>
          <p:cNvSpPr txBox="1"/>
          <p:nvPr/>
        </p:nvSpPr>
        <p:spPr>
          <a:xfrm>
            <a:off x="4182840" y="2599919"/>
            <a:ext cx="190374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…</a:t>
            </a:r>
          </a:p>
        </p:txBody>
      </p:sp>
      <p:sp>
        <p:nvSpPr>
          <p:cNvPr id="464" name="Connection Line"/>
          <p:cNvSpPr/>
          <p:nvPr/>
        </p:nvSpPr>
        <p:spPr>
          <a:xfrm>
            <a:off x="4737239" y="3003480"/>
            <a:ext cx="2122561" cy="313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21600" y="2963"/>
                </a:moveTo>
                <a:cubicBezTo>
                  <a:pt x="13103" y="21600"/>
                  <a:pt x="5903" y="20612"/>
                  <a:pt x="0" y="0"/>
                </a:cubicBezTo>
              </a:path>
            </a:pathLst>
          </a:custGeom>
          <a:ln w="126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0" dist="0" dir="0">
              <a:srgbClr val="000000">
                <a:alpha val="38000"/>
              </a:srgbClr>
            </a:outerShdw>
          </a:effectLst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5" name="In bin i, N events each carrying a fractional intensity pj so that"/>
          <p:cNvSpPr txBox="1"/>
          <p:nvPr/>
        </p:nvSpPr>
        <p:spPr>
          <a:xfrm>
            <a:off x="7127279" y="2565719"/>
            <a:ext cx="223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-1" sz="1400">
                <a:latin typeface="Verdana"/>
                <a:ea typeface="Verdana"/>
                <a:cs typeface="Verdana"/>
                <a:sym typeface="Verdana"/>
              </a:defRPr>
            </a:pPr>
            <a:r>
              <a:t>In bin </a:t>
            </a:r>
            <a:r>
              <a:rPr i="1"/>
              <a:t>i,</a:t>
            </a:r>
            <a:r>
              <a:t> </a:t>
            </a:r>
            <a:r>
              <a:rPr i="1"/>
              <a:t>N </a:t>
            </a:r>
            <a:r>
              <a:t>events each carrying a fractional intensity </a:t>
            </a:r>
            <a:r>
              <a:rPr i="1"/>
              <a:t>p</a:t>
            </a:r>
            <a:r>
              <a:rPr baseline="-5000" i="1"/>
              <a:t>j</a:t>
            </a:r>
            <a:r>
              <a:rPr i="1"/>
              <a:t> </a:t>
            </a:r>
            <a:r>
              <a:t>so that</a:t>
            </a:r>
            <a:br/>
            <a:br/>
          </a:p>
        </p:txBody>
      </p:sp>
      <p:sp>
        <p:nvSpPr>
          <p:cNvPr id="466" name="1"/>
          <p:cNvSpPr txBox="1"/>
          <p:nvPr/>
        </p:nvSpPr>
        <p:spPr>
          <a:xfrm>
            <a:off x="35762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1</a:t>
            </a:r>
          </a:p>
        </p:txBody>
      </p:sp>
      <p:sp>
        <p:nvSpPr>
          <p:cNvPr id="467" name="2"/>
          <p:cNvSpPr txBox="1"/>
          <p:nvPr/>
        </p:nvSpPr>
        <p:spPr>
          <a:xfrm>
            <a:off x="3714839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2</a:t>
            </a:r>
          </a:p>
        </p:txBody>
      </p:sp>
      <p:sp>
        <p:nvSpPr>
          <p:cNvPr id="468" name="i"/>
          <p:cNvSpPr txBox="1"/>
          <p:nvPr/>
        </p:nvSpPr>
        <p:spPr>
          <a:xfrm>
            <a:off x="465300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i</a:t>
            </a:r>
          </a:p>
        </p:txBody>
      </p:sp>
      <p:sp>
        <p:nvSpPr>
          <p:cNvPr id="469" name="k"/>
          <p:cNvSpPr txBox="1"/>
          <p:nvPr/>
        </p:nvSpPr>
        <p:spPr>
          <a:xfrm>
            <a:off x="576144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k</a:t>
            </a:r>
          </a:p>
        </p:txBody>
      </p:sp>
      <p:sp>
        <p:nvSpPr>
          <p:cNvPr id="470" name="3"/>
          <p:cNvSpPr txBox="1"/>
          <p:nvPr/>
        </p:nvSpPr>
        <p:spPr>
          <a:xfrm>
            <a:off x="3862080" y="2859479"/>
            <a:ext cx="12700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/>
            </a:lvl1pPr>
          </a:lstStyle>
          <a:p>
            <a:pPr/>
            <a:r>
              <a:t>3</a:t>
            </a:r>
          </a:p>
        </p:txBody>
      </p:sp>
      <p:sp>
        <p:nvSpPr>
          <p:cNvPr id="471" name="I"/>
          <p:cNvSpPr txBox="1"/>
          <p:nvPr/>
        </p:nvSpPr>
        <p:spPr>
          <a:xfrm>
            <a:off x="6710760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2" name="E"/>
          <p:cNvSpPr txBox="1"/>
          <p:nvPr/>
        </p:nvSpPr>
        <p:spPr>
          <a:xfrm>
            <a:off x="7555679" y="2450159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73" name="N"/>
          <p:cNvSpPr txBox="1"/>
          <p:nvPr/>
        </p:nvSpPr>
        <p:spPr>
          <a:xfrm>
            <a:off x="8331479" y="2450159"/>
            <a:ext cx="1455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pc="-1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40" y="3409920"/>
            <a:ext cx="1020601" cy="5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Title 4"/>
          <p:cNvSpPr txBox="1"/>
          <p:nvPr/>
        </p:nvSpPr>
        <p:spPr>
          <a:xfrm>
            <a:off x="1781640" y="1398959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sp>
        <p:nvSpPr>
          <p:cNvPr id="4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77" name="image180.png" descr="image1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40" y="198720"/>
            <a:ext cx="1180620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Oval"/>
          <p:cNvSpPr/>
          <p:nvPr/>
        </p:nvSpPr>
        <p:spPr>
          <a:xfrm>
            <a:off x="4498199" y="1152359"/>
            <a:ext cx="7718041" cy="1080001"/>
          </a:xfrm>
          <a:prstGeom prst="ellipse">
            <a:avLst/>
          </a:prstGeom>
          <a:ln w="72000">
            <a:solidFill>
              <a:srgbClr val="DC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9" name="Statistics computed on the fly"/>
          <p:cNvSpPr txBox="1"/>
          <p:nvPr/>
        </p:nvSpPr>
        <p:spPr>
          <a:xfrm>
            <a:off x="1419839" y="504360"/>
            <a:ext cx="33444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Statistics computed on the fly</a:t>
            </a:r>
          </a:p>
        </p:txBody>
      </p:sp>
      <p:sp>
        <p:nvSpPr>
          <p:cNvPr id="480" name="Intensity / n/s"/>
          <p:cNvSpPr txBox="1"/>
          <p:nvPr/>
        </p:nvSpPr>
        <p:spPr>
          <a:xfrm>
            <a:off x="5104079" y="2952359"/>
            <a:ext cx="1553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Intensity / n/s</a:t>
            </a:r>
          </a:p>
        </p:txBody>
      </p:sp>
      <p:sp>
        <p:nvSpPr>
          <p:cNvPr id="481" name="Estimated RMS MC error"/>
          <p:cNvSpPr txBox="1"/>
          <p:nvPr/>
        </p:nvSpPr>
        <p:spPr>
          <a:xfrm>
            <a:off x="4988879" y="4248360"/>
            <a:ext cx="411696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Estimated RMS MC error</a:t>
            </a:r>
          </a:p>
        </p:txBody>
      </p:sp>
      <p:sp>
        <p:nvSpPr>
          <p:cNvPr id="482" name="# Events"/>
          <p:cNvSpPr txBox="1"/>
          <p:nvPr/>
        </p:nvSpPr>
        <p:spPr>
          <a:xfrm>
            <a:off x="8004240" y="2894040"/>
            <a:ext cx="102960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# Events</a:t>
            </a:r>
          </a:p>
        </p:txBody>
      </p:sp>
      <p:sp>
        <p:nvSpPr>
          <p:cNvPr id="483" name="1st and 2nd moments of data"/>
          <p:cNvSpPr txBox="1"/>
          <p:nvPr/>
        </p:nvSpPr>
        <p:spPr>
          <a:xfrm>
            <a:off x="8835840" y="3605400"/>
            <a:ext cx="3050281" cy="3224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CE181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t> and 2</a:t>
            </a:r>
            <a:r>
              <a:rPr baseline="15746000"/>
              <a:t>nd</a:t>
            </a:r>
            <a:r>
              <a:t> moments of data</a:t>
            </a:r>
          </a:p>
        </p:txBody>
      </p:sp>
      <p:sp>
        <p:nvSpPr>
          <p:cNvPr id="484" name="Line"/>
          <p:cNvSpPr/>
          <p:nvPr/>
        </p:nvSpPr>
        <p:spPr>
          <a:xfrm flipV="1">
            <a:off x="5766839" y="1872359"/>
            <a:ext cx="1" cy="1080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 flipV="1">
            <a:off x="7350839" y="1800360"/>
            <a:ext cx="1" cy="230400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e"/>
          <p:cNvSpPr/>
          <p:nvPr/>
        </p:nvSpPr>
        <p:spPr>
          <a:xfrm flipV="1">
            <a:off x="8502839" y="1800360"/>
            <a:ext cx="1" cy="1093681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e"/>
          <p:cNvSpPr/>
          <p:nvPr/>
        </p:nvSpPr>
        <p:spPr>
          <a:xfrm flipV="1">
            <a:off x="9150839" y="1872359"/>
            <a:ext cx="432001" cy="1656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 flipV="1">
            <a:off x="9798839" y="1800359"/>
            <a:ext cx="1152001" cy="1728002"/>
          </a:xfrm>
          <a:prstGeom prst="line">
            <a:avLst/>
          </a:prstGeom>
          <a:ln w="38160">
            <a:solidFill>
              <a:srgbClr val="D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Statistics also available per bin (inside data file)"/>
          <p:cNvSpPr txBox="1"/>
          <p:nvPr/>
        </p:nvSpPr>
        <p:spPr>
          <a:xfrm>
            <a:off x="1628999" y="5327999"/>
            <a:ext cx="6894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8400"/>
                </a:solidFill>
              </a:defRPr>
            </a:lvl1pPr>
          </a:lstStyle>
          <a:p>
            <a:pPr/>
            <a:r>
              <a:t>Statistics also available per bin (inside data file) </a:t>
            </a:r>
          </a:p>
        </p:txBody>
      </p:sp>
      <p:sp>
        <p:nvSpPr>
          <p:cNvPr id="490" name="Line"/>
          <p:cNvSpPr/>
          <p:nvPr/>
        </p:nvSpPr>
        <p:spPr>
          <a:xfrm flipH="1" flipV="1">
            <a:off x="1367999" y="2088000"/>
            <a:ext cx="1512001" cy="3168001"/>
          </a:xfrm>
          <a:prstGeom prst="line">
            <a:avLst/>
          </a:prstGeom>
          <a:ln w="36000">
            <a:solidFill>
              <a:srgbClr val="008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4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Monitors: Quick examples</a:t>
            </a:r>
          </a:p>
        </p:txBody>
      </p:sp>
      <p:pic>
        <p:nvPicPr>
          <p:cNvPr id="495" name="image183.png" descr="image1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00" y="154440"/>
            <a:ext cx="11806201" cy="639756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497" name="In 2D"/>
          <p:cNvSpPr txBox="1"/>
          <p:nvPr/>
        </p:nvSpPr>
        <p:spPr>
          <a:xfrm>
            <a:off x="1290600" y="3613679"/>
            <a:ext cx="334440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CE181E"/>
                </a:solidFill>
              </a:defRPr>
            </a:lvl1pPr>
          </a:lstStyle>
          <a:p>
            <a:pPr/>
            <a:r>
              <a:t>In 2D</a:t>
            </a:r>
          </a:p>
        </p:txBody>
      </p:sp>
      <p:sp>
        <p:nvSpPr>
          <p:cNvPr id="498" name="1st and 2nd moments"/>
          <p:cNvSpPr txBox="1"/>
          <p:nvPr/>
        </p:nvSpPr>
        <p:spPr>
          <a:xfrm>
            <a:off x="8784720" y="3677039"/>
            <a:ext cx="3050281" cy="32242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0">
                <a:solidFill>
                  <a:srgbClr val="FFFFFE"/>
                </a:solidFill>
              </a:defRPr>
            </a:pPr>
            <a:r>
              <a:t>1</a:t>
            </a:r>
            <a:r>
              <a:rPr baseline="15746000"/>
              <a:t>st</a:t>
            </a:r>
            <a:r>
              <a:rPr>
                <a:solidFill>
                  <a:srgbClr val="CE181E"/>
                </a:solidFill>
              </a:rPr>
              <a:t> and </a:t>
            </a:r>
            <a:r>
              <a:rPr>
                <a:solidFill>
                  <a:srgbClr val="72E400"/>
                </a:solidFill>
              </a:rPr>
              <a:t>2</a:t>
            </a:r>
            <a:r>
              <a:rPr baseline="15746000">
                <a:solidFill>
                  <a:srgbClr val="72E400"/>
                </a:solidFill>
              </a:rPr>
              <a:t>nd</a:t>
            </a:r>
            <a:r>
              <a:rPr>
                <a:solidFill>
                  <a:srgbClr val="72E400"/>
                </a:solidFill>
              </a:rPr>
              <a:t> </a:t>
            </a:r>
            <a:r>
              <a:rPr>
                <a:solidFill>
                  <a:srgbClr val="CE181E"/>
                </a:solidFill>
              </a:rPr>
              <a:t>moments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9143999" y="1872000"/>
            <a:ext cx="432001" cy="1656001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 flipV="1">
            <a:off x="9791999" y="1799999"/>
            <a:ext cx="648001" cy="172800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 flipH="1" flipV="1">
            <a:off x="7127999" y="1728000"/>
            <a:ext cx="1728002" cy="1872000"/>
          </a:xfrm>
          <a:prstGeom prst="line">
            <a:avLst/>
          </a:prstGeom>
          <a:ln w="3816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 flipH="1" flipV="1">
            <a:off x="8424000" y="1727999"/>
            <a:ext cx="1152001" cy="1809721"/>
          </a:xfrm>
          <a:prstGeom prst="line">
            <a:avLst/>
          </a:prstGeom>
          <a:ln w="38160">
            <a:solidFill>
              <a:srgbClr val="72E4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799289" y="1137381"/>
            <a:ext cx="9312121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509" name="Group"/>
          <p:cNvGrpSpPr/>
          <p:nvPr/>
        </p:nvGrpSpPr>
        <p:grpSpPr>
          <a:xfrm>
            <a:off x="3295079" y="1957320"/>
            <a:ext cx="5999762" cy="3630601"/>
            <a:chOff x="0" y="0"/>
            <a:chExt cx="5999760" cy="3630599"/>
          </a:xfrm>
        </p:grpSpPr>
        <p:pic>
          <p:nvPicPr>
            <p:cNvPr id="506" name="PreviewScreenSnapz011.png" descr="PreviewScreenSnapz01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225" r="0" b="868"/>
            <a:stretch>
              <a:fillRect/>
            </a:stretch>
          </p:blipFill>
          <p:spPr>
            <a:xfrm>
              <a:off x="0" y="0"/>
              <a:ext cx="5999761" cy="33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7" name="Oval"/>
            <p:cNvSpPr/>
            <p:nvPr/>
          </p:nvSpPr>
          <p:spPr>
            <a:xfrm>
              <a:off x="2355120" y="48528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508" name="Oval"/>
            <p:cNvSpPr/>
            <p:nvPr/>
          </p:nvSpPr>
          <p:spPr>
            <a:xfrm>
              <a:off x="2355120" y="3001320"/>
              <a:ext cx="1289521" cy="62928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From &quot;Virtual experiments - the ultimate aim of neutron ray-tracing simulations&quot;, K. Lefmann et al., Journal of Neutron Research 16, 97-111 (2008)"/>
          <p:cNvSpPr txBox="1"/>
          <p:nvPr/>
        </p:nvSpPr>
        <p:spPr>
          <a:xfrm>
            <a:off x="1817640" y="1065600"/>
            <a:ext cx="9312120" cy="90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2100"/>
            </a:lvl1pPr>
          </a:lstStyle>
          <a:p>
            <a:pPr/>
            <a:r>
              <a:t>From "Virtual experiments - the ultimate aim of neutron ray-tracing simulations", K. Lefmann et al., Journal of Neutron Research 16, 97-111 (2008)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3597480" y="1786320"/>
            <a:ext cx="5752440" cy="3942721"/>
            <a:chOff x="0" y="0"/>
            <a:chExt cx="5752439" cy="3942720"/>
          </a:xfrm>
        </p:grpSpPr>
        <p:pic>
          <p:nvPicPr>
            <p:cNvPr id="513" name="PreviewScreenSnapz012.png" descr="PreviewScreenSnapz0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52440" cy="3894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4" name="Oval"/>
            <p:cNvSpPr/>
            <p:nvPr/>
          </p:nvSpPr>
          <p:spPr>
            <a:xfrm>
              <a:off x="2242799" y="3324600"/>
              <a:ext cx="1266841" cy="618121"/>
            </a:xfrm>
            <a:prstGeom prst="ellipse">
              <a:avLst/>
            </a:prstGeom>
            <a:noFill/>
            <a:ln w="126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8" name="On a given McStas histogram…"/>
          <p:cNvSpPr txBox="1"/>
          <p:nvPr/>
        </p:nvSpPr>
        <p:spPr>
          <a:xfrm>
            <a:off x="1774800" y="1577382"/>
            <a:ext cx="9312120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On a given McStas histogram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For the non-zero bins, calculate</a:t>
            </a:r>
            <a:br/>
            <a:br/>
            <a:br/>
            <a:br/>
            <a:br/>
            <a:r>
              <a:t>The </a:t>
            </a:r>
            <a:r>
              <a:rPr i="1"/>
              <a:t>smallest </a:t>
            </a:r>
            <a:r>
              <a:t>      defines the “maximal counting time” allowed by your statistics</a:t>
            </a:r>
            <a:br/>
            <a:r>
              <a:t> </a:t>
            </a:r>
          </a:p>
          <a:p>
            <a:pPr marL="336239" indent="-335880"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1" sz="2200">
                <a:latin typeface="Verdana"/>
                <a:ea typeface="Verdana"/>
                <a:cs typeface="Verdana"/>
                <a:sym typeface="Verdana"/>
              </a:defRPr>
            </a:pPr>
            <a:r>
              <a:t>Preferably a “background” should be added - use a “known experimental value” or an estimate…</a:t>
            </a:r>
          </a:p>
        </p:txBody>
      </p:sp>
      <p:pic>
        <p:nvPicPr>
          <p:cNvPr id="519" name="PreviewScreenSnapz012.png" descr="PreviewScreenSnapz012.png"/>
          <p:cNvPicPr>
            <a:picLocks noChangeAspect="1"/>
          </p:cNvPicPr>
          <p:nvPr/>
        </p:nvPicPr>
        <p:blipFill>
          <a:blip r:embed="rId2">
            <a:extLst/>
          </a:blip>
          <a:srcRect l="39804" t="86592" r="39804" b="0"/>
          <a:stretch>
            <a:fillRect/>
          </a:stretch>
        </p:blipFill>
        <p:spPr>
          <a:xfrm>
            <a:off x="4403159" y="2693520"/>
            <a:ext cx="1544041" cy="687241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Sketch of an algorithm…"/>
          <p:cNvSpPr txBox="1"/>
          <p:nvPr/>
        </p:nvSpPr>
        <p:spPr>
          <a:xfrm>
            <a:off x="1774800" y="1065600"/>
            <a:ext cx="9312120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Sketch of an algorithm…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8394" y="4113147"/>
            <a:ext cx="410761" cy="22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"/>
          <p:cNvSpPr/>
          <p:nvPr/>
        </p:nvSpPr>
        <p:spPr>
          <a:xfrm rot="5400000">
            <a:off x="4457159" y="4363199"/>
            <a:ext cx="1742041" cy="35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solidFill>
            <a:srgbClr val="729FCF"/>
          </a:solidFill>
          <a:ln w="3175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69" name="Title 4"/>
          <p:cNvSpPr txBox="1"/>
          <p:nvPr/>
        </p:nvSpPr>
        <p:spPr>
          <a:xfrm>
            <a:off x="2016683" y="716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71" name="Initial position and direction: as for Source_simple"/>
          <p:cNvSpPr txBox="1"/>
          <p:nvPr/>
        </p:nvSpPr>
        <p:spPr>
          <a:xfrm>
            <a:off x="2060999" y="2952000"/>
            <a:ext cx="783000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Initial position and direction: as for Source_simple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437799" y="3971159"/>
            <a:ext cx="1614241" cy="4723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5398559" y="4522320"/>
            <a:ext cx="1771561" cy="196920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5398560" y="4522319"/>
            <a:ext cx="1614241" cy="196921"/>
          </a:xfrm>
          <a:prstGeom prst="line">
            <a:avLst/>
          </a:prstGeom>
          <a:ln w="3175">
            <a:solidFill>
              <a:srgbClr val="3465A4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5398560" y="3538080"/>
            <a:ext cx="472321" cy="7873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5398560" y="4797720"/>
            <a:ext cx="826921" cy="472320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9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H="1" flipV="1">
            <a:off x="4847399" y="3774240"/>
            <a:ext cx="354242" cy="63000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>
            <a:off x="4886640" y="4719239"/>
            <a:ext cx="315001" cy="511921"/>
          </a:xfrm>
          <a:prstGeom prst="line">
            <a:avLst/>
          </a:prstGeom>
          <a:ln w="3175">
            <a:solidFill>
              <a:srgbClr val="3465A4"/>
            </a:solidFill>
            <a:custDash>
              <a:ds d="197000" sp="127000"/>
            </a:custDash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hape"/>
          <p:cNvSpPr/>
          <p:nvPr/>
        </p:nvSpPr>
        <p:spPr>
          <a:xfrm rot="5400000">
            <a:off x="6221159" y="4147199"/>
            <a:ext cx="2318041" cy="50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1" y="0"/>
                </a:moveTo>
                <a:lnTo>
                  <a:pt x="0" y="0"/>
                </a:lnTo>
                <a:lnTo>
                  <a:pt x="5403" y="21600"/>
                </a:lnTo>
                <a:lnTo>
                  <a:pt x="21600" y="21600"/>
                </a:lnTo>
                <a:lnTo>
                  <a:pt x="16201" y="0"/>
                </a:lnTo>
              </a:path>
            </a:pathLst>
          </a:custGeom>
          <a:ln w="3600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0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1" name="Parameters from the PSI cold source"/>
          <p:cNvSpPr txBox="1"/>
          <p:nvPr/>
        </p:nvSpPr>
        <p:spPr>
          <a:xfrm>
            <a:off x="7821359" y="2533680"/>
            <a:ext cx="383508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Sketch of an algorithm…"/>
          <p:cNvSpPr txBox="1"/>
          <p:nvPr/>
        </p:nvSpPr>
        <p:spPr>
          <a:xfrm>
            <a:off x="1728000" y="1065600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525" name="CustomShape 5"/>
          <p:cNvSpPr/>
          <p:nvPr/>
        </p:nvSpPr>
        <p:spPr>
          <a:xfrm>
            <a:off x="8111520" y="4722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526" name="CustomShape 6"/>
          <p:cNvSpPr txBox="1"/>
          <p:nvPr/>
        </p:nvSpPr>
        <p:spPr>
          <a:xfrm>
            <a:off x="2345400" y="1727999"/>
            <a:ext cx="6574420" cy="47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i="1" spc="-1" sz="2600"/>
            </a:lvl1pPr>
          </a:lstStyle>
          <a:p>
            <a:pPr/>
            <a:r>
              <a:t>The all-in-one , swiss-army-knife of monitors</a:t>
            </a:r>
          </a:p>
        </p:txBody>
      </p:sp>
      <p:sp>
        <p:nvSpPr>
          <p:cNvPr id="527" name="CustomShape 7"/>
          <p:cNvSpPr txBox="1"/>
          <p:nvPr/>
        </p:nvSpPr>
        <p:spPr>
          <a:xfrm>
            <a:off x="2324159" y="2310120"/>
            <a:ext cx="9114841" cy="9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 sz="2600"/>
            </a:pPr>
            <a:r>
              <a:t>Monitor_nD</a:t>
            </a:r>
            <a:r>
              <a:rPr b="0"/>
              <a:t> can have almost any shape, and record </a:t>
            </a:r>
          </a:p>
          <a:p>
            <a:pPr>
              <a:defRPr i="1" spc="-1" sz="2600"/>
            </a:pPr>
            <a:r>
              <a:t>any requested standard quantities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6519" y="3400559"/>
            <a:ext cx="2755082" cy="295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Sketch of an algorithm…"/>
          <p:cNvSpPr txBox="1"/>
          <p:nvPr/>
        </p:nvSpPr>
        <p:spPr>
          <a:xfrm>
            <a:off x="1627864" y="10863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532" name="CustomShape 4"/>
          <p:cNvSpPr/>
          <p:nvPr/>
        </p:nvSpPr>
        <p:spPr>
          <a:xfrm>
            <a:off x="7920719" y="636023"/>
            <a:ext cx="3670981" cy="311954"/>
          </a:xfrm>
          <a:prstGeom prst="rect">
            <a:avLst/>
          </a:prstGeom>
          <a:solidFill>
            <a:srgbClr val="00F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 anchor="ctr">
            <a:spAutoFit/>
          </a:bodyPr>
          <a:lstStyle>
            <a:lvl1pPr>
              <a:defRPr i="1" spc="0">
                <a:solidFill>
                  <a:srgbClr val="444444"/>
                </a:solidFill>
              </a:defRPr>
            </a:lvl1pPr>
          </a:lstStyle>
          <a:p>
            <a:pPr/>
            <a:r>
              <a:t>A general monitor for 0D/1D/2D records</a:t>
            </a:r>
          </a:p>
        </p:txBody>
      </p:sp>
      <p:sp>
        <p:nvSpPr>
          <p:cNvPr id="533" name="CustomShape 5"/>
          <p:cNvSpPr txBox="1"/>
          <p:nvPr/>
        </p:nvSpPr>
        <p:spPr>
          <a:xfrm>
            <a:off x="1800719" y="2104559"/>
            <a:ext cx="9311762" cy="137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</a:p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 </a:t>
            </a:r>
            <a:r>
              <a:rPr>
                <a:solidFill>
                  <a:srgbClr val="000000"/>
                </a:solidFill>
              </a:rPr>
              <a:t>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 </a:t>
            </a:r>
            <a:r>
              <a:rPr>
                <a:solidFill>
                  <a:srgbClr val="0061FF"/>
                </a:solidFill>
              </a:rPr>
              <a:t>xwidth = 0.1, yheight = 0.1, zdepth = 0,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options = "intensity per cm2 angle,limits=[-5 5],</a:t>
            </a:r>
            <a:r>
              <a:t>       </a:t>
            </a:r>
          </a:p>
          <a:p>
            <a:pPr>
              <a:defRPr b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</a:t>
            </a:r>
            <a:r>
              <a:rPr u="sng"/>
              <a:t>bins=10,with borders, file = mon1"</a:t>
            </a:r>
            <a:r>
              <a:t>)</a:t>
            </a:r>
          </a:p>
        </p:txBody>
      </p:sp>
      <p:sp>
        <p:nvSpPr>
          <p:cNvPr id="534" name="CustomShape 7"/>
          <p:cNvSpPr txBox="1"/>
          <p:nvPr/>
        </p:nvSpPr>
        <p:spPr>
          <a:xfrm>
            <a:off x="2592720" y="3600000"/>
            <a:ext cx="7551000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u="sng"/>
              <a:t>options = "banana, theta limits=[10,130], bins=120, y"</a:t>
            </a:r>
          </a:p>
        </p:txBody>
      </p:sp>
      <p:sp>
        <p:nvSpPr>
          <p:cNvPr id="535" name="CustomShape 9"/>
          <p:cNvSpPr txBox="1"/>
          <p:nvPr/>
        </p:nvSpPr>
        <p:spPr>
          <a:xfrm>
            <a:off x="2808719" y="4202639"/>
            <a:ext cx="9055801" cy="31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i="1" spc="-1" u="sng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options = "multiple kx ky kz, auto abs log t, and list all neutrons"</a:t>
            </a:r>
          </a:p>
        </p:txBody>
      </p:sp>
      <p:sp>
        <p:nvSpPr>
          <p:cNvPr id="536" name="CustomShape 10"/>
          <p:cNvSpPr txBox="1"/>
          <p:nvPr/>
        </p:nvSpPr>
        <p:spPr>
          <a:xfrm>
            <a:off x="1656719" y="1727999"/>
            <a:ext cx="245664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0">
                <a:solidFill>
                  <a:srgbClr val="00A3D7"/>
                </a:solidFill>
              </a:defRPr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9" name="Sketch of an algorithm…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Monitor_nD</a:t>
            </a:r>
          </a:p>
        </p:txBody>
      </p:sp>
      <p:sp>
        <p:nvSpPr>
          <p:cNvPr id="540" name="CustomShape 8"/>
          <p:cNvSpPr txBox="1"/>
          <p:nvPr/>
        </p:nvSpPr>
        <p:spPr>
          <a:xfrm>
            <a:off x="1949760" y="3023999"/>
            <a:ext cx="8849520" cy="101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i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MyMon = </a:t>
            </a:r>
            <a:r>
              <a:t>Monitor_nD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xwidth = 0.1, yheight = 0.1,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user1=age, username1="Age of the Captain [years]",</a:t>
            </a:r>
          </a:p>
          <a:p>
            <a:pPr>
              <a:defRPr b="1" i="1" spc="-1">
                <a:solidFill>
                  <a:srgbClr val="0061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options="user1, auto")</a:t>
            </a:r>
          </a:p>
        </p:txBody>
      </p:sp>
      <p:sp>
        <p:nvSpPr>
          <p:cNvPr id="541" name="… or monitor just about anything:"/>
          <p:cNvSpPr txBox="1"/>
          <p:nvPr/>
        </p:nvSpPr>
        <p:spPr>
          <a:xfrm>
            <a:off x="2204999" y="1943999"/>
            <a:ext cx="495000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… or monitor just about anything: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Sketch of an algorithm…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Exercise 2:</a:t>
            </a:r>
          </a:p>
        </p:txBody>
      </p:sp>
      <p:sp>
        <p:nvSpPr>
          <p:cNvPr id="545" name="Head over to the github site and continue the exercise we started before:"/>
          <p:cNvSpPr txBox="1"/>
          <p:nvPr/>
        </p:nvSpPr>
        <p:spPr>
          <a:xfrm>
            <a:off x="1845000" y="2232000"/>
            <a:ext cx="743472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Head over to the github site and continue the exercise we started before:</a:t>
            </a:r>
          </a:p>
        </p:txBody>
      </p:sp>
      <p:sp>
        <p:nvSpPr>
          <p:cNvPr id="546" name="https://github.com/McStasMcXtrace/Schools/blob/master/2024/NECSA_October_2024/01_Monday_October_7th/02_McStas_sources_and_monitors/Exercise/README.md"/>
          <p:cNvSpPr txBox="1"/>
          <p:nvPr/>
        </p:nvSpPr>
        <p:spPr>
          <a:xfrm>
            <a:off x="2788199" y="3200400"/>
            <a:ext cx="7682402" cy="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https://github.com/McStasMcXtrace/Schools/blob/master/2024/NECSA_October_2024/01_Monday_October_7th/02_McStas_sources_and_monitors/Exercise/README.md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4"/>
          <p:cNvSpPr txBox="1"/>
          <p:nvPr/>
        </p:nvSpPr>
        <p:spPr>
          <a:xfrm>
            <a:off x="1931507" y="57246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8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6" name="Text"/>
          <p:cNvSpPr txBox="1"/>
          <p:nvPr/>
        </p:nvSpPr>
        <p:spPr>
          <a:xfrm>
            <a:off x="2277719" y="3889440"/>
            <a:ext cx="2467441" cy="45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∑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187" name="Intensity at a given wavelength drawn from a sum of (up to) 3 normalized Maxwellian distributions:"/>
          <p:cNvSpPr txBox="1"/>
          <p:nvPr/>
        </p:nvSpPr>
        <p:spPr>
          <a:xfrm>
            <a:off x="1628999" y="3095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Intensity at a given wavelength drawn from a sum of (up to) 3 normalized Maxwellian distributions:</a:t>
            </a:r>
          </a:p>
        </p:txBody>
      </p:sp>
      <p:sp>
        <p:nvSpPr>
          <p:cNvPr id="188" name="Text"/>
          <p:cNvSpPr txBox="1"/>
          <p:nvPr/>
        </p:nvSpPr>
        <p:spPr>
          <a:xfrm>
            <a:off x="5658840" y="3813119"/>
            <a:ext cx="2719441" cy="62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d>
                    <m:d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sSup>
                    <m:e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p>
                      <m: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d>
                        <m:dPr>
                          <m:ctrlP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sSup>
                                <m:e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xmlns:a="http://schemas.openxmlformats.org/drawingml/2006/main" sz="16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num>
                    <m:den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den>
                  </m:f>
                  <m:r>
                    <a:rPr xmlns:a="http://schemas.openxmlformats.org/drawingml/2006/main" sz="1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</m:oMath>
              </m:oMathPara>
            </a14:m>
          </a:p>
        </p:txBody>
      </p:sp>
      <p:sp>
        <p:nvSpPr>
          <p:cNvPr id="189" name="Text"/>
          <p:cNvSpPr txBox="1"/>
          <p:nvPr/>
        </p:nvSpPr>
        <p:spPr>
          <a:xfrm>
            <a:off x="4293720" y="4392000"/>
            <a:ext cx="1766880" cy="350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949.0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sSu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sp>
        <p:nvSpPr>
          <p:cNvPr id="190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4"/>
          <p:cNvSpPr txBox="1"/>
          <p:nvPr/>
        </p:nvSpPr>
        <p:spPr>
          <a:xfrm>
            <a:off x="1927209" y="533314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9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5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pic>
        <p:nvPicPr>
          <p:cNvPr id="196" name="image133.png" descr="image1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99" y="1585440"/>
            <a:ext cx="6091921" cy="467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4"/>
          <p:cNvSpPr txBox="1"/>
          <p:nvPr/>
        </p:nvSpPr>
        <p:spPr>
          <a:xfrm>
            <a:off x="1927209" y="508825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19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00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1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202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203" name="image134.png" descr="image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400" y="1734119"/>
            <a:ext cx="6123601" cy="474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4"/>
          <p:cNvSpPr txBox="1"/>
          <p:nvPr/>
        </p:nvSpPr>
        <p:spPr>
          <a:xfrm>
            <a:off x="1774800" y="1398599"/>
            <a:ext cx="9312120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Source_Maxwell_3</a:t>
            </a:r>
          </a:p>
        </p:txBody>
      </p:sp>
      <p:sp>
        <p:nvSpPr>
          <p:cNvPr id="20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07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Source_Maxwell_3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8" name="Parameters from the PSI cold source"/>
          <p:cNvSpPr txBox="1"/>
          <p:nvPr/>
        </p:nvSpPr>
        <p:spPr>
          <a:xfrm>
            <a:off x="7820999" y="2533680"/>
            <a:ext cx="38350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i="1" spc="0"/>
            </a:lvl1pPr>
          </a:lstStyle>
          <a:p>
            <a:pPr/>
            <a:r>
              <a:t>Parameters from the PSI cold source</a:t>
            </a:r>
          </a:p>
        </p:txBody>
      </p:sp>
      <p:sp>
        <p:nvSpPr>
          <p:cNvPr id="209" name="Just for fun – let’s see what happens if we remove the fast peak…"/>
          <p:cNvSpPr txBox="1"/>
          <p:nvPr/>
        </p:nvSpPr>
        <p:spPr>
          <a:xfrm>
            <a:off x="1701000" y="2807999"/>
            <a:ext cx="3078001" cy="7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Just for fun – let’s see what happens if we remove the fast peak…</a:t>
            </a:r>
          </a:p>
        </p:txBody>
      </p:sp>
      <p:pic>
        <p:nvPicPr>
          <p:cNvPr id="210" name="image135.png" descr="image1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40" y="792000"/>
            <a:ext cx="10334160" cy="504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4"/>
          <p:cNvSpPr txBox="1"/>
          <p:nvPr/>
        </p:nvSpPr>
        <p:spPr>
          <a:xfrm>
            <a:off x="1823778" y="643532"/>
            <a:ext cx="931212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Sources: Source_gen (Source_gen4)</a:t>
            </a:r>
          </a:p>
        </p:txBody>
      </p:sp>
      <p:sp>
        <p:nvSpPr>
          <p:cNvPr id="21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CustomShape 5"/>
          <p:cNvSpPr txBox="1"/>
          <p:nvPr/>
        </p:nvSpPr>
        <p:spPr>
          <a:xfrm>
            <a:off x="1789199" y="1656000"/>
            <a:ext cx="10234081" cy="7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source = </a:t>
            </a:r>
            <a:r>
              <a:t>Source_gen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yheight=0.156, xwidth=0.126,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Lmin=0.1, Lmax=9.0, dist=1.5, focus_xw = 0.025, focus_yh = 0.12,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	T1=150.42, I1=3.67E11, T2=38.74, I2=3.64E11, T3=14.84, I3=0.95E11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5" name="Almost the same as Source_Maxwell_3: but with optional flux-files as input."/>
          <p:cNvSpPr txBox="1"/>
          <p:nvPr/>
        </p:nvSpPr>
        <p:spPr>
          <a:xfrm>
            <a:off x="2636999" y="2879999"/>
            <a:ext cx="6534002" cy="54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0"/>
            </a:lvl1pPr>
          </a:lstStyle>
          <a:p>
            <a:pPr/>
            <a:r>
              <a:t>Almost the same as Source_Maxwell_3: but with optional flux-files as input.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1"/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CustomShape 5"/>
          <p:cNvSpPr txBox="1"/>
          <p:nvPr/>
        </p:nvSpPr>
        <p:spPr>
          <a:xfrm>
            <a:off x="1800719" y="3960000"/>
            <a:ext cx="8938081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vin = </a:t>
            </a:r>
            <a:r>
              <a:t>MCPL_input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(Xin,Yin,Zin) </a:t>
            </a:r>
            <a:r>
              <a:t>RELATIVE PREVIOUS</a:t>
            </a:r>
          </a:p>
        </p:txBody>
      </p:sp>
      <p:sp>
        <p:nvSpPr>
          <p:cNvPr id="219" name="CustomShape 5"/>
          <p:cNvSpPr txBox="1"/>
          <p:nvPr/>
        </p:nvSpPr>
        <p:spPr>
          <a:xfrm>
            <a:off x="1825199" y="2852279"/>
            <a:ext cx="8938081" cy="89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>
                <a:solidFill>
                  <a:srgbClr val="38571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COMPONENT</a:t>
            </a:r>
            <a:r>
              <a:rPr>
                <a:solidFill>
                  <a:srgbClr val="000000"/>
                </a:solidFill>
              </a:rPr>
              <a:t> vout = </a:t>
            </a:r>
            <a:r>
              <a:t>MCPL_output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61FF"/>
                </a:solidFill>
              </a:rPr>
              <a:t>filename=”voutput.mcpl”,</a:t>
            </a:r>
            <a:br>
              <a:rPr>
                <a:solidFill>
                  <a:srgbClr val="0061FF"/>
                </a:solidFill>
              </a:rPr>
            </a:br>
            <a:r>
              <a:rPr>
                <a:solidFill>
                  <a:srgbClr val="0061FF"/>
                </a:solidFill>
              </a:rPr>
              <a:t>	doubleprec=1,polarisationuse=1,verbose=1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>
              <a:defRPr b="1" spc="-1">
                <a:solidFill>
                  <a:srgbClr val="3B76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</a:t>
            </a:r>
            <a:r>
              <a:rPr>
                <a:solidFill>
                  <a:srgbClr val="000000"/>
                </a:solidFill>
              </a:rPr>
              <a:t> (Xout,Yout,Zout) </a:t>
            </a:r>
            <a:r>
              <a:t>RELATIVE PREVIOUS</a:t>
            </a:r>
          </a:p>
        </p:txBody>
      </p:sp>
      <p:sp>
        <p:nvSpPr>
          <p:cNvPr id="220" name="Reads/writes events directly from MCPL-format files:…"/>
          <p:cNvSpPr txBox="1"/>
          <p:nvPr/>
        </p:nvSpPr>
        <p:spPr>
          <a:xfrm>
            <a:off x="1628999" y="1727999"/>
            <a:ext cx="6246002" cy="66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0"/>
            </a:pPr>
            <a:r>
              <a:t>Reads/writes events directly from MCPL-format files:</a:t>
            </a:r>
          </a:p>
          <a:p>
            <a:pPr>
              <a:defRPr spc="0"/>
            </a:pPr>
            <a:r>
              <a:t>“T. Kittelmann et. al., “”, J. Phys. Comp., 2017</a:t>
            </a:r>
          </a:p>
        </p:txBody>
      </p:sp>
      <p:sp>
        <p:nvSpPr>
          <p:cNvPr id="221" name="Title 4"/>
          <p:cNvSpPr txBox="1"/>
          <p:nvPr/>
        </p:nvSpPr>
        <p:spPr>
          <a:xfrm>
            <a:off x="2199279" y="443056"/>
            <a:ext cx="931212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" sz="3000"/>
            </a:lvl1pPr>
          </a:lstStyle>
          <a:p>
            <a:pPr/>
            <a:r>
              <a:t>MCPL_input/output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