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639" y="1001880"/>
            <a:ext cx="3010321" cy="31921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CustomShape 2"/>
          <p:cNvSpPr txBox="1"/>
          <p:nvPr/>
        </p:nvSpPr>
        <p:spPr>
          <a:xfrm>
            <a:off x="3983039" y="4288680"/>
            <a:ext cx="4562281" cy="4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400"/>
            </a:pPr>
            <a:r>
              <a:t>Simulating Polarized Neutron Scattering Experiments </a:t>
            </a:r>
            <a:br/>
            <a:r>
              <a:t>and Equipment with McStas</a:t>
            </a:r>
          </a:p>
        </p:txBody>
      </p:sp>
      <p:sp>
        <p:nvSpPr>
          <p:cNvPr id="161" name="CustomShape 3"/>
          <p:cNvSpPr txBox="1"/>
          <p:nvPr/>
        </p:nvSpPr>
        <p:spPr>
          <a:xfrm>
            <a:off x="4253040" y="5033879"/>
            <a:ext cx="36792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Peter Willendrup, DTU Physics &amp;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85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287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Line 6"/>
          <p:cNvSpPr/>
          <p:nvPr/>
        </p:nvSpPr>
        <p:spPr>
          <a:xfrm flipV="1">
            <a:off x="5991480" y="3307679"/>
            <a:ext cx="6120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CustomShape 7"/>
          <p:cNvSpPr txBox="1"/>
          <p:nvPr/>
        </p:nvSpPr>
        <p:spPr>
          <a:xfrm>
            <a:off x="5708879" y="324216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290" name="Line 8"/>
          <p:cNvSpPr/>
          <p:nvPr/>
        </p:nvSpPr>
        <p:spPr>
          <a:xfrm flipV="1">
            <a:off x="4060079" y="4319999"/>
            <a:ext cx="2103122" cy="61668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Line 10"/>
          <p:cNvSpPr/>
          <p:nvPr/>
        </p:nvSpPr>
        <p:spPr>
          <a:xfrm>
            <a:off x="5991480" y="3929039"/>
            <a:ext cx="330840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Formula 11"/>
          <p:cNvSpPr txBox="1"/>
          <p:nvPr/>
        </p:nvSpPr>
        <p:spPr>
          <a:xfrm>
            <a:off x="5071679" y="4742639"/>
            <a:ext cx="53352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limUpp>
                    <m:e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lim/>
                  </m:limUpp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lin"/>
                    </m:fPr>
                    <m:num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num>
                    <m:den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</p:txBody>
      </p:sp>
      <p:grpSp>
        <p:nvGrpSpPr>
          <p:cNvPr id="298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294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7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295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296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02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6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7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8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09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10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CustomShape 2"/>
          <p:cNvSpPr/>
          <p:nvPr/>
        </p:nvSpPr>
        <p:spPr>
          <a:xfrm>
            <a:off x="5176799" y="2269439"/>
            <a:ext cx="473400" cy="28512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5" name="CustomShape 3"/>
          <p:cNvSpPr/>
          <p:nvPr/>
        </p:nvSpPr>
        <p:spPr>
          <a:xfrm>
            <a:off x="4891320" y="2717280"/>
            <a:ext cx="986041" cy="317521"/>
          </a:xfrm>
          <a:prstGeom prst="rect">
            <a:avLst/>
          </a:prstGeom>
          <a:solidFill>
            <a:srgbClr val="FF00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6" name="CustomShape 4"/>
          <p:cNvSpPr/>
          <p:nvPr/>
        </p:nvSpPr>
        <p:spPr>
          <a:xfrm>
            <a:off x="3508559" y="3191039"/>
            <a:ext cx="1128961" cy="259561"/>
          </a:xfrm>
          <a:prstGeom prst="rect">
            <a:avLst/>
          </a:prstGeom>
          <a:solidFill>
            <a:srgbClr val="FF6600"/>
          </a:solidFill>
          <a:ln w="2556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17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318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ustomShape 6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  <p:sp>
        <p:nvSpPr>
          <p:cNvPr id="320" name="CustomShape 7"/>
          <p:cNvSpPr/>
          <p:nvPr/>
        </p:nvSpPr>
        <p:spPr>
          <a:xfrm>
            <a:off x="4534199" y="2386899"/>
            <a:ext cx="5322111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mc_pol_set_angular_accuracy(double domega);</a:t>
            </a:r>
          </a:p>
        </p:txBody>
      </p:sp>
      <p:sp>
        <p:nvSpPr>
          <p:cNvPr id="321" name="CustomShape 8"/>
          <p:cNvSpPr/>
          <p:nvPr/>
        </p:nvSpPr>
        <p:spPr>
          <a:xfrm>
            <a:off x="5051880" y="1835740"/>
            <a:ext cx="4018132" cy="267641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</a:ln>
          <a:effectLst>
            <a:outerShdw sx="100000" sy="100000" kx="0" ky="0" algn="b" rotWithShape="0" blurRad="0" dist="50402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 anchor="ctr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void mc_pol_set_timestep(double dt);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CustomShape 6"/>
          <p:cNvSpPr txBox="1"/>
          <p:nvPr/>
        </p:nvSpPr>
        <p:spPr>
          <a:xfrm>
            <a:off x="3099960" y="518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components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5768080" y="915679"/>
            <a:ext cx="3522601" cy="2986043"/>
            <a:chOff x="0" y="0"/>
            <a:chExt cx="3522600" cy="2986041"/>
          </a:xfrm>
        </p:grpSpPr>
        <p:sp>
          <p:nvSpPr>
            <p:cNvPr id="325" name="CustomShape 2"/>
            <p:cNvSpPr/>
            <p:nvPr/>
          </p:nvSpPr>
          <p:spPr>
            <a:xfrm>
              <a:off x="0" y="66609"/>
              <a:ext cx="3411721" cy="2919433"/>
            </a:xfrm>
            <a:prstGeom prst="rect">
              <a:avLst/>
            </a:prstGeom>
            <a:solidFill>
              <a:srgbClr val="66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26" name="CustomShape 7"/>
            <p:cNvSpPr txBox="1"/>
            <p:nvPr/>
          </p:nvSpPr>
          <p:spPr>
            <a:xfrm>
              <a:off x="33120" y="0"/>
              <a:ext cx="3489481" cy="2865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Optics: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Monochromator_pol.comp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Pol_guide_vmirror.comp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Pol_mirror.comp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Transmission_polarisatorABSnT.comp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Pol_bender_tapering.comp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2592520" y="3390170"/>
            <a:ext cx="3056401" cy="1504738"/>
            <a:chOff x="0" y="0"/>
            <a:chExt cx="3056400" cy="1504736"/>
          </a:xfrm>
        </p:grpSpPr>
        <p:sp>
          <p:nvSpPr>
            <p:cNvPr id="328" name="CustomShape 3"/>
            <p:cNvSpPr/>
            <p:nvPr/>
          </p:nvSpPr>
          <p:spPr>
            <a:xfrm>
              <a:off x="0" y="36189"/>
              <a:ext cx="3056401" cy="1468548"/>
            </a:xfrm>
            <a:prstGeom prst="rect">
              <a:avLst/>
            </a:prstGeom>
            <a:solidFill>
              <a:srgbClr val="CC66FF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29" name="CustomShape 8"/>
            <p:cNvSpPr txBox="1"/>
            <p:nvPr/>
          </p:nvSpPr>
          <p:spPr>
            <a:xfrm>
              <a:off x="58679" y="0"/>
              <a:ext cx="2940121" cy="1501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Monitors: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MeanPolLambda_monitor.comp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PolLambda_monitor.comp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PolTOF_monitor.comp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5742260" y="4049307"/>
            <a:ext cx="3418575" cy="2199431"/>
            <a:chOff x="0" y="0"/>
            <a:chExt cx="3418573" cy="2199430"/>
          </a:xfrm>
        </p:grpSpPr>
        <p:sp>
          <p:nvSpPr>
            <p:cNvPr id="331" name="CustomShape 4"/>
            <p:cNvSpPr/>
            <p:nvPr/>
          </p:nvSpPr>
          <p:spPr>
            <a:xfrm>
              <a:off x="-1" y="-1"/>
              <a:ext cx="3418575" cy="1824541"/>
            </a:xfrm>
            <a:prstGeom prst="rect">
              <a:avLst/>
            </a:prstGeom>
            <a:solidFill>
              <a:srgbClr val="00CC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2" name="CustomShape 9"/>
            <p:cNvSpPr txBox="1"/>
            <p:nvPr/>
          </p:nvSpPr>
          <p:spPr>
            <a:xfrm>
              <a:off x="123921" y="78529"/>
              <a:ext cx="2448361" cy="212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Idealized components: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PolAnalyser_ideal.comp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Pol_SF_ideal.comp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Pol_pi_2_rotator.comp</a:t>
              </a:r>
            </a:p>
            <a:p>
              <a:pPr marL="215999" indent="-21599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Set_pol.comp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2592520" y="935479"/>
            <a:ext cx="3057480" cy="2325593"/>
            <a:chOff x="0" y="0"/>
            <a:chExt cx="3057479" cy="2325591"/>
          </a:xfrm>
        </p:grpSpPr>
        <p:sp>
          <p:nvSpPr>
            <p:cNvPr id="334" name="CustomShape 5"/>
            <p:cNvSpPr/>
            <p:nvPr/>
          </p:nvSpPr>
          <p:spPr>
            <a:xfrm>
              <a:off x="0" y="53291"/>
              <a:ext cx="3057480" cy="2272301"/>
            </a:xfrm>
            <a:prstGeom prst="rect">
              <a:avLst/>
            </a:prstGeom>
            <a:solidFill>
              <a:srgbClr val="FF6600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5" name="CustomShape 10"/>
            <p:cNvSpPr txBox="1"/>
            <p:nvPr/>
          </p:nvSpPr>
          <p:spPr>
            <a:xfrm>
              <a:off x="135720" y="0"/>
              <a:ext cx="2785680" cy="2291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noAutofit/>
            </a:bodyPr>
            <a:lstStyle/>
            <a:p>
              <a:pPr>
                <a:defRPr spc="0" sz="1200">
                  <a:latin typeface="Geneva"/>
                  <a:ea typeface="Geneva"/>
                  <a:cs typeface="Geneva"/>
                  <a:sym typeface="Geneva"/>
                </a:defRPr>
              </a:pPr>
              <a:r>
                <a:t>Magnetic fields: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Pol_FieldBox.comp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(Pol_constBfield.comp 2.x)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Pol_Bfield_stop.comp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Pol_</a:t>
              </a:r>
              <a:r>
                <a:rPr spc="0"/>
                <a:t>triafield.comp</a:t>
              </a:r>
              <a:endParaRPr spc="0"/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(Pol_tabled_field 3.x)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2593059" y="5024006"/>
            <a:ext cx="3056402" cy="860041"/>
            <a:chOff x="0" y="0"/>
            <a:chExt cx="3056400" cy="860040"/>
          </a:xfrm>
        </p:grpSpPr>
        <p:sp>
          <p:nvSpPr>
            <p:cNvPr id="337" name="CustomShape 11"/>
            <p:cNvSpPr/>
            <p:nvPr/>
          </p:nvSpPr>
          <p:spPr>
            <a:xfrm>
              <a:off x="0" y="0"/>
              <a:ext cx="3056401" cy="860041"/>
            </a:xfrm>
            <a:prstGeom prst="rect">
              <a:avLst/>
            </a:prstGeom>
            <a:solidFill>
              <a:srgbClr val="66FF99">
                <a:alpha val="56000"/>
              </a:srgbClr>
            </a:solidFill>
            <a:ln w="2556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338" name="CustomShape 12"/>
            <p:cNvSpPr txBox="1"/>
            <p:nvPr/>
          </p:nvSpPr>
          <p:spPr>
            <a:xfrm>
              <a:off x="58140" y="128909"/>
              <a:ext cx="2940121" cy="602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600" tIns="30600" rIns="30600" bIns="30600" numCol="1" anchor="t">
              <a:spAutoFit/>
            </a:bodyPr>
            <a:lstStyle/>
            <a:p>
              <a:pPr>
                <a:defRPr spc="-1" sz="1400">
                  <a:latin typeface="Geneva"/>
                  <a:ea typeface="Geneva"/>
                  <a:cs typeface="Geneva"/>
                  <a:sym typeface="Geneva"/>
                </a:defRPr>
              </a:pPr>
              <a:r>
                <a:t>Contrib:</a:t>
              </a:r>
            </a:p>
            <a:p>
              <a:pPr marL="168119" indent="-167759">
                <a:buClr>
                  <a:srgbClr val="000000"/>
                </a:buClr>
                <a:buSzPct val="45000"/>
                <a:buChar char="●"/>
                <a:defRPr spc="-1" sz="12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Foil_flipper_magnet.comp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polarization monitors</a:t>
            </a:r>
          </a:p>
        </p:txBody>
      </p:sp>
      <p:sp>
        <p:nvSpPr>
          <p:cNvPr id="343" name="CustomShape 3"/>
          <p:cNvSpPr txBox="1"/>
          <p:nvPr/>
        </p:nvSpPr>
        <p:spPr>
          <a:xfrm>
            <a:off x="2930039" y="2107800"/>
            <a:ext cx="3483002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Monitors</a:t>
            </a:r>
          </a:p>
        </p:txBody>
      </p:sp>
      <p:pic>
        <p:nvPicPr>
          <p:cNvPr id="344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480" y="3239640"/>
            <a:ext cx="2996281" cy="1685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26.png" descr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6479" y="1458360"/>
            <a:ext cx="2911681" cy="1637640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Formula 5"/>
          <p:cNvSpPr txBox="1"/>
          <p:nvPr/>
        </p:nvSpPr>
        <p:spPr>
          <a:xfrm>
            <a:off x="4163760" y="5125680"/>
            <a:ext cx="1418761" cy="36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d>
                    <m:dPr>
                      <m:ctrlP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0.87</m:t>
                  </m:r>
                </m:oMath>
              </m:oMathPara>
            </a14:m>
          </a:p>
        </p:txBody>
      </p:sp>
      <p:sp>
        <p:nvSpPr>
          <p:cNvPr id="347" name="CustomShape 6"/>
          <p:cNvSpPr/>
          <p:nvPr/>
        </p:nvSpPr>
        <p:spPr>
          <a:xfrm>
            <a:off x="5628599" y="4083120"/>
            <a:ext cx="3353761" cy="1181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64" y="0"/>
                </a:moveTo>
                <a:lnTo>
                  <a:pt x="21600" y="0"/>
                </a:lnTo>
                <a:lnTo>
                  <a:pt x="21600" y="18421"/>
                </a:lnTo>
                <a:lnTo>
                  <a:pt x="5684" y="18421"/>
                </a:lnTo>
                <a:lnTo>
                  <a:pt x="5684" y="21600"/>
                </a:lnTo>
                <a:lnTo>
                  <a:pt x="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8" name="CustomShape 7"/>
          <p:cNvSpPr/>
          <p:nvPr/>
        </p:nvSpPr>
        <p:spPr>
          <a:xfrm>
            <a:off x="5513039" y="1203839"/>
            <a:ext cx="1716841" cy="2034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97"/>
                </a:moveTo>
                <a:lnTo>
                  <a:pt x="0" y="0"/>
                </a:lnTo>
                <a:lnTo>
                  <a:pt x="19938" y="0"/>
                </a:lnTo>
                <a:lnTo>
                  <a:pt x="19938" y="16503"/>
                </a:lnTo>
                <a:lnTo>
                  <a:pt x="21600" y="16503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49" name="CustomShape 8"/>
          <p:cNvSpPr txBox="1"/>
          <p:nvPr/>
        </p:nvSpPr>
        <p:spPr>
          <a:xfrm>
            <a:off x="7318440" y="2918160"/>
            <a:ext cx="2413359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MeanPolLambda_monitor</a:t>
            </a:r>
          </a:p>
        </p:txBody>
      </p:sp>
      <p:sp>
        <p:nvSpPr>
          <p:cNvPr id="350" name="CustomShape 9"/>
          <p:cNvSpPr txBox="1"/>
          <p:nvPr/>
        </p:nvSpPr>
        <p:spPr>
          <a:xfrm>
            <a:off x="3976199" y="1276559"/>
            <a:ext cx="1885415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PolLambda_monitor</a:t>
            </a:r>
          </a:p>
        </p:txBody>
      </p:sp>
      <p:sp>
        <p:nvSpPr>
          <p:cNvPr id="351" name="CustomShape 10"/>
          <p:cNvSpPr txBox="1"/>
          <p:nvPr/>
        </p:nvSpPr>
        <p:spPr>
          <a:xfrm>
            <a:off x="2952000" y="4886640"/>
            <a:ext cx="1474201" cy="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Pol_monitor</a:t>
            </a:r>
          </a:p>
        </p:txBody>
      </p:sp>
      <p:sp>
        <p:nvSpPr>
          <p:cNvPr id="352" name="CustomShape 2"/>
          <p:cNvSpPr/>
          <p:nvPr/>
        </p:nvSpPr>
        <p:spPr>
          <a:xfrm rot="16200000">
            <a:off x="878157" y="3606949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53" name="Line 5"/>
          <p:cNvSpPr/>
          <p:nvPr/>
        </p:nvSpPr>
        <p:spPr>
          <a:xfrm>
            <a:off x="221877" y="3659869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Formula 6"/>
          <p:cNvSpPr txBox="1"/>
          <p:nvPr/>
        </p:nvSpPr>
        <p:spPr>
          <a:xfrm>
            <a:off x="1476477" y="375094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355" name="Line 8"/>
          <p:cNvSpPr/>
          <p:nvPr/>
        </p:nvSpPr>
        <p:spPr>
          <a:xfrm flipV="1">
            <a:off x="2389077" y="3254149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Formula 9"/>
          <p:cNvSpPr txBox="1"/>
          <p:nvPr/>
        </p:nvSpPr>
        <p:spPr>
          <a:xfrm>
            <a:off x="2404487" y="3824564"/>
            <a:ext cx="233061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359" name="CustomShape 17"/>
          <p:cNvGrpSpPr/>
          <p:nvPr/>
        </p:nvGrpSpPr>
        <p:grpSpPr>
          <a:xfrm>
            <a:off x="854039" y="3745762"/>
            <a:ext cx="233277" cy="230275"/>
            <a:chOff x="0" y="0"/>
            <a:chExt cx="233275" cy="230273"/>
          </a:xfrm>
        </p:grpSpPr>
        <p:sp>
          <p:nvSpPr>
            <p:cNvPr id="35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5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62" name="CustomShape 17"/>
          <p:cNvGrpSpPr/>
          <p:nvPr/>
        </p:nvGrpSpPr>
        <p:grpSpPr>
          <a:xfrm>
            <a:off x="1019139" y="3783862"/>
            <a:ext cx="233277" cy="230275"/>
            <a:chOff x="0" y="0"/>
            <a:chExt cx="233275" cy="230273"/>
          </a:xfrm>
        </p:grpSpPr>
        <p:sp>
          <p:nvSpPr>
            <p:cNvPr id="36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6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65" name="CustomShape 17"/>
          <p:cNvGrpSpPr/>
          <p:nvPr/>
        </p:nvGrpSpPr>
        <p:grpSpPr>
          <a:xfrm>
            <a:off x="968339" y="3580662"/>
            <a:ext cx="233277" cy="230275"/>
            <a:chOff x="0" y="0"/>
            <a:chExt cx="233275" cy="230273"/>
          </a:xfrm>
        </p:grpSpPr>
        <p:sp>
          <p:nvSpPr>
            <p:cNvPr id="36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6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68" name="CustomShape 17"/>
          <p:cNvGrpSpPr/>
          <p:nvPr/>
        </p:nvGrpSpPr>
        <p:grpSpPr>
          <a:xfrm>
            <a:off x="790539" y="3542562"/>
            <a:ext cx="233277" cy="230275"/>
            <a:chOff x="0" y="0"/>
            <a:chExt cx="233275" cy="230273"/>
          </a:xfrm>
        </p:grpSpPr>
        <p:sp>
          <p:nvSpPr>
            <p:cNvPr id="36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6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71" name="CustomShape 17"/>
          <p:cNvGrpSpPr/>
          <p:nvPr/>
        </p:nvGrpSpPr>
        <p:grpSpPr>
          <a:xfrm>
            <a:off x="1146139" y="3644162"/>
            <a:ext cx="233277" cy="230275"/>
            <a:chOff x="0" y="0"/>
            <a:chExt cx="233275" cy="230273"/>
          </a:xfrm>
        </p:grpSpPr>
        <p:sp>
          <p:nvSpPr>
            <p:cNvPr id="36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7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74" name="CustomShape 17"/>
          <p:cNvGrpSpPr/>
          <p:nvPr/>
        </p:nvGrpSpPr>
        <p:grpSpPr>
          <a:xfrm>
            <a:off x="1095339" y="3453662"/>
            <a:ext cx="233277" cy="230275"/>
            <a:chOff x="0" y="0"/>
            <a:chExt cx="233275" cy="230273"/>
          </a:xfrm>
        </p:grpSpPr>
        <p:sp>
          <p:nvSpPr>
            <p:cNvPr id="372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73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377" name="CustomShape 17"/>
          <p:cNvGrpSpPr/>
          <p:nvPr/>
        </p:nvGrpSpPr>
        <p:grpSpPr>
          <a:xfrm>
            <a:off x="904839" y="3390162"/>
            <a:ext cx="233277" cy="230275"/>
            <a:chOff x="0" y="0"/>
            <a:chExt cx="233275" cy="230273"/>
          </a:xfrm>
        </p:grpSpPr>
        <p:sp>
          <p:nvSpPr>
            <p:cNvPr id="375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376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CustomShape 2"/>
          <p:cNvSpPr/>
          <p:nvPr/>
        </p:nvSpPr>
        <p:spPr>
          <a:xfrm rot="16200000">
            <a:off x="6549480" y="3769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1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382" name="CustomShape 4"/>
          <p:cNvSpPr/>
          <p:nvPr/>
        </p:nvSpPr>
        <p:spPr>
          <a:xfrm rot="16200000">
            <a:off x="3468239" y="375263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83" name="CustomShape 5"/>
          <p:cNvSpPr txBox="1"/>
          <p:nvPr/>
        </p:nvSpPr>
        <p:spPr>
          <a:xfrm>
            <a:off x="3624119" y="1506599"/>
            <a:ext cx="3934081" cy="120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Pol_constBfield.comp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Single constant Magnetic field in a “box”.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- user may specify a wavelength to flip.</a:t>
            </a:r>
            <a:br/>
            <a:r>
              <a:t>- “blocking walls”</a:t>
            </a:r>
          </a:p>
        </p:txBody>
      </p:sp>
      <p:sp>
        <p:nvSpPr>
          <p:cNvPr id="384" name="Line 6"/>
          <p:cNvSpPr/>
          <p:nvPr/>
        </p:nvSpPr>
        <p:spPr>
          <a:xfrm>
            <a:off x="4094279" y="3126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Line 7"/>
          <p:cNvSpPr/>
          <p:nvPr/>
        </p:nvSpPr>
        <p:spPr>
          <a:xfrm>
            <a:off x="4637880" y="3584520"/>
            <a:ext cx="3081241" cy="6480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Line 8"/>
          <p:cNvSpPr/>
          <p:nvPr/>
        </p:nvSpPr>
        <p:spPr>
          <a:xfrm>
            <a:off x="4637880" y="4921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Line 9"/>
          <p:cNvSpPr/>
          <p:nvPr/>
        </p:nvSpPr>
        <p:spPr>
          <a:xfrm>
            <a:off x="4094279" y="4470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Line 10"/>
          <p:cNvSpPr/>
          <p:nvPr/>
        </p:nvSpPr>
        <p:spPr>
          <a:xfrm flipV="1">
            <a:off x="3307319" y="3863519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CustomShape 11"/>
          <p:cNvSpPr/>
          <p:nvPr/>
        </p:nvSpPr>
        <p:spPr>
          <a:xfrm>
            <a:off x="4196879" y="3171600"/>
            <a:ext cx="3419641" cy="35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01" y="21600"/>
                </a:moveTo>
                <a:lnTo>
                  <a:pt x="21600" y="21600"/>
                </a:lnTo>
                <a:lnTo>
                  <a:pt x="18497" y="0"/>
                </a:lnTo>
                <a:lnTo>
                  <a:pt x="0" y="0"/>
                </a:lnTo>
                <a:lnTo>
                  <a:pt x="3101" y="21600"/>
                </a:lnTo>
              </a:path>
            </a:pathLst>
          </a:custGeom>
          <a:solidFill>
            <a:srgbClr val="CCCCCC">
              <a:alpha val="50000"/>
            </a:srgbClr>
          </a:solidFill>
          <a:ln w="3240">
            <a:solidFill>
              <a:srgbClr val="CCCCCC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0" name="CustomShape 12"/>
          <p:cNvSpPr/>
          <p:nvPr/>
        </p:nvSpPr>
        <p:spPr>
          <a:xfrm>
            <a:off x="4676759" y="3643200"/>
            <a:ext cx="2998081" cy="1239481"/>
          </a:xfrm>
          <a:prstGeom prst="rect">
            <a:avLst/>
          </a:prstGeom>
          <a:solidFill>
            <a:srgbClr val="DDDDDD">
              <a:alpha val="50000"/>
            </a:srgbClr>
          </a:solidFill>
          <a:ln w="3240">
            <a:solidFill>
              <a:srgbClr val="B2B2B2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1" name="Line 13"/>
          <p:cNvSpPr/>
          <p:nvPr/>
        </p:nvSpPr>
        <p:spPr>
          <a:xfrm flipV="1">
            <a:off x="5156999" y="3863519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>
            <a:off x="5003208" y="2709308"/>
            <a:ext cx="167284" cy="3863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CustomShape 2"/>
          <p:cNvSpPr/>
          <p:nvPr/>
        </p:nvSpPr>
        <p:spPr>
          <a:xfrm rot="16200000">
            <a:off x="6549480" y="3646559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6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397" name="CustomShape 4"/>
          <p:cNvSpPr/>
          <p:nvPr/>
        </p:nvSpPr>
        <p:spPr>
          <a:xfrm rot="16200000">
            <a:off x="3468239" y="3629640"/>
            <a:ext cx="1794601" cy="542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98" name="CustomShape 5"/>
          <p:cNvSpPr txBox="1"/>
          <p:nvPr/>
        </p:nvSpPr>
        <p:spPr>
          <a:xfrm>
            <a:off x="3624119" y="1506599"/>
            <a:ext cx="3934081" cy="88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40368" indent="-140368">
              <a:buSzPct val="100000"/>
              <a:buChar char="•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Pol_FieldBox.comp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Single Magnetic field in a “box”</a:t>
            </a:r>
          </a:p>
          <a:p>
            <a:pPr marL="140368" indent="-140368">
              <a:buSzPct val="100000"/>
              <a:buChar char="•"/>
              <a:defRPr spc="0" sz="1200">
                <a:latin typeface="Geneva"/>
                <a:ea typeface="Geneva"/>
                <a:cs typeface="Geneva"/>
                <a:sym typeface="Geneva"/>
              </a:defRPr>
            </a:pPr>
            <a:r>
              <a:t>Constant or tabled magnetic fields</a:t>
            </a:r>
          </a:p>
        </p:txBody>
      </p:sp>
      <p:sp>
        <p:nvSpPr>
          <p:cNvPr id="399" name="Line 6"/>
          <p:cNvSpPr/>
          <p:nvPr/>
        </p:nvSpPr>
        <p:spPr>
          <a:xfrm>
            <a:off x="4094279" y="300323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Line 7"/>
          <p:cNvSpPr/>
          <p:nvPr/>
        </p:nvSpPr>
        <p:spPr>
          <a:xfrm>
            <a:off x="4637880" y="345107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Line 8"/>
          <p:cNvSpPr/>
          <p:nvPr/>
        </p:nvSpPr>
        <p:spPr>
          <a:xfrm>
            <a:off x="4637880" y="4798559"/>
            <a:ext cx="3081241" cy="16922"/>
          </a:xfrm>
          <a:prstGeom prst="line">
            <a:avLst/>
          </a:prstGeom>
          <a:ln w="126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Line 9"/>
          <p:cNvSpPr/>
          <p:nvPr/>
        </p:nvSpPr>
        <p:spPr>
          <a:xfrm>
            <a:off x="4094279" y="4347119"/>
            <a:ext cx="3081241" cy="1692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Line 10"/>
          <p:cNvSpPr/>
          <p:nvPr/>
        </p:nvSpPr>
        <p:spPr>
          <a:xfrm flipV="1">
            <a:off x="3307319" y="3740520"/>
            <a:ext cx="5685482" cy="53208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07" name="CustomShape 3"/>
          <p:cNvSpPr txBox="1"/>
          <p:nvPr/>
        </p:nvSpPr>
        <p:spPr>
          <a:xfrm>
            <a:off x="3209760" y="1339560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08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09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18" name="Standard field types:…"/>
          <p:cNvSpPr/>
          <p:nvPr/>
        </p:nvSpPr>
        <p:spPr>
          <a:xfrm>
            <a:off x="8143683" y="2967548"/>
            <a:ext cx="3980804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Windows can be many shapes</a:t>
            </a:r>
          </a:p>
        </p:txBody>
      </p:sp>
      <p:sp>
        <p:nvSpPr>
          <p:cNvPr id="422" name="CustomShape 3"/>
          <p:cNvSpPr txBox="1"/>
          <p:nvPr/>
        </p:nvSpPr>
        <p:spPr>
          <a:xfrm>
            <a:off x="1661760" y="2591999"/>
            <a:ext cx="4458240" cy="57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B-Fields: constant, functional, tabled, … in more general shapes</a:t>
            </a:r>
          </a:p>
        </p:txBody>
      </p:sp>
      <p:sp>
        <p:nvSpPr>
          <p:cNvPr id="423" name="CustomShape 4"/>
          <p:cNvSpPr/>
          <p:nvPr/>
        </p:nvSpPr>
        <p:spPr>
          <a:xfrm>
            <a:off x="7180560" y="2016000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4" name="CustomShape 5"/>
          <p:cNvSpPr/>
          <p:nvPr/>
        </p:nvSpPr>
        <p:spPr>
          <a:xfrm>
            <a:off x="5994360" y="4177439"/>
            <a:ext cx="1957680" cy="1711440"/>
          </a:xfrm>
          <a:prstGeom prst="rect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5" name="CustomShape 6"/>
          <p:cNvSpPr/>
          <p:nvPr/>
        </p:nvSpPr>
        <p:spPr>
          <a:xfrm>
            <a:off x="6608880" y="4799160"/>
            <a:ext cx="1020960" cy="859681"/>
          </a:xfrm>
          <a:prstGeom prst="rect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6" name="CustomShape 7"/>
          <p:cNvSpPr/>
          <p:nvPr/>
        </p:nvSpPr>
        <p:spPr>
          <a:xfrm>
            <a:off x="8459999" y="3425399"/>
            <a:ext cx="1764001" cy="1815121"/>
          </a:xfrm>
          <a:prstGeom prst="ellipse">
            <a:avLst/>
          </a:prstGeom>
          <a:solidFill>
            <a:srgbClr val="0000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7" name="CustomShape 8"/>
          <p:cNvSpPr/>
          <p:nvPr/>
        </p:nvSpPr>
        <p:spPr>
          <a:xfrm>
            <a:off x="8813159" y="3745800"/>
            <a:ext cx="1056961" cy="1174321"/>
          </a:xfrm>
          <a:prstGeom prst="ellipse">
            <a:avLst/>
          </a:prstGeom>
          <a:solidFill>
            <a:srgbClr val="FFFFF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8" name="CustomShape 9"/>
          <p:cNvSpPr txBox="1"/>
          <p:nvPr/>
        </p:nvSpPr>
        <p:spPr>
          <a:xfrm>
            <a:off x="3303359" y="4413239"/>
            <a:ext cx="2008802" cy="28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/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CustomShape 2"/>
          <p:cNvSpPr txBox="1"/>
          <p:nvPr/>
        </p:nvSpPr>
        <p:spPr>
          <a:xfrm>
            <a:off x="2773080" y="575449"/>
            <a:ext cx="5739481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“particle” model</a:t>
            </a:r>
          </a:p>
        </p:txBody>
      </p:sp>
      <p:sp>
        <p:nvSpPr>
          <p:cNvPr id="165" name="Line 3"/>
          <p:cNvSpPr/>
          <p:nvPr/>
        </p:nvSpPr>
        <p:spPr>
          <a:xfrm>
            <a:off x="4468319" y="3421439"/>
            <a:ext cx="2594881" cy="1"/>
          </a:xfrm>
          <a:prstGeom prst="line">
            <a:avLst/>
          </a:prstGeom>
          <a:ln w="254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CustomShape 5"/>
          <p:cNvSpPr/>
          <p:nvPr/>
        </p:nvSpPr>
        <p:spPr>
          <a:xfrm>
            <a:off x="330209" y="1186653"/>
            <a:ext cx="3238921" cy="2385111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CC"/>
            </a:solidFill>
          </a:ln>
          <a:effectLst>
            <a:outerShdw sx="100000" sy="100000" kx="0" ky="0" algn="b" rotWithShape="0" blurRad="0" dist="12218" dir="270000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039" tIns="50039" rIns="50039" bIns="50039" anchor="ctr">
            <a:spAutoFit/>
          </a:bodyPr>
          <a:lstStyle/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Neutron ray/package: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Weight: (p) # neutrons left in the 	package</a:t>
            </a:r>
            <a:br/>
            <a:r>
              <a:t>Position: (x, y, z)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Velocity: (v</a:t>
            </a:r>
            <a:r>
              <a:rPr baseline="-41999"/>
              <a:t>x</a:t>
            </a:r>
            <a:r>
              <a:t>, v</a:t>
            </a:r>
            <a:r>
              <a:rPr baseline="-41999"/>
              <a:t>y</a:t>
            </a:r>
            <a:r>
              <a:t>, v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Polarization: (s</a:t>
            </a:r>
            <a:r>
              <a:rPr baseline="-41999"/>
              <a:t>x</a:t>
            </a:r>
            <a:r>
              <a:t>, s</a:t>
            </a:r>
            <a:r>
              <a:rPr baseline="-41999"/>
              <a:t>y</a:t>
            </a:r>
            <a:r>
              <a:t>, s</a:t>
            </a:r>
            <a:r>
              <a:rPr baseline="-41999"/>
              <a:t>z</a:t>
            </a:r>
            <a:r>
              <a:t>)</a:t>
            </a:r>
          </a:p>
          <a:p>
            <a:pPr>
              <a:defRPr spc="-1" sz="1400">
                <a:latin typeface="Geneva"/>
                <a:ea typeface="Geneva"/>
                <a:cs typeface="Geneva"/>
                <a:sym typeface="Geneva"/>
              </a:defRPr>
            </a:pPr>
            <a:r>
              <a:t>Time: (t)</a:t>
            </a:r>
          </a:p>
        </p:txBody>
      </p:sp>
      <p:sp>
        <p:nvSpPr>
          <p:cNvPr id="167" name="Line 6"/>
          <p:cNvSpPr/>
          <p:nvPr/>
        </p:nvSpPr>
        <p:spPr>
          <a:xfrm flipV="1">
            <a:off x="5603779" y="2869499"/>
            <a:ext cx="136801" cy="99432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Formula 7"/>
          <p:cNvSpPr txBox="1"/>
          <p:nvPr/>
        </p:nvSpPr>
        <p:spPr>
          <a:xfrm>
            <a:off x="6933600" y="2081520"/>
            <a:ext cx="2497321" cy="59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  <m:nary>
                    <m:naryPr>
                      <m:ctrlP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69" name="Formula 8"/>
          <p:cNvSpPr txBox="1"/>
          <p:nvPr/>
        </p:nvSpPr>
        <p:spPr>
          <a:xfrm>
            <a:off x="7533719" y="3202200"/>
            <a:ext cx="934202" cy="54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nary>
                    <m:nary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∑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  <m:e>
                      <m:sSub>
                        <m:e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</m:nary>
                </m:oMath>
              </m:oMathPara>
            </a14:m>
          </a:p>
        </p:txBody>
      </p:sp>
      <p:sp>
        <p:nvSpPr>
          <p:cNvPr id="170" name="Formula 9"/>
          <p:cNvSpPr txBox="1"/>
          <p:nvPr/>
        </p:nvSpPr>
        <p:spPr>
          <a:xfrm>
            <a:off x="7077599" y="3494880"/>
            <a:ext cx="262441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171" name="Formula 10"/>
          <p:cNvSpPr txBox="1"/>
          <p:nvPr/>
        </p:nvSpPr>
        <p:spPr>
          <a:xfrm>
            <a:off x="3219840" y="4215239"/>
            <a:ext cx="2972161" cy="52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xmlns:a="http://schemas.openxmlformats.org/drawingml/2006/main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⟨"/>
                          <m:endChr m:val="⟩"/>
                        </m:dPr>
                        <m:e>
                          <m:limUpp>
                            <m:e>
                              <m:sSub>
                                <m:e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13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</m:d>
                      <m:limUpp>
                        <m:e>
                          <m:sSub>
                            <m:e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1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e>
                  </m:d>
                </m:oMath>
              </m:oMathPara>
            </a14:m>
          </a:p>
        </p:txBody>
      </p:sp>
      <p:sp>
        <p:nvSpPr>
          <p:cNvPr id="172" name="CustomShape 11"/>
          <p:cNvSpPr txBox="1"/>
          <p:nvPr/>
        </p:nvSpPr>
        <p:spPr>
          <a:xfrm>
            <a:off x="2729880" y="4834359"/>
            <a:ext cx="4861081" cy="209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/>
            </a:pPr>
            <a:r>
              <a:t>From G. Williams: </a:t>
            </a:r>
            <a:r>
              <a:rPr i="1"/>
              <a:t>“Polarized neutrons”, Oxford Science Publ.</a:t>
            </a:r>
            <a:r>
              <a:t>, 1988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5382123" y="3167867"/>
            <a:ext cx="521394" cy="475826"/>
            <a:chOff x="0" y="0"/>
            <a:chExt cx="521393" cy="475824"/>
          </a:xfrm>
        </p:grpSpPr>
        <p:sp>
          <p:nvSpPr>
            <p:cNvPr id="173" name="Oval"/>
            <p:cNvSpPr/>
            <p:nvPr/>
          </p:nvSpPr>
          <p:spPr>
            <a:xfrm rot="21414600">
              <a:off x="11756" y="13092"/>
              <a:ext cx="497881" cy="44964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74" name="n"/>
            <p:cNvSpPr txBox="1"/>
            <p:nvPr/>
          </p:nvSpPr>
          <p:spPr>
            <a:xfrm rot="21414600">
              <a:off x="169849" y="59872"/>
              <a:ext cx="32649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22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176" name="Formula 13"/>
          <p:cNvSpPr txBox="1"/>
          <p:nvPr/>
        </p:nvSpPr>
        <p:spPr>
          <a:xfrm>
            <a:off x="5854339" y="2712540"/>
            <a:ext cx="262441" cy="38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magnetic fields</a:t>
            </a:r>
          </a:p>
        </p:txBody>
      </p:sp>
      <p:sp>
        <p:nvSpPr>
          <p:cNvPr id="432" name="CustomShape 3"/>
          <p:cNvSpPr txBox="1"/>
          <p:nvPr/>
        </p:nvSpPr>
        <p:spPr>
          <a:xfrm>
            <a:off x="3209760" y="1339559"/>
            <a:ext cx="7895966" cy="13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Pol_Bfield.comp</a:t>
            </a:r>
          </a:p>
          <a:p>
            <a:pPr marL="168119" indent="-167759">
              <a:buClr>
                <a:srgbClr val="000000"/>
              </a:buClr>
              <a:buSzPct val="45000"/>
              <a:buChar char="●"/>
              <a:defRPr spc="-1"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Pol_Bfield_stop.comp</a:t>
            </a:r>
            <a:br/>
            <a:br/>
            <a:r>
              <a:t>- Entry/Exit contruction allows for nested magnetic field descriptions.</a:t>
            </a:r>
            <a:br/>
            <a:r>
              <a:t>- Any magnetic field through user supplied c-function</a:t>
            </a:r>
            <a:br/>
            <a:r>
              <a:t>- Tabled magnetic fields</a:t>
            </a:r>
          </a:p>
        </p:txBody>
      </p:sp>
      <p:sp>
        <p:nvSpPr>
          <p:cNvPr id="433" name="CustomShape 4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4" name="Line 5"/>
          <p:cNvSpPr/>
          <p:nvPr/>
        </p:nvSpPr>
        <p:spPr>
          <a:xfrm flipV="1">
            <a:off x="3015359" y="4138560"/>
            <a:ext cx="999361" cy="1296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 6"/>
          <p:cNvSpPr/>
          <p:nvPr/>
        </p:nvSpPr>
        <p:spPr>
          <a:xfrm flipV="1">
            <a:off x="4365359" y="3470040"/>
            <a:ext cx="447841" cy="8179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Line 7"/>
          <p:cNvSpPr/>
          <p:nvPr/>
        </p:nvSpPr>
        <p:spPr>
          <a:xfrm flipV="1">
            <a:off x="4969079" y="3762000"/>
            <a:ext cx="64801" cy="53244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Line 8"/>
          <p:cNvSpPr/>
          <p:nvPr/>
        </p:nvSpPr>
        <p:spPr>
          <a:xfrm flipH="1" flipV="1">
            <a:off x="5416560" y="3982680"/>
            <a:ext cx="134641" cy="3250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Line 9"/>
          <p:cNvSpPr/>
          <p:nvPr/>
        </p:nvSpPr>
        <p:spPr>
          <a:xfrm flipH="1" flipV="1">
            <a:off x="5760719" y="4203359"/>
            <a:ext cx="316441" cy="784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Line 10"/>
          <p:cNvSpPr/>
          <p:nvPr/>
        </p:nvSpPr>
        <p:spPr>
          <a:xfrm flipH="1">
            <a:off x="6234480" y="4264200"/>
            <a:ext cx="284401" cy="140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e 11"/>
          <p:cNvSpPr/>
          <p:nvPr/>
        </p:nvSpPr>
        <p:spPr>
          <a:xfrm flipH="1">
            <a:off x="6630479" y="427715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Line 12"/>
          <p:cNvSpPr/>
          <p:nvPr/>
        </p:nvSpPr>
        <p:spPr>
          <a:xfrm>
            <a:off x="6972120" y="4270680"/>
            <a:ext cx="28080" cy="6984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CustomShape 13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3" name="Standard field types:…"/>
          <p:cNvSpPr/>
          <p:nvPr/>
        </p:nvSpPr>
        <p:spPr>
          <a:xfrm>
            <a:off x="8143683" y="2967548"/>
            <a:ext cx="3980803" cy="3130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Standard field types:</a:t>
            </a:r>
            <a:br/>
          </a:p>
          <a:p>
            <a:pPr marL="160421" indent="-160421">
              <a:buSzPct val="100000"/>
              <a:buChar char="•"/>
            </a:pPr>
            <a:r>
              <a:t>Constant field</a:t>
            </a:r>
          </a:p>
          <a:p>
            <a:pPr marL="160421" indent="-160421">
              <a:buSzPct val="100000"/>
              <a:buChar char="•"/>
            </a:pPr>
            <a:r>
              <a:t>Rotating field</a:t>
            </a:r>
          </a:p>
          <a:p>
            <a:pPr marL="160421" indent="-160421">
              <a:buSzPct val="100000"/>
              <a:buChar char="•"/>
            </a:pPr>
            <a:r>
              <a:t>Gradient field</a:t>
            </a:r>
          </a:p>
          <a:p>
            <a:pPr marL="160421" indent="-160421">
              <a:buSzPct val="100000"/>
              <a:buChar char="•"/>
            </a:pPr>
            <a:r>
              <a:t>“Majorana” type field</a:t>
            </a:r>
            <a:br/>
          </a:p>
          <a:p>
            <a:pPr/>
            <a:r>
              <a:t>Plus user-defined fields (McStas 2.x only)</a:t>
            </a:r>
            <a:br/>
            <a:br/>
            <a:r>
              <a:t>See pol-lib.c in share/ and the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6" name="CustomShape 2"/>
          <p:cNvSpPr/>
          <p:nvPr/>
        </p:nvSpPr>
        <p:spPr>
          <a:xfrm rot="16200000">
            <a:off x="5757119" y="3946319"/>
            <a:ext cx="1956241" cy="46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7" name="CustomShape 3"/>
          <p:cNvSpPr/>
          <p:nvPr/>
        </p:nvSpPr>
        <p:spPr>
          <a:xfrm rot="16200000">
            <a:off x="4848480" y="3985559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8" name="CustomShape 4"/>
          <p:cNvSpPr/>
          <p:nvPr/>
        </p:nvSpPr>
        <p:spPr>
          <a:xfrm rot="16200000">
            <a:off x="3861720" y="3972600"/>
            <a:ext cx="1956241" cy="46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8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8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49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50" name="CustomShape 6"/>
          <p:cNvSpPr/>
          <p:nvPr/>
        </p:nvSpPr>
        <p:spPr>
          <a:xfrm rot="16200000">
            <a:off x="3430439" y="3994199"/>
            <a:ext cx="1275481" cy="28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1" name="Line 7"/>
          <p:cNvSpPr/>
          <p:nvPr/>
        </p:nvSpPr>
        <p:spPr>
          <a:xfrm flipV="1">
            <a:off x="3015359" y="4138560"/>
            <a:ext cx="99936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2" name="Line 8"/>
          <p:cNvSpPr/>
          <p:nvPr/>
        </p:nvSpPr>
        <p:spPr>
          <a:xfrm flipV="1">
            <a:off x="4365359" y="3470400"/>
            <a:ext cx="447841" cy="8175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Line 9"/>
          <p:cNvSpPr/>
          <p:nvPr/>
        </p:nvSpPr>
        <p:spPr>
          <a:xfrm flipV="1">
            <a:off x="4969079" y="3761999"/>
            <a:ext cx="64801" cy="5328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Line 10"/>
          <p:cNvSpPr/>
          <p:nvPr/>
        </p:nvSpPr>
        <p:spPr>
          <a:xfrm flipH="1" flipV="1">
            <a:off x="5416560" y="3983039"/>
            <a:ext cx="134641" cy="324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Line 11"/>
          <p:cNvSpPr/>
          <p:nvPr/>
        </p:nvSpPr>
        <p:spPr>
          <a:xfrm flipH="1" flipV="1">
            <a:off x="5760719" y="4203360"/>
            <a:ext cx="316441" cy="788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Line 12"/>
          <p:cNvSpPr/>
          <p:nvPr/>
        </p:nvSpPr>
        <p:spPr>
          <a:xfrm flipH="1">
            <a:off x="6234479" y="4264199"/>
            <a:ext cx="284401" cy="14076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Line 13"/>
          <p:cNvSpPr/>
          <p:nvPr/>
        </p:nvSpPr>
        <p:spPr>
          <a:xfrm flipH="1">
            <a:off x="6630479" y="4277519"/>
            <a:ext cx="133921" cy="35460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Line 14"/>
          <p:cNvSpPr/>
          <p:nvPr/>
        </p:nvSpPr>
        <p:spPr>
          <a:xfrm>
            <a:off x="6972119" y="4271040"/>
            <a:ext cx="28081" cy="6980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CustomShape 15"/>
          <p:cNvSpPr/>
          <p:nvPr/>
        </p:nvSpPr>
        <p:spPr>
          <a:xfrm rot="16200000">
            <a:off x="6773040" y="4007160"/>
            <a:ext cx="127548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0" name="Line 16"/>
          <p:cNvSpPr/>
          <p:nvPr/>
        </p:nvSpPr>
        <p:spPr>
          <a:xfrm flipV="1">
            <a:off x="4034160" y="3697560"/>
            <a:ext cx="3303360" cy="4410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Line 17"/>
          <p:cNvSpPr/>
          <p:nvPr/>
        </p:nvSpPr>
        <p:spPr>
          <a:xfrm flipV="1">
            <a:off x="7337520" y="3567600"/>
            <a:ext cx="999721" cy="1299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5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6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7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68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69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78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e 18"/>
          <p:cNvSpPr/>
          <p:nvPr/>
        </p:nvSpPr>
        <p:spPr>
          <a:xfrm flipH="1" flipV="1">
            <a:off x="5235119" y="3632039"/>
            <a:ext cx="213841" cy="5320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CustomShape 19"/>
          <p:cNvSpPr txBox="1"/>
          <p:nvPr/>
        </p:nvSpPr>
        <p:spPr>
          <a:xfrm>
            <a:off x="3982680" y="2970359"/>
            <a:ext cx="2305441" cy="46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Pol_lambda_mon 1 placeholder</a:t>
            </a:r>
          </a:p>
        </p:txBody>
      </p:sp>
      <p:pic>
        <p:nvPicPr>
          <p:cNvPr id="482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559"/>
            <a:ext cx="3468961" cy="1950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6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7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88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489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0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99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01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7039" y="1869120"/>
            <a:ext cx="3699361" cy="2080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Line 18"/>
          <p:cNvSpPr/>
          <p:nvPr/>
        </p:nvSpPr>
        <p:spPr>
          <a:xfrm flipH="1" flipV="1">
            <a:off x="5929200" y="3949920"/>
            <a:ext cx="51840" cy="467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6" name="CustomShape 2"/>
          <p:cNvSpPr/>
          <p:nvPr/>
        </p:nvSpPr>
        <p:spPr>
          <a:xfrm rot="16200000">
            <a:off x="6150600" y="4681799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7" name="CustomShape 3"/>
          <p:cNvSpPr/>
          <p:nvPr/>
        </p:nvSpPr>
        <p:spPr>
          <a:xfrm rot="16200000">
            <a:off x="5595480" y="4705920"/>
            <a:ext cx="119484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7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7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8" name="CustomShape 4"/>
          <p:cNvSpPr/>
          <p:nvPr/>
        </p:nvSpPr>
        <p:spPr>
          <a:xfrm rot="16200000">
            <a:off x="4992839" y="4698000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09" name="CustomShape 5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Pol_monitors along the way...</a:t>
            </a:r>
          </a:p>
        </p:txBody>
      </p:sp>
      <p:sp>
        <p:nvSpPr>
          <p:cNvPr id="510" name="CustomShape 6"/>
          <p:cNvSpPr/>
          <p:nvPr/>
        </p:nvSpPr>
        <p:spPr>
          <a:xfrm rot="16200000">
            <a:off x="4729679" y="47113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11" name="Line 7"/>
          <p:cNvSpPr/>
          <p:nvPr/>
        </p:nvSpPr>
        <p:spPr>
          <a:xfrm flipV="1">
            <a:off x="4475879" y="4799160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Line 8"/>
          <p:cNvSpPr/>
          <p:nvPr/>
        </p:nvSpPr>
        <p:spPr>
          <a:xfrm flipV="1">
            <a:off x="5300640" y="43905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Line 9"/>
          <p:cNvSpPr/>
          <p:nvPr/>
        </p:nvSpPr>
        <p:spPr>
          <a:xfrm flipV="1">
            <a:off x="5669639" y="4568759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Line 10"/>
          <p:cNvSpPr/>
          <p:nvPr/>
        </p:nvSpPr>
        <p:spPr>
          <a:xfrm flipH="1" flipV="1">
            <a:off x="5942879" y="4703759"/>
            <a:ext cx="82441" cy="19872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Line 11"/>
          <p:cNvSpPr/>
          <p:nvPr/>
        </p:nvSpPr>
        <p:spPr>
          <a:xfrm flipH="1" flipV="1">
            <a:off x="6153120" y="4838759"/>
            <a:ext cx="193681" cy="48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Line 12"/>
          <p:cNvSpPr/>
          <p:nvPr/>
        </p:nvSpPr>
        <p:spPr>
          <a:xfrm flipH="1">
            <a:off x="6442920" y="4875839"/>
            <a:ext cx="173521" cy="85682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e 13"/>
          <p:cNvSpPr/>
          <p:nvPr/>
        </p:nvSpPr>
        <p:spPr>
          <a:xfrm flipH="1">
            <a:off x="6684480" y="4883760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e 14"/>
          <p:cNvSpPr/>
          <p:nvPr/>
        </p:nvSpPr>
        <p:spPr>
          <a:xfrm>
            <a:off x="6893279" y="48797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CustomShape 15"/>
          <p:cNvSpPr/>
          <p:nvPr/>
        </p:nvSpPr>
        <p:spPr>
          <a:xfrm rot="16200000">
            <a:off x="6771960" y="4719239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20" name="Line 16"/>
          <p:cNvSpPr/>
          <p:nvPr/>
        </p:nvSpPr>
        <p:spPr>
          <a:xfrm flipV="1">
            <a:off x="5098319" y="4529520"/>
            <a:ext cx="2018161" cy="26964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e 17"/>
          <p:cNvSpPr/>
          <p:nvPr/>
        </p:nvSpPr>
        <p:spPr>
          <a:xfrm flipV="1">
            <a:off x="7116480" y="4450319"/>
            <a:ext cx="61092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2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609920"/>
            <a:ext cx="2522161" cy="141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image29.png" descr="image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799" y="1375919"/>
            <a:ext cx="2550242" cy="14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image32.png" descr="image3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4600" y="1414440"/>
            <a:ext cx="4184280" cy="235368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Line 18"/>
          <p:cNvSpPr/>
          <p:nvPr/>
        </p:nvSpPr>
        <p:spPr>
          <a:xfrm flipV="1">
            <a:off x="6377039" y="3813839"/>
            <a:ext cx="266041" cy="4608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29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0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31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0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42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9839" y="1408320"/>
            <a:ext cx="4296961" cy="241668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CustomShape 16"/>
          <p:cNvSpPr/>
          <p:nvPr/>
        </p:nvSpPr>
        <p:spPr>
          <a:xfrm>
            <a:off x="5100480" y="1154519"/>
            <a:ext cx="2514241" cy="2968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6131"/>
                </a:lnTo>
                <a:lnTo>
                  <a:pt x="20018" y="16131"/>
                </a:lnTo>
                <a:lnTo>
                  <a:pt x="20018" y="0"/>
                </a:lnTo>
                <a:lnTo>
                  <a:pt x="0" y="0"/>
                </a:lnTo>
                <a:lnTo>
                  <a:pt x="0" y="1848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Nested fields</a:t>
            </a:r>
          </a:p>
        </p:txBody>
      </p:sp>
      <p:sp>
        <p:nvSpPr>
          <p:cNvPr id="547" name="CustomShape 3"/>
          <p:cNvSpPr/>
          <p:nvPr/>
        </p:nvSpPr>
        <p:spPr>
          <a:xfrm rot="16200000">
            <a:off x="7017839" y="4433759"/>
            <a:ext cx="1195201" cy="283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EEEEEE"/>
          </a:solidFill>
          <a:ln w="3240">
            <a:solidFill>
              <a:srgbClr val="000000"/>
            </a:solidFill>
            <a:custDash>
              <a:ds d="1000000" sp="400000"/>
            </a:custDash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8" name="CustomShape 4"/>
          <p:cNvSpPr/>
          <p:nvPr/>
        </p:nvSpPr>
        <p:spPr>
          <a:xfrm rot="16200000">
            <a:off x="4729679" y="471312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49" name="Line 5"/>
          <p:cNvSpPr/>
          <p:nvPr/>
        </p:nvSpPr>
        <p:spPr>
          <a:xfrm flipV="1">
            <a:off x="4475879" y="4800599"/>
            <a:ext cx="610561" cy="7920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Line 6"/>
          <p:cNvSpPr/>
          <p:nvPr/>
        </p:nvSpPr>
        <p:spPr>
          <a:xfrm flipV="1">
            <a:off x="5300640" y="4392360"/>
            <a:ext cx="273961" cy="499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Line 7"/>
          <p:cNvSpPr/>
          <p:nvPr/>
        </p:nvSpPr>
        <p:spPr>
          <a:xfrm flipV="1">
            <a:off x="5669639" y="4570560"/>
            <a:ext cx="39601" cy="3254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Line 8"/>
          <p:cNvSpPr/>
          <p:nvPr/>
        </p:nvSpPr>
        <p:spPr>
          <a:xfrm flipH="1" flipV="1">
            <a:off x="5942879" y="4705559"/>
            <a:ext cx="82441" cy="198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Line 9"/>
          <p:cNvSpPr/>
          <p:nvPr/>
        </p:nvSpPr>
        <p:spPr>
          <a:xfrm flipH="1" flipV="1">
            <a:off x="6153120" y="4840559"/>
            <a:ext cx="193681" cy="478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Line 10"/>
          <p:cNvSpPr/>
          <p:nvPr/>
        </p:nvSpPr>
        <p:spPr>
          <a:xfrm flipH="1">
            <a:off x="6442920" y="4877639"/>
            <a:ext cx="173521" cy="8568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Line 11"/>
          <p:cNvSpPr/>
          <p:nvPr/>
        </p:nvSpPr>
        <p:spPr>
          <a:xfrm flipH="1">
            <a:off x="6684480" y="4885559"/>
            <a:ext cx="82081" cy="21672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 12"/>
          <p:cNvSpPr/>
          <p:nvPr/>
        </p:nvSpPr>
        <p:spPr>
          <a:xfrm>
            <a:off x="6893279" y="4881599"/>
            <a:ext cx="17281" cy="426600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CustomShape 13"/>
          <p:cNvSpPr/>
          <p:nvPr/>
        </p:nvSpPr>
        <p:spPr>
          <a:xfrm rot="16200000">
            <a:off x="677196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58" name="Line 14"/>
          <p:cNvSpPr/>
          <p:nvPr/>
        </p:nvSpPr>
        <p:spPr>
          <a:xfrm flipV="1">
            <a:off x="5098319" y="4531319"/>
            <a:ext cx="2018161" cy="26928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 15"/>
          <p:cNvSpPr/>
          <p:nvPr/>
        </p:nvSpPr>
        <p:spPr>
          <a:xfrm flipV="1">
            <a:off x="7116480" y="4451760"/>
            <a:ext cx="610921" cy="79561"/>
          </a:xfrm>
          <a:prstGeom prst="line">
            <a:avLst/>
          </a:prstGeom>
          <a:ln w="324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CustomShape 16"/>
          <p:cNvSpPr/>
          <p:nvPr/>
        </p:nvSpPr>
        <p:spPr>
          <a:xfrm rot="10800000">
            <a:off x="7616159" y="4127400"/>
            <a:ext cx="368641" cy="1509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240">
            <a:solidFill>
              <a:srgbClr val="000000"/>
            </a:solidFill>
            <a:tailEnd type="triangle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61" name="CustomShape 17"/>
          <p:cNvSpPr/>
          <p:nvPr/>
        </p:nvSpPr>
        <p:spPr>
          <a:xfrm rot="16200000">
            <a:off x="6144479" y="4700160"/>
            <a:ext cx="779041" cy="17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lnTo>
                  <a:pt x="5400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62" name="CustomShape 18"/>
          <p:cNvSpPr/>
          <p:nvPr/>
        </p:nvSpPr>
        <p:spPr>
          <a:xfrm rot="16200000">
            <a:off x="6713280" y="4720680"/>
            <a:ext cx="779041" cy="174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5" y="0"/>
                </a:moveTo>
                <a:lnTo>
                  <a:pt x="21600" y="0"/>
                </a:lnTo>
                <a:lnTo>
                  <a:pt x="16198" y="21600"/>
                </a:lnTo>
                <a:lnTo>
                  <a:pt x="0" y="21600"/>
                </a:lnTo>
                <a:lnTo>
                  <a:pt x="5395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63" name="image34.png" descr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200" y="1428119"/>
            <a:ext cx="4310641" cy="242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Simple McStas sample component</a:t>
            </a:r>
          </a:p>
        </p:txBody>
      </p:sp>
      <p:sp>
        <p:nvSpPr>
          <p:cNvPr id="567" name="CustomShape 3"/>
          <p:cNvSpPr txBox="1"/>
          <p:nvPr/>
        </p:nvSpPr>
        <p:spPr>
          <a:xfrm>
            <a:off x="3317292" y="1776728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Incoherent.comp has SF / NSF solution </a:t>
            </a:r>
          </a:p>
        </p:txBody>
      </p:sp>
      <p:pic>
        <p:nvPicPr>
          <p:cNvPr id="568" name="Screenshot 2022-06-27 at 11.58.23.png" descr="Screenshot 2022-06-27 at 11.5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851" y="2252053"/>
            <a:ext cx="3148130" cy="1208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1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572" name="image46.png" descr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7159" y="1644119"/>
            <a:ext cx="3876121" cy="292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image47.png" descr="image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0720" y="4628160"/>
            <a:ext cx="5502960" cy="555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image48.png" descr="image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680" y="1644119"/>
            <a:ext cx="4272120" cy="2589841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8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579" name="CustomShape 3"/>
          <p:cNvSpPr txBox="1"/>
          <p:nvPr/>
        </p:nvSpPr>
        <p:spPr>
          <a:xfrm>
            <a:off x="4384800" y="1528919"/>
            <a:ext cx="40392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Unpolarized beam</a:t>
            </a:r>
          </a:p>
        </p:txBody>
      </p:sp>
      <p:pic>
        <p:nvPicPr>
          <p:cNvPr id="580" name="image49.png" descr="image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999" y="2447999"/>
            <a:ext cx="4766402" cy="34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image50.png" descr="image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9480" y="2447999"/>
            <a:ext cx="4772521" cy="34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180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181" name="Formula 7"/>
          <p:cNvSpPr txBox="1"/>
          <p:nvPr/>
        </p:nvSpPr>
        <p:spPr>
          <a:xfrm>
            <a:off x="6638759" y="3107880"/>
            <a:ext cx="1607401" cy="74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sub>
                  </m:sSub>
                  <m:r>
                    <a:rPr xmlns:a="http://schemas.openxmlformats.org/drawingml/2006/main" sz="1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1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Upp>
                        <m:e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num>
                    <m:den>
                      <m:nary>
                        <m:naryPr>
                          <m:ctrlP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xmlns:a="http://schemas.openxmlformats.org/drawingml/2006/main" sz="1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1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den>
                  </m:f>
                </m:oMath>
              </m:oMathPara>
            </a14:m>
          </a:p>
        </p:txBody>
      </p:sp>
      <p:sp>
        <p:nvSpPr>
          <p:cNvPr id="182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83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185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189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18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8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92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19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95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19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98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19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19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1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199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00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4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02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03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07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05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06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4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585" name="CustomShape 3"/>
          <p:cNvSpPr txBox="1"/>
          <p:nvPr/>
        </p:nvSpPr>
        <p:spPr>
          <a:xfrm>
            <a:off x="4384800" y="154764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– Polarized beam</a:t>
            </a:r>
          </a:p>
        </p:txBody>
      </p:sp>
      <p:pic>
        <p:nvPicPr>
          <p:cNvPr id="586" name="image51.png" descr="image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000" y="2459880"/>
            <a:ext cx="4748401" cy="3444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52.png" descr="image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7320" y="2461319"/>
            <a:ext cx="4774681" cy="3458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sp>
        <p:nvSpPr>
          <p:cNvPr id="591" name="CustomShape 3"/>
          <p:cNvSpPr txBox="1"/>
          <p:nvPr/>
        </p:nvSpPr>
        <p:spPr>
          <a:xfrm>
            <a:off x="4350960" y="1364399"/>
            <a:ext cx="3483001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  <p:pic>
        <p:nvPicPr>
          <p:cNvPr id="592" name="image53.png" descr="image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520" y="2000519"/>
            <a:ext cx="6232321" cy="2955601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CustomShape 4"/>
          <p:cNvSpPr txBox="1"/>
          <p:nvPr/>
        </p:nvSpPr>
        <p:spPr>
          <a:xfrm>
            <a:off x="3290039" y="5340960"/>
            <a:ext cx="5155922" cy="430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G. Shirane et.al. ,”Neutron Scattering with Triple-Axis Spectrometer”, </a:t>
            </a:r>
            <a:r>
              <a:t>Cambridge Univ. Press</a:t>
            </a:r>
            <a:r>
              <a:t>, 2002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6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sample component (2.x only)</a:t>
            </a:r>
          </a:p>
        </p:txBody>
      </p:sp>
      <p:pic>
        <p:nvPicPr>
          <p:cNvPr id="597" name="image54.png" descr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320" y="2521440"/>
            <a:ext cx="5011921" cy="20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CustomShape 3"/>
          <p:cNvSpPr txBox="1"/>
          <p:nvPr/>
        </p:nvSpPr>
        <p:spPr>
          <a:xfrm>
            <a:off x="4350960" y="1364760"/>
            <a:ext cx="34830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Magnetic single crystal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Example instruments:"/>
          <p:cNvSpPr txBox="1"/>
          <p:nvPr>
            <p:ph type="title"/>
          </p:nvPr>
        </p:nvSpPr>
        <p:spPr>
          <a:xfrm>
            <a:off x="2143723" y="-325185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Example instruments:</a:t>
            </a:r>
          </a:p>
        </p:txBody>
      </p:sp>
      <p:sp>
        <p:nvSpPr>
          <p:cNvPr id="601" name="*Magnetic*.instr:…"/>
          <p:cNvSpPr txBox="1"/>
          <p:nvPr>
            <p:ph type="body" sz="quarter" idx="1"/>
          </p:nvPr>
        </p:nvSpPr>
        <p:spPr>
          <a:xfrm>
            <a:off x="1437089" y="1351486"/>
            <a:ext cx="4072345" cy="2371029"/>
          </a:xfrm>
          <a:prstGeom prst="rect">
            <a:avLst/>
          </a:prstGeom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*Magnetic*.instr: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Test_Magnetic_Constant.instr</a:t>
            </a:r>
            <a:br/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Test_Magnetic_Majorana.instr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Test_Magnetic_Rotation.instr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Test_Magnetic_Userdefined.instr (2.x only)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Test_single_magnetic_crystal.instr (2.x only)</a:t>
            </a:r>
            <a:br/>
            <a:br/>
            <a:br/>
          </a:p>
        </p:txBody>
      </p:sp>
      <p:sp>
        <p:nvSpPr>
          <p:cNvPr id="6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3" name="*Pol*.instr:  Test_Pol_Bender.instr…"/>
          <p:cNvSpPr txBox="1"/>
          <p:nvPr/>
        </p:nvSpPr>
        <p:spPr>
          <a:xfrm>
            <a:off x="7198909" y="1734644"/>
            <a:ext cx="3150042" cy="39878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*Pol*.instr:</a:t>
            </a:r>
            <a:br/>
            <a:br/>
            <a:r>
              <a:t>Test_Pol_Bender.instr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Test_Pol_Bender_Vs_Guide_Curved.instr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Test_Pol_FieldBox.instr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Test_Pol_Guide_Vmirror.instr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Test_Pol_Guide_mirror.instr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Test_Pol_MSF.instr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Test_Pol_Mirror.instr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Test_Pol_SF_ideal.instr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Test_Pol_Set.instr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Test_Pol_Tabled.instr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Test_Pol_TripleAxis.instr</a:t>
            </a:r>
            <a:br/>
          </a:p>
        </p:txBody>
      </p:sp>
      <p:sp>
        <p:nvSpPr>
          <p:cNvPr id="604" name="SE*.instr:  SEMSANS_Delft.instr…"/>
          <p:cNvSpPr txBox="1"/>
          <p:nvPr/>
        </p:nvSpPr>
        <p:spPr>
          <a:xfrm>
            <a:off x="1430847" y="4210721"/>
            <a:ext cx="4084829" cy="20066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SE*.instr:</a:t>
            </a:r>
            <a:br/>
            <a:br/>
            <a:r>
              <a:t>SEMSANS_Delft.instr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SEMSANS_instrument.instr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SESANS_Delft.instr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SE_example.instr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SE_example2.instr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CustomShape 3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11" name="CustomShape 4"/>
          <p:cNvSpPr txBox="1"/>
          <p:nvPr/>
        </p:nvSpPr>
        <p:spPr>
          <a:xfrm>
            <a:off x="3449520" y="1524599"/>
            <a:ext cx="3875400" cy="25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pic>
        <p:nvPicPr>
          <p:cNvPr id="212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058" y="2068241"/>
            <a:ext cx="5152934" cy="2898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CustomShape 2"/>
          <p:cNvSpPr/>
          <p:nvPr/>
        </p:nvSpPr>
        <p:spPr>
          <a:xfrm rot="16200000">
            <a:off x="2675840" y="3374640"/>
            <a:ext cx="3152161" cy="285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9" y="0"/>
                </a:moveTo>
                <a:lnTo>
                  <a:pt x="21600" y="0"/>
                </a:lnTo>
                <a:lnTo>
                  <a:pt x="16199" y="21600"/>
                </a:lnTo>
                <a:lnTo>
                  <a:pt x="0" y="21600"/>
                </a:lnTo>
                <a:lnTo>
                  <a:pt x="5399" y="0"/>
                </a:lnTo>
              </a:path>
            </a:pathLst>
          </a:custGeom>
          <a:solidFill>
            <a:srgbClr val="729FCF"/>
          </a:solidFill>
          <a:ln w="3240">
            <a:solidFill>
              <a:srgbClr val="3465A4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4" name="Line 5"/>
          <p:cNvSpPr/>
          <p:nvPr/>
        </p:nvSpPr>
        <p:spPr>
          <a:xfrm>
            <a:off x="2019560" y="3427560"/>
            <a:ext cx="1607401" cy="1"/>
          </a:xfrm>
          <a:prstGeom prst="line">
            <a:avLst/>
          </a:prstGeom>
          <a:ln w="12700">
            <a:solidFill>
              <a:srgbClr val="0000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Formula 6"/>
          <p:cNvSpPr txBox="1"/>
          <p:nvPr/>
        </p:nvSpPr>
        <p:spPr>
          <a:xfrm>
            <a:off x="3274160" y="3518639"/>
            <a:ext cx="233277" cy="36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16" name="Line 8"/>
          <p:cNvSpPr/>
          <p:nvPr/>
        </p:nvSpPr>
        <p:spPr>
          <a:xfrm flipV="1">
            <a:off x="4186760" y="3021840"/>
            <a:ext cx="160921" cy="76212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Formula 9"/>
          <p:cNvSpPr txBox="1"/>
          <p:nvPr/>
        </p:nvSpPr>
        <p:spPr>
          <a:xfrm>
            <a:off x="4202169" y="3592254"/>
            <a:ext cx="233062" cy="42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grpSp>
        <p:nvGrpSpPr>
          <p:cNvPr id="220" name="CustomShape 17"/>
          <p:cNvGrpSpPr/>
          <p:nvPr/>
        </p:nvGrpSpPr>
        <p:grpSpPr>
          <a:xfrm>
            <a:off x="2651721" y="3513452"/>
            <a:ext cx="233277" cy="230275"/>
            <a:chOff x="0" y="0"/>
            <a:chExt cx="233275" cy="230273"/>
          </a:xfrm>
        </p:grpSpPr>
        <p:sp>
          <p:nvSpPr>
            <p:cNvPr id="218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19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3" name="CustomShape 17"/>
          <p:cNvGrpSpPr/>
          <p:nvPr/>
        </p:nvGrpSpPr>
        <p:grpSpPr>
          <a:xfrm>
            <a:off x="2816821" y="3551552"/>
            <a:ext cx="233277" cy="230275"/>
            <a:chOff x="0" y="0"/>
            <a:chExt cx="233275" cy="230273"/>
          </a:xfrm>
        </p:grpSpPr>
        <p:sp>
          <p:nvSpPr>
            <p:cNvPr id="221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2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6" name="CustomShape 17"/>
          <p:cNvGrpSpPr/>
          <p:nvPr/>
        </p:nvGrpSpPr>
        <p:grpSpPr>
          <a:xfrm>
            <a:off x="2766021" y="3348352"/>
            <a:ext cx="233277" cy="230275"/>
            <a:chOff x="0" y="0"/>
            <a:chExt cx="233275" cy="230273"/>
          </a:xfrm>
        </p:grpSpPr>
        <p:sp>
          <p:nvSpPr>
            <p:cNvPr id="224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5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29" name="CustomShape 17"/>
          <p:cNvGrpSpPr/>
          <p:nvPr/>
        </p:nvGrpSpPr>
        <p:grpSpPr>
          <a:xfrm>
            <a:off x="2588221" y="3310252"/>
            <a:ext cx="233277" cy="230275"/>
            <a:chOff x="0" y="0"/>
            <a:chExt cx="233275" cy="230273"/>
          </a:xfrm>
        </p:grpSpPr>
        <p:sp>
          <p:nvSpPr>
            <p:cNvPr id="227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28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2" name="CustomShape 17"/>
          <p:cNvGrpSpPr/>
          <p:nvPr/>
        </p:nvGrpSpPr>
        <p:grpSpPr>
          <a:xfrm>
            <a:off x="2943821" y="3411852"/>
            <a:ext cx="233277" cy="230275"/>
            <a:chOff x="0" y="0"/>
            <a:chExt cx="233275" cy="230273"/>
          </a:xfrm>
        </p:grpSpPr>
        <p:sp>
          <p:nvSpPr>
            <p:cNvPr id="230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1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5" name="CustomShape 17"/>
          <p:cNvGrpSpPr/>
          <p:nvPr/>
        </p:nvGrpSpPr>
        <p:grpSpPr>
          <a:xfrm>
            <a:off x="2893021" y="3221352"/>
            <a:ext cx="233277" cy="230275"/>
            <a:chOff x="0" y="0"/>
            <a:chExt cx="233275" cy="230273"/>
          </a:xfrm>
        </p:grpSpPr>
        <p:sp>
          <p:nvSpPr>
            <p:cNvPr id="233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4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238" name="CustomShape 17"/>
          <p:cNvGrpSpPr/>
          <p:nvPr/>
        </p:nvGrpSpPr>
        <p:grpSpPr>
          <a:xfrm>
            <a:off x="2702521" y="3157852"/>
            <a:ext cx="233277" cy="230275"/>
            <a:chOff x="0" y="0"/>
            <a:chExt cx="233275" cy="230273"/>
          </a:xfrm>
        </p:grpSpPr>
        <p:sp>
          <p:nvSpPr>
            <p:cNvPr id="236" name="Oval"/>
            <p:cNvSpPr/>
            <p:nvPr/>
          </p:nvSpPr>
          <p:spPr>
            <a:xfrm rot="21414600">
              <a:off x="5397" y="18147"/>
              <a:ext cx="222481" cy="206281"/>
            </a:xfrm>
            <a:prstGeom prst="ellipse">
              <a:avLst/>
            </a:prstGeom>
            <a:solidFill>
              <a:srgbClr val="0000FF"/>
            </a:solidFill>
            <a:ln w="2556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pPr>
            </a:p>
          </p:txBody>
        </p:sp>
        <p:sp>
          <p:nvSpPr>
            <p:cNvPr id="237" name="n"/>
            <p:cNvSpPr/>
            <p:nvPr/>
          </p:nvSpPr>
          <p:spPr>
            <a:xfrm rot="21414600">
              <a:off x="54001" y="3551"/>
              <a:ext cx="1317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pc="-1" sz="1400">
                  <a:solidFill>
                    <a:srgbClr val="FFFF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/>
              <a:r>
                <a:t>n</a:t>
              </a:r>
            </a:p>
          </p:txBody>
        </p:sp>
      </p:grpSp>
      <p:sp>
        <p:nvSpPr>
          <p:cNvPr id="239" name="E.g. polarisation along     as fct. of wavelength"/>
          <p:cNvSpPr txBox="1"/>
          <p:nvPr/>
        </p:nvSpPr>
        <p:spPr>
          <a:xfrm>
            <a:off x="5777017" y="5260611"/>
            <a:ext cx="4327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E.g. polarisation along     as fct. of wavelength   </a:t>
            </a:r>
          </a:p>
        </p:txBody>
      </p:sp>
      <p:sp>
        <p:nvSpPr>
          <p:cNvPr id="240" name="Formula 9"/>
          <p:cNvSpPr txBox="1"/>
          <p:nvPr/>
        </p:nvSpPr>
        <p:spPr>
          <a:xfrm>
            <a:off x="7812180" y="5120722"/>
            <a:ext cx="233061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45" y="899555"/>
            <a:ext cx="9156914" cy="515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CustomShape 3"/>
          <p:cNvSpPr txBox="1"/>
          <p:nvPr/>
        </p:nvSpPr>
        <p:spPr>
          <a:xfrm>
            <a:off x="2380886" y="350110"/>
            <a:ext cx="5739481" cy="24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detectors/monitors</a:t>
            </a:r>
          </a:p>
        </p:txBody>
      </p:sp>
      <p:sp>
        <p:nvSpPr>
          <p:cNvPr id="245" name="CustomShape 4"/>
          <p:cNvSpPr txBox="1"/>
          <p:nvPr/>
        </p:nvSpPr>
        <p:spPr>
          <a:xfrm>
            <a:off x="4662955" y="620408"/>
            <a:ext cx="3875401" cy="25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>
            <a:lvl1pPr>
              <a:defRPr spc="-1" sz="1400"/>
            </a:lvl1pPr>
          </a:lstStyle>
          <a:p>
            <a:pPr/>
            <a:r>
              <a:t>Monitoring: How and What do we monitor?</a:t>
            </a:r>
          </a:p>
        </p:txBody>
      </p:sp>
      <p:sp>
        <p:nvSpPr>
          <p:cNvPr id="246" name="Formula 6"/>
          <p:cNvSpPr txBox="1"/>
          <p:nvPr/>
        </p:nvSpPr>
        <p:spPr>
          <a:xfrm>
            <a:off x="4925160" y="3518639"/>
            <a:ext cx="12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</a:p>
        </p:txBody>
      </p:sp>
      <p:sp>
        <p:nvSpPr>
          <p:cNvPr id="247" name="Polarisation along     as fct. of wavelength"/>
          <p:cNvSpPr txBox="1"/>
          <p:nvPr/>
        </p:nvSpPr>
        <p:spPr>
          <a:xfrm>
            <a:off x="4319310" y="6210037"/>
            <a:ext cx="393214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/>
            </a:lvl1pPr>
          </a:lstStyle>
          <a:p>
            <a:pPr/>
            <a:r>
              <a:t>Polarisation along     as fct. of wavelength   </a:t>
            </a:r>
          </a:p>
        </p:txBody>
      </p:sp>
      <p:sp>
        <p:nvSpPr>
          <p:cNvPr id="248" name="Formula 9"/>
          <p:cNvSpPr txBox="1"/>
          <p:nvPr/>
        </p:nvSpPr>
        <p:spPr>
          <a:xfrm>
            <a:off x="5973119" y="6070591"/>
            <a:ext cx="233062" cy="42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</m:oMath>
              </m:oMathPara>
            </a14:m>
          </a:p>
        </p:txBody>
      </p:sp>
      <p:sp>
        <p:nvSpPr>
          <p:cNvPr id="249" name="Line"/>
          <p:cNvSpPr/>
          <p:nvPr/>
        </p:nvSpPr>
        <p:spPr>
          <a:xfrm flipV="1">
            <a:off x="1140551" y="3820177"/>
            <a:ext cx="603020" cy="6030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0" name="Nota bene:  weighted polarisation, not intensity"/>
          <p:cNvSpPr/>
          <p:nvPr/>
        </p:nvSpPr>
        <p:spPr>
          <a:xfrm>
            <a:off x="436119" y="4426895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Nota bene:</a:t>
            </a:r>
            <a:br/>
            <a:br/>
            <a:r>
              <a:t>weighted polarisation, </a:t>
            </a:r>
            <a:r>
              <a:rPr i="1"/>
              <a:t>not </a:t>
            </a:r>
            <a:r>
              <a:t>intensity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Polarization monitors</a:t>
            </a:r>
          </a:p>
        </p:txBody>
      </p:sp>
      <p:sp>
        <p:nvSpPr>
          <p:cNvPr id="254" name="CustomShape 3"/>
          <p:cNvSpPr txBox="1"/>
          <p:nvPr/>
        </p:nvSpPr>
        <p:spPr>
          <a:xfrm>
            <a:off x="3002040" y="2059920"/>
            <a:ext cx="6679797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Available monitors: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0D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>
              <a:latin typeface="Geneva"/>
              <a:ea typeface="Geneva"/>
              <a:cs typeface="Geneva"/>
              <a:sym typeface="Geneva"/>
            </a:endParaRPr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PolTOF_monitor.comp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2D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MeanPolLambda_monitor.comp</a:t>
            </a:r>
            <a:r>
              <a:rPr>
                <a:latin typeface="Geneva"/>
                <a:ea typeface="Geneva"/>
                <a:cs typeface="Geneva"/>
                <a:sym typeface="Geneva"/>
              </a:rPr>
              <a:t>: 1D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58" name="CustomShape 3"/>
          <p:cNvSpPr txBox="1"/>
          <p:nvPr/>
        </p:nvSpPr>
        <p:spPr>
          <a:xfrm>
            <a:off x="3002040" y="2059920"/>
            <a:ext cx="7135742" cy="298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Magnetic fields in McStas</a:t>
            </a:r>
            <a:endParaRPr spc="-1"/>
          </a:p>
          <a:p>
            <a:pPr marL="260684" indent="-260684">
              <a:spcBef>
                <a:spcPts val="1100"/>
              </a:spcBef>
              <a:buSzPct val="100000"/>
              <a:buChar char="•"/>
              <a:defRPr spc="-100" sz="2600">
                <a:latin typeface="Geneva"/>
                <a:ea typeface="Geneva"/>
                <a:cs typeface="Geneva"/>
                <a:sym typeface="Geneva"/>
              </a:defRPr>
            </a:pPr>
            <a:r>
              <a:t>The challenge: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Fast beam/ray transport: #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Unknown magnetic field and field strength</a:t>
            </a:r>
            <a:endParaRPr spc="-1"/>
          </a:p>
          <a:p>
            <a:pPr lvl="1" marL="601578" indent="-220578">
              <a:buSzPct val="100000"/>
              <a:buChar char="•"/>
              <a:defRPr spc="-100" sz="2200">
                <a:latin typeface="Geneva"/>
                <a:ea typeface="Geneva"/>
                <a:cs typeface="Geneva"/>
                <a:sym typeface="Geneva"/>
              </a:defRPr>
            </a:pPr>
            <a:r>
              <a:t>&gt;1 Magnet → nested fields.</a:t>
            </a:r>
          </a:p>
        </p:txBody>
      </p:sp>
      <p:sp>
        <p:nvSpPr>
          <p:cNvPr id="259" name="Formula 4"/>
          <p:cNvSpPr txBox="1"/>
          <p:nvPr/>
        </p:nvSpPr>
        <p:spPr>
          <a:xfrm>
            <a:off x="7275465" y="3174772"/>
            <a:ext cx="1412543" cy="369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&gt;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sup>
                  </m:sSup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pic>
        <p:nvPicPr>
          <p:cNvPr id="263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1839" y="1628999"/>
            <a:ext cx="6474602" cy="353628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ustomShape 3"/>
          <p:cNvSpPr txBox="1"/>
          <p:nvPr/>
        </p:nvSpPr>
        <p:spPr>
          <a:xfrm>
            <a:off x="3289679" y="5379839"/>
            <a:ext cx="5155921" cy="24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 sz="1100">
                <a:latin typeface="Geneva"/>
                <a:ea typeface="Geneva"/>
                <a:cs typeface="Geneva"/>
                <a:sym typeface="Geneva"/>
              </a:defRPr>
            </a:pPr>
            <a:r>
              <a:t>From: Knudsen et.al., </a:t>
            </a:r>
            <a:r>
              <a:t>J. Neutron Research</a:t>
            </a:r>
            <a:r>
              <a:t>, 2014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CustomShape 2"/>
          <p:cNvSpPr txBox="1"/>
          <p:nvPr/>
        </p:nvSpPr>
        <p:spPr>
          <a:xfrm>
            <a:off x="3099960" y="1026360"/>
            <a:ext cx="5739480" cy="24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/>
            <a:r>
              <a:t>McStas precession algorithm</a:t>
            </a:r>
          </a:p>
        </p:txBody>
      </p:sp>
      <p:sp>
        <p:nvSpPr>
          <p:cNvPr id="268" name="Line 3"/>
          <p:cNvSpPr/>
          <p:nvPr/>
        </p:nvSpPr>
        <p:spPr>
          <a:xfrm flipV="1">
            <a:off x="3898079" y="3729599"/>
            <a:ext cx="12601" cy="75924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CustomShape 4"/>
          <p:cNvSpPr txBox="1"/>
          <p:nvPr/>
        </p:nvSpPr>
        <p:spPr>
          <a:xfrm>
            <a:off x="3580200" y="3559319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1</a:t>
            </a:r>
          </a:p>
        </p:txBody>
      </p:sp>
      <p:sp>
        <p:nvSpPr>
          <p:cNvPr id="270" name="Line 5"/>
          <p:cNvSpPr/>
          <p:nvPr/>
        </p:nvSpPr>
        <p:spPr>
          <a:xfrm flipV="1">
            <a:off x="4455719" y="3366719"/>
            <a:ext cx="3517921" cy="992881"/>
          </a:xfrm>
          <a:prstGeom prst="line">
            <a:avLst/>
          </a:prstGeom>
          <a:ln w="12600">
            <a:solidFill>
              <a:srgbClr val="000000"/>
            </a:solidFill>
            <a:prstDash val="dot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Line 6"/>
          <p:cNvSpPr/>
          <p:nvPr/>
        </p:nvSpPr>
        <p:spPr>
          <a:xfrm flipV="1">
            <a:off x="7893360" y="2795040"/>
            <a:ext cx="703441" cy="621361"/>
          </a:xfrm>
          <a:prstGeom prst="line">
            <a:avLst/>
          </a:prstGeom>
          <a:ln w="126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CustomShape 7"/>
          <p:cNvSpPr txBox="1"/>
          <p:nvPr/>
        </p:nvSpPr>
        <p:spPr>
          <a:xfrm>
            <a:off x="8149319" y="3150720"/>
            <a:ext cx="720001" cy="36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600" tIns="30600" rIns="30600" bIns="30600">
            <a:spAutoFit/>
          </a:bodyPr>
          <a:lstStyle/>
          <a:p>
            <a:pPr>
              <a:defRPr spc="-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43000"/>
              <a:t>2</a:t>
            </a:r>
          </a:p>
        </p:txBody>
      </p:sp>
      <p:sp>
        <p:nvSpPr>
          <p:cNvPr id="273" name="Line 8"/>
          <p:cNvSpPr/>
          <p:nvPr/>
        </p:nvSpPr>
        <p:spPr>
          <a:xfrm flipV="1">
            <a:off x="4060079" y="3774959"/>
            <a:ext cx="3978722" cy="1161721"/>
          </a:xfrm>
          <a:prstGeom prst="line">
            <a:avLst/>
          </a:prstGeom>
          <a:ln w="324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Line 9"/>
          <p:cNvSpPr/>
          <p:nvPr/>
        </p:nvSpPr>
        <p:spPr>
          <a:xfrm>
            <a:off x="3898079" y="4560119"/>
            <a:ext cx="330841" cy="772562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Line 10"/>
          <p:cNvSpPr/>
          <p:nvPr/>
        </p:nvSpPr>
        <p:spPr>
          <a:xfrm>
            <a:off x="7893359" y="3416399"/>
            <a:ext cx="330841" cy="772561"/>
          </a:xfrm>
          <a:prstGeom prst="line">
            <a:avLst/>
          </a:prstGeom>
          <a:ln w="324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Formula 11"/>
          <p:cNvSpPr txBox="1"/>
          <p:nvPr/>
        </p:nvSpPr>
        <p:spPr>
          <a:xfrm>
            <a:off x="6383880" y="4398840"/>
            <a:ext cx="2628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  <p:grpSp>
        <p:nvGrpSpPr>
          <p:cNvPr id="281" name="Group 12"/>
          <p:cNvGrpSpPr/>
          <p:nvPr/>
        </p:nvGrpSpPr>
        <p:grpSpPr>
          <a:xfrm>
            <a:off x="3384000" y="4359601"/>
            <a:ext cx="1071720" cy="324818"/>
            <a:chOff x="0" y="0"/>
            <a:chExt cx="1071719" cy="324816"/>
          </a:xfrm>
        </p:grpSpPr>
        <p:sp>
          <p:nvSpPr>
            <p:cNvPr id="277" name="Line 13"/>
            <p:cNvSpPr/>
            <p:nvPr/>
          </p:nvSpPr>
          <p:spPr>
            <a:xfrm flipV="1">
              <a:off x="-1" y="0"/>
              <a:ext cx="1071721" cy="320399"/>
            </a:xfrm>
            <a:prstGeom prst="line">
              <a:avLst/>
            </a:prstGeom>
            <a:noFill/>
            <a:ln w="1008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0" name="CustomShape 14"/>
            <p:cNvGrpSpPr/>
            <p:nvPr/>
          </p:nvGrpSpPr>
          <p:grpSpPr>
            <a:xfrm>
              <a:off x="359940" y="32301"/>
              <a:ext cx="306120" cy="292516"/>
              <a:chOff x="0" y="0"/>
              <a:chExt cx="306118" cy="292515"/>
            </a:xfrm>
          </p:grpSpPr>
          <p:sp>
            <p:nvSpPr>
              <p:cNvPr id="278" name="Oval"/>
              <p:cNvSpPr/>
              <p:nvPr/>
            </p:nvSpPr>
            <p:spPr>
              <a:xfrm rot="21414600">
                <a:off x="7259" y="7657"/>
                <a:ext cx="291601" cy="277201"/>
              </a:xfrm>
              <a:prstGeom prst="ellipse">
                <a:avLst/>
              </a:prstGeom>
              <a:solidFill>
                <a:srgbClr val="0000FF"/>
              </a:solidFill>
              <a:ln w="2556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</a:p>
            </p:txBody>
          </p:sp>
          <p:sp>
            <p:nvSpPr>
              <p:cNvPr id="279" name="n"/>
              <p:cNvSpPr/>
              <p:nvPr/>
            </p:nvSpPr>
            <p:spPr>
              <a:xfrm rot="21414600">
                <a:off x="67337" y="231358"/>
                <a:ext cx="18063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pc="-1" sz="2200">
                    <a:solidFill>
                      <a:srgbClr val="FFFF00"/>
                    </a:solid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